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7"/>
  </p:notesMasterIdLst>
  <p:sldIdLst>
    <p:sldId id="387" r:id="rId2"/>
    <p:sldId id="366" r:id="rId3"/>
    <p:sldId id="365" r:id="rId4"/>
    <p:sldId id="385" r:id="rId5"/>
    <p:sldId id="386" r:id="rId6"/>
    <p:sldId id="372" r:id="rId7"/>
    <p:sldId id="388" r:id="rId8"/>
    <p:sldId id="367" r:id="rId9"/>
    <p:sldId id="368" r:id="rId10"/>
    <p:sldId id="375" r:id="rId11"/>
    <p:sldId id="376" r:id="rId12"/>
    <p:sldId id="377" r:id="rId13"/>
    <p:sldId id="378" r:id="rId14"/>
    <p:sldId id="379" r:id="rId15"/>
    <p:sldId id="380" r:id="rId16"/>
    <p:sldId id="384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</p:sldIdLst>
  <p:sldSz cx="9144000" cy="6858000" type="screen4x3"/>
  <p:notesSz cx="6858000" cy="9144000"/>
  <p:defaultTextStyle>
    <a:defPPr marL="0" marR="0" indent="0" algn="l" defTabSz="384048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6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96012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6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92024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6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88036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6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84048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6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80060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6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76072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6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72084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6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768096" algn="ctr" defTabSz="34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6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1F"/>
    <a:srgbClr val="062F61"/>
    <a:srgbClr val="031440"/>
    <a:srgbClr val="2C2C2D"/>
    <a:srgbClr val="031F46"/>
    <a:srgbClr val="EB216E"/>
    <a:srgbClr val="0D0D0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18" autoAdjust="0"/>
    <p:restoredTop sz="81194" autoAdjust="0"/>
  </p:normalViewPr>
  <p:slideViewPr>
    <p:cSldViewPr snapToGrid="0" snapToObjects="1">
      <p:cViewPr varScale="1">
        <p:scale>
          <a:sx n="70" d="100"/>
          <a:sy n="70" d="100"/>
        </p:scale>
        <p:origin x="1291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92024" latinLnBrk="0">
      <a:lnSpc>
        <a:spcPct val="117999"/>
      </a:lnSpc>
      <a:defRPr sz="924">
        <a:latin typeface="Helvetica Neue"/>
        <a:ea typeface="Helvetica Neue"/>
        <a:cs typeface="Helvetica Neue"/>
        <a:sym typeface="Helvetica Neue"/>
      </a:defRPr>
    </a:lvl1pPr>
    <a:lvl2pPr indent="96012" defTabSz="192024" latinLnBrk="0">
      <a:lnSpc>
        <a:spcPct val="117999"/>
      </a:lnSpc>
      <a:defRPr sz="924">
        <a:latin typeface="Helvetica Neue"/>
        <a:ea typeface="Helvetica Neue"/>
        <a:cs typeface="Helvetica Neue"/>
        <a:sym typeface="Helvetica Neue"/>
      </a:defRPr>
    </a:lvl2pPr>
    <a:lvl3pPr indent="192024" defTabSz="192024" latinLnBrk="0">
      <a:lnSpc>
        <a:spcPct val="117999"/>
      </a:lnSpc>
      <a:defRPr sz="924">
        <a:latin typeface="Helvetica Neue"/>
        <a:ea typeface="Helvetica Neue"/>
        <a:cs typeface="Helvetica Neue"/>
        <a:sym typeface="Helvetica Neue"/>
      </a:defRPr>
    </a:lvl3pPr>
    <a:lvl4pPr indent="288036" defTabSz="192024" latinLnBrk="0">
      <a:lnSpc>
        <a:spcPct val="117999"/>
      </a:lnSpc>
      <a:defRPr sz="924">
        <a:latin typeface="Helvetica Neue"/>
        <a:ea typeface="Helvetica Neue"/>
        <a:cs typeface="Helvetica Neue"/>
        <a:sym typeface="Helvetica Neue"/>
      </a:defRPr>
    </a:lvl4pPr>
    <a:lvl5pPr indent="384048" defTabSz="192024" latinLnBrk="0">
      <a:lnSpc>
        <a:spcPct val="117999"/>
      </a:lnSpc>
      <a:defRPr sz="924">
        <a:latin typeface="Helvetica Neue"/>
        <a:ea typeface="Helvetica Neue"/>
        <a:cs typeface="Helvetica Neue"/>
        <a:sym typeface="Helvetica Neue"/>
      </a:defRPr>
    </a:lvl5pPr>
    <a:lvl6pPr indent="480060" defTabSz="192024" latinLnBrk="0">
      <a:lnSpc>
        <a:spcPct val="117999"/>
      </a:lnSpc>
      <a:defRPr sz="924">
        <a:latin typeface="Helvetica Neue"/>
        <a:ea typeface="Helvetica Neue"/>
        <a:cs typeface="Helvetica Neue"/>
        <a:sym typeface="Helvetica Neue"/>
      </a:defRPr>
    </a:lvl6pPr>
    <a:lvl7pPr indent="576072" defTabSz="192024" latinLnBrk="0">
      <a:lnSpc>
        <a:spcPct val="117999"/>
      </a:lnSpc>
      <a:defRPr sz="924">
        <a:latin typeface="Helvetica Neue"/>
        <a:ea typeface="Helvetica Neue"/>
        <a:cs typeface="Helvetica Neue"/>
        <a:sym typeface="Helvetica Neue"/>
      </a:defRPr>
    </a:lvl7pPr>
    <a:lvl8pPr indent="672084" defTabSz="192024" latinLnBrk="0">
      <a:lnSpc>
        <a:spcPct val="117999"/>
      </a:lnSpc>
      <a:defRPr sz="924">
        <a:latin typeface="Helvetica Neue"/>
        <a:ea typeface="Helvetica Neue"/>
        <a:cs typeface="Helvetica Neue"/>
        <a:sym typeface="Helvetica Neue"/>
      </a:defRPr>
    </a:lvl8pPr>
    <a:lvl9pPr indent="768096" defTabSz="192024" latinLnBrk="0">
      <a:lnSpc>
        <a:spcPct val="117999"/>
      </a:lnSpc>
      <a:defRPr sz="924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434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211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101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343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487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905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957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114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2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F8422-FCB6-8A41-A92D-D3880440BD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5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775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F8422-FCB6-8A41-A92D-D3880440BD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43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 majority of HR professionals say their employee recognition program helps with organizational culture (85%), employee engagement (84%), employee experience (89%), employee relationships (86%), and organizational values (83%). As such, HR should treat employee recognition as not just a program, but a management practice that has very real business impact.”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A13C3B-1A6E-D445-B03A-06C73DE0CAD4}" type="slidenum">
              <a:rPr kumimoji="0" lang="en-US" sz="3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48472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455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On-the-job training courses recommended for college credit</a:t>
            </a:r>
          </a:p>
          <a:p>
            <a:endParaRPr lang="en-US" dirty="0"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/>
                <a:cs typeface="Arial"/>
              </a:rPr>
              <a:t>CREDIT-recommended courses issue ACE CREDIT-endorsed digital credentials.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259ABA"/>
                </a:solidFill>
                <a:latin typeface="Helvetica" charset="0"/>
                <a:ea typeface="Helvetica" charset="0"/>
                <a:cs typeface="Helvetica" charset="0"/>
              </a:rPr>
              <a:t>Employee engagement strategies center on </a:t>
            </a:r>
            <a:r>
              <a:rPr lang="en-US" sz="1200" b="1" dirty="0">
                <a:solidFill>
                  <a:srgbClr val="EB216E"/>
                </a:solidFill>
                <a:latin typeface="Helvetica" charset="0"/>
                <a:ea typeface="Helvetica" charset="0"/>
                <a:cs typeface="Helvetica" charset="0"/>
              </a:rPr>
              <a:t>continuous learning</a:t>
            </a:r>
            <a:endParaRPr lang="en-US" dirty="0"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3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9444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93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A2C2-FCCC-974C-AAB0-D291FCE643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6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49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825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636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A2C2-FCCC-974C-AAB0-D291FCE64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14C8-EA74-3549-9410-CB08EF84C75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5F4E-739F-4A49-ACB4-9112D2F9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8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14C8-EA74-3549-9410-CB08EF84C75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5F4E-739F-4A49-ACB4-9112D2F9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6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14C8-EA74-3549-9410-CB08EF84C75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5F4E-739F-4A49-ACB4-9112D2F9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8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570" y="1825626"/>
            <a:ext cx="7766302" cy="3976461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1500"/>
              </a:spcBef>
              <a:buFont typeface="LucidaGrande" charset="0"/>
              <a:buChar char="‣"/>
              <a:defRPr>
                <a:solidFill>
                  <a:srgbClr val="5B677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spcBef>
                <a:spcPts val="750"/>
              </a:spcBef>
              <a:buFont typeface="LucidaGrande" charset="0"/>
              <a:buChar char="◦"/>
              <a:defRPr>
                <a:solidFill>
                  <a:srgbClr val="A3A9AE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spcBef>
                <a:spcPts val="750"/>
              </a:spcBef>
              <a:buFont typeface="LucidaGrande" charset="0"/>
              <a:buChar char="▹"/>
              <a:defRPr>
                <a:solidFill>
                  <a:srgbClr val="5B677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spcBef>
                <a:spcPts val="750"/>
              </a:spcBef>
              <a:buFont typeface="Arial" charset="0"/>
              <a:buChar char="•"/>
              <a:defRPr>
                <a:solidFill>
                  <a:srgbClr val="A8AD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buFont typeface="Wingdings" charset="2"/>
              <a:buChar char="§"/>
              <a:defRPr>
                <a:solidFill>
                  <a:srgbClr val="5B677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75570" y="544286"/>
            <a:ext cx="7766302" cy="11464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000" b="0" i="0">
                <a:solidFill>
                  <a:srgbClr val="A8AD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Webinar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140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956" userDrawn="1">
          <p15:clr>
            <a:srgbClr val="FBAE40"/>
          </p15:clr>
        </p15:guide>
        <p15:guide id="2" pos="14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041F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4" y="889000"/>
            <a:ext cx="7877175" cy="5080000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>
              <a:buClrTx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>
              <a:buClrTx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>
              <a:buClrTx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>
              <a:buClrTx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0060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14C8-EA74-3549-9410-CB08EF84C75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5F4E-739F-4A49-ACB4-9112D2F9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2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14C8-EA74-3549-9410-CB08EF84C75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5F4E-739F-4A49-ACB4-9112D2F9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14C8-EA74-3549-9410-CB08EF84C75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5F4E-739F-4A49-ACB4-9112D2F9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2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14C8-EA74-3549-9410-CB08EF84C75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5F4E-739F-4A49-ACB4-9112D2F9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14C8-EA74-3549-9410-CB08EF84C75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5F4E-739F-4A49-ACB4-9112D2F9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7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14C8-EA74-3549-9410-CB08EF84C75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5F4E-739F-4A49-ACB4-9112D2F9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9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14C8-EA74-3549-9410-CB08EF84C75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5F4E-739F-4A49-ACB4-9112D2F9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9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14C8-EA74-3549-9410-CB08EF84C75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5F4E-739F-4A49-ACB4-9112D2F9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8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1440"/>
            </a:gs>
            <a:gs pos="100000">
              <a:srgbClr val="062F6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17" r:id="rId12"/>
    <p:sldLayoutId id="21474837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chamberfoundation.org/talent-pipeline-management" TargetMode="External"/><Relationship Id="rId3" Type="http://schemas.openxmlformats.org/officeDocument/2006/relationships/hyperlink" Target="https://credly.com/resources/FieldGuide" TargetMode="External"/><Relationship Id="rId7" Type="http://schemas.openxmlformats.org/officeDocument/2006/relationships/hyperlink" Target="https://www.uschamberfoundation.org/blog/post/reinventing-employer-signaling-rapidly-changing-talent-marketplac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chamberfoundation.org/reports/quality-pathways-employer-leadership-earn-and-learn-opportunities" TargetMode="External"/><Relationship Id="rId5" Type="http://schemas.openxmlformats.org/officeDocument/2006/relationships/hyperlink" Target="https://www.uschamberfoundation.org/press-release/us-chamber-foundation-nam-s-manufacturing-institute-release-new-paper-outlining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uschamberfoundation.org/sites/default/files/media-uploads/Managing%20the%20Talent%20Pipeline_0.pdf" TargetMode="External"/><Relationship Id="rId9" Type="http://schemas.openxmlformats.org/officeDocument/2006/relationships/hyperlink" Target="https://www.uschamberfoundation.org/blog/post/new-partnership-explores-data-sharing-between-students-education-busines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ew.georgetown.edu/cew-reports/careerpathway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rm.org/hr-today/trends-and-forecasting/research-and-surveys/pages/employee-recognition-2018.asp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competencymatters.org/soft-skills-infographic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newamerica.org/education-policy/edcentral/better-together-embedding-certifications-support-adult-learne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uschamberfoundation.org/sites/default/files/media-uploads/Managing%20the%20Talent%20Pipeline_0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78253"/>
            <a:ext cx="545355" cy="409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EBA8F5-02C1-244E-BF15-C8F22FA116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3" b="-12153"/>
          <a:stretch/>
        </p:blipFill>
        <p:spPr>
          <a:xfrm>
            <a:off x="-8128" y="-1402"/>
            <a:ext cx="9144000" cy="4953000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DE1C4BC-E7BA-B24F-9C41-87844F76DBA8}"/>
              </a:ext>
            </a:extLst>
          </p:cNvPr>
          <p:cNvSpPr txBox="1">
            <a:spLocks/>
          </p:cNvSpPr>
          <p:nvPr/>
        </p:nvSpPr>
        <p:spPr>
          <a:xfrm>
            <a:off x="6986016" y="4477755"/>
            <a:ext cx="2051178" cy="94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en-US" sz="2000" b="0" dirty="0" err="1">
                <a:solidFill>
                  <a:schemeClr val="bg1"/>
                </a:solidFill>
              </a:rPr>
              <a:t>KemiJona</a:t>
            </a:r>
            <a:endParaRPr lang="en-US" sz="2000" b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b="0" dirty="0">
                <a:solidFill>
                  <a:schemeClr val="bg1"/>
                </a:solidFill>
              </a:rPr>
              <a:t>@Northeastern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908E26C-81E7-3D4A-8B44-274C12F8142F}"/>
              </a:ext>
            </a:extLst>
          </p:cNvPr>
          <p:cNvSpPr txBox="1">
            <a:spLocks/>
          </p:cNvSpPr>
          <p:nvPr/>
        </p:nvSpPr>
        <p:spPr>
          <a:xfrm>
            <a:off x="4769675" y="4477755"/>
            <a:ext cx="2051178" cy="9476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en-US" sz="2000" b="0" dirty="0" err="1">
                <a:solidFill>
                  <a:schemeClr val="bg1"/>
                </a:solidFill>
              </a:rPr>
              <a:t>jason_tyszko</a:t>
            </a:r>
            <a:endParaRPr lang="en-US" sz="2000" b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en-US" sz="2000" b="0" dirty="0" err="1">
                <a:solidFill>
                  <a:schemeClr val="bg1"/>
                </a:solidFill>
              </a:rPr>
              <a:t>USCCFeducation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9FD1336E-5805-F642-BED5-724820072C3E}"/>
              </a:ext>
            </a:extLst>
          </p:cNvPr>
          <p:cNvSpPr txBox="1">
            <a:spLocks/>
          </p:cNvSpPr>
          <p:nvPr/>
        </p:nvSpPr>
        <p:spPr>
          <a:xfrm>
            <a:off x="2553334" y="4477755"/>
            <a:ext cx="2051178" cy="94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en-US" sz="2000" b="0" dirty="0" err="1">
                <a:solidFill>
                  <a:schemeClr val="bg1"/>
                </a:solidFill>
              </a:rPr>
              <a:t>pereaink</a:t>
            </a:r>
            <a:endParaRPr lang="en-US" sz="2000" b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en-US" sz="2000" b="0" dirty="0" err="1">
                <a:solidFill>
                  <a:schemeClr val="bg1"/>
                </a:solidFill>
              </a:rPr>
              <a:t>Credly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1209AB0-8535-D648-9A6C-529110728B40}"/>
              </a:ext>
            </a:extLst>
          </p:cNvPr>
          <p:cNvSpPr txBox="1">
            <a:spLocks/>
          </p:cNvSpPr>
          <p:nvPr/>
        </p:nvSpPr>
        <p:spPr>
          <a:xfrm>
            <a:off x="336993" y="4477755"/>
            <a:ext cx="2051178" cy="94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en-US" sz="2000" b="0" dirty="0" err="1">
                <a:solidFill>
                  <a:schemeClr val="bg1"/>
                </a:solidFill>
              </a:rPr>
              <a:t>JEFinkelstein</a:t>
            </a:r>
            <a:endParaRPr lang="en-US" sz="2000" b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en-US" sz="2000" b="0" dirty="0" err="1">
                <a:solidFill>
                  <a:schemeClr val="bg1"/>
                </a:solidFill>
              </a:rPr>
              <a:t>Credly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B7D60BF-3771-014A-953B-1FAF09536C42}"/>
              </a:ext>
            </a:extLst>
          </p:cNvPr>
          <p:cNvSpPr txBox="1">
            <a:spLocks/>
          </p:cNvSpPr>
          <p:nvPr/>
        </p:nvSpPr>
        <p:spPr>
          <a:xfrm>
            <a:off x="-25275" y="6469430"/>
            <a:ext cx="2970785" cy="31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bg1"/>
                </a:solidFill>
              </a:rPr>
              <a:t>#</a:t>
            </a:r>
            <a:r>
              <a:rPr lang="en-US" sz="2000" b="0" dirty="0" err="1">
                <a:solidFill>
                  <a:schemeClr val="bg1"/>
                </a:solidFill>
              </a:rPr>
              <a:t>WorkforceRelevant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35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Aligning Needs with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Skills and Capabilities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What changes for employers, institutions, and job-seekers as people increasingly move back and forth between academic and employment contexts?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30119" y="1697665"/>
            <a:ext cx="4369019" cy="429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73AF50-C9B5-D34E-9B50-316EE7084A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78253"/>
            <a:ext cx="545355" cy="409017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4D85EAE-4855-1847-B6D9-152228CEFE73}"/>
              </a:ext>
            </a:extLst>
          </p:cNvPr>
          <p:cNvSpPr txBox="1">
            <a:spLocks/>
          </p:cNvSpPr>
          <p:nvPr/>
        </p:nvSpPr>
        <p:spPr>
          <a:xfrm>
            <a:off x="-25275" y="6469430"/>
            <a:ext cx="2970785" cy="31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bg1"/>
                </a:solidFill>
              </a:rPr>
              <a:t>#</a:t>
            </a:r>
            <a:r>
              <a:rPr lang="en-US" sz="2000" b="0" dirty="0" err="1">
                <a:solidFill>
                  <a:schemeClr val="bg1"/>
                </a:solidFill>
              </a:rPr>
              <a:t>WorkforceRelevant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0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Skills Gap and the Communications Gap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How do institutions, employers, and individuals evolve to have more meaningful conversations around their needs, skills, and capabilities?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30119" y="1697665"/>
            <a:ext cx="4369019" cy="429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FF33E5-FF46-6D47-95ED-9D7984FF9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78253"/>
            <a:ext cx="545355" cy="409017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9FDE1F8-B020-0144-9739-14C44C47F831}"/>
              </a:ext>
            </a:extLst>
          </p:cNvPr>
          <p:cNvSpPr txBox="1">
            <a:spLocks/>
          </p:cNvSpPr>
          <p:nvPr/>
        </p:nvSpPr>
        <p:spPr>
          <a:xfrm>
            <a:off x="-25275" y="6469430"/>
            <a:ext cx="2970785" cy="31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bg1"/>
                </a:solidFill>
              </a:rPr>
              <a:t>#</a:t>
            </a:r>
            <a:r>
              <a:rPr lang="en-US" sz="2000" b="0" dirty="0" err="1">
                <a:solidFill>
                  <a:schemeClr val="bg1"/>
                </a:solidFill>
              </a:rPr>
              <a:t>WorkforceRelevant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Workforce-Relevant Digital Credentials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What roles do digital credentials play in helping everyone speak the same language?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30119" y="1697665"/>
            <a:ext cx="4369019" cy="429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2719E5-268D-774C-98FE-B7E32007B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78253"/>
            <a:ext cx="545355" cy="409017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E066C92-AD04-694B-9A5D-E39C6DA38D8B}"/>
              </a:ext>
            </a:extLst>
          </p:cNvPr>
          <p:cNvSpPr txBox="1">
            <a:spLocks/>
          </p:cNvSpPr>
          <p:nvPr/>
        </p:nvSpPr>
        <p:spPr>
          <a:xfrm>
            <a:off x="-25275" y="6469430"/>
            <a:ext cx="2970785" cy="31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bg1"/>
                </a:solidFill>
              </a:rPr>
              <a:t>#</a:t>
            </a:r>
            <a:r>
              <a:rPr lang="en-US" sz="2000" b="0" dirty="0" err="1">
                <a:solidFill>
                  <a:schemeClr val="bg1"/>
                </a:solidFill>
              </a:rPr>
              <a:t>WorkforceRelevant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2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Effective Institution-Employer Partnerships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What are the most important considerations when starting to develop partnerships to close the gaps? </a:t>
            </a:r>
          </a:p>
          <a:p>
            <a:r>
              <a:rPr lang="en-US" dirty="0">
                <a:solidFill>
                  <a:schemeClr val="bg2"/>
                </a:solidFill>
              </a:rPr>
              <a:t>What should each know about the other?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30119" y="1697665"/>
            <a:ext cx="4369019" cy="429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48C55A-3B58-5649-8FE3-F6A092595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78253"/>
            <a:ext cx="545355" cy="409017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8FEBEAD-DEF6-A849-A705-9154E99634F1}"/>
              </a:ext>
            </a:extLst>
          </p:cNvPr>
          <p:cNvSpPr txBox="1">
            <a:spLocks/>
          </p:cNvSpPr>
          <p:nvPr/>
        </p:nvSpPr>
        <p:spPr>
          <a:xfrm>
            <a:off x="-25275" y="6469430"/>
            <a:ext cx="2970785" cy="31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bg1"/>
                </a:solidFill>
              </a:rPr>
              <a:t>#</a:t>
            </a:r>
            <a:r>
              <a:rPr lang="en-US" sz="2000" b="0" dirty="0" err="1">
                <a:solidFill>
                  <a:schemeClr val="bg1"/>
                </a:solidFill>
              </a:rPr>
              <a:t>WorkforceRelevant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46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Learner Impact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What changes for the learners, students, and employees as the skills and capabilities discussions become more granular and transparent?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30119" y="1697665"/>
            <a:ext cx="4369019" cy="429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3D74F9-7320-EA4C-A5B4-F43C993957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78253"/>
            <a:ext cx="545355" cy="409017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61A105A-32A4-8342-BC81-41FF24B04B8B}"/>
              </a:ext>
            </a:extLst>
          </p:cNvPr>
          <p:cNvSpPr txBox="1">
            <a:spLocks/>
          </p:cNvSpPr>
          <p:nvPr/>
        </p:nvSpPr>
        <p:spPr>
          <a:xfrm>
            <a:off x="-25275" y="6469430"/>
            <a:ext cx="2970785" cy="31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bg1"/>
                </a:solidFill>
              </a:rPr>
              <a:t>#</a:t>
            </a:r>
            <a:r>
              <a:rPr lang="en-US" sz="2000" b="0" dirty="0" err="1">
                <a:solidFill>
                  <a:schemeClr val="bg1"/>
                </a:solidFill>
              </a:rPr>
              <a:t>WorkforceRelevant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50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 &amp; A?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30119" y="1697665"/>
            <a:ext cx="4369019" cy="429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8D8C1-95F0-B644-A9A6-A8337719E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78253"/>
            <a:ext cx="545355" cy="409017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CD1E180-BE1F-C54E-A9B1-5B590979CA5A}"/>
              </a:ext>
            </a:extLst>
          </p:cNvPr>
          <p:cNvSpPr txBox="1">
            <a:spLocks/>
          </p:cNvSpPr>
          <p:nvPr/>
        </p:nvSpPr>
        <p:spPr>
          <a:xfrm>
            <a:off x="-25275" y="6469430"/>
            <a:ext cx="2970785" cy="31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bg1"/>
                </a:solidFill>
              </a:rPr>
              <a:t>#</a:t>
            </a:r>
            <a:r>
              <a:rPr lang="en-US" sz="2000" b="0" dirty="0" err="1">
                <a:solidFill>
                  <a:schemeClr val="bg1"/>
                </a:solidFill>
              </a:rPr>
              <a:t>WorkforceRelevant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3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For Additional 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8015478" cy="4351338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bg1"/>
                </a:solidFill>
                <a:hlinkClick r:id="rId3"/>
              </a:rPr>
              <a:t>Employer Engagement Field Guide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  <a:hlinkClick r:id="rId4"/>
              </a:rPr>
              <a:t>Managing the Talent Pipeline</a:t>
            </a:r>
            <a:r>
              <a:rPr lang="en-US" sz="1800" dirty="0">
                <a:solidFill>
                  <a:schemeClr val="bg1"/>
                </a:solidFill>
                <a:hlinkClick r:id="rId4"/>
              </a:rPr>
              <a:t>: A New Approach to Closing the Skills Gap</a:t>
            </a:r>
            <a:endParaRPr lang="en-US" sz="1800" b="1" dirty="0">
              <a:solidFill>
                <a:schemeClr val="bg1"/>
              </a:solidFill>
              <a:ea typeface="Helvetica Neue"/>
              <a:cs typeface="Helvetica Neue"/>
              <a:sym typeface="Helvetica Neue"/>
            </a:endParaRPr>
          </a:p>
          <a:p>
            <a:r>
              <a:rPr lang="en-US" sz="1800" b="1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New Model for Earn and Learn:</a:t>
            </a:r>
            <a:r>
              <a:rPr lang="en-US" sz="18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 </a:t>
            </a:r>
            <a:r>
              <a:rPr lang="en-US" sz="18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  <a:hlinkClick r:id="rId5"/>
              </a:rPr>
              <a:t>Quality Pathways: Employer Leadership in Earn and Learn Opportunities</a:t>
            </a:r>
            <a:r>
              <a:rPr lang="en-US" sz="18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, a solution for the business community to increase employer investment in workforce training, outlines a five-step roadmap for employers to create and scale new earn and learn career pathways. Learn more at </a:t>
            </a:r>
            <a:r>
              <a:rPr lang="en-US" sz="18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  <a:hlinkClick r:id="rId6"/>
              </a:rPr>
              <a:t>uschamberfoundation.org/QualityPathways</a:t>
            </a:r>
            <a:r>
              <a:rPr lang="en-US" sz="18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.</a:t>
            </a:r>
          </a:p>
          <a:p>
            <a:r>
              <a:rPr lang="en-US" sz="1800" b="1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Better Signaling:</a:t>
            </a:r>
            <a:r>
              <a:rPr lang="en-US" sz="18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 Learn more about challenges employers face communicating hiring requirements consistently in a rapidly changing economy and labor market in </a:t>
            </a:r>
            <a:r>
              <a:rPr lang="en-US" sz="18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  <a:hlinkClick r:id="rId7"/>
              </a:rPr>
              <a:t>Clearer Signals</a:t>
            </a:r>
            <a:r>
              <a:rPr lang="en-US" sz="18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, a report calling on the business community to transform how hiring requirements are organized and communicated.</a:t>
            </a:r>
          </a:p>
          <a:p>
            <a:r>
              <a:rPr lang="en-US" sz="1800" b="1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Talent Supply Chains:</a:t>
            </a:r>
            <a:r>
              <a:rPr lang="en-US" sz="18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 Hope is not a strategy for closing the skills gap. 300+ employers across the country are using Talent Pipeline </a:t>
            </a:r>
            <a:r>
              <a:rPr lang="en-US" sz="1800" dirty="0" err="1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Management</a:t>
            </a:r>
            <a:r>
              <a:rPr lang="en-US" sz="1800" baseline="30000" dirty="0" err="1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TM</a:t>
            </a:r>
            <a:r>
              <a:rPr lang="en-US" sz="18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 to close the skills gap for their industry and in some cases, state-wide. Learn more or join the movement at </a:t>
            </a:r>
            <a:r>
              <a:rPr lang="en-US" sz="18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  <a:hlinkClick r:id="rId8"/>
              </a:rPr>
              <a:t>TheTalentSupplyChain.org</a:t>
            </a:r>
            <a:r>
              <a:rPr lang="en-US" sz="18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.</a:t>
            </a:r>
          </a:p>
          <a:p>
            <a:r>
              <a:rPr lang="en-US" sz="1800" dirty="0">
                <a:solidFill>
                  <a:schemeClr val="bg1"/>
                </a:solidFill>
                <a:hlinkClick r:id="rId9"/>
              </a:rPr>
              <a:t>Web 3.0 Technology Convergence &amp; Interoperability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259053-1D1A-2340-97CD-A562EEEB12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78253"/>
            <a:ext cx="545355" cy="409017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84C723A-DDC4-5844-A4EF-3832A02B77C1}"/>
              </a:ext>
            </a:extLst>
          </p:cNvPr>
          <p:cNvSpPr txBox="1">
            <a:spLocks/>
          </p:cNvSpPr>
          <p:nvPr/>
        </p:nvSpPr>
        <p:spPr>
          <a:xfrm>
            <a:off x="-25275" y="6469430"/>
            <a:ext cx="2970785" cy="31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bg1"/>
                </a:solidFill>
              </a:rPr>
              <a:t>#</a:t>
            </a:r>
            <a:r>
              <a:rPr lang="en-US" sz="2000" b="0" dirty="0" err="1">
                <a:solidFill>
                  <a:schemeClr val="bg1"/>
                </a:solidFill>
              </a:rPr>
              <a:t>WorkforceRelevant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7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Jonathan Finkelstein (@</a:t>
            </a:r>
            <a:r>
              <a:rPr lang="en-US" dirty="0" err="1">
                <a:solidFill>
                  <a:schemeClr val="bg1"/>
                </a:solidFill>
              </a:rPr>
              <a:t>JEFinkelstein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Founder and CEO, </a:t>
            </a:r>
            <a:r>
              <a:rPr lang="en-US" dirty="0" err="1">
                <a:solidFill>
                  <a:schemeClr val="bg1"/>
                </a:solidFill>
              </a:rPr>
              <a:t>Credly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Jason </a:t>
            </a:r>
            <a:r>
              <a:rPr lang="en-US" dirty="0" err="1">
                <a:solidFill>
                  <a:schemeClr val="bg1"/>
                </a:solidFill>
              </a:rPr>
              <a:t>Tyszko</a:t>
            </a:r>
            <a:r>
              <a:rPr lang="en-US" dirty="0">
                <a:solidFill>
                  <a:schemeClr val="bg1"/>
                </a:solidFill>
              </a:rPr>
              <a:t> (@</a:t>
            </a:r>
            <a:r>
              <a:rPr lang="en-US" dirty="0" err="1">
                <a:solidFill>
                  <a:schemeClr val="bg1"/>
                </a:solidFill>
              </a:rPr>
              <a:t>jason_tyszko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Executive Director, U.S. Chamber of Commerce Foundation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Kemi </a:t>
            </a:r>
            <a:r>
              <a:rPr lang="en-US" dirty="0" err="1">
                <a:solidFill>
                  <a:schemeClr val="bg1"/>
                </a:solidFill>
              </a:rPr>
              <a:t>Jona</a:t>
            </a:r>
            <a:r>
              <a:rPr lang="en-US" dirty="0">
                <a:solidFill>
                  <a:schemeClr val="bg1"/>
                </a:solidFill>
              </a:rPr>
              <a:t> (@</a:t>
            </a:r>
            <a:r>
              <a:rPr lang="en-US" dirty="0" err="1">
                <a:solidFill>
                  <a:schemeClr val="bg1"/>
                </a:solidFill>
              </a:rPr>
              <a:t>KemiJona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Associate Dean, College of Professional Studies at Northeastern University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Brenda </a:t>
            </a:r>
            <a:r>
              <a:rPr lang="en-US" dirty="0" err="1">
                <a:solidFill>
                  <a:schemeClr val="bg1"/>
                </a:solidFill>
              </a:rPr>
              <a:t>Perea</a:t>
            </a:r>
            <a:r>
              <a:rPr lang="en-US" dirty="0">
                <a:solidFill>
                  <a:schemeClr val="bg1"/>
                </a:solidFill>
              </a:rPr>
              <a:t> (@</a:t>
            </a:r>
            <a:r>
              <a:rPr lang="en-US" dirty="0" err="1">
                <a:solidFill>
                  <a:schemeClr val="bg1"/>
                </a:solidFill>
              </a:rPr>
              <a:t>pereaink</a:t>
            </a:r>
            <a:r>
              <a:rPr lang="en-US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Director of Educational &amp; Workforce Solutions, </a:t>
            </a:r>
            <a:r>
              <a:rPr lang="en-US" dirty="0" err="1">
                <a:solidFill>
                  <a:schemeClr val="bg1"/>
                </a:solidFill>
              </a:rPr>
              <a:t>Credly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30119" y="1697665"/>
            <a:ext cx="4369019" cy="429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B11FBC-5975-044B-B29C-9BCD0731C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78253"/>
            <a:ext cx="545355" cy="409017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2F47ADB-D09C-2C4F-A29A-13648B026000}"/>
              </a:ext>
            </a:extLst>
          </p:cNvPr>
          <p:cNvSpPr txBox="1">
            <a:spLocks/>
          </p:cNvSpPr>
          <p:nvPr/>
        </p:nvSpPr>
        <p:spPr>
          <a:xfrm>
            <a:off x="-25275" y="6469430"/>
            <a:ext cx="2970785" cy="31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bg1"/>
                </a:solidFill>
              </a:rPr>
              <a:t>#</a:t>
            </a:r>
            <a:r>
              <a:rPr lang="en-US" sz="2000" b="0" dirty="0" err="1">
                <a:solidFill>
                  <a:schemeClr val="bg1"/>
                </a:solidFill>
              </a:rPr>
              <a:t>WorkforceRelevant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00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746" y="998699"/>
            <a:ext cx="7633742" cy="1119099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</a:rPr>
              <a:t>The “</a:t>
            </a:r>
            <a:r>
              <a:rPr lang="en-US" sz="3000" b="1" dirty="0">
                <a:solidFill>
                  <a:schemeClr val="tx1"/>
                </a:solidFill>
              </a:rPr>
              <a:t>Communications Gap” </a:t>
            </a:r>
            <a:r>
              <a:rPr lang="en-US" sz="3000" dirty="0">
                <a:solidFill>
                  <a:schemeClr val="tx1"/>
                </a:solidFill>
              </a:rPr>
              <a:t>is Real, Too</a:t>
            </a:r>
          </a:p>
        </p:txBody>
      </p:sp>
      <p:grpSp>
        <p:nvGrpSpPr>
          <p:cNvPr id="27" name="Shape 246"/>
          <p:cNvGrpSpPr/>
          <p:nvPr/>
        </p:nvGrpSpPr>
        <p:grpSpPr>
          <a:xfrm>
            <a:off x="6027191" y="2224326"/>
            <a:ext cx="2508300" cy="2972400"/>
            <a:chOff x="919750" y="1626175"/>
            <a:chExt cx="2508300" cy="2972400"/>
          </a:xfrm>
          <a:solidFill>
            <a:srgbClr val="031F46"/>
          </a:solidFill>
        </p:grpSpPr>
        <p:sp>
          <p:nvSpPr>
            <p:cNvPr id="28" name="Shape 247"/>
            <p:cNvSpPr/>
            <p:nvPr/>
          </p:nvSpPr>
          <p:spPr>
            <a:xfrm>
              <a:off x="919750" y="1626175"/>
              <a:ext cx="2508300" cy="2972400"/>
            </a:xfrm>
            <a:prstGeom prst="rect">
              <a:avLst/>
            </a:prstGeom>
            <a:grp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algn="ctr" defTabSz="309563" hangingPunct="0">
                <a:defRPr/>
              </a:pPr>
              <a:endParaRPr b="1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" name="Shape 248"/>
            <p:cNvSpPr txBox="1"/>
            <p:nvPr/>
          </p:nvSpPr>
          <p:spPr>
            <a:xfrm>
              <a:off x="1079700" y="1855375"/>
              <a:ext cx="2212500" cy="2769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8575" tIns="34275" rIns="68575" bIns="34275" anchor="t" anchorCtr="0">
              <a:noAutofit/>
            </a:bodyPr>
            <a:lstStyle/>
            <a:p>
              <a:pPr algn="ctr" defTabSz="309563" hangingPunct="0">
                <a:defRPr/>
              </a:pPr>
              <a:r>
                <a:rPr lang="en" b="1" kern="0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Proxima Nova"/>
                </a:rPr>
                <a:t>EMPLOYERS</a:t>
              </a:r>
              <a:r>
                <a:rPr lang="en" sz="1400" b="1" kern="0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Proxima Nova"/>
                </a:rPr>
                <a:t> </a:t>
              </a:r>
            </a:p>
          </p:txBody>
        </p:sp>
        <p:sp>
          <p:nvSpPr>
            <p:cNvPr id="30" name="Shape 249"/>
            <p:cNvSpPr txBox="1"/>
            <p:nvPr/>
          </p:nvSpPr>
          <p:spPr>
            <a:xfrm>
              <a:off x="1207600" y="3953000"/>
              <a:ext cx="1932600" cy="2769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8575" tIns="34275" rIns="68575" bIns="34275" anchor="t" anchorCtr="0">
              <a:noAutofit/>
            </a:bodyPr>
            <a:lstStyle/>
            <a:p>
              <a:pPr algn="ctr" defTabSz="309563" hangingPunct="0">
                <a:defRPr/>
              </a:pPr>
              <a:r>
                <a:rPr lang="en" b="1" ker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Proxima Nova"/>
                </a:rPr>
                <a:t>Job Description </a:t>
              </a:r>
            </a:p>
          </p:txBody>
        </p:sp>
        <p:pic>
          <p:nvPicPr>
            <p:cNvPr id="31" name="Shape 250"/>
            <p:cNvPicPr preferRelativeResize="0"/>
            <p:nvPr/>
          </p:nvPicPr>
          <p:blipFill>
            <a:blip r:embed="rId3">
              <a:alphaModFix/>
              <a:duotone>
                <a:prstClr val="black"/>
                <a:srgbClr val="EB216E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640769" y="2469175"/>
              <a:ext cx="1219200" cy="121920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32" name="Shape 251"/>
          <p:cNvGrpSpPr/>
          <p:nvPr/>
        </p:nvGrpSpPr>
        <p:grpSpPr>
          <a:xfrm>
            <a:off x="3353954" y="2224326"/>
            <a:ext cx="2508300" cy="2972400"/>
            <a:chOff x="3893775" y="1626175"/>
            <a:chExt cx="2508300" cy="2972400"/>
          </a:xfrm>
          <a:solidFill>
            <a:srgbClr val="031F46"/>
          </a:solidFill>
        </p:grpSpPr>
        <p:sp>
          <p:nvSpPr>
            <p:cNvPr id="33" name="Shape 252"/>
            <p:cNvSpPr/>
            <p:nvPr/>
          </p:nvSpPr>
          <p:spPr>
            <a:xfrm>
              <a:off x="3893775" y="1626175"/>
              <a:ext cx="2508300" cy="2972400"/>
            </a:xfrm>
            <a:prstGeom prst="rect">
              <a:avLst/>
            </a:prstGeom>
            <a:grp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algn="ctr" defTabSz="309563" hangingPunct="0">
                <a:defRPr/>
              </a:pPr>
              <a:endParaRPr b="1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Shape 253"/>
            <p:cNvSpPr txBox="1"/>
            <p:nvPr/>
          </p:nvSpPr>
          <p:spPr>
            <a:xfrm>
              <a:off x="4181625" y="3953000"/>
              <a:ext cx="1932600" cy="2769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8575" tIns="34275" rIns="68575" bIns="34275" anchor="t" anchorCtr="0">
              <a:noAutofit/>
            </a:bodyPr>
            <a:lstStyle/>
            <a:p>
              <a:pPr algn="ctr" defTabSz="309563" hangingPunct="0">
                <a:defRPr/>
              </a:pPr>
              <a:r>
                <a:rPr lang="en" b="1" kern="0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Proxima Nova"/>
                </a:rPr>
                <a:t>Resume</a:t>
              </a:r>
            </a:p>
          </p:txBody>
        </p:sp>
        <p:pic>
          <p:nvPicPr>
            <p:cNvPr id="35" name="Shape 254"/>
            <p:cNvPicPr preferRelativeResize="0"/>
            <p:nvPr/>
          </p:nvPicPr>
          <p:blipFill>
            <a:blip r:embed="rId4">
              <a:alphaModFix/>
              <a:duotone>
                <a:prstClr val="black"/>
                <a:srgbClr val="EB216E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492813" y="2469175"/>
              <a:ext cx="1219200" cy="12192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6" name="Shape 255"/>
            <p:cNvSpPr txBox="1"/>
            <p:nvPr/>
          </p:nvSpPr>
          <p:spPr>
            <a:xfrm>
              <a:off x="4041675" y="1855375"/>
              <a:ext cx="2212500" cy="2769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8575" tIns="34275" rIns="68575" bIns="34275" anchor="t" anchorCtr="0">
              <a:noAutofit/>
            </a:bodyPr>
            <a:lstStyle/>
            <a:p>
              <a:pPr algn="ctr" defTabSz="309563" hangingPunct="0">
                <a:defRPr/>
              </a:pPr>
              <a:r>
                <a:rPr lang="en" b="1" kern="0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Proxima Nova"/>
                </a:rPr>
                <a:t>EMPLOYEES</a:t>
              </a:r>
              <a:r>
                <a:rPr lang="en" sz="1400" b="1" kern="0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Proxima Nova"/>
                </a:rPr>
                <a:t> </a:t>
              </a:r>
            </a:p>
          </p:txBody>
        </p:sp>
      </p:grpSp>
      <p:grpSp>
        <p:nvGrpSpPr>
          <p:cNvPr id="37" name="Shape 256"/>
          <p:cNvGrpSpPr/>
          <p:nvPr/>
        </p:nvGrpSpPr>
        <p:grpSpPr>
          <a:xfrm>
            <a:off x="653750" y="2224326"/>
            <a:ext cx="2508300" cy="2972400"/>
            <a:chOff x="6867800" y="1626175"/>
            <a:chExt cx="2508300" cy="2972400"/>
          </a:xfrm>
          <a:solidFill>
            <a:srgbClr val="031F46"/>
          </a:solidFill>
        </p:grpSpPr>
        <p:sp>
          <p:nvSpPr>
            <p:cNvPr id="38" name="Shape 257"/>
            <p:cNvSpPr/>
            <p:nvPr/>
          </p:nvSpPr>
          <p:spPr>
            <a:xfrm>
              <a:off x="6867800" y="1626175"/>
              <a:ext cx="2508300" cy="2972400"/>
            </a:xfrm>
            <a:prstGeom prst="rect">
              <a:avLst/>
            </a:prstGeom>
            <a:grp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algn="ctr" defTabSz="309563" hangingPunct="0">
                <a:defRPr/>
              </a:pPr>
              <a:endParaRPr b="1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9" name="Shape 258"/>
            <p:cNvPicPr preferRelativeResize="0"/>
            <p:nvPr/>
          </p:nvPicPr>
          <p:blipFill>
            <a:blip r:embed="rId5">
              <a:alphaModFix/>
              <a:duotone>
                <a:prstClr val="black"/>
                <a:srgbClr val="EB216E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506075" y="2656038"/>
              <a:ext cx="1219200" cy="12192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0" name="Shape 259"/>
            <p:cNvSpPr txBox="1"/>
            <p:nvPr/>
          </p:nvSpPr>
          <p:spPr>
            <a:xfrm>
              <a:off x="7015700" y="1882288"/>
              <a:ext cx="2212500" cy="2769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8575" tIns="34275" rIns="68575" bIns="34275" anchor="t" anchorCtr="0">
              <a:noAutofit/>
            </a:bodyPr>
            <a:lstStyle/>
            <a:p>
              <a:pPr algn="ctr" defTabSz="309563" hangingPunct="0">
                <a:defRPr/>
              </a:pPr>
              <a:r>
                <a:rPr lang="en" b="1" kern="0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Proxima Nova"/>
                </a:rPr>
                <a:t>EDUCATORS &amp; TRAINERS</a:t>
              </a:r>
            </a:p>
          </p:txBody>
        </p:sp>
        <p:sp>
          <p:nvSpPr>
            <p:cNvPr id="41" name="Shape 260"/>
            <p:cNvSpPr txBox="1"/>
            <p:nvPr/>
          </p:nvSpPr>
          <p:spPr>
            <a:xfrm>
              <a:off x="6902133" y="3987656"/>
              <a:ext cx="2429981" cy="2769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8575" tIns="34275" rIns="68575" bIns="34275" anchor="t" anchorCtr="0">
              <a:noAutofit/>
            </a:bodyPr>
            <a:lstStyle/>
            <a:p>
              <a:pPr algn="ctr" defTabSz="309563" hangingPunct="0"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Proxima Nova"/>
                </a:rPr>
                <a:t>Certificate</a:t>
              </a:r>
              <a:endParaRPr lang="en" b="1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Proxima Nova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CD7F895-1778-F64C-9948-C1A942E59B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25" y="6271691"/>
            <a:ext cx="545355" cy="4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3290" y="1072215"/>
            <a:ext cx="3546855" cy="18679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3" rIns="68567" bIns="34283" spcCol="0" rtlCol="0" anchor="ctr"/>
          <a:lstStyle/>
          <a:p>
            <a:pPr algn="ctr" defTabSz="309563" hangingPunct="0"/>
            <a:endParaRPr lang="en-US" sz="2250" b="1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688" y="5978378"/>
            <a:ext cx="7690022" cy="207735"/>
          </a:xfrm>
          <a:prstGeom prst="rect">
            <a:avLst/>
          </a:prstGeom>
        </p:spPr>
        <p:txBody>
          <a:bodyPr wrap="square" lIns="68567" tIns="34283" rIns="68567" bIns="34283">
            <a:spAutoFit/>
          </a:bodyPr>
          <a:lstStyle/>
          <a:p>
            <a:pPr algn="ctr" defTabSz="309563" hangingPunct="0"/>
            <a:r>
              <a:rPr lang="en-US" sz="7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Source</a:t>
            </a:r>
            <a:r>
              <a:rPr lang="en-US" sz="7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900" dirty="0"/>
              <a:t>Georgetown University Center on Education and the Workforce, </a:t>
            </a:r>
            <a:r>
              <a:rPr lang="en-US" sz="900" i="1" dirty="0"/>
              <a:t>Career Pathways: Five Ways to Connect College and Careers</a:t>
            </a:r>
            <a:r>
              <a:rPr lang="en-US" sz="900" dirty="0"/>
              <a:t>, 2017.</a:t>
            </a:r>
            <a:endParaRPr lang="en-US" sz="700" i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Screenshot 2018-02-04 19.51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8" y="476250"/>
            <a:ext cx="7869439" cy="54165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7A11EC-838A-8147-BC9E-C4260465C5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25" y="6271691"/>
            <a:ext cx="545355" cy="4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7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Jonathan Finkelstein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8650" y="4794505"/>
            <a:ext cx="7886700" cy="19265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Founder and Chief Executive Officer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Credly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66" y="1690689"/>
            <a:ext cx="2609267" cy="260926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680761-274E-054F-BAD6-0C28C8253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78253"/>
            <a:ext cx="545355" cy="409017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20C7772-A70D-9247-A432-ABFBE672F9A2}"/>
              </a:ext>
            </a:extLst>
          </p:cNvPr>
          <p:cNvSpPr txBox="1">
            <a:spLocks/>
          </p:cNvSpPr>
          <p:nvPr/>
        </p:nvSpPr>
        <p:spPr>
          <a:xfrm>
            <a:off x="-25275" y="6469430"/>
            <a:ext cx="2970785" cy="31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bg1"/>
                </a:solidFill>
              </a:rPr>
              <a:t>#</a:t>
            </a:r>
            <a:r>
              <a:rPr lang="en-US" sz="2000" b="0" dirty="0" err="1">
                <a:solidFill>
                  <a:schemeClr val="bg1"/>
                </a:solidFill>
              </a:rPr>
              <a:t>WorkforceRelevant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23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EC71E-2451-5343-B68A-868A79151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6" y="726702"/>
            <a:ext cx="8410575" cy="544213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43219-361C-7142-8970-DD5DD2A5F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25" y="6271691"/>
            <a:ext cx="545355" cy="4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600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1336" y="5038642"/>
            <a:ext cx="2392967" cy="82853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3" rIns="68567" bIns="34283" spcCol="0" rtlCol="0" anchor="ctr"/>
          <a:lstStyle/>
          <a:p>
            <a:pPr algn="ctr" defTabSz="342831">
              <a:defRPr/>
            </a:pPr>
            <a:endParaRPr lang="en-US" sz="1350">
              <a:solidFill>
                <a:prstClr val="white"/>
              </a:solidFill>
              <a:latin typeface="Gill Sans MT"/>
              <a:sym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309" y="6164699"/>
            <a:ext cx="4572000" cy="577067"/>
          </a:xfrm>
          <a:prstGeom prst="rect">
            <a:avLst/>
          </a:prstGeom>
        </p:spPr>
        <p:txBody>
          <a:bodyPr lIns="68567" tIns="34283" rIns="68567" bIns="34283">
            <a:spAutoFit/>
          </a:bodyPr>
          <a:lstStyle/>
          <a:p>
            <a:pPr defTabSz="342831">
              <a:defRPr/>
            </a:pPr>
            <a:r>
              <a:rPr lang="en-US" sz="1100" dirty="0">
                <a:solidFill>
                  <a:prstClr val="black"/>
                </a:solidFill>
                <a:latin typeface="Gill Sans MT"/>
                <a:ea typeface=""/>
                <a:cs typeface=""/>
                <a:sym typeface="Helvetica Neue"/>
                <a:hlinkClick r:id="rId3"/>
              </a:rPr>
              <a:t>Source:</a:t>
            </a:r>
            <a:r>
              <a:rPr lang="en-US" sz="1100" dirty="0">
                <a:solidFill>
                  <a:prstClr val="black"/>
                </a:solidFill>
                <a:latin typeface="Gill Sans MT"/>
                <a:ea typeface=""/>
                <a:cs typeface=""/>
                <a:sym typeface="Helvetica Neue"/>
              </a:rPr>
              <a:t>   THE 2018 SHRM/GLOBOFORCE </a:t>
            </a:r>
            <a:br>
              <a:rPr lang="en-US" sz="1100" dirty="0">
                <a:solidFill>
                  <a:prstClr val="black"/>
                </a:solidFill>
                <a:latin typeface="Gill Sans MT"/>
                <a:ea typeface=""/>
                <a:cs typeface=""/>
                <a:sym typeface="Helvetica Neue"/>
              </a:rPr>
            </a:br>
            <a:r>
              <a:rPr lang="en-US" sz="1100" dirty="0">
                <a:solidFill>
                  <a:prstClr val="black"/>
                </a:solidFill>
                <a:latin typeface="Gill Sans MT"/>
                <a:ea typeface=""/>
                <a:cs typeface=""/>
                <a:sym typeface="Helvetica Neue"/>
              </a:rPr>
              <a:t>EMPLOYEE RECOGNITION REPORT: </a:t>
            </a:r>
          </a:p>
          <a:p>
            <a:pPr defTabSz="342831">
              <a:defRPr/>
            </a:pPr>
            <a:r>
              <a:rPr lang="en-US" sz="1100" i="1" dirty="0">
                <a:solidFill>
                  <a:prstClr val="black"/>
                </a:solidFill>
                <a:latin typeface="Gill Sans MT"/>
                <a:ea typeface=""/>
                <a:cs typeface=""/>
                <a:sym typeface="Helvetica Neue"/>
              </a:rPr>
              <a:t>Designing work cultures for the human era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3290" y="1072215"/>
            <a:ext cx="3546855" cy="18679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3" rIns="68567" bIns="34283" spcCol="0" rtlCol="0" anchor="ctr"/>
          <a:lstStyle/>
          <a:p>
            <a:pPr algn="ctr" defTabSz="342831">
              <a:defRPr/>
            </a:pPr>
            <a:endParaRPr lang="en-US" sz="1350">
              <a:solidFill>
                <a:prstClr val="white"/>
              </a:solidFill>
              <a:latin typeface="Gill Sans MT"/>
              <a:sym typeface="Helvetica Neue"/>
            </a:endParaRPr>
          </a:p>
        </p:txBody>
      </p:sp>
      <p:pic>
        <p:nvPicPr>
          <p:cNvPr id="3" name="Picture 2" descr="Screenshot 2018-02-04 13.40.17.pn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"/>
          <a:stretch/>
        </p:blipFill>
        <p:spPr>
          <a:xfrm>
            <a:off x="898333" y="1157391"/>
            <a:ext cx="7589347" cy="4085260"/>
          </a:xfrm>
          <a:prstGeom prst="rect">
            <a:avLst/>
          </a:prstGeom>
        </p:spPr>
      </p:pic>
      <p:sp>
        <p:nvSpPr>
          <p:cNvPr id="7" name="Parallelogram 6"/>
          <p:cNvSpPr/>
          <p:nvPr/>
        </p:nvSpPr>
        <p:spPr>
          <a:xfrm>
            <a:off x="3306787" y="0"/>
            <a:ext cx="3422951" cy="6858000"/>
          </a:xfrm>
          <a:prstGeom prst="parallelogram">
            <a:avLst>
              <a:gd name="adj" fmla="val 13235"/>
            </a:avLst>
          </a:prstGeom>
          <a:solidFill>
            <a:srgbClr val="E3005B">
              <a:alpha val="9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831">
              <a:defRPr/>
            </a:pPr>
            <a:endParaRPr lang="en-US" sz="1500" dirty="0">
              <a:solidFill>
                <a:prstClr val="white"/>
              </a:solidFill>
              <a:latin typeface="Gill Sans MT"/>
              <a:sym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84896" y="1649032"/>
            <a:ext cx="2958300" cy="1915895"/>
          </a:xfrm>
          <a:prstGeom prst="rect">
            <a:avLst/>
          </a:prstGeom>
        </p:spPr>
        <p:txBody>
          <a:bodyPr wrap="square" lIns="68567" tIns="34283" rIns="68567" bIns="34283">
            <a:spAutoFit/>
          </a:bodyPr>
          <a:lstStyle/>
          <a:p>
            <a:pPr defTabSz="342831">
              <a:defRPr/>
            </a:pPr>
            <a:r>
              <a:rPr lang="en-US" sz="150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       “A </a:t>
            </a:r>
            <a:r>
              <a:rPr lang="en-US" sz="1500" b="1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majority of HR    </a:t>
            </a:r>
            <a:br>
              <a:rPr lang="en-US" sz="1500" b="1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</a:br>
            <a:r>
              <a:rPr lang="en-US" sz="1500" b="1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       professionals</a:t>
            </a:r>
            <a:r>
              <a:rPr lang="en-US" sz="150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 say their    </a:t>
            </a:r>
            <a:br>
              <a:rPr lang="en-US" sz="150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</a:br>
            <a:r>
              <a:rPr lang="en-US" sz="150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       employee recognition program </a:t>
            </a:r>
            <a:br>
              <a:rPr lang="en-US" sz="150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</a:br>
            <a:r>
              <a:rPr lang="en-US" sz="150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      helps with organizational </a:t>
            </a:r>
            <a:br>
              <a:rPr lang="en-US" sz="150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</a:br>
            <a:r>
              <a:rPr lang="en-US" sz="150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      culture, employee engagement, </a:t>
            </a:r>
            <a:br>
              <a:rPr lang="en-US" sz="150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</a:br>
            <a:r>
              <a:rPr lang="en-US" sz="150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     employee experience, employee  </a:t>
            </a:r>
            <a:br>
              <a:rPr lang="en-US" sz="150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</a:br>
            <a:r>
              <a:rPr lang="en-US" sz="150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     relationships, and organizational </a:t>
            </a:r>
            <a:br>
              <a:rPr lang="en-US" sz="150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</a:br>
            <a:r>
              <a:rPr lang="en-US" sz="150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     values.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59178" y="3961695"/>
            <a:ext cx="2602062" cy="1592730"/>
          </a:xfrm>
          <a:prstGeom prst="rect">
            <a:avLst/>
          </a:prstGeom>
        </p:spPr>
        <p:txBody>
          <a:bodyPr wrap="square" lIns="68567" tIns="34283" rIns="68567" bIns="34283">
            <a:spAutoFit/>
          </a:bodyPr>
          <a:lstStyle/>
          <a:p>
            <a:pPr defTabSz="342831">
              <a:defRPr/>
            </a:pPr>
            <a:r>
              <a:rPr lang="en-US" sz="165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  “As such, HR should treat  </a:t>
            </a:r>
            <a:br>
              <a:rPr lang="en-US" sz="165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</a:br>
            <a:r>
              <a:rPr lang="en-US" sz="165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  employee recognition as    </a:t>
            </a:r>
            <a:br>
              <a:rPr lang="en-US" sz="165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</a:br>
            <a:r>
              <a:rPr lang="en-US" sz="165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  </a:t>
            </a:r>
            <a:r>
              <a:rPr lang="en-US" sz="1650" b="1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not just a program</a:t>
            </a:r>
            <a:r>
              <a:rPr lang="en-US" sz="165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, but a </a:t>
            </a:r>
            <a:br>
              <a:rPr lang="en-US" sz="165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</a:br>
            <a:r>
              <a:rPr lang="en-US" sz="1650" b="1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 management practice </a:t>
            </a:r>
            <a:br>
              <a:rPr lang="en-US" sz="165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</a:br>
            <a:r>
              <a:rPr lang="en-US" sz="165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 that has very real </a:t>
            </a:r>
            <a:br>
              <a:rPr lang="en-US" sz="165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</a:br>
            <a:r>
              <a:rPr lang="en-US" sz="1650" b="1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business impact</a:t>
            </a:r>
            <a:r>
              <a:rPr lang="en-US" sz="1650" dirty="0">
                <a:solidFill>
                  <a:prstClr val="white"/>
                </a:solidFill>
                <a:latin typeface="Gill Sans MT"/>
                <a:ea typeface=""/>
                <a:cs typeface=""/>
                <a:sym typeface="Helvetica Neue"/>
              </a:rPr>
              <a:t>.”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988407" y="1980034"/>
            <a:ext cx="6423995" cy="2324204"/>
            <a:chOff x="2651205" y="1497042"/>
            <a:chExt cx="8565327" cy="3098939"/>
          </a:xfrm>
        </p:grpSpPr>
        <p:sp>
          <p:nvSpPr>
            <p:cNvPr id="23" name="5-Point Star 22"/>
            <p:cNvSpPr/>
            <p:nvPr/>
          </p:nvSpPr>
          <p:spPr>
            <a:xfrm>
              <a:off x="11017474" y="1497042"/>
              <a:ext cx="175536" cy="175536"/>
            </a:xfrm>
            <a:prstGeom prst="star5">
              <a:avLst/>
            </a:prstGeom>
            <a:solidFill>
              <a:srgbClr val="E3005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31">
                <a:defRPr/>
              </a:pPr>
              <a:endParaRPr lang="en-US" sz="1350">
                <a:solidFill>
                  <a:prstClr val="white"/>
                </a:solidFill>
                <a:latin typeface="Gill Sans MT"/>
                <a:sym typeface="Helvetica Neue"/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11014992" y="1672578"/>
              <a:ext cx="175536" cy="175536"/>
            </a:xfrm>
            <a:prstGeom prst="star5">
              <a:avLst/>
            </a:prstGeom>
            <a:solidFill>
              <a:srgbClr val="E3005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31">
                <a:defRPr/>
              </a:pPr>
              <a:endParaRPr lang="en-US" sz="1350">
                <a:solidFill>
                  <a:prstClr val="white"/>
                </a:solidFill>
                <a:latin typeface="Gill Sans MT"/>
                <a:sym typeface="Helvetica Neue"/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11022834" y="2808242"/>
              <a:ext cx="175536" cy="175536"/>
            </a:xfrm>
            <a:prstGeom prst="star5">
              <a:avLst/>
            </a:prstGeom>
            <a:solidFill>
              <a:srgbClr val="E3005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31">
                <a:defRPr/>
              </a:pPr>
              <a:endParaRPr lang="en-US" sz="1350">
                <a:solidFill>
                  <a:prstClr val="white"/>
                </a:solidFill>
                <a:latin typeface="Gill Sans MT"/>
                <a:sym typeface="Helvetica Neue"/>
              </a:endParaRPr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11030670" y="2981290"/>
              <a:ext cx="175536" cy="175536"/>
            </a:xfrm>
            <a:prstGeom prst="star5">
              <a:avLst/>
            </a:prstGeom>
            <a:solidFill>
              <a:srgbClr val="E3005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31">
                <a:defRPr/>
              </a:pPr>
              <a:endParaRPr lang="en-US" sz="1350">
                <a:solidFill>
                  <a:prstClr val="white"/>
                </a:solidFill>
                <a:latin typeface="Gill Sans MT"/>
                <a:sym typeface="Helvetica Neue"/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11040996" y="4410121"/>
              <a:ext cx="175536" cy="175536"/>
            </a:xfrm>
            <a:prstGeom prst="star5">
              <a:avLst/>
            </a:prstGeom>
            <a:solidFill>
              <a:srgbClr val="E3005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31">
                <a:defRPr/>
              </a:pPr>
              <a:endParaRPr lang="en-US" sz="1350">
                <a:solidFill>
                  <a:prstClr val="white"/>
                </a:solidFill>
                <a:latin typeface="Gill Sans MT"/>
                <a:sym typeface="Helvetica Neue"/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2682183" y="1507366"/>
              <a:ext cx="175536" cy="175536"/>
            </a:xfrm>
            <a:prstGeom prst="star5">
              <a:avLst/>
            </a:prstGeom>
            <a:solidFill>
              <a:srgbClr val="E3005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31">
                <a:defRPr/>
              </a:pPr>
              <a:endParaRPr lang="en-US" sz="1350">
                <a:solidFill>
                  <a:prstClr val="white"/>
                </a:solidFill>
                <a:latin typeface="Gill Sans MT"/>
                <a:sym typeface="Helvetica Neue"/>
              </a:endParaRPr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2651205" y="1682902"/>
              <a:ext cx="175536" cy="175536"/>
            </a:xfrm>
            <a:prstGeom prst="star5">
              <a:avLst/>
            </a:prstGeom>
            <a:solidFill>
              <a:srgbClr val="E3005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31">
                <a:defRPr/>
              </a:pPr>
              <a:endParaRPr lang="en-US" sz="1350">
                <a:solidFill>
                  <a:prstClr val="white"/>
                </a:solidFill>
                <a:latin typeface="Gill Sans MT"/>
                <a:sym typeface="Helvetica Neue"/>
              </a:endParaRPr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2785825" y="2777270"/>
              <a:ext cx="175536" cy="175536"/>
            </a:xfrm>
            <a:prstGeom prst="star5">
              <a:avLst/>
            </a:prstGeom>
            <a:solidFill>
              <a:srgbClr val="E3005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31">
                <a:defRPr/>
              </a:pPr>
              <a:endParaRPr lang="en-US" sz="1350">
                <a:solidFill>
                  <a:prstClr val="white"/>
                </a:solidFill>
                <a:latin typeface="Gill Sans MT"/>
                <a:sym typeface="Helvetica Neue"/>
              </a:endParaRPr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2651205" y="2973454"/>
              <a:ext cx="175536" cy="175536"/>
            </a:xfrm>
            <a:prstGeom prst="star5">
              <a:avLst/>
            </a:prstGeom>
            <a:solidFill>
              <a:srgbClr val="E3005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31">
                <a:defRPr/>
              </a:pPr>
              <a:endParaRPr lang="en-US" sz="1350">
                <a:solidFill>
                  <a:prstClr val="white"/>
                </a:solidFill>
                <a:latin typeface="Gill Sans MT"/>
                <a:sym typeface="Helvetica Neue"/>
              </a:endParaRPr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2738973" y="4420445"/>
              <a:ext cx="175536" cy="175536"/>
            </a:xfrm>
            <a:prstGeom prst="star5">
              <a:avLst/>
            </a:prstGeom>
            <a:solidFill>
              <a:srgbClr val="E3005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31">
                <a:defRPr/>
              </a:pPr>
              <a:endParaRPr lang="en-US" sz="1350">
                <a:solidFill>
                  <a:prstClr val="white"/>
                </a:solidFill>
                <a:latin typeface="Gill Sans MT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79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Shape 498"/>
          <p:cNvPicPr preferRelativeResize="0"/>
          <p:nvPr/>
        </p:nvPicPr>
        <p:blipFill rotWithShape="1">
          <a:blip r:embed="rId3">
            <a:alphaModFix/>
          </a:blip>
          <a:srcRect t="46201" b="8869"/>
          <a:stretch/>
        </p:blipFill>
        <p:spPr>
          <a:xfrm>
            <a:off x="1541717" y="949446"/>
            <a:ext cx="6178269" cy="5047101"/>
          </a:xfrm>
          <a:prstGeom prst="rect">
            <a:avLst/>
          </a:prstGeom>
          <a:noFill/>
          <a:ln>
            <a:noFill/>
          </a:ln>
          <a:effectLst>
            <a:outerShdw blurRad="50800" dist="76200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500" name="Shape 500"/>
          <p:cNvSpPr txBox="1"/>
          <p:nvPr/>
        </p:nvSpPr>
        <p:spPr>
          <a:xfrm>
            <a:off x="9575800" y="196215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algn="ctr" defTabSz="309563" hangingPunct="0"/>
            <a:endParaRPr sz="1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2394230" y="6125096"/>
            <a:ext cx="5325756" cy="18968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algn="r" defTabSz="309563" hangingPunct="0"/>
            <a:r>
              <a:rPr lang="en" sz="12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Source</a:t>
            </a:r>
            <a:r>
              <a:rPr lang="en" sz="12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Competency Matters / </a:t>
            </a:r>
            <a:r>
              <a:rPr lang="en" sz="12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Wonderlic</a:t>
            </a:r>
            <a:br>
              <a:rPr lang="en" sz="12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105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www.competencymatters.org</a:t>
            </a:r>
            <a:r>
              <a:rPr lang="en-US" sz="10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/soft-skills-infographics </a:t>
            </a:r>
            <a:endParaRPr lang="en" sz="12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Shape 502"/>
          <p:cNvSpPr txBox="1"/>
          <p:nvPr/>
        </p:nvSpPr>
        <p:spPr>
          <a:xfrm>
            <a:off x="49805" y="203945"/>
            <a:ext cx="8905875" cy="6315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indent="-133347" algn="ctr" defTabSz="309563" hangingPunct="0">
              <a:lnSpc>
                <a:spcPct val="90000"/>
              </a:lnSpc>
              <a:buClr>
                <a:srgbClr val="000000"/>
              </a:buClr>
              <a:buSzPts val="2100"/>
            </a:pPr>
            <a:r>
              <a:rPr lang="en" sz="3000" b="1" dirty="0">
                <a:latin typeface="Roboto Light"/>
                <a:ea typeface="Roboto Light"/>
                <a:cs typeface="Roboto Light"/>
                <a:sym typeface="Proxima Nova"/>
              </a:rPr>
              <a:t>Employers </a:t>
            </a:r>
            <a:r>
              <a:rPr lang="en-US" sz="3000" b="1" dirty="0">
                <a:latin typeface="Roboto Light"/>
                <a:ea typeface="Roboto Light"/>
                <a:cs typeface="Roboto Light"/>
                <a:sym typeface="Proxima Nova"/>
              </a:rPr>
              <a:t>Prefer </a:t>
            </a:r>
            <a:r>
              <a:rPr lang="en-US" sz="3000" kern="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Proxima Nova"/>
              </a:rPr>
              <a:t>Verified Skills &amp; D</a:t>
            </a:r>
            <a:r>
              <a:rPr lang="en" sz="3000" kern="0" dirty="0" err="1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Proxima Nova"/>
              </a:rPr>
              <a:t>igital</a:t>
            </a:r>
            <a:r>
              <a:rPr lang="en" sz="3000" kern="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Proxima Nova"/>
              </a:rPr>
              <a:t> Credentials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B2585-D6E3-B94B-9813-D1F6440DE9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25" y="6271691"/>
            <a:ext cx="545355" cy="4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11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515929"/>
            <a:ext cx="7391678" cy="6164779"/>
          </a:xfrm>
          <a:prstGeom prst="rect">
            <a:avLst/>
          </a:prstGeom>
        </p:spPr>
      </p:pic>
      <p:pic>
        <p:nvPicPr>
          <p:cNvPr id="3" name="Picture 2" descr="Screenshot 2018-02-04 16.38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45" y="4179182"/>
            <a:ext cx="5476875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37A1E5-9430-1943-A4EF-7833A65419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25" y="6271691"/>
            <a:ext cx="545355" cy="4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7329" y="381000"/>
            <a:ext cx="88388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09563"/>
            <a:r>
              <a:rPr lang="en-US" sz="2250" kern="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Digital Credentials drive </a:t>
            </a:r>
            <a:r>
              <a:rPr lang="en-US" sz="2250" b="1" kern="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innovation in </a:t>
            </a:r>
            <a:br>
              <a:rPr lang="en-US" sz="2250" b="1" kern="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2250" b="1" kern="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employers’ relationship</a:t>
            </a:r>
            <a:r>
              <a:rPr lang="en-US" sz="2250" kern="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 with education</a:t>
            </a:r>
          </a:p>
        </p:txBody>
      </p:sp>
      <p:pic>
        <p:nvPicPr>
          <p:cNvPr id="2" name="Picture 1" descr="Screenshot 2017-02-28 15.11.5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4" y="1247750"/>
            <a:ext cx="7379551" cy="5610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A8C684-634D-4D43-BBCA-D9789FEA5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25" y="6271691"/>
            <a:ext cx="545355" cy="4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40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4BD373-F57A-FC43-AB0D-FD27C8CA1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25" y="6271691"/>
            <a:ext cx="545355" cy="409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03F33-68F4-614B-9573-323C20DC5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275"/>
            <a:ext cx="9144000" cy="67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025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/>
          <p:cNvSpPr txBox="1">
            <a:spLocks/>
          </p:cNvSpPr>
          <p:nvPr/>
        </p:nvSpPr>
        <p:spPr>
          <a:xfrm>
            <a:off x="4430119" y="1697665"/>
            <a:ext cx="4369019" cy="429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1" y="140591"/>
            <a:ext cx="8682961" cy="67292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FA6902-8881-E44A-AFB1-CEDF7FBF3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78253"/>
            <a:ext cx="545355" cy="409017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666F6BC-5612-DE44-ACDB-78610CD247E0}"/>
              </a:ext>
            </a:extLst>
          </p:cNvPr>
          <p:cNvSpPr txBox="1">
            <a:spLocks/>
          </p:cNvSpPr>
          <p:nvPr/>
        </p:nvSpPr>
        <p:spPr>
          <a:xfrm>
            <a:off x="-25275" y="6469430"/>
            <a:ext cx="2970785" cy="31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bg1"/>
                </a:solidFill>
              </a:rPr>
              <a:t>#</a:t>
            </a:r>
            <a:r>
              <a:rPr lang="en-US" sz="2000" b="0" dirty="0" err="1">
                <a:solidFill>
                  <a:schemeClr val="bg1"/>
                </a:solidFill>
              </a:rPr>
              <a:t>WorkforceRelevant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5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4809" y="1787495"/>
            <a:ext cx="5549066" cy="3573929"/>
            <a:chOff x="418018" y="1240326"/>
            <a:chExt cx="7398754" cy="4765239"/>
          </a:xfrm>
        </p:grpSpPr>
        <p:sp>
          <p:nvSpPr>
            <p:cNvPr id="6" name="TextBox 5"/>
            <p:cNvSpPr txBox="1"/>
            <p:nvPr/>
          </p:nvSpPr>
          <p:spPr>
            <a:xfrm>
              <a:off x="2877120" y="1240326"/>
              <a:ext cx="267878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latin typeface="Arial"/>
                  <a:cs typeface="Arial"/>
                </a:rPr>
                <a:t>Learner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37983" y="5451568"/>
              <a:ext cx="267878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latin typeface="Arial"/>
                  <a:cs typeface="Arial"/>
                </a:rPr>
                <a:t>Employer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8018" y="5423642"/>
              <a:ext cx="267878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latin typeface="Arial"/>
                  <a:cs typeface="Arial"/>
                </a:rPr>
                <a:t>School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31285" y="1698596"/>
            <a:ext cx="4095404" cy="3739850"/>
            <a:chOff x="7776232" y="1138729"/>
            <a:chExt cx="5460538" cy="49864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585" y="1305862"/>
              <a:ext cx="4865185" cy="45150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Left Brace 12"/>
            <p:cNvSpPr/>
            <p:nvPr/>
          </p:nvSpPr>
          <p:spPr>
            <a:xfrm>
              <a:off x="7776232" y="1138729"/>
              <a:ext cx="465826" cy="4986466"/>
            </a:xfrm>
            <a:prstGeom prst="leftBrace">
              <a:avLst/>
            </a:prstGeom>
            <a:ln w="57150" cmpd="sng">
              <a:solidFill>
                <a:srgbClr val="EB21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25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96" y="1826595"/>
            <a:ext cx="2074668" cy="649462"/>
          </a:xfrm>
          <a:prstGeom prst="rect">
            <a:avLst/>
          </a:prstGeom>
        </p:spPr>
      </p:pic>
      <p:sp>
        <p:nvSpPr>
          <p:cNvPr id="636" name="Isosceles Triangle 635"/>
          <p:cNvSpPr/>
          <p:nvPr/>
        </p:nvSpPr>
        <p:spPr>
          <a:xfrm>
            <a:off x="1831257" y="2267135"/>
            <a:ext cx="3138598" cy="2588914"/>
          </a:xfrm>
          <a:prstGeom prst="triangle">
            <a:avLst/>
          </a:prstGeom>
          <a:noFill/>
          <a:ln w="57150" cmpd="sng">
            <a:solidFill>
              <a:srgbClr val="EB216E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sp>
        <p:nvSpPr>
          <p:cNvPr id="3" name="TextBox 2"/>
          <p:cNvSpPr txBox="1"/>
          <p:nvPr/>
        </p:nvSpPr>
        <p:spPr>
          <a:xfrm>
            <a:off x="2236019" y="3276411"/>
            <a:ext cx="2313454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dirty="0">
                <a:solidFill>
                  <a:srgbClr val="EB216E"/>
                </a:solidFill>
                <a:latin typeface="Arial"/>
                <a:cs typeface="Arial"/>
              </a:rPr>
              <a:t>15,000</a:t>
            </a:r>
          </a:p>
          <a:p>
            <a:pPr algn="ctr"/>
            <a:r>
              <a:rPr lang="en-US" sz="1800" dirty="0">
                <a:latin typeface="Arial"/>
                <a:cs typeface="Arial"/>
              </a:rPr>
              <a:t>Advanced </a:t>
            </a:r>
          </a:p>
          <a:p>
            <a:pPr algn="ctr"/>
            <a:r>
              <a:rPr lang="en-US" sz="1800" dirty="0">
                <a:latin typeface="Arial"/>
                <a:cs typeface="Arial"/>
              </a:rPr>
              <a:t>Manufacturing </a:t>
            </a:r>
          </a:p>
          <a:p>
            <a:pPr algn="ctr"/>
            <a:r>
              <a:rPr lang="en-US" sz="1800" dirty="0">
                <a:latin typeface="Arial"/>
                <a:cs typeface="Arial"/>
              </a:rPr>
              <a:t>Jobs Unfilled in CO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30" y="2510523"/>
            <a:ext cx="2930726" cy="293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Connecting Verified Competencies to Jobs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836212-452C-EC41-B5A9-FE126303F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78253"/>
            <a:ext cx="545355" cy="409017"/>
          </a:xfrm>
          <a:prstGeom prst="rect">
            <a:avLst/>
          </a:prstGeom>
        </p:spPr>
      </p:pic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9C8B292E-B362-4A4E-AD9D-8158C357FD80}"/>
              </a:ext>
            </a:extLst>
          </p:cNvPr>
          <p:cNvSpPr txBox="1">
            <a:spLocks/>
          </p:cNvSpPr>
          <p:nvPr/>
        </p:nvSpPr>
        <p:spPr>
          <a:xfrm>
            <a:off x="-25275" y="6469430"/>
            <a:ext cx="2970785" cy="31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bg1"/>
                </a:solidFill>
              </a:rPr>
              <a:t>#</a:t>
            </a:r>
            <a:r>
              <a:rPr lang="en-US" sz="2000" b="0" dirty="0" err="1">
                <a:solidFill>
                  <a:schemeClr val="bg1"/>
                </a:solidFill>
              </a:rPr>
              <a:t>WorkforceRelevant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7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" grpId="0" animBg="1"/>
      <p:bldP spid="636" grpId="1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37275"/>
            <a:ext cx="545355" cy="4090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POLL QUESTIONS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30119" y="1697665"/>
            <a:ext cx="4369019" cy="429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perspective are you coming from today?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Employer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Academic Institution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Individual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How strong are the relationships between the employers and/or institutions that are most relevant in your community?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1-Very Weak            2            3            4            5-Very Strong</a:t>
            </a:r>
          </a:p>
        </p:txBody>
      </p:sp>
    </p:spTree>
    <p:extLst>
      <p:ext uri="{BB962C8B-B14F-4D97-AF65-F5344CB8AC3E}">
        <p14:creationId xmlns:p14="http://schemas.microsoft.com/office/powerpoint/2010/main" val="185086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Jason </a:t>
            </a:r>
            <a:r>
              <a:rPr lang="en-US" dirty="0" err="1">
                <a:solidFill>
                  <a:schemeClr val="bg1"/>
                </a:solidFill>
              </a:rPr>
              <a:t>Tyszko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8650" y="4776576"/>
            <a:ext cx="7886700" cy="19265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Executive Director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U.S. Chamber of Commerce Foundation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30119" y="1697665"/>
            <a:ext cx="4369019" cy="429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690689"/>
            <a:ext cx="1838325" cy="24511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8D4E2F-196C-3A46-8783-5F32D887B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78253"/>
            <a:ext cx="545355" cy="409017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7348E93-6FFB-3047-A7BB-D26B75A1877A}"/>
              </a:ext>
            </a:extLst>
          </p:cNvPr>
          <p:cNvSpPr txBox="1">
            <a:spLocks/>
          </p:cNvSpPr>
          <p:nvPr/>
        </p:nvSpPr>
        <p:spPr>
          <a:xfrm>
            <a:off x="-25275" y="6469430"/>
            <a:ext cx="2970785" cy="31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bg1"/>
                </a:solidFill>
              </a:rPr>
              <a:t>#</a:t>
            </a:r>
            <a:r>
              <a:rPr lang="en-US" sz="2000" b="0" dirty="0" err="1">
                <a:solidFill>
                  <a:schemeClr val="bg1"/>
                </a:solidFill>
              </a:rPr>
              <a:t>WorkforceRelevant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7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/>
          <p:cNvSpPr txBox="1">
            <a:spLocks/>
          </p:cNvSpPr>
          <p:nvPr/>
        </p:nvSpPr>
        <p:spPr>
          <a:xfrm>
            <a:off x="4430119" y="1697665"/>
            <a:ext cx="4369019" cy="429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0880" y="841248"/>
            <a:ext cx="5284470" cy="533571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92% of executives believe there is a serious gap in workforce skills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Nearly 50% report that they are struggling to fill jobs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If left unaddressed, the skills gap could cause more than 5 million positions to go unfilled by 2020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Forgone revenue and profits can be as high as $23,000 per unfilled position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6C9F2-B9B0-6940-BB95-4CF2AC330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78253"/>
            <a:ext cx="545355" cy="409017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9732BD1-4674-4B48-BD1A-04CE9D9B72B0}"/>
              </a:ext>
            </a:extLst>
          </p:cNvPr>
          <p:cNvSpPr txBox="1">
            <a:spLocks/>
          </p:cNvSpPr>
          <p:nvPr/>
        </p:nvSpPr>
        <p:spPr>
          <a:xfrm>
            <a:off x="-25275" y="6469430"/>
            <a:ext cx="2970785" cy="31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bg1"/>
                </a:solidFill>
              </a:rPr>
              <a:t>#</a:t>
            </a:r>
            <a:r>
              <a:rPr lang="en-US" sz="2000" b="0" dirty="0" err="1">
                <a:solidFill>
                  <a:schemeClr val="bg1"/>
                </a:solidFill>
              </a:rPr>
              <a:t>WorkforceRelevant</a:t>
            </a: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7C5E70EC-3108-C54B-AC28-330940CB3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1" y="1828800"/>
            <a:ext cx="235527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2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Dr. Kemi </a:t>
            </a:r>
            <a:r>
              <a:rPr lang="en-US" dirty="0" err="1">
                <a:solidFill>
                  <a:schemeClr val="bg1"/>
                </a:solidFill>
              </a:rPr>
              <a:t>Jona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8650" y="4794505"/>
            <a:ext cx="7886700" cy="19265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Associate Dean, College of Professional Studies at Northeastern University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 Founding Director, Lowell Institute School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61" y="1690689"/>
            <a:ext cx="1950078" cy="29245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470006-E8E7-EC4F-834B-EBF8BF9406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78253"/>
            <a:ext cx="545355" cy="409017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FB403C2-8721-354B-B264-2F97C4494376}"/>
              </a:ext>
            </a:extLst>
          </p:cNvPr>
          <p:cNvSpPr txBox="1">
            <a:spLocks/>
          </p:cNvSpPr>
          <p:nvPr/>
        </p:nvSpPr>
        <p:spPr>
          <a:xfrm>
            <a:off x="-25275" y="6469430"/>
            <a:ext cx="2970785" cy="31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bg1"/>
                </a:solidFill>
              </a:rPr>
              <a:t>#</a:t>
            </a:r>
            <a:r>
              <a:rPr lang="en-US" sz="2000" b="0" dirty="0" err="1">
                <a:solidFill>
                  <a:schemeClr val="bg1"/>
                </a:solidFill>
              </a:rPr>
              <a:t>WorkforceRelevant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4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Brenda </a:t>
            </a:r>
            <a:r>
              <a:rPr lang="en-US" dirty="0" err="1">
                <a:solidFill>
                  <a:schemeClr val="bg1"/>
                </a:solidFill>
              </a:rPr>
              <a:t>Perea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8650" y="4794505"/>
            <a:ext cx="7886700" cy="19265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Director of Educational &amp; Workforce Solutions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Credly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88" y="1690689"/>
            <a:ext cx="1832824" cy="26659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2DE45A-17EF-6B44-A59F-25362C879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9" y="6378253"/>
            <a:ext cx="545355" cy="409017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978E269-F73F-514D-AC4B-5A3574F374CD}"/>
              </a:ext>
            </a:extLst>
          </p:cNvPr>
          <p:cNvSpPr txBox="1">
            <a:spLocks/>
          </p:cNvSpPr>
          <p:nvPr/>
        </p:nvSpPr>
        <p:spPr>
          <a:xfrm>
            <a:off x="-25275" y="6469430"/>
            <a:ext cx="2970785" cy="31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bg1"/>
                </a:solidFill>
              </a:rPr>
              <a:t>#</a:t>
            </a:r>
            <a:r>
              <a:rPr lang="en-US" sz="2000" b="0" dirty="0" err="1">
                <a:solidFill>
                  <a:schemeClr val="bg1"/>
                </a:solidFill>
              </a:rPr>
              <a:t>WorkforceRelevant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81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EAEA"/>
      </a:hlink>
      <a:folHlink>
        <a:srgbClr val="EAEAE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</Template>
  <TotalTime>6289</TotalTime>
  <Words>575</Words>
  <Application>Microsoft Office PowerPoint</Application>
  <PresentationFormat>On-screen Show (4:3)</PresentationFormat>
  <Paragraphs>131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Gill Sans MT</vt:lpstr>
      <vt:lpstr>Helvetica</vt:lpstr>
      <vt:lpstr>Helvetica Neue</vt:lpstr>
      <vt:lpstr>Helvetica Neue Medium</vt:lpstr>
      <vt:lpstr>LucidaGrande</vt:lpstr>
      <vt:lpstr>Proxima Nova</vt:lpstr>
      <vt:lpstr>Roboto Light</vt:lpstr>
      <vt:lpstr>Wingdings</vt:lpstr>
      <vt:lpstr>Office Theme</vt:lpstr>
      <vt:lpstr>PowerPoint Presentation</vt:lpstr>
      <vt:lpstr>Jonathan Finkelstein</vt:lpstr>
      <vt:lpstr>PowerPoint Presentation</vt:lpstr>
      <vt:lpstr>Connecting Verified Competencies to Jobs</vt:lpstr>
      <vt:lpstr>POLL QUESTIONS</vt:lpstr>
      <vt:lpstr>Jason Tyszko</vt:lpstr>
      <vt:lpstr>PowerPoint Presentation</vt:lpstr>
      <vt:lpstr>Dr. Kemi Jona</vt:lpstr>
      <vt:lpstr>Brenda Perea</vt:lpstr>
      <vt:lpstr>Aligning Needs with Skills and Capabilities</vt:lpstr>
      <vt:lpstr>The Skills Gap and the Communications Gap</vt:lpstr>
      <vt:lpstr>Workforce-Relevant Digital Credentials</vt:lpstr>
      <vt:lpstr>Effective Institution-Employer Partnerships</vt:lpstr>
      <vt:lpstr>Learner Impact</vt:lpstr>
      <vt:lpstr>Q &amp; A?</vt:lpstr>
      <vt:lpstr>For Additional Resources</vt:lpstr>
      <vt:lpstr>Thank You</vt:lpstr>
      <vt:lpstr>The “Communications Gap” is Real, Too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Doktori</dc:creator>
  <cp:lastModifiedBy>Melanie Hardcastle</cp:lastModifiedBy>
  <cp:revision>160</cp:revision>
  <cp:lastPrinted>2018-02-14T22:41:56Z</cp:lastPrinted>
  <dcterms:created xsi:type="dcterms:W3CDTF">2018-02-12T16:21:52Z</dcterms:created>
  <dcterms:modified xsi:type="dcterms:W3CDTF">2018-03-15T15:51:12Z</dcterms:modified>
</cp:coreProperties>
</file>