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82" r:id="rId12"/>
    <p:sldId id="270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ewsroom" initials="N" lastIdx="5" clrIdx="0">
    <p:extLst>
      <p:ext uri="{19B8F6BF-5375-455C-9EA6-DF929625EA0E}">
        <p15:presenceInfo xmlns:p15="http://schemas.microsoft.com/office/powerpoint/2012/main" userId="Newsroo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75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136"/>
    <p:restoredTop sz="94595"/>
  </p:normalViewPr>
  <p:slideViewPr>
    <p:cSldViewPr snapToGrid="0" snapToObjects="1">
      <p:cViewPr varScale="1">
        <p:scale>
          <a:sx n="81" d="100"/>
          <a:sy n="81" d="100"/>
        </p:scale>
        <p:origin x="917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12-11T08:03:16.696" idx="1">
    <p:pos x="10" y="10"/>
    <p:text>this is it? just "Student Success"?</p:text>
    <p:extLst>
      <p:ext uri="{C676402C-5697-4E1C-873F-D02D1690AC5C}">
        <p15:threadingInfo xmlns:p15="http://schemas.microsoft.com/office/powerpoint/2012/main" timeZoneBias="30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FF95831-D4F0-45F0-8D6F-B3B094E34F89}" type="datetimeFigureOut">
              <a:rPr lang="en-US" altLang="en-US"/>
              <a:pPr/>
              <a:t>4/22/2020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FD3A605-2A3C-4ABB-8B94-09BA6DBEB5F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587251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1C1D878-88F3-4F73-BBEC-4A0743FD31FC}" type="datetimeFigureOut">
              <a:rPr lang="en-US" altLang="en-US"/>
              <a:pPr/>
              <a:t>4/22/2020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F8400C8-60EE-4331-8C35-B86CB286F6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017486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44513" y="1081088"/>
            <a:ext cx="1731962" cy="9255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5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288" y="1187450"/>
            <a:ext cx="153670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5410200" y="1109663"/>
            <a:ext cx="908050" cy="90805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570663" y="1109663"/>
            <a:ext cx="906462" cy="90805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10488" y="1111250"/>
            <a:ext cx="908050" cy="90646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9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5738" y="1195388"/>
            <a:ext cx="709612" cy="71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9088" y="1195388"/>
            <a:ext cx="715962" cy="71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1800" y="1195388"/>
            <a:ext cx="714375" cy="71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8650" y="3419060"/>
            <a:ext cx="7886700" cy="692219"/>
          </a:xfrm>
        </p:spPr>
        <p:txBody>
          <a:bodyPr anchor="b">
            <a:normAutofit/>
          </a:bodyPr>
          <a:lstStyle>
            <a:lvl1pPr algn="ctr">
              <a:defRPr sz="4000">
                <a:latin typeface="Roboto Slab Light" charset="0"/>
                <a:ea typeface="Roboto Slab Light" charset="0"/>
                <a:cs typeface="Roboto Slab Light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8650" y="4405933"/>
            <a:ext cx="78867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000" b="0" i="0">
                <a:latin typeface="Roboto Light" charset="0"/>
                <a:ea typeface="Roboto Light" charset="0"/>
                <a:cs typeface="Roboto Light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099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1925" y="6356350"/>
            <a:ext cx="7334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5"/>
          <p:cNvSpPr txBox="1">
            <a:spLocks/>
          </p:cNvSpPr>
          <p:nvPr/>
        </p:nvSpPr>
        <p:spPr>
          <a:xfrm>
            <a:off x="8515350" y="6356350"/>
            <a:ext cx="628650" cy="358775"/>
          </a:xfrm>
          <a:prstGeom prst="rect">
            <a:avLst/>
          </a:prstGeom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/>
            <a:fld id="{241DAF00-002B-4AD8-9639-A8AFC9A86FBD}" type="slidenum">
              <a:rPr lang="en-US" altLang="en-US" sz="1200">
                <a:solidFill>
                  <a:srgbClr val="A6A6A6"/>
                </a:solidFill>
              </a:rPr>
              <a:pPr algn="ctr" eaLnBrk="1" hangingPunct="1"/>
              <a:t>‹#›</a:t>
            </a:fld>
            <a:endParaRPr lang="en-US" altLang="en-US" sz="1200">
              <a:solidFill>
                <a:srgbClr val="A6A6A6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560443"/>
          </a:xfrm>
        </p:spPr>
        <p:txBody>
          <a:bodyPr>
            <a:normAutofit/>
          </a:bodyPr>
          <a:lstStyle>
            <a:lvl1pPr algn="l">
              <a:defRPr sz="4000" b="0" i="0">
                <a:solidFill>
                  <a:schemeClr val="bg1"/>
                </a:solidFill>
                <a:latin typeface="Roboto Medium" charset="0"/>
                <a:ea typeface="Roboto Medium" charset="0"/>
                <a:cs typeface="Roboto Medium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58010"/>
            <a:ext cx="7886700" cy="4084982"/>
          </a:xfrm>
        </p:spPr>
        <p:txBody>
          <a:bodyPr/>
          <a:lstStyle>
            <a:lvl1pPr>
              <a:defRPr b="0" i="0">
                <a:latin typeface="Roboto Regular"/>
                <a:ea typeface="Roboto Medium" charset="0"/>
                <a:cs typeface="Roboto Regular"/>
              </a:defRPr>
            </a:lvl1pPr>
            <a:lvl2pPr>
              <a:defRPr sz="2000" b="0" i="0">
                <a:latin typeface="Roboto Regular"/>
                <a:ea typeface="Roboto Medium" charset="0"/>
                <a:cs typeface="Roboto Regular"/>
              </a:defRPr>
            </a:lvl2pPr>
            <a:lvl3pPr>
              <a:defRPr sz="2000" b="0" i="0">
                <a:latin typeface="Roboto Regular"/>
                <a:ea typeface="Roboto Medium" charset="0"/>
                <a:cs typeface="Roboto Regular"/>
              </a:defRPr>
            </a:lvl3pPr>
            <a:lvl4pPr>
              <a:defRPr sz="2000" b="0" i="0">
                <a:latin typeface="Roboto Regular"/>
                <a:ea typeface="Roboto Medium" charset="0"/>
                <a:cs typeface="Roboto Regular"/>
              </a:defRPr>
            </a:lvl4pPr>
            <a:lvl5pPr>
              <a:defRPr sz="2000" b="0" i="0">
                <a:latin typeface="Roboto Regular"/>
                <a:ea typeface="Roboto Medium" charset="0"/>
                <a:cs typeface="Roboto Regular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617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28650" y="0"/>
            <a:ext cx="7886700" cy="156051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i="0" kern="1200">
                <a:solidFill>
                  <a:schemeClr val="bg1"/>
                </a:solidFill>
                <a:latin typeface="Roboto Medium" charset="0"/>
                <a:ea typeface="Roboto Medium" charset="0"/>
                <a:cs typeface="Roboto Medium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5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1925" y="6356350"/>
            <a:ext cx="7334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 txBox="1">
            <a:spLocks/>
          </p:cNvSpPr>
          <p:nvPr/>
        </p:nvSpPr>
        <p:spPr>
          <a:xfrm>
            <a:off x="8515350" y="6356350"/>
            <a:ext cx="628650" cy="358775"/>
          </a:xfrm>
          <a:prstGeom prst="rect">
            <a:avLst/>
          </a:prstGeom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/>
            <a:fld id="{132214D1-F091-4247-91D1-F6D965FFC9A3}" type="slidenum">
              <a:rPr lang="en-US" altLang="en-US" sz="1200">
                <a:solidFill>
                  <a:srgbClr val="A6A6A6"/>
                </a:solidFill>
              </a:rPr>
              <a:pPr algn="ctr" eaLnBrk="1" hangingPunct="1"/>
              <a:t>‹#›</a:t>
            </a:fld>
            <a:endParaRPr lang="en-US" altLang="en-US" sz="1200">
              <a:solidFill>
                <a:srgbClr val="A6A6A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2007705"/>
            <a:ext cx="3886200" cy="4005470"/>
          </a:xfrm>
        </p:spPr>
        <p:txBody>
          <a:bodyPr/>
          <a:lstStyle>
            <a:lvl1pPr>
              <a:defRPr b="0" i="0">
                <a:latin typeface="Roboto Regular"/>
                <a:ea typeface="Roboto Medium" charset="0"/>
                <a:cs typeface="Roboto Regular"/>
              </a:defRPr>
            </a:lvl1pPr>
            <a:lvl2pPr>
              <a:defRPr sz="1800" b="0" i="0">
                <a:latin typeface="Roboto Regular"/>
                <a:ea typeface="Roboto Medium" charset="0"/>
                <a:cs typeface="Roboto Regular"/>
              </a:defRPr>
            </a:lvl2pPr>
            <a:lvl3pPr>
              <a:defRPr sz="1800" b="0" i="0">
                <a:latin typeface="Roboto Regular"/>
                <a:ea typeface="Roboto Medium" charset="0"/>
                <a:cs typeface="Roboto Regular"/>
              </a:defRPr>
            </a:lvl3pPr>
            <a:lvl4pPr>
              <a:defRPr sz="1800" b="0" i="0">
                <a:latin typeface="Roboto Regular"/>
                <a:ea typeface="Roboto Medium" charset="0"/>
                <a:cs typeface="Roboto Regular"/>
              </a:defRPr>
            </a:lvl4pPr>
            <a:lvl5pPr>
              <a:defRPr sz="1800" b="0" i="0">
                <a:latin typeface="Roboto Regular"/>
                <a:ea typeface="Roboto Medium" charset="0"/>
                <a:cs typeface="Roboto Regular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4629150" y="2007705"/>
            <a:ext cx="3886200" cy="4005470"/>
          </a:xfrm>
        </p:spPr>
        <p:txBody>
          <a:bodyPr/>
          <a:lstStyle>
            <a:lvl1pPr>
              <a:defRPr b="0" i="0">
                <a:latin typeface="Roboto Regular"/>
                <a:ea typeface="Roboto Medium" charset="0"/>
                <a:cs typeface="Roboto Regular"/>
              </a:defRPr>
            </a:lvl1pPr>
            <a:lvl2pPr>
              <a:defRPr sz="1800" b="0" i="0">
                <a:latin typeface="Roboto Regular"/>
                <a:ea typeface="Roboto Medium" charset="0"/>
                <a:cs typeface="Roboto Regular"/>
              </a:defRPr>
            </a:lvl2pPr>
            <a:lvl3pPr>
              <a:defRPr sz="1800" b="0" i="0">
                <a:latin typeface="Roboto Regular"/>
                <a:ea typeface="Roboto Medium" charset="0"/>
                <a:cs typeface="Roboto Regular"/>
              </a:defRPr>
            </a:lvl3pPr>
            <a:lvl4pPr>
              <a:defRPr sz="1800" b="0" i="0">
                <a:latin typeface="Roboto Regular"/>
                <a:ea typeface="Roboto Medium" charset="0"/>
                <a:cs typeface="Roboto Regular"/>
              </a:defRPr>
            </a:lvl4pPr>
            <a:lvl5pPr>
              <a:defRPr sz="1800" b="0" i="0">
                <a:latin typeface="Roboto Regular"/>
                <a:ea typeface="Roboto Medium" charset="0"/>
                <a:cs typeface="Roboto Regular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36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1925" y="6356350"/>
            <a:ext cx="7334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ide Number Placeholder 5"/>
          <p:cNvSpPr txBox="1">
            <a:spLocks/>
          </p:cNvSpPr>
          <p:nvPr/>
        </p:nvSpPr>
        <p:spPr>
          <a:xfrm>
            <a:off x="8515350" y="6356350"/>
            <a:ext cx="628650" cy="358775"/>
          </a:xfrm>
          <a:prstGeom prst="rect">
            <a:avLst/>
          </a:prstGeom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/>
            <a:fld id="{BD04BB98-AB85-47FF-9A0E-BEFF45E6100A}" type="slidenum">
              <a:rPr lang="en-US" altLang="en-US" sz="1200">
                <a:solidFill>
                  <a:srgbClr val="A6A6A6"/>
                </a:solidFill>
              </a:rPr>
              <a:pPr algn="ctr" eaLnBrk="1" hangingPunct="1"/>
              <a:t>‹#›</a:t>
            </a:fld>
            <a:endParaRPr lang="en-US" altLang="en-US" sz="1200">
              <a:solidFill>
                <a:srgbClr val="A6A6A6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2017643"/>
            <a:ext cx="3868340" cy="899388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Roboto" charset="0"/>
                <a:ea typeface="Roboto" charset="0"/>
                <a:cs typeface="Roboto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917031"/>
            <a:ext cx="3868340" cy="3272632"/>
          </a:xfrm>
        </p:spPr>
        <p:txBody>
          <a:bodyPr>
            <a:normAutofit/>
          </a:bodyPr>
          <a:lstStyle>
            <a:lvl1pPr>
              <a:defRPr sz="2000">
                <a:latin typeface="Roboto" charset="0"/>
                <a:ea typeface="Roboto" charset="0"/>
                <a:cs typeface="Roboto" charset="0"/>
              </a:defRPr>
            </a:lvl1pPr>
            <a:lvl2pPr>
              <a:defRPr sz="2000">
                <a:latin typeface="Roboto" charset="0"/>
                <a:ea typeface="Roboto" charset="0"/>
                <a:cs typeface="Roboto" charset="0"/>
              </a:defRPr>
            </a:lvl2pPr>
            <a:lvl3pPr>
              <a:defRPr sz="2000">
                <a:latin typeface="Roboto" charset="0"/>
                <a:ea typeface="Roboto" charset="0"/>
                <a:cs typeface="Roboto" charset="0"/>
              </a:defRPr>
            </a:lvl3pPr>
            <a:lvl4pPr>
              <a:defRPr sz="2000">
                <a:latin typeface="Roboto" charset="0"/>
                <a:ea typeface="Roboto" charset="0"/>
                <a:cs typeface="Roboto" charset="0"/>
              </a:defRPr>
            </a:lvl4pPr>
            <a:lvl5pPr>
              <a:defRPr sz="2000">
                <a:latin typeface="Roboto" charset="0"/>
                <a:ea typeface="Roboto" charset="0"/>
                <a:cs typeface="Roboto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2017643"/>
            <a:ext cx="3887391" cy="899388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Roboto" charset="0"/>
                <a:ea typeface="Roboto" charset="0"/>
                <a:cs typeface="Roboto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917031"/>
            <a:ext cx="3887391" cy="3272632"/>
          </a:xfrm>
        </p:spPr>
        <p:txBody>
          <a:bodyPr>
            <a:normAutofit/>
          </a:bodyPr>
          <a:lstStyle>
            <a:lvl1pPr>
              <a:defRPr sz="2000">
                <a:latin typeface="Roboto" charset="0"/>
                <a:ea typeface="Roboto" charset="0"/>
                <a:cs typeface="Roboto" charset="0"/>
              </a:defRPr>
            </a:lvl1pPr>
            <a:lvl2pPr>
              <a:defRPr sz="2000">
                <a:latin typeface="Roboto" charset="0"/>
                <a:ea typeface="Roboto" charset="0"/>
                <a:cs typeface="Roboto" charset="0"/>
              </a:defRPr>
            </a:lvl2pPr>
            <a:lvl3pPr>
              <a:defRPr sz="2000">
                <a:latin typeface="Roboto" charset="0"/>
                <a:ea typeface="Roboto" charset="0"/>
                <a:cs typeface="Roboto" charset="0"/>
              </a:defRPr>
            </a:lvl3pPr>
            <a:lvl4pPr>
              <a:defRPr sz="2000">
                <a:latin typeface="Roboto" charset="0"/>
                <a:ea typeface="Roboto" charset="0"/>
                <a:cs typeface="Roboto" charset="0"/>
              </a:defRPr>
            </a:lvl4pPr>
            <a:lvl5pPr>
              <a:defRPr sz="2000">
                <a:latin typeface="Roboto" charset="0"/>
                <a:ea typeface="Roboto" charset="0"/>
                <a:cs typeface="Roboto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560443"/>
          </a:xfrm>
        </p:spPr>
        <p:txBody>
          <a:bodyPr>
            <a:normAutofit/>
          </a:bodyPr>
          <a:lstStyle>
            <a:lvl1pPr algn="l">
              <a:defRPr sz="4000" b="0" i="0">
                <a:solidFill>
                  <a:schemeClr val="bg1"/>
                </a:solidFill>
                <a:latin typeface="Roboto Medium" charset="0"/>
                <a:ea typeface="Roboto Medium" charset="0"/>
                <a:cs typeface="Roboto Medium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751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0"/>
            <a:ext cx="7886700" cy="156051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i="0" kern="1200">
                <a:solidFill>
                  <a:schemeClr val="bg1"/>
                </a:solidFill>
                <a:latin typeface="Roboto Medium" charset="0"/>
                <a:ea typeface="Roboto Medium" charset="0"/>
                <a:cs typeface="Roboto Medium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3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1925" y="6356350"/>
            <a:ext cx="7334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5"/>
          <p:cNvSpPr txBox="1">
            <a:spLocks/>
          </p:cNvSpPr>
          <p:nvPr/>
        </p:nvSpPr>
        <p:spPr>
          <a:xfrm>
            <a:off x="8515350" y="6356350"/>
            <a:ext cx="628650" cy="358775"/>
          </a:xfrm>
          <a:prstGeom prst="rect">
            <a:avLst/>
          </a:prstGeom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/>
            <a:fld id="{B9FE33B1-A9F0-4406-B133-6C9703E9914F}" type="slidenum">
              <a:rPr lang="en-US" altLang="en-US" sz="1200">
                <a:solidFill>
                  <a:srgbClr val="A6A6A6"/>
                </a:solidFill>
              </a:rPr>
              <a:pPr algn="ctr" eaLnBrk="1" hangingPunct="1"/>
              <a:t>‹#›</a:t>
            </a:fld>
            <a:endParaRPr lang="en-US" altLang="en-US" sz="1200">
              <a:solidFill>
                <a:srgbClr val="A6A6A6"/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198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628650" y="0"/>
            <a:ext cx="7886700" cy="156051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i="0" kern="1200">
                <a:solidFill>
                  <a:schemeClr val="bg1"/>
                </a:solidFill>
                <a:latin typeface="Roboto Medium" charset="0"/>
                <a:ea typeface="Roboto Medium" charset="0"/>
                <a:cs typeface="Roboto Medium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dirty="0"/>
              <a:t>Click to edit Master title style</a:t>
            </a:r>
          </a:p>
        </p:txBody>
      </p:sp>
      <p:pic>
        <p:nvPicPr>
          <p:cNvPr id="6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1925" y="6356350"/>
            <a:ext cx="7334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5"/>
          <p:cNvSpPr txBox="1">
            <a:spLocks/>
          </p:cNvSpPr>
          <p:nvPr/>
        </p:nvSpPr>
        <p:spPr>
          <a:xfrm>
            <a:off x="8515350" y="6356350"/>
            <a:ext cx="628650" cy="358775"/>
          </a:xfrm>
          <a:prstGeom prst="rect">
            <a:avLst/>
          </a:prstGeom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/>
            <a:fld id="{8A0CF78D-E9E1-4557-9E41-C0A1B8BB7223}" type="slidenum">
              <a:rPr lang="en-US" altLang="en-US" sz="1200">
                <a:solidFill>
                  <a:srgbClr val="A6A6A6"/>
                </a:solidFill>
              </a:rPr>
              <a:pPr algn="ctr" eaLnBrk="1" hangingPunct="1"/>
              <a:t>‹#›</a:t>
            </a:fld>
            <a:endParaRPr lang="en-US" altLang="en-US" sz="1200">
              <a:solidFill>
                <a:srgbClr val="A6A6A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987826"/>
            <a:ext cx="4629150" cy="4045226"/>
          </a:xfrm>
        </p:spPr>
        <p:txBody>
          <a:bodyPr>
            <a:normAutofit/>
          </a:bodyPr>
          <a:lstStyle>
            <a:lvl1pPr>
              <a:defRPr sz="2000">
                <a:latin typeface="Roboto" charset="0"/>
                <a:ea typeface="Roboto" charset="0"/>
                <a:cs typeface="Roboto" charset="0"/>
              </a:defRPr>
            </a:lvl1pPr>
            <a:lvl2pPr>
              <a:defRPr sz="2000">
                <a:latin typeface="Roboto" charset="0"/>
                <a:ea typeface="Roboto" charset="0"/>
                <a:cs typeface="Roboto" charset="0"/>
              </a:defRPr>
            </a:lvl2pPr>
            <a:lvl3pPr>
              <a:defRPr sz="2000">
                <a:latin typeface="Roboto" charset="0"/>
                <a:ea typeface="Roboto" charset="0"/>
                <a:cs typeface="Roboto" charset="0"/>
              </a:defRPr>
            </a:lvl3pPr>
            <a:lvl4pPr>
              <a:defRPr sz="2000">
                <a:latin typeface="Roboto" charset="0"/>
                <a:ea typeface="Roboto" charset="0"/>
                <a:cs typeface="Roboto" charset="0"/>
              </a:defRPr>
            </a:lvl4pPr>
            <a:lvl5pPr>
              <a:defRPr sz="2000">
                <a:latin typeface="Roboto" charset="0"/>
                <a:ea typeface="Roboto" charset="0"/>
                <a:cs typeface="Roboto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987826"/>
            <a:ext cx="2949178" cy="4045226"/>
          </a:xfrm>
        </p:spPr>
        <p:txBody>
          <a:bodyPr/>
          <a:lstStyle>
            <a:lvl1pPr marL="0" indent="0">
              <a:buNone/>
              <a:defRPr sz="1600">
                <a:latin typeface="Roboto" charset="0"/>
                <a:ea typeface="Roboto" charset="0"/>
                <a:cs typeface="Roboto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134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28650" y="0"/>
            <a:ext cx="7886700" cy="156051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i="0" kern="1200">
                <a:solidFill>
                  <a:schemeClr val="bg1"/>
                </a:solidFill>
                <a:latin typeface="Roboto Medium" charset="0"/>
                <a:ea typeface="Roboto Medium" charset="0"/>
                <a:cs typeface="Roboto Medium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5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1925" y="6356350"/>
            <a:ext cx="7334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 txBox="1">
            <a:spLocks/>
          </p:cNvSpPr>
          <p:nvPr/>
        </p:nvSpPr>
        <p:spPr>
          <a:xfrm>
            <a:off x="8515350" y="6356350"/>
            <a:ext cx="628650" cy="358775"/>
          </a:xfrm>
          <a:prstGeom prst="rect">
            <a:avLst/>
          </a:prstGeom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/>
            <a:fld id="{B371133B-4911-469D-87A5-5B28965E2007}" type="slidenum">
              <a:rPr lang="en-US" altLang="en-US" sz="1200">
                <a:solidFill>
                  <a:srgbClr val="A6A6A6"/>
                </a:solidFill>
              </a:rPr>
              <a:pPr algn="ctr" eaLnBrk="1" hangingPunct="1"/>
              <a:t>‹#›</a:t>
            </a:fld>
            <a:endParaRPr lang="en-US" altLang="en-US" sz="1200">
              <a:solidFill>
                <a:srgbClr val="A6A6A6"/>
              </a:solidFill>
            </a:endParaRP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621695" y="1958008"/>
            <a:ext cx="3894845" cy="4025349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Roboto" charset="0"/>
                <a:ea typeface="Roboto" charset="0"/>
                <a:cs typeface="Roboto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1" name="Content Placeholder 2"/>
          <p:cNvSpPr>
            <a:spLocks noGrp="1"/>
          </p:cNvSpPr>
          <p:nvPr>
            <p:ph idx="13"/>
          </p:nvPr>
        </p:nvSpPr>
        <p:spPr>
          <a:xfrm>
            <a:off x="628650" y="1958008"/>
            <a:ext cx="3814141" cy="4025349"/>
          </a:xfrm>
        </p:spPr>
        <p:txBody>
          <a:bodyPr>
            <a:normAutofit/>
          </a:bodyPr>
          <a:lstStyle>
            <a:lvl1pPr>
              <a:defRPr sz="1800">
                <a:latin typeface="Roboto" charset="0"/>
                <a:ea typeface="Roboto" charset="0"/>
                <a:cs typeface="Roboto" charset="0"/>
              </a:defRPr>
            </a:lvl1pPr>
            <a:lvl2pPr>
              <a:defRPr sz="1800">
                <a:latin typeface="Roboto" charset="0"/>
                <a:ea typeface="Roboto" charset="0"/>
                <a:cs typeface="Roboto" charset="0"/>
              </a:defRPr>
            </a:lvl2pPr>
            <a:lvl3pPr>
              <a:defRPr sz="1800">
                <a:latin typeface="Roboto" charset="0"/>
                <a:ea typeface="Roboto" charset="0"/>
                <a:cs typeface="Roboto" charset="0"/>
              </a:defRPr>
            </a:lvl3pPr>
            <a:lvl4pPr>
              <a:defRPr sz="1800">
                <a:latin typeface="Roboto" charset="0"/>
                <a:ea typeface="Roboto" charset="0"/>
                <a:cs typeface="Roboto" charset="0"/>
              </a:defRPr>
            </a:lvl4pPr>
            <a:lvl5pPr>
              <a:defRPr sz="1800">
                <a:latin typeface="Roboto" charset="0"/>
                <a:ea typeface="Roboto" charset="0"/>
                <a:cs typeface="Roboto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226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170238"/>
            <a:ext cx="7886700" cy="795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3965575"/>
            <a:ext cx="7886700" cy="2211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b="0" i="0">
                <a:solidFill>
                  <a:schemeClr val="bg1">
                    <a:lumMod val="65000"/>
                  </a:schemeClr>
                </a:solidFill>
                <a:latin typeface="Roboto Regular"/>
                <a:ea typeface="+mn-ea"/>
                <a:cs typeface="Roboto Regular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15350" y="6356350"/>
            <a:ext cx="6286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100">
                <a:solidFill>
                  <a:srgbClr val="A6A6A6"/>
                </a:solidFill>
                <a:latin typeface="Roboto Regular" charset="0"/>
              </a:defRPr>
            </a:lvl1pPr>
          </a:lstStyle>
          <a:p>
            <a:fld id="{F92C3C43-6534-4BB7-BC4F-5F9DBA35E20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6"/>
          <p:cNvSpPr/>
          <p:nvPr/>
        </p:nvSpPr>
        <p:spPr>
          <a:xfrm>
            <a:off x="-7938" y="0"/>
            <a:ext cx="9159876" cy="1573213"/>
          </a:xfrm>
          <a:prstGeom prst="rect">
            <a:avLst/>
          </a:prstGeom>
          <a:solidFill>
            <a:srgbClr val="EE75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</p:sldLayoutIdLst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Roboto Medium"/>
          <a:ea typeface="MS PGothic" pitchFamily="34" charset="-128"/>
          <a:cs typeface="Roboto Medium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boto Medium" charset="0"/>
          <a:ea typeface="MS PGothic" pitchFamily="34" charset="-128"/>
          <a:cs typeface="ＭＳ Ｐゴシック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boto Medium" charset="0"/>
          <a:ea typeface="MS PGothic" pitchFamily="34" charset="-128"/>
          <a:cs typeface="ＭＳ Ｐゴシック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boto Medium" charset="0"/>
          <a:ea typeface="MS PGothic" pitchFamily="34" charset="-128"/>
          <a:cs typeface="ＭＳ Ｐゴシック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boto Medium" charset="0"/>
          <a:ea typeface="MS PGothic" pitchFamily="34" charset="-128"/>
          <a:cs typeface="ＭＳ Ｐゴシック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Roboto Regular"/>
          <a:ea typeface="MS PGothic" pitchFamily="34" charset="-128"/>
          <a:cs typeface="Roboto Regular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Roboto Regular"/>
          <a:ea typeface="MS PGothic" pitchFamily="34" charset="-128"/>
          <a:cs typeface="Roboto Regular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Roboto Regular"/>
          <a:ea typeface="MS PGothic" pitchFamily="34" charset="-128"/>
          <a:cs typeface="Roboto Regular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Roboto Regular"/>
          <a:ea typeface="MS PGothic" pitchFamily="34" charset="-128"/>
          <a:cs typeface="Roboto Regular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Roboto Regular"/>
          <a:ea typeface="MS PGothic" pitchFamily="34" charset="-128"/>
          <a:cs typeface="Roboto Regular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scott.jaschik@insidehighered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ubtitle 2"/>
          <p:cNvSpPr>
            <a:spLocks noGrp="1"/>
          </p:cNvSpPr>
          <p:nvPr>
            <p:ph type="subTitle" idx="1"/>
          </p:nvPr>
        </p:nvSpPr>
        <p:spPr>
          <a:xfrm>
            <a:off x="628650" y="4405313"/>
            <a:ext cx="7886700" cy="1655762"/>
          </a:xfrm>
        </p:spPr>
        <p:txBody>
          <a:bodyPr/>
          <a:lstStyle/>
          <a:p>
            <a:pPr eaLnBrk="1" hangingPunct="1"/>
            <a:r>
              <a:rPr lang="en-US" altLang="en-US" dirty="0">
                <a:ea typeface="MS PGothic" pitchFamily="34" charset="-128"/>
              </a:rPr>
              <a:t>An </a:t>
            </a:r>
            <a:r>
              <a:rPr lang="en-US" altLang="en-US" i="1" dirty="0">
                <a:ea typeface="MS PGothic" pitchFamily="34" charset="-128"/>
              </a:rPr>
              <a:t>Inside Higher Ed</a:t>
            </a:r>
            <a:r>
              <a:rPr lang="en-US" altLang="en-US" dirty="0">
                <a:ea typeface="MS PGothic" pitchFamily="34" charset="-128"/>
              </a:rPr>
              <a:t> webcast</a:t>
            </a:r>
          </a:p>
          <a:p>
            <a:pPr eaLnBrk="1" hangingPunct="1"/>
            <a:r>
              <a:rPr lang="en-US" altLang="en-US" dirty="0">
                <a:ea typeface="MS PGothic" pitchFamily="34" charset="-128"/>
              </a:rPr>
              <a:t>Thursday, April 23, 2020</a:t>
            </a:r>
          </a:p>
          <a:p>
            <a:pPr eaLnBrk="1" hangingPunct="1"/>
            <a:r>
              <a:rPr lang="en-US" altLang="en-US" dirty="0">
                <a:ea typeface="MS PGothic" pitchFamily="34" charset="-128"/>
              </a:rPr>
              <a:t>2 p.m. Eastern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B91213A-B242-134B-8B82-8DFBD66260E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New Accessibility:</a:t>
            </a:r>
            <a:br>
              <a:rPr lang="en-US" dirty="0"/>
            </a:br>
            <a:r>
              <a:rPr lang="en-US" dirty="0"/>
              <a:t>Students With Disabilities</a:t>
            </a:r>
            <a:br>
              <a:rPr lang="en-US" dirty="0"/>
            </a:br>
            <a:r>
              <a:rPr lang="en-US" dirty="0"/>
              <a:t>and Access to Technology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E95FF-0F4D-854D-A9A6-2A38BA0B9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COVID-19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5197B9-6268-8242-B832-082457C991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rules are the same, but…</a:t>
            </a:r>
          </a:p>
          <a:p>
            <a:pPr marL="0" indent="0">
              <a:buNone/>
            </a:pPr>
            <a:r>
              <a:rPr lang="en-US" dirty="0"/>
              <a:t>--The circumstances are different</a:t>
            </a:r>
          </a:p>
          <a:p>
            <a:pPr marL="0" indent="0">
              <a:buNone/>
            </a:pPr>
            <a:r>
              <a:rPr lang="en-US" dirty="0"/>
              <a:t>--Courts may rule in different ways (right now)</a:t>
            </a:r>
          </a:p>
          <a:p>
            <a:pPr marL="0" indent="0">
              <a:buNone/>
            </a:pPr>
            <a:r>
              <a:rPr lang="en-US" dirty="0"/>
              <a:t>--But if we are online in the fall …</a:t>
            </a:r>
          </a:p>
        </p:txBody>
      </p:sp>
    </p:spTree>
    <p:extLst>
      <p:ext uri="{BB962C8B-B14F-4D97-AF65-F5344CB8AC3E}">
        <p14:creationId xmlns:p14="http://schemas.microsoft.com/office/powerpoint/2010/main" val="8648714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C427E-693D-4958-8352-42E7E146B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With Thanks …</a:t>
            </a:r>
          </a:p>
        </p:txBody>
      </p:sp>
      <p:pic>
        <p:nvPicPr>
          <p:cNvPr id="5" name="Picture 4" descr="A picture containing clock&#10;&#10;Description automatically generated">
            <a:extLst>
              <a:ext uri="{FF2B5EF4-FFF2-40B4-BE49-F238E27FC236}">
                <a16:creationId xmlns:a16="http://schemas.microsoft.com/office/drawing/2014/main" id="{66A739B8-77CF-4E29-B3DC-B92C231C8E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3261" y="3069473"/>
            <a:ext cx="5132895" cy="2168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27396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90158-04ED-CB47-A218-B4A797EED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594820-8C48-BD48-8DE7-A7E139FD62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491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Scott Jaschik, editor, </a:t>
            </a:r>
            <a:r>
              <a:rPr lang="en-US" i="1" dirty="0"/>
              <a:t>Inside Higher Ed, </a:t>
            </a:r>
            <a:r>
              <a:rPr lang="en-US" dirty="0">
                <a:hlinkClick r:id="rId2"/>
              </a:rPr>
              <a:t>scott.jaschik@insidehighered.com</a:t>
            </a:r>
            <a:endParaRPr lang="en-US" dirty="0"/>
          </a:p>
          <a:p>
            <a:r>
              <a:rPr lang="en-US" dirty="0"/>
              <a:t>Doug Lederman, editor, </a:t>
            </a:r>
            <a:r>
              <a:rPr lang="en-US" i="1" dirty="0"/>
              <a:t>Inside Higher Ed, </a:t>
            </a:r>
            <a:r>
              <a:rPr lang="en-US" u="sng" dirty="0">
                <a:solidFill>
                  <a:srgbClr val="EE7531"/>
                </a:solidFill>
              </a:rPr>
              <a:t>doug.lederman@insidehighered.com</a:t>
            </a:r>
          </a:p>
        </p:txBody>
      </p:sp>
    </p:spTree>
    <p:extLst>
      <p:ext uri="{BB962C8B-B14F-4D97-AF65-F5344CB8AC3E}">
        <p14:creationId xmlns:p14="http://schemas.microsoft.com/office/powerpoint/2010/main" val="3665279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C0BD89-11E3-7044-916A-EFD2C3C0D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Digital Courseware</a:t>
            </a:r>
            <a:br>
              <a:rPr lang="en-US" dirty="0"/>
            </a:br>
            <a:r>
              <a:rPr lang="en-US" dirty="0"/>
              <a:t>Accessibility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B70C0-0EFD-0A4A-B0EB-893BFBAFE3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1" y="3199717"/>
            <a:ext cx="4229170" cy="213537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200" i="1" dirty="0"/>
              <a:t>                                                                                                                                           --iStock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ACEE572E-BBF8-F54F-8E40-7F3CEA7BA6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8158" y="1919890"/>
            <a:ext cx="4021111" cy="4021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7722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E8599A-8FD6-D843-B1E2-E09D5DC94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Going Online </a:t>
            </a:r>
            <a:br>
              <a:rPr lang="en-US" dirty="0"/>
            </a:br>
            <a:r>
              <a:rPr lang="en-US" dirty="0"/>
              <a:t>With a Learning Disability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9B54C-41F7-964D-8890-8F5A4A4959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8336" y="4260337"/>
            <a:ext cx="5701696" cy="152782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Landmark College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8CBA0AC3-2219-D04B-A630-BDD2891021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686" y="1812496"/>
            <a:ext cx="6610662" cy="4412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0760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57CBF-6EC6-D841-8CC3-531A26690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Helping Institutions</a:t>
            </a:r>
            <a:br>
              <a:rPr lang="en-US" dirty="0"/>
            </a:br>
            <a:r>
              <a:rPr lang="en-US" dirty="0"/>
              <a:t>Reach Accessibility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7E71A2-E496-BE42-BCEE-866D5938E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institution has a coordinated system for offering students what they need.</a:t>
            </a:r>
          </a:p>
          <a:p>
            <a:r>
              <a:rPr lang="en-US" dirty="0"/>
              <a:t>Students who require support receive it “in a timely way.”</a:t>
            </a:r>
          </a:p>
          <a:p>
            <a:r>
              <a:rPr lang="en-US" dirty="0"/>
              <a:t>Written guidelines outline procedures for students to seek support.</a:t>
            </a:r>
          </a:p>
          <a:p>
            <a:r>
              <a:rPr lang="en-US"/>
              <a:t>Accessibility efforts are supported by “sufficient fiscal, human and infrastructure resources.”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487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495E6-E51B-4F4F-8BF6-5C42B6FBA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Dubious </a:t>
            </a:r>
            <a:r>
              <a:rPr lang="en-US"/>
              <a:t>Faculty Members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354670-195B-4246-957B-975EA0D4F5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real problem</a:t>
            </a:r>
          </a:p>
          <a:p>
            <a:r>
              <a:rPr lang="en-US" dirty="0"/>
              <a:t>How to combat it</a:t>
            </a:r>
          </a:p>
        </p:txBody>
      </p:sp>
    </p:spTree>
    <p:extLst>
      <p:ext uri="{BB962C8B-B14F-4D97-AF65-F5344CB8AC3E}">
        <p14:creationId xmlns:p14="http://schemas.microsoft.com/office/powerpoint/2010/main" val="34777618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07963-D0BE-F745-9040-D472142935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Fight Over Captioning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5882FB-EEEE-5246-9F61-877A168CCB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2349" y="2833141"/>
            <a:ext cx="3808439" cy="295501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200" i="1" dirty="0"/>
              <a:t>                                                                                                                                                    --iStock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799AEC95-7AA8-0D4B-B5F8-75132A5D13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699" y="1731552"/>
            <a:ext cx="6614639" cy="4671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06899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573651-2731-F249-B8E0-711F502248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a Lawsuit Prompted</a:t>
            </a:r>
            <a:br>
              <a:rPr lang="en-US" dirty="0"/>
            </a:br>
            <a:r>
              <a:rPr lang="en-US" dirty="0"/>
              <a:t>One College to Change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39984D-7EEC-F144-9EEE-C0910355CD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8433" y="3954142"/>
            <a:ext cx="5986135" cy="2058869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764897D-A160-D64F-BC4E-693F01275F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783" y="1824168"/>
            <a:ext cx="6940446" cy="4614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73306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3699A0-625D-FC48-B37B-2E0205C632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Technology Can</a:t>
            </a:r>
            <a:br>
              <a:rPr lang="en-US" dirty="0"/>
            </a:br>
            <a:r>
              <a:rPr lang="en-US" dirty="0"/>
              <a:t>(and Can’t Do)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58EFABC0-FFF8-7247-A134-DD29375D4E6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000" y="2311400"/>
            <a:ext cx="5080000" cy="337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1047778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Template-standard">
  <a:themeElements>
    <a:clrScheme name="DRAFT - IHE Branding 2017">
      <a:dk1>
        <a:srgbClr val="333333"/>
      </a:dk1>
      <a:lt1>
        <a:sysClr val="window" lastClr="FFFFFF"/>
      </a:lt1>
      <a:dk2>
        <a:srgbClr val="000000"/>
      </a:dk2>
      <a:lt2>
        <a:srgbClr val="E7E6E6"/>
      </a:lt2>
      <a:accent1>
        <a:srgbClr val="EF7521"/>
      </a:accent1>
      <a:accent2>
        <a:srgbClr val="8FAA3F"/>
      </a:accent2>
      <a:accent3>
        <a:srgbClr val="3E67A7"/>
      </a:accent3>
      <a:accent4>
        <a:srgbClr val="333333"/>
      </a:accent4>
      <a:accent5>
        <a:srgbClr val="E4E4E4"/>
      </a:accent5>
      <a:accent6>
        <a:srgbClr val="EF7521"/>
      </a:accent6>
      <a:hlink>
        <a:srgbClr val="EF7521"/>
      </a:hlink>
      <a:folHlink>
        <a:srgbClr val="EF7521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PowerPointTemplate-standard</Template>
  <TotalTime>1270</TotalTime>
  <Words>212</Words>
  <Application>Microsoft Office PowerPoint</Application>
  <PresentationFormat>On-screen Show (4:3)</PresentationFormat>
  <Paragraphs>43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</vt:lpstr>
      <vt:lpstr>Calibri</vt:lpstr>
      <vt:lpstr>Calibri Light</vt:lpstr>
      <vt:lpstr>Roboto</vt:lpstr>
      <vt:lpstr>Roboto Light</vt:lpstr>
      <vt:lpstr>Roboto Medium</vt:lpstr>
      <vt:lpstr>Roboto Regular</vt:lpstr>
      <vt:lpstr>Roboto Slab Light</vt:lpstr>
      <vt:lpstr>PowerPointTemplate-standard</vt:lpstr>
      <vt:lpstr>The New Accessibility: Students With Disabilities and Access to Technology</vt:lpstr>
      <vt:lpstr>Presenters</vt:lpstr>
      <vt:lpstr>The Digital Courseware Accessibility Problem</vt:lpstr>
      <vt:lpstr>Going Online  With a Learning Disability </vt:lpstr>
      <vt:lpstr>Helping Institutions Reach Accessibility Goals</vt:lpstr>
      <vt:lpstr>Dubious Faculty Members</vt:lpstr>
      <vt:lpstr>The Fight Over Captioning</vt:lpstr>
      <vt:lpstr>How a Lawsuit Prompted One College to Change </vt:lpstr>
      <vt:lpstr>What Technology Can (and Can’t Do)</vt:lpstr>
      <vt:lpstr>COVID-19</vt:lpstr>
      <vt:lpstr>With Thanks …</vt:lpstr>
      <vt:lpstr>Your Questions</vt:lpstr>
    </vt:vector>
  </TitlesOfParts>
  <Company>Microsoft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scott jaschik</dc:creator>
  <cp:lastModifiedBy>Morgan Hutchings</cp:lastModifiedBy>
  <cp:revision>107</cp:revision>
  <dcterms:created xsi:type="dcterms:W3CDTF">2017-05-09T13:33:13Z</dcterms:created>
  <dcterms:modified xsi:type="dcterms:W3CDTF">2020-04-22T19:29:21Z</dcterms:modified>
</cp:coreProperties>
</file>