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726" r:id="rId4"/>
    <p:sldMasterId id="2147483727" r:id="rId5"/>
    <p:sldMasterId id="2147483728" r:id="rId6"/>
    <p:sldMasterId id="2147483729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y="5143500" cx="9144000"/>
  <p:notesSz cx="6858000" cy="9144000"/>
  <p:embeddedFontLst>
    <p:embeddedFont>
      <p:font typeface="Candara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5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Candara-regular.fntdata"/><Relationship Id="rId30" Type="http://schemas.openxmlformats.org/officeDocument/2006/relationships/slide" Target="slides/slide22.xml"/><Relationship Id="rId33" Type="http://schemas.openxmlformats.org/officeDocument/2006/relationships/font" Target="fonts/Candara-italic.fntdata"/><Relationship Id="rId32" Type="http://schemas.openxmlformats.org/officeDocument/2006/relationships/font" Target="fonts/Candara-bold.fntdata"/><Relationship Id="rId34" Type="http://schemas.openxmlformats.org/officeDocument/2006/relationships/font" Target="fonts/Candara-boldItalic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5670710d23_0_5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g5670710d23_0_5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these slides for prospects who DO NOT KNOW us</a:t>
            </a:r>
            <a:endParaRPr/>
          </a:p>
        </p:txBody>
      </p:sp>
      <p:sp>
        <p:nvSpPr>
          <p:cNvPr id="387" name="Google Shape;387;g5670710d23_0_50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6becf2a3ac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6becf2a3ac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6becf2a3ac_0_3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6c0c3ced83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6c0c3ced83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6c0c3ced83_0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58be2a0c6f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7" name="Google Shape;487;g58be2a0c6f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&lt;u</a:t>
            </a:r>
            <a:r>
              <a:rPr b="1" lang="en">
                <a:solidFill>
                  <a:srgbClr val="FF0000"/>
                </a:solidFill>
              </a:rPr>
              <a:t>se these slides for prospects who KNOW US, but need to see the NEW D2L&gt;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But we’re not the same LMS from decades ago. It’s time you took another look.</a:t>
            </a:r>
            <a:endParaRPr/>
          </a:p>
        </p:txBody>
      </p:sp>
      <p:sp>
        <p:nvSpPr>
          <p:cNvPr id="488" name="Google Shape;488;g58be2a0c6f_1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6becf2a3ac_0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g6becf2a3ac_0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g6becf2a3ac_0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6becf2a3ac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3" name="Google Shape;503;g6becf2a3ac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g6becf2a3ac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6c0c3ced83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g6c0c3ced83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6c0c3ced83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6becf2a3ac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g6becf2a3ac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6becf2a3ac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6becf2a3ac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1" name="Google Shape;531;g6becf2a3ac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g6becf2a3ac_0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5f1cc2d558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5f1cc2d558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&lt;use these slides for prospects who KNOW US, but need to see the NEW D2L&gt;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But we’re not the same LMS from decades ago. It’s time you took another look.</a:t>
            </a:r>
            <a:endParaRPr/>
          </a:p>
        </p:txBody>
      </p:sp>
      <p:sp>
        <p:nvSpPr>
          <p:cNvPr id="541" name="Google Shape;541;g5f1cc2d558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6becf2a3ac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g6becf2a3ac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g6becf2a3ac_0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6becf2a3a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g6becf2a3a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these slides for prospects who DO NOT KNOW us</a:t>
            </a:r>
            <a:endParaRPr/>
          </a:p>
        </p:txBody>
      </p:sp>
      <p:sp>
        <p:nvSpPr>
          <p:cNvPr id="393" name="Google Shape;393;g6becf2a3a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6becf2a3ac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6becf2a3ac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g6becf2a3ac_0_6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6c194de80e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g6c194de80e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g6c194de80e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5f1cc2d558_0_1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4" name="Google Shape;574;g5f1cc2d558_0_1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&lt;use these slides for prospects who KNOW US, but need to see the NEW D2L&gt;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/>
              <a:t>But we’re not the same LMS from decades ago. It’s time you took another look.</a:t>
            </a:r>
            <a:endParaRPr/>
          </a:p>
        </p:txBody>
      </p:sp>
      <p:sp>
        <p:nvSpPr>
          <p:cNvPr id="575" name="Google Shape;575;g5f1cc2d558_0_10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5670710d23_2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g5670710d23_2_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</a:t>
            </a:r>
            <a:r>
              <a:rPr b="1" lang="en">
                <a:solidFill>
                  <a:srgbClr val="FF0000"/>
                </a:solidFill>
              </a:rPr>
              <a:t>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5670710d23_2_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58cfa7db80_4_2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g58cfa7db80_4_2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g58cfa7db80_4_2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58be2a0c6f_1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g58be2a0c6f_1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Faculty pain points can be hot buttons: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 don’t have enough time in the day to do all the things I need to do.’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‘It’s not easy to use technology, and I struggle to make my content accessible and mobile friendly.’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‘It is hard to build learning experiences that keep my students engaged.’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 struggle to provide impactful feedback, quickly, and to all students.'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Leadership &amp; Admin pains: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‘Dealing with faculty complaints. They need the system to just work and be more efficient – with the tedious tasks automated.’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‘I’m overwhelmed with too little good data, and struggle to gather the insights to drive the key actions to achieve our goals.’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 struggle with creating the infrastructure to support an increasingly diverse student population with varying means and abilities – including providing the right accommodations for students that are blind, deaf, or have other learning disabilities.’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 struggle to move the needle on retention’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 can’t scale effectively because I have too many things I need to do, and it takes too long to do them all. I need mindless tasks to be automated.’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‘I’m stuck without a partner – they are not listening to my requests, and keep missing expectations on new product delivery’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‘I’m struggling with reliability of the service, especially with large class sizes and the gradebook’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‘I’m spending a lot on people to support the system, and yet I’m still struggling to keep up with the latest upgrades and stay current.  Plus, in a tight labor market I’m at risk of losing my technical resource’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‘My customizations are not making their way into the core product creating a maintenance headache’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 can’t easily and quickly integrate all of the systems and tools faculty and students use.’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‘My help desk is overwhelmed, and we don’t have time to handle all of the calls.’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Student pains: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‘I’m overwhelmed, and I need help managing my time, and help me build a clear expectation of what I need to do to be successful.’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 can’t easily reach my instructor or get feedback when I need or expect it.’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 need the system to be reliable.’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‘I really want the system to work on all my different mobile devices – so I can finish a learning activity, take the quiz or submit my assignment from anywhere.’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g58be2a0c6f_1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5e48a4f972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1" name="Google Shape;431;g5e48a4f972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5e48a4f972_0_2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6c0c3ced83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1" name="Google Shape;441;g6c0c3ced83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6c0c3ced83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6becf2a3ac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" name="Google Shape;450;g6becf2a3ac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6becf2a3ac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5e48a4f972_0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g5e48a4f972_0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0000"/>
                </a:solidFill>
              </a:rPr>
              <a:t>&lt;sales executive to research in advance&gt;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Sample Strategic Drivers: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Grow enrollment by launching new (or uplifting) online programs and courses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retention by improving how we give feedback and spot at-risk learners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student success by increasing engagement, satisfaction, and improving learning outcomes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me find efficiencies and a better ROI with insights from data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Futureproof my college or university and help me rise to the challenges of better preparing students for life and the workforce of today and the future (Future of Work)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5e48a4f972_0_2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Relationship Id="rId3" Type="http://schemas.openxmlformats.org/officeDocument/2006/relationships/image" Target="../media/image1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3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7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2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Bar">
  <p:cSld name="Title Bar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/>
          <p:nvPr/>
        </p:nvSpPr>
        <p:spPr>
          <a:xfrm>
            <a:off x="0" y="2857295"/>
            <a:ext cx="9144000" cy="1674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2"/>
          <p:cNvSpPr txBox="1"/>
          <p:nvPr>
            <p:ph idx="1" type="body"/>
          </p:nvPr>
        </p:nvSpPr>
        <p:spPr>
          <a:xfrm>
            <a:off x="301539" y="3190529"/>
            <a:ext cx="82587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667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667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667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667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667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667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667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"/>
          <p:cNvSpPr txBox="1"/>
          <p:nvPr>
            <p:ph idx="2" type="body"/>
          </p:nvPr>
        </p:nvSpPr>
        <p:spPr>
          <a:xfrm>
            <a:off x="301228" y="3786253"/>
            <a:ext cx="82590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667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667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667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667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Content">
  <p:cSld name="White Content">
    <p:bg>
      <p:bgPr>
        <a:gradFill>
          <a:gsLst>
            <a:gs pos="0">
              <a:srgbClr val="FFFFFF"/>
            </a:gs>
            <a:gs pos="100000">
              <a:srgbClr val="F9F9F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2"/>
          <p:cNvSpPr txBox="1"/>
          <p:nvPr>
            <p:ph type="title"/>
          </p:nvPr>
        </p:nvSpPr>
        <p:spPr>
          <a:xfrm>
            <a:off x="260798" y="244866"/>
            <a:ext cx="8254552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260798" y="1513288"/>
            <a:ext cx="8254552" cy="31290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Blue Content">
  <p:cSld name="2_Blue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206475" y="236111"/>
            <a:ext cx="7461265" cy="4884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1" sz="3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206001" y="877064"/>
            <a:ext cx="8329317" cy="35021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19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19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195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6195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61950" lvl="7" marL="3657600" marR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61950" lvl="8" marL="4114800" marR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Blue Content">
  <p:cSld name="3_Blue Content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260747" y="1014608"/>
            <a:ext cx="8254603" cy="324110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56" name="Google Shape;56;p14"/>
          <p:cNvSpPr/>
          <p:nvPr/>
        </p:nvSpPr>
        <p:spPr>
          <a:xfrm>
            <a:off x="0" y="4531716"/>
            <a:ext cx="9144000" cy="62635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 txBox="1"/>
          <p:nvPr>
            <p:ph type="title"/>
          </p:nvPr>
        </p:nvSpPr>
        <p:spPr>
          <a:xfrm>
            <a:off x="260798" y="244867"/>
            <a:ext cx="8254552" cy="5630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7_Title Slide" type="title">
  <p:cSld name="TITLE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ctrTitle"/>
          </p:nvPr>
        </p:nvSpPr>
        <p:spPr>
          <a:xfrm>
            <a:off x="449528" y="1191576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2900"/>
              <a:buFont typeface="Arial"/>
              <a:buNone/>
              <a:defRPr b="1" i="0" sz="2900">
                <a:solidFill>
                  <a:srgbClr val="565A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" type="subTitle"/>
          </p:nvPr>
        </p:nvSpPr>
        <p:spPr>
          <a:xfrm>
            <a:off x="449528" y="3194552"/>
            <a:ext cx="6858000" cy="7167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b="0" i="0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7292" y="620646"/>
            <a:ext cx="874184" cy="57093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/>
          <p:nvPr/>
        </p:nvSpPr>
        <p:spPr>
          <a:xfrm rot="-5400000">
            <a:off x="4421260" y="438877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5"/>
          <p:cNvSpPr/>
          <p:nvPr/>
        </p:nvSpPr>
        <p:spPr>
          <a:xfrm rot="-5400000">
            <a:off x="4421260" y="438877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Slide White">
  <p:cSld name="Content Slide White"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6"/>
          <p:cNvSpPr txBox="1"/>
          <p:nvPr>
            <p:ph idx="1" type="body"/>
          </p:nvPr>
        </p:nvSpPr>
        <p:spPr>
          <a:xfrm>
            <a:off x="643931" y="1355032"/>
            <a:ext cx="5588546" cy="8304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C5295"/>
              </a:buClr>
              <a:buSzPts val="2400"/>
              <a:buFont typeface="Arial"/>
              <a:buNone/>
              <a:defRPr b="1" sz="2400">
                <a:solidFill>
                  <a:srgbClr val="1C529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  <a:def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2" type="body"/>
          </p:nvPr>
        </p:nvSpPr>
        <p:spPr>
          <a:xfrm>
            <a:off x="637651" y="2313145"/>
            <a:ext cx="5588546" cy="8304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  <a:defRPr b="0"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  <a:def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/>
          <p:nvPr>
            <p:ph type="title"/>
          </p:nvPr>
        </p:nvSpPr>
        <p:spPr>
          <a:xfrm>
            <a:off x="621956" y="0"/>
            <a:ext cx="6710177" cy="90873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511"/>
              </a:buClr>
              <a:buSzPts val="3000"/>
              <a:buFont typeface="Arial"/>
              <a:buNone/>
              <a:defRPr b="1" sz="3000">
                <a:solidFill>
                  <a:srgbClr val="E8751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1_Custom Layout">
  <p:cSld name="71_Custom Layou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/>
          <p:nvPr>
            <p:ph idx="2" type="pic"/>
          </p:nvPr>
        </p:nvSpPr>
        <p:spPr>
          <a:xfrm>
            <a:off x="-814" y="-24205"/>
            <a:ext cx="5834150" cy="517616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B0F0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Orange Content" showMasterSp="0">
  <p:cSld name="1_Orange Content">
    <p:bg>
      <p:bgPr>
        <a:solidFill>
          <a:schemeClr val="lt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re White">
  <p:cSld name="Pure White">
    <p:bg>
      <p:bgPr>
        <a:solidFill>
          <a:schemeClr val="dk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260798" y="244866"/>
            <a:ext cx="8254552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>
            <a:off x="260798" y="1513288"/>
            <a:ext cx="8254552" cy="31290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Results Orange Layout A">
  <p:cSld name="Results Orange Layout A">
    <p:bg>
      <p:bgPr>
        <a:solidFill>
          <a:srgbClr val="E8751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0"/>
          <p:cNvSpPr txBox="1"/>
          <p:nvPr>
            <p:ph idx="1" type="body"/>
          </p:nvPr>
        </p:nvSpPr>
        <p:spPr>
          <a:xfrm>
            <a:off x="643931" y="1355032"/>
            <a:ext cx="5588546" cy="83048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None/>
              <a:defRPr sz="2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80" name="Google Shape;80;p20"/>
          <p:cNvSpPr txBox="1"/>
          <p:nvPr>
            <p:ph type="title"/>
          </p:nvPr>
        </p:nvSpPr>
        <p:spPr>
          <a:xfrm>
            <a:off x="621956" y="0"/>
            <a:ext cx="6710177" cy="908739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1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>
  <p:cSld name="Title">
    <p:bg>
      <p:bgPr>
        <a:solidFill>
          <a:schemeClr val="lt2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/>
          <p:nvPr>
            <p:ph idx="1" type="body"/>
          </p:nvPr>
        </p:nvSpPr>
        <p:spPr>
          <a:xfrm>
            <a:off x="402052" y="3279008"/>
            <a:ext cx="15888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b" bIns="205725" lIns="205725" spcFirstLastPara="1" rIns="205725" wrap="square" tIns="2057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pic>
        <p:nvPicPr>
          <p:cNvPr id="83" name="Google Shape;83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ue Content base">
  <p:cSld name="Blue Content base">
    <p:bg>
      <p:bgPr>
        <a:solidFill>
          <a:schemeClr val="dk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/>
          <p:nvPr/>
        </p:nvSpPr>
        <p:spPr>
          <a:xfrm>
            <a:off x="0" y="4531716"/>
            <a:ext cx="9144000" cy="62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107" cy="51383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3"/>
          <p:cNvSpPr txBox="1"/>
          <p:nvPr>
            <p:ph type="title"/>
          </p:nvPr>
        </p:nvSpPr>
        <p:spPr>
          <a:xfrm>
            <a:off x="206475" y="236111"/>
            <a:ext cx="74529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1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4" name="Google Shape;14;p3"/>
          <p:cNvSpPr txBox="1"/>
          <p:nvPr>
            <p:ph idx="1" type="body"/>
          </p:nvPr>
        </p:nvSpPr>
        <p:spPr>
          <a:xfrm>
            <a:off x="206001" y="877064"/>
            <a:ext cx="8329200" cy="3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nd Content">
  <p:cSld name="3_Title and Conte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55138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2"/>
          <p:cNvPicPr preferRelativeResize="0"/>
          <p:nvPr/>
        </p:nvPicPr>
        <p:blipFill/>
        <p:spPr>
          <a:xfrm flipH="1">
            <a:off x="5703565" y="0"/>
            <a:ext cx="3610003" cy="413089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ue Content">
  <p:cSld name="Blue Content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/>
          <p:nvPr/>
        </p:nvSpPr>
        <p:spPr>
          <a:xfrm>
            <a:off x="0" y="4531716"/>
            <a:ext cx="9144000" cy="62635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3"/>
          <p:cNvSpPr txBox="1"/>
          <p:nvPr>
            <p:ph type="title"/>
          </p:nvPr>
        </p:nvSpPr>
        <p:spPr>
          <a:xfrm>
            <a:off x="260798" y="244866"/>
            <a:ext cx="8254552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260798" y="1513288"/>
            <a:ext cx="8254552" cy="28526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Blue Content">
  <p:cSld name="1_Blue Content">
    <p:bg>
      <p:bgPr>
        <a:solidFill>
          <a:schemeClr val="dk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/>
          <p:nvPr/>
        </p:nvSpPr>
        <p:spPr>
          <a:xfrm>
            <a:off x="0" y="4531716"/>
            <a:ext cx="9144000" cy="626355"/>
          </a:xfrm>
          <a:prstGeom prst="rect">
            <a:avLst/>
          </a:prstGeom>
          <a:solidFill>
            <a:srgbClr val="E87511"/>
          </a:solidFill>
          <a:ln cap="flat" cmpd="sng" w="12700">
            <a:solidFill>
              <a:srgbClr val="E8751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4"/>
          <p:cNvSpPr txBox="1"/>
          <p:nvPr>
            <p:ph type="title"/>
          </p:nvPr>
        </p:nvSpPr>
        <p:spPr>
          <a:xfrm>
            <a:off x="260798" y="244866"/>
            <a:ext cx="8254552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7511"/>
              </a:buClr>
              <a:buSzPts val="3000"/>
              <a:buFont typeface="Arial"/>
              <a:buNone/>
              <a:defRPr>
                <a:solidFill>
                  <a:srgbClr val="E8751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6" name="Google Shape;96;p24"/>
          <p:cNvSpPr txBox="1"/>
          <p:nvPr>
            <p:ph idx="1" type="body"/>
          </p:nvPr>
        </p:nvSpPr>
        <p:spPr>
          <a:xfrm>
            <a:off x="260798" y="1513288"/>
            <a:ext cx="8254552" cy="28526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range Content">
  <p:cSld name="Orange Content">
    <p:bg>
      <p:bgPr>
        <a:solidFill>
          <a:schemeClr val="dk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5"/>
          <p:cNvSpPr txBox="1"/>
          <p:nvPr>
            <p:ph idx="1" type="body"/>
          </p:nvPr>
        </p:nvSpPr>
        <p:spPr>
          <a:xfrm>
            <a:off x="260798" y="1513288"/>
            <a:ext cx="8254552" cy="31290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00" name="Google Shape;100;p25"/>
          <p:cNvSpPr txBox="1"/>
          <p:nvPr>
            <p:ph type="title"/>
          </p:nvPr>
        </p:nvSpPr>
        <p:spPr>
          <a:xfrm>
            <a:off x="260798" y="244866"/>
            <a:ext cx="8254552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_teal">
  <p:cSld name="Subtitle_teal">
    <p:bg>
      <p:bgPr>
        <a:solidFill>
          <a:schemeClr val="dk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6"/>
          <p:cNvSpPr/>
          <p:nvPr/>
        </p:nvSpPr>
        <p:spPr>
          <a:xfrm>
            <a:off x="0" y="2857295"/>
            <a:ext cx="9144000" cy="167442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6"/>
          <p:cNvSpPr txBox="1"/>
          <p:nvPr>
            <p:ph idx="1" type="body"/>
          </p:nvPr>
        </p:nvSpPr>
        <p:spPr>
          <a:xfrm>
            <a:off x="402052" y="3279008"/>
            <a:ext cx="15888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b" bIns="205725" lIns="205725" spcFirstLastPara="1" rIns="205725" wrap="square" tIns="2057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_green">
  <p:cSld name="Subtitle_green">
    <p:bg>
      <p:bgPr>
        <a:solidFill>
          <a:schemeClr val="dk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7"/>
          <p:cNvSpPr/>
          <p:nvPr/>
        </p:nvSpPr>
        <p:spPr>
          <a:xfrm>
            <a:off x="0" y="2857295"/>
            <a:ext cx="9144000" cy="16744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7"/>
          <p:cNvSpPr txBox="1"/>
          <p:nvPr>
            <p:ph idx="1" type="body"/>
          </p:nvPr>
        </p:nvSpPr>
        <p:spPr>
          <a:xfrm>
            <a:off x="402052" y="3279008"/>
            <a:ext cx="15888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b" bIns="205725" lIns="205725" spcFirstLastPara="1" rIns="205725" wrap="square" tIns="2057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_maroon">
  <p:cSld name="Subtitle_maroon">
    <p:bg>
      <p:bgPr>
        <a:solidFill>
          <a:schemeClr val="dk1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8"/>
          <p:cNvSpPr/>
          <p:nvPr/>
        </p:nvSpPr>
        <p:spPr>
          <a:xfrm>
            <a:off x="0" y="2857295"/>
            <a:ext cx="9144000" cy="167442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8"/>
          <p:cNvSpPr txBox="1"/>
          <p:nvPr>
            <p:ph idx="1" type="body"/>
          </p:nvPr>
        </p:nvSpPr>
        <p:spPr>
          <a:xfrm>
            <a:off x="402052" y="3279008"/>
            <a:ext cx="15888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b" bIns="205725" lIns="205725" spcFirstLastPara="1" rIns="205725" wrap="square" tIns="2057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_purple">
  <p:cSld name="Subtitle_purple"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9"/>
          <p:cNvSpPr/>
          <p:nvPr/>
        </p:nvSpPr>
        <p:spPr>
          <a:xfrm>
            <a:off x="0" y="2857295"/>
            <a:ext cx="9144000" cy="16744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9"/>
          <p:cNvSpPr txBox="1"/>
          <p:nvPr>
            <p:ph idx="1" type="body"/>
          </p:nvPr>
        </p:nvSpPr>
        <p:spPr>
          <a:xfrm>
            <a:off x="402052" y="3279008"/>
            <a:ext cx="15888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b" bIns="205725" lIns="205725" spcFirstLastPara="1" rIns="205725" wrap="square" tIns="2057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_blue">
  <p:cSld name="Subtitle_blue">
    <p:bg>
      <p:bgPr>
        <a:solidFill>
          <a:schemeClr val="dk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0"/>
          <p:cNvSpPr/>
          <p:nvPr/>
        </p:nvSpPr>
        <p:spPr>
          <a:xfrm>
            <a:off x="0" y="2857295"/>
            <a:ext cx="9144000" cy="1674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0"/>
          <p:cNvSpPr txBox="1"/>
          <p:nvPr>
            <p:ph idx="1" type="body"/>
          </p:nvPr>
        </p:nvSpPr>
        <p:spPr>
          <a:xfrm>
            <a:off x="402052" y="3279008"/>
            <a:ext cx="15888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b" bIns="205725" lIns="205725" spcFirstLastPara="1" rIns="205725" wrap="square" tIns="20572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b="1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Box-Vertical-1">
  <p:cSld name="TwoBox-Vertical-1">
    <p:bg>
      <p:bgPr>
        <a:solidFill>
          <a:schemeClr val="dk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/>
          <p:nvPr/>
        </p:nvSpPr>
        <p:spPr>
          <a:xfrm>
            <a:off x="0" y="1085887"/>
            <a:ext cx="9144000" cy="16503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1"/>
          <p:cNvSpPr txBox="1"/>
          <p:nvPr>
            <p:ph idx="1" type="body"/>
          </p:nvPr>
        </p:nvSpPr>
        <p:spPr>
          <a:xfrm>
            <a:off x="474910" y="1278074"/>
            <a:ext cx="3837902" cy="120134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24" name="Google Shape;124;p31"/>
          <p:cNvSpPr txBox="1"/>
          <p:nvPr>
            <p:ph idx="2" type="body"/>
          </p:nvPr>
        </p:nvSpPr>
        <p:spPr>
          <a:xfrm>
            <a:off x="4689355" y="1278074"/>
            <a:ext cx="3837902" cy="12013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25" name="Google Shape;125;p31"/>
          <p:cNvSpPr txBox="1"/>
          <p:nvPr>
            <p:ph type="title"/>
          </p:nvPr>
        </p:nvSpPr>
        <p:spPr>
          <a:xfrm>
            <a:off x="260798" y="244866"/>
            <a:ext cx="8254552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6" name="Google Shape;126;p31"/>
          <p:cNvSpPr/>
          <p:nvPr/>
        </p:nvSpPr>
        <p:spPr>
          <a:xfrm flipH="1" rot="10800000">
            <a:off x="474910" y="4594718"/>
            <a:ext cx="3830979" cy="3428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1"/>
          <p:cNvSpPr/>
          <p:nvPr/>
        </p:nvSpPr>
        <p:spPr>
          <a:xfrm>
            <a:off x="4689973" y="4596352"/>
            <a:ext cx="3824697" cy="34289"/>
          </a:xfrm>
          <a:prstGeom prst="rect">
            <a:avLst/>
          </a:prstGeom>
          <a:solidFill>
            <a:srgbClr val="A82F5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1"/>
          <p:cNvSpPr txBox="1"/>
          <p:nvPr>
            <p:ph idx="3" type="body"/>
          </p:nvPr>
        </p:nvSpPr>
        <p:spPr>
          <a:xfrm>
            <a:off x="474910" y="2937415"/>
            <a:ext cx="3837902" cy="14561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sz="1200"/>
            </a:lvl4pPr>
            <a:lvl5pPr indent="-2857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29" name="Google Shape;129;p31"/>
          <p:cNvSpPr txBox="1"/>
          <p:nvPr>
            <p:ph idx="4" type="body"/>
          </p:nvPr>
        </p:nvSpPr>
        <p:spPr>
          <a:xfrm>
            <a:off x="4689355" y="2937415"/>
            <a:ext cx="3837902" cy="14561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sz="1200"/>
            </a:lvl4pPr>
            <a:lvl5pPr indent="-2857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ue Content">
  <p:cSld name="Blue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206475" y="236111"/>
            <a:ext cx="74613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Arial"/>
              <a:buNone/>
              <a:defRPr b="1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206001" y="877064"/>
            <a:ext cx="8329200" cy="3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Box-Vertical-2">
  <p:cSld name="TwoBox-Vertical-2">
    <p:bg>
      <p:bgPr>
        <a:solidFill>
          <a:schemeClr val="dk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2"/>
          <p:cNvSpPr/>
          <p:nvPr/>
        </p:nvSpPr>
        <p:spPr>
          <a:xfrm>
            <a:off x="0" y="1085887"/>
            <a:ext cx="9144000" cy="165036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32"/>
          <p:cNvSpPr txBox="1"/>
          <p:nvPr>
            <p:ph idx="1" type="body"/>
          </p:nvPr>
        </p:nvSpPr>
        <p:spPr>
          <a:xfrm>
            <a:off x="474910" y="1278074"/>
            <a:ext cx="3837902" cy="12013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33" name="Google Shape;133;p32"/>
          <p:cNvSpPr txBox="1"/>
          <p:nvPr>
            <p:ph idx="2" type="body"/>
          </p:nvPr>
        </p:nvSpPr>
        <p:spPr>
          <a:xfrm>
            <a:off x="4689355" y="1278074"/>
            <a:ext cx="3837902" cy="12013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34" name="Google Shape;134;p32"/>
          <p:cNvSpPr txBox="1"/>
          <p:nvPr>
            <p:ph type="title"/>
          </p:nvPr>
        </p:nvSpPr>
        <p:spPr>
          <a:xfrm>
            <a:off x="260798" y="244866"/>
            <a:ext cx="8254552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5" name="Google Shape;135;p32"/>
          <p:cNvSpPr/>
          <p:nvPr/>
        </p:nvSpPr>
        <p:spPr>
          <a:xfrm flipH="1" rot="10800000">
            <a:off x="474910" y="4594718"/>
            <a:ext cx="3830979" cy="34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2"/>
          <p:cNvSpPr/>
          <p:nvPr/>
        </p:nvSpPr>
        <p:spPr>
          <a:xfrm>
            <a:off x="4689973" y="4596352"/>
            <a:ext cx="3824697" cy="342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2"/>
          <p:cNvSpPr txBox="1"/>
          <p:nvPr>
            <p:ph idx="3" type="body"/>
          </p:nvPr>
        </p:nvSpPr>
        <p:spPr>
          <a:xfrm>
            <a:off x="474910" y="2937415"/>
            <a:ext cx="3837902" cy="14561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sz="1200"/>
            </a:lvl4pPr>
            <a:lvl5pPr indent="-2857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38" name="Google Shape;138;p32"/>
          <p:cNvSpPr txBox="1"/>
          <p:nvPr>
            <p:ph idx="4" type="body"/>
          </p:nvPr>
        </p:nvSpPr>
        <p:spPr>
          <a:xfrm>
            <a:off x="4689355" y="2937415"/>
            <a:ext cx="3837902" cy="145613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sz="1200"/>
            </a:lvl4pPr>
            <a:lvl5pPr indent="-2857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Box-Horizontal-1">
  <p:cSld name="TwoBox-Horizontal-1">
    <p:bg>
      <p:bgPr>
        <a:solidFill>
          <a:schemeClr val="dk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3"/>
          <p:cNvSpPr/>
          <p:nvPr/>
        </p:nvSpPr>
        <p:spPr>
          <a:xfrm>
            <a:off x="0" y="3281903"/>
            <a:ext cx="9144000" cy="15347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3"/>
          <p:cNvSpPr/>
          <p:nvPr/>
        </p:nvSpPr>
        <p:spPr>
          <a:xfrm>
            <a:off x="0" y="1414722"/>
            <a:ext cx="9144000" cy="15347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3"/>
          <p:cNvSpPr txBox="1"/>
          <p:nvPr>
            <p:ph idx="1" type="body"/>
          </p:nvPr>
        </p:nvSpPr>
        <p:spPr>
          <a:xfrm>
            <a:off x="185848" y="1572601"/>
            <a:ext cx="2221387" cy="1213364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43" name="Google Shape;143;p33"/>
          <p:cNvSpPr txBox="1"/>
          <p:nvPr>
            <p:ph idx="2" type="body"/>
          </p:nvPr>
        </p:nvSpPr>
        <p:spPr>
          <a:xfrm>
            <a:off x="185848" y="3442596"/>
            <a:ext cx="2221387" cy="121336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44" name="Google Shape;144;p33"/>
          <p:cNvSpPr txBox="1"/>
          <p:nvPr>
            <p:ph idx="3" type="body"/>
          </p:nvPr>
        </p:nvSpPr>
        <p:spPr>
          <a:xfrm>
            <a:off x="2559844" y="3426033"/>
            <a:ext cx="6203156" cy="121800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None/>
              <a:defRPr sz="11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45" name="Google Shape;145;p33"/>
          <p:cNvSpPr txBox="1"/>
          <p:nvPr>
            <p:ph type="title"/>
          </p:nvPr>
        </p:nvSpPr>
        <p:spPr>
          <a:xfrm>
            <a:off x="260798" y="244866"/>
            <a:ext cx="8254552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33"/>
          <p:cNvSpPr/>
          <p:nvPr/>
        </p:nvSpPr>
        <p:spPr>
          <a:xfrm flipH="1" rot="-5400000">
            <a:off x="8313249" y="2159949"/>
            <a:ext cx="1227582" cy="3429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33"/>
          <p:cNvSpPr/>
          <p:nvPr/>
        </p:nvSpPr>
        <p:spPr>
          <a:xfrm flipH="1" rot="-5400000">
            <a:off x="8315710" y="4020220"/>
            <a:ext cx="1222663" cy="342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33"/>
          <p:cNvSpPr txBox="1"/>
          <p:nvPr>
            <p:ph idx="4" type="body"/>
          </p:nvPr>
        </p:nvSpPr>
        <p:spPr>
          <a:xfrm>
            <a:off x="2559844" y="1572816"/>
            <a:ext cx="6203156" cy="121800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None/>
              <a:defRPr sz="11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Box-Horizontal-2">
  <p:cSld name="TwoBox-Horizontal-2">
    <p:bg>
      <p:bgPr>
        <a:solidFill>
          <a:schemeClr val="dk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4"/>
          <p:cNvSpPr/>
          <p:nvPr/>
        </p:nvSpPr>
        <p:spPr>
          <a:xfrm>
            <a:off x="0" y="3281903"/>
            <a:ext cx="9144000" cy="15347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4"/>
          <p:cNvSpPr/>
          <p:nvPr/>
        </p:nvSpPr>
        <p:spPr>
          <a:xfrm>
            <a:off x="0" y="1414722"/>
            <a:ext cx="9144000" cy="15347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34"/>
          <p:cNvSpPr txBox="1"/>
          <p:nvPr>
            <p:ph idx="1" type="body"/>
          </p:nvPr>
        </p:nvSpPr>
        <p:spPr>
          <a:xfrm>
            <a:off x="185848" y="1572601"/>
            <a:ext cx="2221387" cy="12133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53" name="Google Shape;153;p34"/>
          <p:cNvSpPr txBox="1"/>
          <p:nvPr>
            <p:ph idx="2" type="body"/>
          </p:nvPr>
        </p:nvSpPr>
        <p:spPr>
          <a:xfrm>
            <a:off x="185848" y="3442596"/>
            <a:ext cx="2221387" cy="12133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54" name="Google Shape;154;p34"/>
          <p:cNvSpPr txBox="1"/>
          <p:nvPr>
            <p:ph idx="3" type="body"/>
          </p:nvPr>
        </p:nvSpPr>
        <p:spPr>
          <a:xfrm>
            <a:off x="2559844" y="3426033"/>
            <a:ext cx="6203156" cy="121800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None/>
              <a:defRPr sz="11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55" name="Google Shape;155;p34"/>
          <p:cNvSpPr txBox="1"/>
          <p:nvPr>
            <p:ph type="title"/>
          </p:nvPr>
        </p:nvSpPr>
        <p:spPr>
          <a:xfrm>
            <a:off x="260798" y="244866"/>
            <a:ext cx="8254552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6" name="Google Shape;156;p34"/>
          <p:cNvSpPr/>
          <p:nvPr/>
        </p:nvSpPr>
        <p:spPr>
          <a:xfrm flipH="1" rot="-5400000">
            <a:off x="8313249" y="2159949"/>
            <a:ext cx="1227582" cy="342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4"/>
          <p:cNvSpPr/>
          <p:nvPr/>
        </p:nvSpPr>
        <p:spPr>
          <a:xfrm flipH="1" rot="-5400000">
            <a:off x="8315710" y="4020220"/>
            <a:ext cx="1222663" cy="3429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4"/>
          <p:cNvSpPr txBox="1"/>
          <p:nvPr>
            <p:ph idx="4" type="body"/>
          </p:nvPr>
        </p:nvSpPr>
        <p:spPr>
          <a:xfrm>
            <a:off x="2559844" y="1572816"/>
            <a:ext cx="6203156" cy="1218009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 sz="14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None/>
              <a:defRPr sz="11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hreeBox-Vertical">
  <p:cSld name="ThreeBox-Vertical">
    <p:bg>
      <p:bgPr>
        <a:solidFill>
          <a:schemeClr val="dk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5"/>
          <p:cNvSpPr txBox="1"/>
          <p:nvPr>
            <p:ph type="title"/>
          </p:nvPr>
        </p:nvSpPr>
        <p:spPr>
          <a:xfrm>
            <a:off x="260798" y="244866"/>
            <a:ext cx="8254552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1" name="Google Shape;161;p35"/>
          <p:cNvSpPr/>
          <p:nvPr/>
        </p:nvSpPr>
        <p:spPr>
          <a:xfrm>
            <a:off x="0" y="1317172"/>
            <a:ext cx="9144000" cy="15347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5"/>
          <p:cNvSpPr txBox="1"/>
          <p:nvPr>
            <p:ph idx="1" type="body"/>
          </p:nvPr>
        </p:nvSpPr>
        <p:spPr>
          <a:xfrm>
            <a:off x="313766" y="1498850"/>
            <a:ext cx="2488687" cy="120134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63" name="Google Shape;163;p35"/>
          <p:cNvSpPr txBox="1"/>
          <p:nvPr>
            <p:ph idx="2" type="body"/>
          </p:nvPr>
        </p:nvSpPr>
        <p:spPr>
          <a:xfrm>
            <a:off x="3301868" y="1498850"/>
            <a:ext cx="2488687" cy="12013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64" name="Google Shape;164;p35"/>
          <p:cNvSpPr txBox="1"/>
          <p:nvPr>
            <p:ph idx="3" type="body"/>
          </p:nvPr>
        </p:nvSpPr>
        <p:spPr>
          <a:xfrm>
            <a:off x="6284207" y="1498850"/>
            <a:ext cx="2488687" cy="120134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>
                <a:solidFill>
                  <a:schemeClr val="dk1"/>
                </a:solidFill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>
                <a:solidFill>
                  <a:schemeClr val="dk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65" name="Google Shape;165;p35"/>
          <p:cNvSpPr/>
          <p:nvPr/>
        </p:nvSpPr>
        <p:spPr>
          <a:xfrm>
            <a:off x="321829" y="4560429"/>
            <a:ext cx="2480626" cy="3428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35"/>
          <p:cNvSpPr txBox="1"/>
          <p:nvPr/>
        </p:nvSpPr>
        <p:spPr>
          <a:xfrm>
            <a:off x="3302634" y="3174345"/>
            <a:ext cx="2488688" cy="90024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Industry-recognized practices. We have rigorous security measures to provide the strongest possible protection. </a:t>
            </a:r>
            <a:endParaRPr sz="1100"/>
          </a:p>
        </p:txBody>
      </p:sp>
      <p:sp>
        <p:nvSpPr>
          <p:cNvPr id="167" name="Google Shape;167;p35"/>
          <p:cNvSpPr/>
          <p:nvPr/>
        </p:nvSpPr>
        <p:spPr>
          <a:xfrm>
            <a:off x="3310697" y="4560429"/>
            <a:ext cx="2480626" cy="34289"/>
          </a:xfrm>
          <a:prstGeom prst="rect">
            <a:avLst/>
          </a:prstGeom>
          <a:solidFill>
            <a:srgbClr val="759B3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5"/>
          <p:cNvSpPr txBox="1"/>
          <p:nvPr/>
        </p:nvSpPr>
        <p:spPr>
          <a:xfrm>
            <a:off x="6291503" y="3174345"/>
            <a:ext cx="2481391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99.9% uptime target and 24x7 NOC monitoring. We work to ensure the system is up when users depend on it the most.</a:t>
            </a:r>
            <a:endParaRPr sz="1100"/>
          </a:p>
        </p:txBody>
      </p:sp>
      <p:sp>
        <p:nvSpPr>
          <p:cNvPr id="169" name="Google Shape;169;p35"/>
          <p:cNvSpPr/>
          <p:nvPr/>
        </p:nvSpPr>
        <p:spPr>
          <a:xfrm>
            <a:off x="6292269" y="4560429"/>
            <a:ext cx="2480626" cy="34289"/>
          </a:xfrm>
          <a:prstGeom prst="rect">
            <a:avLst/>
          </a:prstGeom>
          <a:solidFill>
            <a:srgbClr val="A82F5E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5"/>
          <p:cNvSpPr txBox="1"/>
          <p:nvPr>
            <p:ph idx="4" type="body"/>
          </p:nvPr>
        </p:nvSpPr>
        <p:spPr>
          <a:xfrm>
            <a:off x="321830" y="2937415"/>
            <a:ext cx="2479859" cy="15431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sz="1200"/>
            </a:lvl4pPr>
            <a:lvl5pPr indent="-2857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71" name="Google Shape;171;p35"/>
          <p:cNvSpPr txBox="1"/>
          <p:nvPr>
            <p:ph idx="5" type="body"/>
          </p:nvPr>
        </p:nvSpPr>
        <p:spPr>
          <a:xfrm>
            <a:off x="3301868" y="2937415"/>
            <a:ext cx="2488687" cy="15431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sz="1200"/>
            </a:lvl4pPr>
            <a:lvl5pPr indent="-2857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72" name="Google Shape;172;p35"/>
          <p:cNvSpPr txBox="1"/>
          <p:nvPr>
            <p:ph idx="6" type="body"/>
          </p:nvPr>
        </p:nvSpPr>
        <p:spPr>
          <a:xfrm>
            <a:off x="6284207" y="2937415"/>
            <a:ext cx="2488687" cy="15431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2385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1500"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2pPr>
            <a:lvl3pPr indent="-3048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▪"/>
              <a:defRPr sz="1200"/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Char char="•"/>
              <a:defRPr sz="1200"/>
            </a:lvl4pPr>
            <a:lvl5pPr indent="-28575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900"/>
              <a:buChar char="•"/>
              <a:defRPr sz="900"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roof1">
  <p:cSld name="Proof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6"/>
          <p:cNvSpPr txBox="1"/>
          <p:nvPr>
            <p:ph type="title"/>
          </p:nvPr>
        </p:nvSpPr>
        <p:spPr>
          <a:xfrm>
            <a:off x="275300" y="236111"/>
            <a:ext cx="5588787" cy="7077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6000"/>
              <a:buFont typeface="Arial"/>
              <a:buNone/>
              <a:defRPr b="1" sz="6000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36"/>
          <p:cNvSpPr txBox="1"/>
          <p:nvPr>
            <p:ph idx="1" type="body"/>
          </p:nvPr>
        </p:nvSpPr>
        <p:spPr>
          <a:xfrm>
            <a:off x="274638" y="3657889"/>
            <a:ext cx="8543437" cy="89595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76" name="Google Shape;176;p36"/>
          <p:cNvSpPr/>
          <p:nvPr>
            <p:ph idx="2" type="pic"/>
          </p:nvPr>
        </p:nvSpPr>
        <p:spPr>
          <a:xfrm>
            <a:off x="274638" y="2444354"/>
            <a:ext cx="2468562" cy="104536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7" name="Google Shape;177;p36"/>
          <p:cNvSpPr txBox="1"/>
          <p:nvPr>
            <p:ph idx="3" type="body"/>
          </p:nvPr>
        </p:nvSpPr>
        <p:spPr>
          <a:xfrm>
            <a:off x="274638" y="4625163"/>
            <a:ext cx="5103812" cy="32984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78" name="Google Shape;178;p36"/>
          <p:cNvSpPr txBox="1"/>
          <p:nvPr>
            <p:ph idx="4" type="body"/>
          </p:nvPr>
        </p:nvSpPr>
        <p:spPr>
          <a:xfrm>
            <a:off x="2951431" y="1473994"/>
            <a:ext cx="5867133" cy="201572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0400"/>
              <a:buNone/>
              <a:defRPr b="1" sz="104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indent="-228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Proof1">
  <p:cSld name="1_Proof1">
    <p:bg>
      <p:bgPr>
        <a:solidFill>
          <a:schemeClr val="lt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7"/>
          <p:cNvSpPr txBox="1"/>
          <p:nvPr>
            <p:ph type="title"/>
          </p:nvPr>
        </p:nvSpPr>
        <p:spPr>
          <a:xfrm>
            <a:off x="275300" y="236111"/>
            <a:ext cx="5588787" cy="70771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BFBFF"/>
              </a:buClr>
              <a:buSzPts val="6000"/>
              <a:buFont typeface="Arial"/>
              <a:buNone/>
              <a:defRPr b="1" sz="6000">
                <a:solidFill>
                  <a:srgbClr val="BBFB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1" name="Google Shape;181;p37"/>
          <p:cNvSpPr txBox="1"/>
          <p:nvPr>
            <p:ph idx="1" type="body"/>
          </p:nvPr>
        </p:nvSpPr>
        <p:spPr>
          <a:xfrm>
            <a:off x="274638" y="3657889"/>
            <a:ext cx="8543437" cy="895951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82" name="Google Shape;182;p37"/>
          <p:cNvSpPr/>
          <p:nvPr>
            <p:ph idx="2" type="pic"/>
          </p:nvPr>
        </p:nvSpPr>
        <p:spPr>
          <a:xfrm>
            <a:off x="274638" y="2444354"/>
            <a:ext cx="2468562" cy="104536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3" name="Google Shape;183;p37"/>
          <p:cNvSpPr txBox="1"/>
          <p:nvPr>
            <p:ph idx="3" type="body"/>
          </p:nvPr>
        </p:nvSpPr>
        <p:spPr>
          <a:xfrm>
            <a:off x="274638" y="4625163"/>
            <a:ext cx="5103812" cy="32984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BBFBFF"/>
              </a:buClr>
              <a:buSzPts val="1800"/>
              <a:buNone/>
              <a:defRPr b="1" sz="1800">
                <a:solidFill>
                  <a:srgbClr val="BBFB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184" name="Google Shape;184;p37"/>
          <p:cNvSpPr txBox="1"/>
          <p:nvPr>
            <p:ph idx="4" type="body"/>
          </p:nvPr>
        </p:nvSpPr>
        <p:spPr>
          <a:xfrm>
            <a:off x="2951431" y="1473994"/>
            <a:ext cx="5867133" cy="201572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0400"/>
              <a:buNone/>
              <a:defRPr b="1" sz="10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indent="-228600" lvl="2" marL="13716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indent="-228600" lvl="3" marL="18288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Slide">
  <p:cSld name="2_Title Slide">
    <p:bg>
      <p:bgPr>
        <a:solidFill>
          <a:schemeClr val="dk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8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87" name="Google Shape;187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8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8"/>
          <p:cNvSpPr/>
          <p:nvPr/>
        </p:nvSpPr>
        <p:spPr>
          <a:xfrm flipH="1" rot="5400000">
            <a:off x="99681" y="-104415"/>
            <a:ext cx="5160264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2B77B2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itle Slide">
  <p:cSld name="4_Title Slide">
    <p:bg>
      <p:bgPr>
        <a:solidFill>
          <a:schemeClr val="dk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9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92" name="Google Shape;192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9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9"/>
          <p:cNvSpPr/>
          <p:nvPr/>
        </p:nvSpPr>
        <p:spPr>
          <a:xfrm flipH="1" rot="5400000">
            <a:off x="105697" y="-110431"/>
            <a:ext cx="5148232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Title Slide">
  <p:cSld name="6_Title Slide">
    <p:bg>
      <p:bgPr>
        <a:solidFill>
          <a:schemeClr val="dk1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0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97" name="Google Shape;197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0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0"/>
          <p:cNvSpPr/>
          <p:nvPr/>
        </p:nvSpPr>
        <p:spPr>
          <a:xfrm flipH="1" rot="5400000">
            <a:off x="105699" y="-105698"/>
            <a:ext cx="5148232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_Title Slide">
  <p:cSld name="7_Title Slide">
    <p:bg>
      <p:bgPr>
        <a:solidFill>
          <a:schemeClr val="dk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1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02" name="Google Shape;202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1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1"/>
          <p:cNvSpPr/>
          <p:nvPr/>
        </p:nvSpPr>
        <p:spPr>
          <a:xfrm flipH="1" rot="5400000">
            <a:off x="105697" y="-110431"/>
            <a:ext cx="5148232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9B966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Blue">
  <p:cSld name="Title Blue">
    <p:bg>
      <p:bgPr>
        <a:solidFill>
          <a:schemeClr val="lt2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107" cy="513835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"/>
          <p:cNvSpPr txBox="1"/>
          <p:nvPr>
            <p:ph idx="1" type="body"/>
          </p:nvPr>
        </p:nvSpPr>
        <p:spPr>
          <a:xfrm>
            <a:off x="301539" y="2845182"/>
            <a:ext cx="8266800" cy="5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1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667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667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667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667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667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667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667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301228" y="3440906"/>
            <a:ext cx="82671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667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667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667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667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_Title Slide">
  <p:cSld name="8_Title Slide">
    <p:bg>
      <p:bgPr>
        <a:solidFill>
          <a:schemeClr val="dk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2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07" name="Google Shape;207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2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2"/>
          <p:cNvSpPr/>
          <p:nvPr/>
        </p:nvSpPr>
        <p:spPr>
          <a:xfrm flipH="1" rot="5400000">
            <a:off x="105699" y="-99224"/>
            <a:ext cx="5148232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9B966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9_Title Slide">
  <p:cSld name="9_Title Slide">
    <p:bg>
      <p:bgPr>
        <a:solidFill>
          <a:schemeClr val="dk1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3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12" name="Google Shape;212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43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3"/>
          <p:cNvSpPr/>
          <p:nvPr/>
        </p:nvSpPr>
        <p:spPr>
          <a:xfrm flipH="1" rot="5400000">
            <a:off x="105699" y="-99224"/>
            <a:ext cx="5148232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2B77B2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Title Slide">
  <p:cSld name="10_Title Slide">
    <p:bg>
      <p:bgPr>
        <a:solidFill>
          <a:schemeClr val="dk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4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17" name="Google Shape;217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44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4"/>
          <p:cNvSpPr/>
          <p:nvPr/>
        </p:nvSpPr>
        <p:spPr>
          <a:xfrm flipH="1" rot="5400000">
            <a:off x="105699" y="-99224"/>
            <a:ext cx="5148232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Title Slide">
  <p:cSld name="11_Title Slide">
    <p:bg>
      <p:bgPr>
        <a:solidFill>
          <a:schemeClr val="dk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5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22" name="Google Shape;222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45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5"/>
          <p:cNvSpPr/>
          <p:nvPr/>
        </p:nvSpPr>
        <p:spPr>
          <a:xfrm flipH="1" rot="5400000">
            <a:off x="105699" y="-99224"/>
            <a:ext cx="5148232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_Title Slide">
  <p:cSld name="13_Title Slide">
    <p:bg>
      <p:bgPr>
        <a:solidFill>
          <a:schemeClr val="dk1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6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27" name="Google Shape;227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6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6"/>
          <p:cNvSpPr/>
          <p:nvPr/>
        </p:nvSpPr>
        <p:spPr>
          <a:xfrm flipH="1" rot="5400000">
            <a:off x="105700" y="-115162"/>
            <a:ext cx="5148232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_Title Slide">
  <p:cSld name="14_Title Slide">
    <p:bg>
      <p:bgPr>
        <a:solidFill>
          <a:schemeClr val="dk1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47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32" name="Google Shape;232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47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7"/>
          <p:cNvSpPr/>
          <p:nvPr/>
        </p:nvSpPr>
        <p:spPr>
          <a:xfrm flipH="1" rot="5400000">
            <a:off x="105700" y="-115162"/>
            <a:ext cx="5148232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5_Title Slide">
  <p:cSld name="15_Title Slide">
    <p:bg>
      <p:bgPr>
        <a:solidFill>
          <a:schemeClr val="dk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8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37" name="Google Shape;23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48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8"/>
          <p:cNvSpPr/>
          <p:nvPr/>
        </p:nvSpPr>
        <p:spPr>
          <a:xfrm flipH="1" rot="5400000">
            <a:off x="105700" y="-115162"/>
            <a:ext cx="5148232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9B966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6_Title Slide">
  <p:cSld name="16_Title Slide">
    <p:bg>
      <p:bgPr>
        <a:solidFill>
          <a:schemeClr val="dk1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9"/>
          <p:cNvSpPr txBox="1"/>
          <p:nvPr>
            <p:ph type="ctrTitle"/>
          </p:nvPr>
        </p:nvSpPr>
        <p:spPr>
          <a:xfrm>
            <a:off x="5147104" y="2567018"/>
            <a:ext cx="3789963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242" name="Google Shape;24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34614" y="4748234"/>
            <a:ext cx="402452" cy="18952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9"/>
          <p:cNvSpPr/>
          <p:nvPr/>
        </p:nvSpPr>
        <p:spPr>
          <a:xfrm flipH="1" rot="5400000">
            <a:off x="108065" y="-112796"/>
            <a:ext cx="5143500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9"/>
          <p:cNvSpPr/>
          <p:nvPr/>
        </p:nvSpPr>
        <p:spPr>
          <a:xfrm flipH="1" rot="5400000">
            <a:off x="105700" y="-115162"/>
            <a:ext cx="5148232" cy="5359628"/>
          </a:xfrm>
          <a:custGeom>
            <a:rect b="b" l="l" r="r" t="t"/>
            <a:pathLst>
              <a:path extrusionOk="0" h="11578" w="10000">
                <a:moveTo>
                  <a:pt x="0" y="3578"/>
                </a:moveTo>
                <a:lnTo>
                  <a:pt x="9986" y="0"/>
                </a:lnTo>
                <a:cubicBezTo>
                  <a:pt x="9991" y="3859"/>
                  <a:pt x="9995" y="7719"/>
                  <a:pt x="10000" y="11578"/>
                </a:cubicBezTo>
                <a:lnTo>
                  <a:pt x="0" y="11578"/>
                </a:lnTo>
                <a:lnTo>
                  <a:pt x="0" y="3578"/>
                </a:lnTo>
                <a:close/>
              </a:path>
            </a:pathLst>
          </a:custGeom>
          <a:solidFill>
            <a:srgbClr val="2B77B2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Custom Layout">
  <p:cSld name="2_Custom Layout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50"/>
          <p:cNvSpPr txBox="1"/>
          <p:nvPr/>
        </p:nvSpPr>
        <p:spPr>
          <a:xfrm>
            <a:off x="8265226" y="4898572"/>
            <a:ext cx="13854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50"/>
          <p:cNvPicPr preferRelativeResize="0"/>
          <p:nvPr/>
        </p:nvPicPr>
        <p:blipFill/>
        <p:spPr>
          <a:xfrm>
            <a:off x="0" y="0"/>
            <a:ext cx="9144000" cy="447408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48" name="Google Shape;248;p50"/>
          <p:cNvSpPr/>
          <p:nvPr/>
        </p:nvSpPr>
        <p:spPr>
          <a:xfrm>
            <a:off x="0" y="0"/>
            <a:ext cx="9144000" cy="44740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0"/>
          <p:cNvSpPr/>
          <p:nvPr/>
        </p:nvSpPr>
        <p:spPr>
          <a:xfrm>
            <a:off x="0" y="-1"/>
            <a:ext cx="9144000" cy="4474087"/>
          </a:xfrm>
          <a:prstGeom prst="rect">
            <a:avLst/>
          </a:prstGeom>
          <a:solidFill>
            <a:schemeClr val="accent5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Custom Layout">
  <p:cSld name="3_Custom Layout"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1"/>
          <p:cNvSpPr txBox="1"/>
          <p:nvPr/>
        </p:nvSpPr>
        <p:spPr>
          <a:xfrm>
            <a:off x="8265226" y="4898572"/>
            <a:ext cx="13854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" name="Google Shape;252;p51"/>
          <p:cNvPicPr preferRelativeResize="0"/>
          <p:nvPr/>
        </p:nvPicPr>
        <p:blipFill/>
        <p:spPr>
          <a:xfrm>
            <a:off x="0" y="0"/>
            <a:ext cx="9144000" cy="447408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53" name="Google Shape;253;p51"/>
          <p:cNvSpPr/>
          <p:nvPr/>
        </p:nvSpPr>
        <p:spPr>
          <a:xfrm>
            <a:off x="0" y="0"/>
            <a:ext cx="9144000" cy="44740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>
            <a:off x="0" y="-1"/>
            <a:ext cx="9144000" cy="4474087"/>
          </a:xfrm>
          <a:prstGeom prst="rect">
            <a:avLst/>
          </a:prstGeom>
          <a:solidFill>
            <a:srgbClr val="2B77B2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range Content">
  <p:cSld name="Orange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206475" y="236111"/>
            <a:ext cx="7461300" cy="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  <a:defRPr b="1" i="0" sz="3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4" name="Google Shape;24;p6"/>
          <p:cNvSpPr txBox="1"/>
          <p:nvPr>
            <p:ph idx="1" type="body"/>
          </p:nvPr>
        </p:nvSpPr>
        <p:spPr>
          <a:xfrm>
            <a:off x="206001" y="877064"/>
            <a:ext cx="8329200" cy="35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1950" lvl="3" marL="1828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1950" lvl="4" marL="22860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1950" lvl="5" marL="2743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61950" lvl="6" marL="32004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61950" lvl="7" marL="36576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61950" lvl="8" marL="41148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Custom Layout">
  <p:cSld name="4_Custom Layout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2"/>
          <p:cNvSpPr txBox="1"/>
          <p:nvPr/>
        </p:nvSpPr>
        <p:spPr>
          <a:xfrm>
            <a:off x="8265226" y="4898572"/>
            <a:ext cx="13854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p52"/>
          <p:cNvPicPr preferRelativeResize="0"/>
          <p:nvPr/>
        </p:nvPicPr>
        <p:blipFill/>
        <p:spPr>
          <a:xfrm>
            <a:off x="0" y="0"/>
            <a:ext cx="9144000" cy="447408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58" name="Google Shape;258;p52"/>
          <p:cNvSpPr/>
          <p:nvPr/>
        </p:nvSpPr>
        <p:spPr>
          <a:xfrm>
            <a:off x="0" y="0"/>
            <a:ext cx="9144000" cy="44740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2"/>
          <p:cNvSpPr/>
          <p:nvPr/>
        </p:nvSpPr>
        <p:spPr>
          <a:xfrm>
            <a:off x="0" y="-1"/>
            <a:ext cx="9144000" cy="4474087"/>
          </a:xfrm>
          <a:prstGeom prst="rect">
            <a:avLst/>
          </a:prstGeom>
          <a:solidFill>
            <a:srgbClr val="F9B966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Custom Layout">
  <p:cSld name="5_Custom Layout"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3"/>
          <p:cNvSpPr txBox="1"/>
          <p:nvPr/>
        </p:nvSpPr>
        <p:spPr>
          <a:xfrm>
            <a:off x="8265226" y="4898572"/>
            <a:ext cx="13854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2" name="Google Shape;262;p53"/>
          <p:cNvPicPr preferRelativeResize="0"/>
          <p:nvPr/>
        </p:nvPicPr>
        <p:blipFill/>
        <p:spPr>
          <a:xfrm>
            <a:off x="0" y="0"/>
            <a:ext cx="9144000" cy="447408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63" name="Google Shape;263;p53"/>
          <p:cNvSpPr/>
          <p:nvPr/>
        </p:nvSpPr>
        <p:spPr>
          <a:xfrm>
            <a:off x="0" y="0"/>
            <a:ext cx="9144000" cy="44740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53"/>
          <p:cNvSpPr/>
          <p:nvPr/>
        </p:nvSpPr>
        <p:spPr>
          <a:xfrm>
            <a:off x="0" y="-1"/>
            <a:ext cx="9144000" cy="4474087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_Custom Layout">
  <p:cSld name="6_Custom Layout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54"/>
          <p:cNvSpPr txBox="1"/>
          <p:nvPr/>
        </p:nvSpPr>
        <p:spPr>
          <a:xfrm>
            <a:off x="8265226" y="4898572"/>
            <a:ext cx="138548" cy="3000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54"/>
          <p:cNvPicPr preferRelativeResize="0"/>
          <p:nvPr/>
        </p:nvPicPr>
        <p:blipFill rotWithShape="1">
          <a:blip r:embed="rId2">
            <a:alphaModFix/>
          </a:blip>
          <a:srcRect b="17403" l="0" r="0" t="9443"/>
          <a:stretch/>
        </p:blipFill>
        <p:spPr>
          <a:xfrm>
            <a:off x="0" y="0"/>
            <a:ext cx="91440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4"/>
          <p:cNvSpPr/>
          <p:nvPr/>
        </p:nvSpPr>
        <p:spPr>
          <a:xfrm>
            <a:off x="0" y="-16387"/>
            <a:ext cx="9144000" cy="4474087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0_Title Slide">
  <p:cSld name="20_Title Slide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-7706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55"/>
          <p:cNvSpPr/>
          <p:nvPr/>
        </p:nvSpPr>
        <p:spPr>
          <a:xfrm rot="-5400000">
            <a:off x="4421260" y="431172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5"/>
          <p:cNvSpPr/>
          <p:nvPr/>
        </p:nvSpPr>
        <p:spPr>
          <a:xfrm rot="-5400000">
            <a:off x="4421260" y="431170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95604" y="19471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1_Title Slide">
  <p:cSld name="21_Title Slide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-7706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6"/>
          <p:cNvSpPr/>
          <p:nvPr/>
        </p:nvSpPr>
        <p:spPr>
          <a:xfrm rot="-5400000">
            <a:off x="4421260" y="431172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6"/>
          <p:cNvSpPr/>
          <p:nvPr/>
        </p:nvSpPr>
        <p:spPr>
          <a:xfrm rot="-5400000">
            <a:off x="4421260" y="431170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2B77B2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95604" y="19471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2_Title Slide">
  <p:cSld name="22_Title Slide"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-7706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57"/>
          <p:cNvSpPr/>
          <p:nvPr/>
        </p:nvSpPr>
        <p:spPr>
          <a:xfrm rot="-5400000">
            <a:off x="4421260" y="431172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7"/>
          <p:cNvSpPr/>
          <p:nvPr/>
        </p:nvSpPr>
        <p:spPr>
          <a:xfrm rot="-5400000">
            <a:off x="4421260" y="431170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95604" y="19471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3_Title Slide">
  <p:cSld name="23_Title Slide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-7706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8"/>
          <p:cNvSpPr/>
          <p:nvPr/>
        </p:nvSpPr>
        <p:spPr>
          <a:xfrm rot="-5400000">
            <a:off x="4421260" y="431172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8"/>
          <p:cNvSpPr/>
          <p:nvPr/>
        </p:nvSpPr>
        <p:spPr>
          <a:xfrm rot="-5400000">
            <a:off x="4421260" y="431170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9B966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195604" y="19471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Slide">
  <p:cSld name="1_Title Slide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9"/>
          <p:cNvSpPr/>
          <p:nvPr/>
        </p:nvSpPr>
        <p:spPr>
          <a:xfrm rot="-5400000">
            <a:off x="4421260" y="438878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59"/>
          <p:cNvSpPr/>
          <p:nvPr/>
        </p:nvSpPr>
        <p:spPr>
          <a:xfrm rot="-5400000">
            <a:off x="4421260" y="438878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-7706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Slide">
  <p:cSld name="3_Title Slide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0"/>
          <p:cNvSpPr/>
          <p:nvPr/>
        </p:nvSpPr>
        <p:spPr>
          <a:xfrm rot="-5400000">
            <a:off x="4421260" y="438878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60"/>
          <p:cNvSpPr/>
          <p:nvPr/>
        </p:nvSpPr>
        <p:spPr>
          <a:xfrm rot="-5400000">
            <a:off x="4421260" y="438878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2B77B2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-7706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Title Slide">
  <p:cSld name="5_Title Slide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61"/>
          <p:cNvSpPr/>
          <p:nvPr/>
        </p:nvSpPr>
        <p:spPr>
          <a:xfrm rot="-5400000">
            <a:off x="4421260" y="438878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61"/>
          <p:cNvSpPr/>
          <p:nvPr/>
        </p:nvSpPr>
        <p:spPr>
          <a:xfrm rot="-5400000">
            <a:off x="4421260" y="438878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chemeClr val="accent5">
              <a:alpha val="80000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-7706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/>
        </p:txBody>
      </p:sp>
      <p:sp>
        <p:nvSpPr>
          <p:cNvPr id="27" name="Google Shape;27;p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8" name="Google Shape;2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400"/>
            </a:lvl1pPr>
            <a:lvl2pPr lvl="1" rtl="0">
              <a:buNone/>
              <a:defRPr sz="1400"/>
            </a:lvl2pPr>
            <a:lvl3pPr lvl="2" rtl="0">
              <a:buNone/>
              <a:defRPr sz="1400"/>
            </a:lvl3pPr>
            <a:lvl4pPr lvl="3" rtl="0">
              <a:buNone/>
              <a:defRPr sz="1400"/>
            </a:lvl4pPr>
            <a:lvl5pPr lvl="4" rtl="0">
              <a:buNone/>
              <a:defRPr sz="1400"/>
            </a:lvl5pPr>
            <a:lvl6pPr lvl="5" rtl="0">
              <a:buNone/>
              <a:defRPr sz="1400"/>
            </a:lvl6pPr>
            <a:lvl7pPr lvl="6" rtl="0">
              <a:buNone/>
              <a:defRPr sz="1400"/>
            </a:lvl7pPr>
            <a:lvl8pPr lvl="7" rtl="0">
              <a:buNone/>
              <a:defRPr sz="1400"/>
            </a:lvl8pPr>
            <a:lvl9pPr lvl="8" rtl="0">
              <a:buNone/>
              <a:defRPr sz="14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_Title Slide">
  <p:cSld name="12_Title Slide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2"/>
          <p:cNvSpPr/>
          <p:nvPr/>
        </p:nvSpPr>
        <p:spPr>
          <a:xfrm rot="-5400000">
            <a:off x="4421260" y="438878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62"/>
          <p:cNvSpPr/>
          <p:nvPr/>
        </p:nvSpPr>
        <p:spPr>
          <a:xfrm rot="-5400000">
            <a:off x="4421260" y="438878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9B966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4" name="Google Shape;304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-7706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8_Title Slide">
  <p:cSld name="18_Title Slide"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3"/>
          <p:cNvSpPr txBox="1"/>
          <p:nvPr>
            <p:ph type="ctrTitle"/>
          </p:nvPr>
        </p:nvSpPr>
        <p:spPr>
          <a:xfrm>
            <a:off x="449528" y="1191576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2900"/>
              <a:buFont typeface="Arial"/>
              <a:buNone/>
              <a:defRPr b="1" i="0" sz="2900">
                <a:solidFill>
                  <a:srgbClr val="565A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07" name="Google Shape;307;p63"/>
          <p:cNvSpPr txBox="1"/>
          <p:nvPr>
            <p:ph idx="1" type="subTitle"/>
          </p:nvPr>
        </p:nvSpPr>
        <p:spPr>
          <a:xfrm>
            <a:off x="449528" y="3194552"/>
            <a:ext cx="6858000" cy="7167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b="0" i="0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308" name="Google Shape;308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7292" y="620646"/>
            <a:ext cx="874184" cy="57093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63"/>
          <p:cNvSpPr/>
          <p:nvPr/>
        </p:nvSpPr>
        <p:spPr>
          <a:xfrm rot="-5400000">
            <a:off x="4421260" y="438877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63"/>
          <p:cNvSpPr/>
          <p:nvPr/>
        </p:nvSpPr>
        <p:spPr>
          <a:xfrm rot="-5400000">
            <a:off x="4421260" y="438877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2B77B2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9_Title Slide">
  <p:cSld name="19_Title Slide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4"/>
          <p:cNvSpPr txBox="1"/>
          <p:nvPr>
            <p:ph type="ctrTitle"/>
          </p:nvPr>
        </p:nvSpPr>
        <p:spPr>
          <a:xfrm>
            <a:off x="449528" y="1191576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2900"/>
              <a:buFont typeface="Arial"/>
              <a:buNone/>
              <a:defRPr b="1" i="0" sz="2900">
                <a:solidFill>
                  <a:srgbClr val="565A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3" name="Google Shape;313;p64"/>
          <p:cNvSpPr txBox="1"/>
          <p:nvPr>
            <p:ph idx="1" type="subTitle"/>
          </p:nvPr>
        </p:nvSpPr>
        <p:spPr>
          <a:xfrm>
            <a:off x="449528" y="3194552"/>
            <a:ext cx="6858000" cy="7167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b="0" i="0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314" name="Google Shape;314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7292" y="620646"/>
            <a:ext cx="874184" cy="57093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64"/>
          <p:cNvSpPr/>
          <p:nvPr/>
        </p:nvSpPr>
        <p:spPr>
          <a:xfrm rot="-5400000">
            <a:off x="4421260" y="438877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64"/>
          <p:cNvSpPr/>
          <p:nvPr/>
        </p:nvSpPr>
        <p:spPr>
          <a:xfrm rot="-5400000">
            <a:off x="4421260" y="438877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9B966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83_Custom Layout">
  <p:cSld name="283_Custom Layout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5"/>
          <p:cNvSpPr/>
          <p:nvPr>
            <p:ph idx="2" type="pic"/>
          </p:nvPr>
        </p:nvSpPr>
        <p:spPr>
          <a:xfrm>
            <a:off x="0" y="0"/>
            <a:ext cx="45720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B0F0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9" name="Google Shape;319;p65"/>
          <p:cNvSpPr/>
          <p:nvPr>
            <p:ph idx="3" type="pic"/>
          </p:nvPr>
        </p:nvSpPr>
        <p:spPr>
          <a:xfrm>
            <a:off x="0" y="2571750"/>
            <a:ext cx="45720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B0F0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0" name="Google Shape;320;p65"/>
          <p:cNvSpPr/>
          <p:nvPr>
            <p:ph idx="4" type="pic"/>
          </p:nvPr>
        </p:nvSpPr>
        <p:spPr>
          <a:xfrm>
            <a:off x="4572000" y="0"/>
            <a:ext cx="45720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B0F0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1" name="Google Shape;321;p65"/>
          <p:cNvSpPr/>
          <p:nvPr>
            <p:ph idx="5" type="pic"/>
          </p:nvPr>
        </p:nvSpPr>
        <p:spPr>
          <a:xfrm>
            <a:off x="4572000" y="2571750"/>
            <a:ext cx="45720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B0F0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Blue">
  <p:cSld name="1_Title Blue">
    <p:bg>
      <p:bgPr>
        <a:solidFill>
          <a:srgbClr val="007199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6"/>
          <p:cNvSpPr txBox="1"/>
          <p:nvPr>
            <p:ph idx="1" type="body"/>
          </p:nvPr>
        </p:nvSpPr>
        <p:spPr>
          <a:xfrm>
            <a:off x="155" y="2845181"/>
            <a:ext cx="9143657" cy="595548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137150" spcFirstLastPara="1" rIns="137150" wrap="square" tIns="685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300"/>
              <a:buNone/>
              <a:defRPr b="1" sz="3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sp>
        <p:nvSpPr>
          <p:cNvPr id="324" name="Google Shape;324;p66"/>
          <p:cNvSpPr txBox="1"/>
          <p:nvPr>
            <p:ph idx="2" type="body"/>
          </p:nvPr>
        </p:nvSpPr>
        <p:spPr>
          <a:xfrm>
            <a:off x="0" y="3450209"/>
            <a:ext cx="9144000" cy="470898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137150" spcFirstLastPara="1" rIns="137150" wrap="square" tIns="68575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500"/>
              <a:buFont typeface="Arial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Orange Content">
  <p:cSld name="3_Orange Content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7"/>
          <p:cNvSpPr txBox="1"/>
          <p:nvPr>
            <p:ph type="title"/>
          </p:nvPr>
        </p:nvSpPr>
        <p:spPr>
          <a:xfrm>
            <a:off x="206475" y="236111"/>
            <a:ext cx="7461265" cy="49926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b="1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27" name="Google Shape;327;p67"/>
          <p:cNvSpPr txBox="1"/>
          <p:nvPr>
            <p:ph idx="1" type="body"/>
          </p:nvPr>
        </p:nvSpPr>
        <p:spPr>
          <a:xfrm>
            <a:off x="206001" y="877064"/>
            <a:ext cx="8329317" cy="35021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1950" lvl="2" marL="1371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61950" lvl="3" marL="18288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61950" lvl="4" marL="22860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61950" lvl="5" marL="2743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61950" lvl="6" marL="3200400" marR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61950" lvl="7" marL="3657600" marR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61950" lvl="8" marL="4114800" marR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8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0" name="Google Shape;330;p68"/>
          <p:cNvSpPr txBox="1"/>
          <p:nvPr>
            <p:ph idx="11" type="ftr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1" name="Google Shape;331;p68"/>
          <p:cNvSpPr txBox="1"/>
          <p:nvPr>
            <p:ph idx="12" type="sldNum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White Content">
  <p:cSld name="2_White Content">
    <p:bg>
      <p:bgPr>
        <a:gradFill>
          <a:gsLst>
            <a:gs pos="0">
              <a:srgbClr val="FFFFFF"/>
            </a:gs>
            <a:gs pos="100000">
              <a:srgbClr val="F9F9F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9"/>
          <p:cNvSpPr txBox="1"/>
          <p:nvPr>
            <p:ph type="title"/>
          </p:nvPr>
        </p:nvSpPr>
        <p:spPr>
          <a:xfrm>
            <a:off x="275300" y="236110"/>
            <a:ext cx="5588787" cy="9938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1" sz="3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4" name="Google Shape;334;p69"/>
          <p:cNvSpPr txBox="1"/>
          <p:nvPr>
            <p:ph idx="1" type="body"/>
          </p:nvPr>
        </p:nvSpPr>
        <p:spPr>
          <a:xfrm>
            <a:off x="274667" y="1513288"/>
            <a:ext cx="6712571" cy="31980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21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pic>
        <p:nvPicPr>
          <p:cNvPr id="335" name="Google Shape;335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White Content">
  <p:cSld name="3_White Content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70"/>
          <p:cNvSpPr txBox="1"/>
          <p:nvPr>
            <p:ph type="title"/>
          </p:nvPr>
        </p:nvSpPr>
        <p:spPr>
          <a:xfrm>
            <a:off x="275300" y="236110"/>
            <a:ext cx="5588787" cy="9938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1" sz="300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38" name="Google Shape;338;p70"/>
          <p:cNvSpPr txBox="1"/>
          <p:nvPr/>
        </p:nvSpPr>
        <p:spPr>
          <a:xfrm>
            <a:off x="28067" y="4890428"/>
            <a:ext cx="104312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D2L Confidential</a:t>
            </a:r>
            <a:endParaRPr sz="1100"/>
          </a:p>
        </p:txBody>
      </p:sp>
      <p:sp>
        <p:nvSpPr>
          <p:cNvPr id="339" name="Google Shape;339;p70"/>
          <p:cNvSpPr txBox="1"/>
          <p:nvPr/>
        </p:nvSpPr>
        <p:spPr>
          <a:xfrm>
            <a:off x="29812" y="4890427"/>
            <a:ext cx="104312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A3AE"/>
                </a:solidFill>
                <a:latin typeface="Arial"/>
                <a:ea typeface="Arial"/>
                <a:cs typeface="Arial"/>
                <a:sym typeface="Arial"/>
              </a:rPr>
              <a:t>D2L Confidential</a:t>
            </a:r>
            <a:endParaRPr sz="1100"/>
          </a:p>
        </p:txBody>
      </p:sp>
      <p:sp>
        <p:nvSpPr>
          <p:cNvPr id="340" name="Google Shape;340;p70"/>
          <p:cNvSpPr txBox="1"/>
          <p:nvPr>
            <p:ph idx="1" type="body"/>
          </p:nvPr>
        </p:nvSpPr>
        <p:spPr>
          <a:xfrm>
            <a:off x="275299" y="1405471"/>
            <a:ext cx="4406429" cy="348442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sz="2100">
                <a:solidFill>
                  <a:schemeClr val="lt2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</a:defRPr>
            </a:lvl2pPr>
            <a:lvl3pPr indent="-3238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 sz="1500"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range Title w/ Content">
  <p:cSld name="Orange Title w/ Content">
    <p:bg>
      <p:bgPr>
        <a:solidFill>
          <a:schemeClr val="dk1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1"/>
          <p:cNvSpPr txBox="1"/>
          <p:nvPr>
            <p:ph type="title"/>
          </p:nvPr>
        </p:nvSpPr>
        <p:spPr>
          <a:xfrm>
            <a:off x="275300" y="236111"/>
            <a:ext cx="5588787" cy="60708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b="1" sz="3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3" name="Google Shape;343;p71"/>
          <p:cNvSpPr txBox="1"/>
          <p:nvPr>
            <p:ph idx="1" type="body"/>
          </p:nvPr>
        </p:nvSpPr>
        <p:spPr>
          <a:xfrm>
            <a:off x="275300" y="843200"/>
            <a:ext cx="6712571" cy="37135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  <p:pic>
        <p:nvPicPr>
          <p:cNvPr id="344" name="Google Shape;344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71"/>
          <p:cNvSpPr txBox="1"/>
          <p:nvPr/>
        </p:nvSpPr>
        <p:spPr>
          <a:xfrm>
            <a:off x="28067" y="4890428"/>
            <a:ext cx="1043122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D2L Confidential</a:t>
            </a:r>
            <a:endParaRPr sz="11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>
  <p:cSld name="Title Slid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/>
          <p:nvPr>
            <p:ph type="ctrTitle"/>
          </p:nvPr>
        </p:nvSpPr>
        <p:spPr>
          <a:xfrm>
            <a:off x="449528" y="1191576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2900"/>
              <a:buFont typeface="Arial"/>
              <a:buNone/>
              <a:defRPr b="1" i="0" sz="2900">
                <a:solidFill>
                  <a:srgbClr val="565A5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" type="subTitle"/>
          </p:nvPr>
        </p:nvSpPr>
        <p:spPr>
          <a:xfrm>
            <a:off x="449528" y="3194552"/>
            <a:ext cx="6858000" cy="7167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b="0" i="0" sz="200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35" name="Google Shape;3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47292" y="620646"/>
            <a:ext cx="874184" cy="57093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9"/>
          <p:cNvSpPr/>
          <p:nvPr/>
        </p:nvSpPr>
        <p:spPr>
          <a:xfrm rot="-5400000">
            <a:off x="4421260" y="438877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/>
          <p:nvPr/>
        </p:nvSpPr>
        <p:spPr>
          <a:xfrm rot="-5400000">
            <a:off x="4421260" y="438877"/>
            <a:ext cx="5161618" cy="4283863"/>
          </a:xfrm>
          <a:custGeom>
            <a:rect b="b" l="l" r="r" t="t"/>
            <a:pathLst>
              <a:path extrusionOk="0" h="11578" w="10026">
                <a:moveTo>
                  <a:pt x="0" y="4450"/>
                </a:moveTo>
                <a:lnTo>
                  <a:pt x="10012" y="0"/>
                </a:lnTo>
                <a:cubicBezTo>
                  <a:pt x="10017" y="3859"/>
                  <a:pt x="10021" y="7719"/>
                  <a:pt x="10026" y="11578"/>
                </a:cubicBezTo>
                <a:lnTo>
                  <a:pt x="26" y="11578"/>
                </a:lnTo>
                <a:cubicBezTo>
                  <a:pt x="17" y="9202"/>
                  <a:pt x="9" y="6826"/>
                  <a:pt x="0" y="4450"/>
                </a:cubicBezTo>
                <a:close/>
              </a:path>
            </a:pathLst>
          </a:custGeom>
          <a:solidFill>
            <a:srgbClr val="88C54C">
              <a:alpha val="800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range Content">
  <p:cSld name="Orange Content">
    <p:bg>
      <p:bgPr>
        <a:solidFill>
          <a:schemeClr val="dk1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3"/>
          <p:cNvSpPr txBox="1"/>
          <p:nvPr>
            <p:ph type="title"/>
          </p:nvPr>
        </p:nvSpPr>
        <p:spPr>
          <a:xfrm>
            <a:off x="275300" y="236110"/>
            <a:ext cx="5588787" cy="9938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49" name="Google Shape;349;p73"/>
          <p:cNvSpPr txBox="1"/>
          <p:nvPr>
            <p:ph idx="1" type="body"/>
          </p:nvPr>
        </p:nvSpPr>
        <p:spPr>
          <a:xfrm>
            <a:off x="274667" y="1513288"/>
            <a:ext cx="6712571" cy="31980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667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667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667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50" name="Google Shape;350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range">
  <p:cSld name="Title Orange">
    <p:bg>
      <p:bgPr>
        <a:solidFill>
          <a:schemeClr val="lt2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74"/>
          <p:cNvSpPr txBox="1"/>
          <p:nvPr>
            <p:ph idx="1" type="body"/>
          </p:nvPr>
        </p:nvSpPr>
        <p:spPr>
          <a:xfrm>
            <a:off x="402052" y="3279008"/>
            <a:ext cx="15888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b" bIns="205725" lIns="205725" spcFirstLastPara="1" rIns="205725" wrap="square" tIns="2057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667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667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667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667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667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667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667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53" name="Google Shape;353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Purple">
  <p:cSld name="Title Purple">
    <p:bg>
      <p:bgPr>
        <a:solidFill>
          <a:schemeClr val="dk1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Google Shape;355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75"/>
          <p:cNvSpPr/>
          <p:nvPr/>
        </p:nvSpPr>
        <p:spPr>
          <a:xfrm>
            <a:off x="0" y="2857295"/>
            <a:ext cx="9144000" cy="1674421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75"/>
          <p:cNvSpPr txBox="1"/>
          <p:nvPr>
            <p:ph idx="1" type="body"/>
          </p:nvPr>
        </p:nvSpPr>
        <p:spPr>
          <a:xfrm>
            <a:off x="402052" y="3279008"/>
            <a:ext cx="1588897" cy="830997"/>
          </a:xfrm>
          <a:prstGeom prst="rect">
            <a:avLst/>
          </a:prstGeom>
          <a:noFill/>
          <a:ln>
            <a:noFill/>
          </a:ln>
        </p:spPr>
        <p:txBody>
          <a:bodyPr anchorCtr="0" anchor="b" bIns="205725" lIns="205725" spcFirstLastPara="1" rIns="205725" wrap="square" tIns="2057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667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667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667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667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667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667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667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ue Content">
  <p:cSld name="Blue Content">
    <p:bg>
      <p:bgPr>
        <a:solidFill>
          <a:schemeClr val="dk1"/>
        </a:solid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6"/>
          <p:cNvSpPr/>
          <p:nvPr/>
        </p:nvSpPr>
        <p:spPr>
          <a:xfrm>
            <a:off x="0" y="4531716"/>
            <a:ext cx="9144000" cy="62635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76"/>
          <p:cNvSpPr txBox="1"/>
          <p:nvPr>
            <p:ph type="title"/>
          </p:nvPr>
        </p:nvSpPr>
        <p:spPr>
          <a:xfrm>
            <a:off x="275300" y="236110"/>
            <a:ext cx="5588787" cy="9938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61" name="Google Shape;361;p76"/>
          <p:cNvSpPr txBox="1"/>
          <p:nvPr>
            <p:ph idx="1" type="body"/>
          </p:nvPr>
        </p:nvSpPr>
        <p:spPr>
          <a:xfrm>
            <a:off x="274667" y="1513288"/>
            <a:ext cx="6712571" cy="31980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667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667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667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62" name="Google Shape;362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White Content">
  <p:cSld name="White Content">
    <p:bg>
      <p:bgPr>
        <a:gradFill>
          <a:gsLst>
            <a:gs pos="0">
              <a:srgbClr val="FFFFFF"/>
            </a:gs>
            <a:gs pos="100000">
              <a:srgbClr val="F9F9F9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7"/>
          <p:cNvSpPr txBox="1"/>
          <p:nvPr>
            <p:ph type="title"/>
          </p:nvPr>
        </p:nvSpPr>
        <p:spPr>
          <a:xfrm>
            <a:off x="275300" y="236110"/>
            <a:ext cx="5588787" cy="9938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65" name="Google Shape;365;p77"/>
          <p:cNvSpPr txBox="1"/>
          <p:nvPr>
            <p:ph idx="1" type="body"/>
          </p:nvPr>
        </p:nvSpPr>
        <p:spPr>
          <a:xfrm>
            <a:off x="274667" y="1513288"/>
            <a:ext cx="6712571" cy="31980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794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Char char="•"/>
              <a:defRPr b="0" i="0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667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667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667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667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667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667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667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66" name="Google Shape;366;p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5313" y="0"/>
            <a:ext cx="92868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 type="tx">
  <p:cSld name="TITLE_AND_BODY"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78"/>
          <p:cNvSpPr txBox="1"/>
          <p:nvPr>
            <p:ph type="title"/>
          </p:nvPr>
        </p:nvSpPr>
        <p:spPr>
          <a:xfrm>
            <a:off x="633413" y="357188"/>
            <a:ext cx="7877175" cy="85725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69" name="Google Shape;369;p78"/>
          <p:cNvSpPr txBox="1"/>
          <p:nvPr>
            <p:ph idx="12" type="sldNum"/>
          </p:nvPr>
        </p:nvSpPr>
        <p:spPr>
          <a:xfrm>
            <a:off x="4479751" y="4905375"/>
            <a:ext cx="179737" cy="17697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" type="title">
  <p:cSld name="TITLE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79"/>
          <p:cNvSpPr txBox="1"/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alibri"/>
              <a:buNone/>
              <a:def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72" name="Google Shape;372;p79"/>
          <p:cNvSpPr txBox="1"/>
          <p:nvPr>
            <p:ph idx="1" type="body"/>
          </p:nvPr>
        </p:nvSpPr>
        <p:spPr>
          <a:xfrm>
            <a:off x="666750" y="2652713"/>
            <a:ext cx="7810500" cy="59531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0B7C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40B7C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0B7C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40B7C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0B7C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40B7C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0B7C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40B7C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40B7CC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40B7C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667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667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667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667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Font typeface="Arial"/>
              <a:buChar char="•"/>
              <a:defRPr b="0" i="0" sz="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3" name="Google Shape;373;p79"/>
          <p:cNvSpPr txBox="1"/>
          <p:nvPr>
            <p:ph idx="12" type="sldNum"/>
          </p:nvPr>
        </p:nvSpPr>
        <p:spPr>
          <a:xfrm>
            <a:off x="4479751" y="4905375"/>
            <a:ext cx="179737" cy="17697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80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376" name="Google Shape;376;p80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7" name="Google Shape;377;p80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80"/>
          <p:cNvSpPr txBox="1"/>
          <p:nvPr>
            <p:ph idx="11" type="ftr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80"/>
          <p:cNvSpPr txBox="1"/>
          <p:nvPr>
            <p:ph idx="12" type="sldNum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Agenda">
  <p:cSld name="Agenda"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82"/>
          <p:cNvSpPr txBox="1"/>
          <p:nvPr/>
        </p:nvSpPr>
        <p:spPr>
          <a:xfrm>
            <a:off x="118007" y="4806109"/>
            <a:ext cx="2066912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D2L Confidential   |   © 2019 D2L Corporation</a:t>
            </a:r>
            <a:endParaRPr sz="1100"/>
          </a:p>
        </p:txBody>
      </p:sp>
      <p:pic>
        <p:nvPicPr>
          <p:cNvPr id="383" name="Google Shape;383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0"/>
            <a:ext cx="4498041" cy="463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10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>
                <a:solidFill>
                  <a:schemeClr val="dk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Google Shape;41;p10"/>
          <p:cNvSpPr txBox="1"/>
          <p:nvPr>
            <p:ph idx="10" type="dt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10"/>
          <p:cNvSpPr txBox="1"/>
          <p:nvPr>
            <p:ph idx="11" type="ftr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White Content">
  <p:cSld name="1_White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type="title"/>
          </p:nvPr>
        </p:nvSpPr>
        <p:spPr>
          <a:xfrm>
            <a:off x="260798" y="244867"/>
            <a:ext cx="8254552" cy="56306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Arial"/>
              <a:buNone/>
              <a:defRPr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60747" y="1014608"/>
            <a:ext cx="8254603" cy="362777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/>
            </a:lvl2pPr>
            <a:lvl3pPr indent="-3175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▪"/>
              <a:defRPr/>
            </a:lvl3pPr>
            <a:lvl4pPr indent="-3175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6pPr>
            <a:lvl7pPr indent="-3175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7pPr>
            <a:lvl8pPr indent="-3175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400"/>
              <a:buChar char="→"/>
              <a:defRPr/>
            </a:lvl8pPr>
            <a:lvl9pPr indent="-317500" lvl="8" marL="411480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400"/>
              <a:buChar char="→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5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47.xml"/><Relationship Id="rId4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0.xml"/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48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2.xml"/><Relationship Id="rId49" Type="http://schemas.openxmlformats.org/officeDocument/2006/relationships/slideLayout" Target="../slideLayouts/slideLayout54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31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39.xml"/><Relationship Id="rId37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3.xml"/><Relationship Id="rId62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25.xml"/><Relationship Id="rId64" Type="http://schemas.openxmlformats.org/officeDocument/2006/relationships/slideLayout" Target="../slideLayouts/slideLayout69.xml"/><Relationship Id="rId63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26.xml"/><Relationship Id="rId65" Type="http://schemas.openxmlformats.org/officeDocument/2006/relationships/theme" Target="../theme/theme3.xml"/><Relationship Id="rId24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28.xml"/><Relationship Id="rId60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34.xml"/><Relationship Id="rId51" Type="http://schemas.openxmlformats.org/officeDocument/2006/relationships/slideLayout" Target="../slideLayouts/slideLayout56.xml"/><Relationship Id="rId50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16.xml"/><Relationship Id="rId5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15.xml"/><Relationship Id="rId54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18.xml"/><Relationship Id="rId5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17.xml"/><Relationship Id="rId56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20.xml"/><Relationship Id="rId5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19.xml"/><Relationship Id="rId58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10" Type="http://schemas.openxmlformats.org/officeDocument/2006/relationships/theme" Target="../theme/theme1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78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idx="1" type="body"/>
          </p:nvPr>
        </p:nvSpPr>
        <p:spPr>
          <a:xfrm>
            <a:off x="260798" y="1513288"/>
            <a:ext cx="8254552" cy="312909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A5A5A5"/>
              </a:buClr>
              <a:buSzPts val="1100"/>
              <a:buFont typeface="Arial"/>
              <a:buChar char="→"/>
              <a:defRPr b="0" i="0" sz="110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Google Shape;31;p8"/>
          <p:cNvSpPr txBox="1"/>
          <p:nvPr>
            <p:ph type="title"/>
          </p:nvPr>
        </p:nvSpPr>
        <p:spPr>
          <a:xfrm>
            <a:off x="260798" y="244866"/>
            <a:ext cx="8254552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Arial"/>
              <a:buNone/>
              <a:defRPr b="1" i="0" sz="3000" u="none" cap="none" strike="noStrik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8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2" r:id="rId60"/>
    <p:sldLayoutId id="2147483713" r:id="rId61"/>
    <p:sldLayoutId id="2147483714" r:id="rId62"/>
    <p:sldLayoutId id="2147483715" r:id="rId63"/>
    <p:sldLayoutId id="2147483716" r:id="rId6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725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Relationship Id="rId4" Type="http://schemas.openxmlformats.org/officeDocument/2006/relationships/image" Target="../media/image18.jpg"/><Relationship Id="rId5" Type="http://schemas.openxmlformats.org/officeDocument/2006/relationships/image" Target="../media/image3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usciences.edu/" TargetMode="External"/><Relationship Id="rId4" Type="http://schemas.openxmlformats.org/officeDocument/2006/relationships/image" Target="../media/image24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83"/>
          <p:cNvSpPr txBox="1"/>
          <p:nvPr>
            <p:ph type="ctrTitle"/>
          </p:nvPr>
        </p:nvSpPr>
        <p:spPr>
          <a:xfrm>
            <a:off x="241575" y="1596350"/>
            <a:ext cx="7431000" cy="30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4800">
                <a:solidFill>
                  <a:srgbClr val="000000"/>
                </a:solidFill>
              </a:rPr>
              <a:t>A Brighter Future:</a:t>
            </a:r>
            <a:r>
              <a:rPr b="0" lang="en" sz="3000">
                <a:solidFill>
                  <a:srgbClr val="000000"/>
                </a:solidFill>
              </a:rPr>
              <a:t> </a:t>
            </a:r>
            <a:endParaRPr b="0" sz="30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000">
                <a:solidFill>
                  <a:srgbClr val="000000"/>
                </a:solidFill>
              </a:rPr>
              <a:t>What to look for in a new learning management system</a:t>
            </a:r>
            <a:br>
              <a:rPr b="0" lang="en" sz="3000">
                <a:solidFill>
                  <a:srgbClr val="000000"/>
                </a:solidFill>
              </a:rPr>
            </a:br>
            <a:br>
              <a:rPr b="0" lang="en" sz="1800">
                <a:solidFill>
                  <a:srgbClr val="666666"/>
                </a:solidFill>
              </a:rPr>
            </a:br>
            <a:r>
              <a:rPr b="0" lang="en" sz="1800">
                <a:solidFill>
                  <a:srgbClr val="666666"/>
                </a:solidFill>
              </a:rPr>
              <a:t>Robert J. McCunney – University of the Sciences</a:t>
            </a:r>
            <a:endParaRPr b="0" sz="18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2900"/>
              <a:buFont typeface="Arial"/>
              <a:buNone/>
            </a:pPr>
            <a:r>
              <a:rPr b="0" lang="en" sz="1800">
                <a:solidFill>
                  <a:srgbClr val="666666"/>
                </a:solidFill>
              </a:rPr>
              <a:t>Svetlana Lyutsko – </a:t>
            </a:r>
            <a:r>
              <a:rPr b="0" lang="en" sz="1800">
                <a:solidFill>
                  <a:srgbClr val="666666"/>
                </a:solidFill>
              </a:rPr>
              <a:t>University of the Sciences</a:t>
            </a:r>
            <a:endParaRPr b="0" sz="1800">
              <a:solidFill>
                <a:srgbClr val="66666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2900"/>
              <a:buFont typeface="Arial"/>
              <a:buNone/>
            </a:pPr>
            <a:r>
              <a:rPr b="0" lang="en" sz="1800">
                <a:solidFill>
                  <a:srgbClr val="666666"/>
                </a:solidFill>
              </a:rPr>
              <a:t>Dr. Christopher Sessums – D2L</a:t>
            </a:r>
            <a:endParaRPr b="0" sz="1800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92"/>
          <p:cNvSpPr txBox="1"/>
          <p:nvPr>
            <p:ph type="title"/>
          </p:nvPr>
        </p:nvSpPr>
        <p:spPr>
          <a:xfrm>
            <a:off x="275300" y="236110"/>
            <a:ext cx="5588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Evaluating</a:t>
            </a:r>
            <a:r>
              <a:rPr b="0" lang="en" sz="3300">
                <a:solidFill>
                  <a:srgbClr val="565A5C"/>
                </a:solidFill>
              </a:rPr>
              <a:t> solutions</a:t>
            </a:r>
            <a:endParaRPr sz="1100"/>
          </a:p>
        </p:txBody>
      </p:sp>
      <p:sp>
        <p:nvSpPr>
          <p:cNvPr id="473" name="Google Shape;473;p92"/>
          <p:cNvSpPr/>
          <p:nvPr/>
        </p:nvSpPr>
        <p:spPr>
          <a:xfrm>
            <a:off x="332974" y="841990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92"/>
          <p:cNvSpPr txBox="1"/>
          <p:nvPr/>
        </p:nvSpPr>
        <p:spPr>
          <a:xfrm>
            <a:off x="332975" y="1573350"/>
            <a:ext cx="8681700" cy="31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5"/>
                </a:solidFill>
                <a:highlight>
                  <a:srgbClr val="FFFFFF"/>
                </a:highlight>
              </a:rPr>
              <a:t>Process</a:t>
            </a:r>
            <a:endParaRPr b="1"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Compiled basic requirements for any LMS to be considered in RFP.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Focused live demos on specifics.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○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Categories included: Conversion, technical and course level requirements as well as grading and integrations.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Noted major differences or missing functionality.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pic>
        <p:nvPicPr>
          <p:cNvPr id="475" name="Google Shape;475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896" y="192516"/>
            <a:ext cx="2223749" cy="11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93"/>
          <p:cNvSpPr txBox="1"/>
          <p:nvPr/>
        </p:nvSpPr>
        <p:spPr>
          <a:xfrm>
            <a:off x="332975" y="1178500"/>
            <a:ext cx="8681700" cy="3798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5"/>
                </a:solidFill>
                <a:highlight>
                  <a:srgbClr val="FFFFFF"/>
                </a:highlight>
              </a:rPr>
              <a:t>Steps:</a:t>
            </a:r>
            <a:endParaRPr b="1"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Created a committee that consisted of faculty representatives from all colleges, as well as IT and AT staff;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Met with vendors and created a scorecard for RFP evaluation;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Provided the vendors with courses of various complexity from our current LMS for course conversion;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Set up deadlines for making the decision;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Made the decision based on the committee’s findings instead of opening it up to all of the faculty.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sp>
        <p:nvSpPr>
          <p:cNvPr id="482" name="Google Shape;482;p93"/>
          <p:cNvSpPr txBox="1"/>
          <p:nvPr>
            <p:ph type="title"/>
          </p:nvPr>
        </p:nvSpPr>
        <p:spPr>
          <a:xfrm>
            <a:off x="275300" y="236110"/>
            <a:ext cx="5588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Exploring solutions</a:t>
            </a:r>
            <a:endParaRPr sz="1100"/>
          </a:p>
        </p:txBody>
      </p:sp>
      <p:sp>
        <p:nvSpPr>
          <p:cNvPr id="483" name="Google Shape;483;p93"/>
          <p:cNvSpPr/>
          <p:nvPr/>
        </p:nvSpPr>
        <p:spPr>
          <a:xfrm>
            <a:off x="332974" y="841990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896" y="192516"/>
            <a:ext cx="2223749" cy="11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94"/>
          <p:cNvSpPr txBox="1"/>
          <p:nvPr>
            <p:ph type="ctrTitle"/>
          </p:nvPr>
        </p:nvSpPr>
        <p:spPr>
          <a:xfrm>
            <a:off x="393950" y="2256875"/>
            <a:ext cx="4737900" cy="12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2900"/>
              <a:buFont typeface="Arial"/>
              <a:buNone/>
            </a:pPr>
            <a:r>
              <a:rPr b="0" lang="en" sz="4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b="0" sz="4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95"/>
          <p:cNvSpPr txBox="1"/>
          <p:nvPr>
            <p:ph type="title"/>
          </p:nvPr>
        </p:nvSpPr>
        <p:spPr>
          <a:xfrm>
            <a:off x="275300" y="236100"/>
            <a:ext cx="8357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Evaluating</a:t>
            </a:r>
            <a:r>
              <a:rPr b="0" lang="en" sz="3300">
                <a:solidFill>
                  <a:srgbClr val="565A5C"/>
                </a:solidFill>
              </a:rPr>
              <a:t> solutions</a:t>
            </a:r>
            <a:endParaRPr sz="1100"/>
          </a:p>
        </p:txBody>
      </p:sp>
      <p:sp>
        <p:nvSpPr>
          <p:cNvPr id="497" name="Google Shape;497;p95"/>
          <p:cNvSpPr/>
          <p:nvPr/>
        </p:nvSpPr>
        <p:spPr>
          <a:xfrm>
            <a:off x="275299" y="941965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95"/>
          <p:cNvSpPr txBox="1"/>
          <p:nvPr/>
        </p:nvSpPr>
        <p:spPr>
          <a:xfrm>
            <a:off x="463625" y="1769850"/>
            <a:ext cx="3673500" cy="20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What criteria did you use to evaluate platforms? 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Who was involved in the evaluation process?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pic>
        <p:nvPicPr>
          <p:cNvPr id="499" name="Google Shape;499;p95"/>
          <p:cNvPicPr preferRelativeResize="0"/>
          <p:nvPr/>
        </p:nvPicPr>
        <p:blipFill rotWithShape="1">
          <a:blip r:embed="rId3">
            <a:alphaModFix/>
          </a:blip>
          <a:srcRect b="-5650" l="1310" r="-1310" t="5650"/>
          <a:stretch/>
        </p:blipFill>
        <p:spPr>
          <a:xfrm>
            <a:off x="4137125" y="1396063"/>
            <a:ext cx="4951449" cy="278517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95"/>
          <p:cNvSpPr txBox="1"/>
          <p:nvPr/>
        </p:nvSpPr>
        <p:spPr>
          <a:xfrm>
            <a:off x="275300" y="4572325"/>
            <a:ext cx="63213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https://i.pinimg.com/originals/d8/41/fc/d841fc1ee5b147d9629b200eb9a4ff68.jpg</a:t>
            </a:r>
            <a:endParaRPr sz="1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96"/>
          <p:cNvSpPr txBox="1"/>
          <p:nvPr>
            <p:ph type="title"/>
          </p:nvPr>
        </p:nvSpPr>
        <p:spPr>
          <a:xfrm>
            <a:off x="275300" y="236110"/>
            <a:ext cx="5588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Exploring solutions</a:t>
            </a:r>
            <a:endParaRPr sz="1100"/>
          </a:p>
        </p:txBody>
      </p:sp>
      <p:sp>
        <p:nvSpPr>
          <p:cNvPr id="507" name="Google Shape;507;p96"/>
          <p:cNvSpPr/>
          <p:nvPr/>
        </p:nvSpPr>
        <p:spPr>
          <a:xfrm>
            <a:off x="332974" y="841990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96"/>
          <p:cNvSpPr txBox="1"/>
          <p:nvPr/>
        </p:nvSpPr>
        <p:spPr>
          <a:xfrm>
            <a:off x="332975" y="1030400"/>
            <a:ext cx="8681700" cy="38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accent5"/>
                </a:solidFill>
                <a:highlight>
                  <a:srgbClr val="FFFFFF"/>
                </a:highlight>
              </a:rPr>
              <a:t>Criteria:</a:t>
            </a:r>
            <a:endParaRPr b="1" sz="22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●"/>
            </a:pPr>
            <a:r>
              <a:rPr lang="en" sz="2200">
                <a:solidFill>
                  <a:schemeClr val="accent5"/>
                </a:solidFill>
                <a:highlight>
                  <a:srgbClr val="FFFFFF"/>
                </a:highlight>
              </a:rPr>
              <a:t>Conducted RFP review and live demos of leading LMS platforms, including the documentation from our current platform.</a:t>
            </a:r>
            <a:endParaRPr sz="22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●"/>
            </a:pPr>
            <a:r>
              <a:rPr lang="en" sz="2200">
                <a:solidFill>
                  <a:schemeClr val="accent5"/>
                </a:solidFill>
                <a:highlight>
                  <a:srgbClr val="FFFFFF"/>
                </a:highlight>
              </a:rPr>
              <a:t>Main focus of the review: </a:t>
            </a:r>
            <a:endParaRPr sz="22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○"/>
            </a:pPr>
            <a:r>
              <a:rPr lang="en" sz="2200">
                <a:solidFill>
                  <a:schemeClr val="accent5"/>
                </a:solidFill>
                <a:highlight>
                  <a:srgbClr val="FFFFFF"/>
                </a:highlight>
              </a:rPr>
              <a:t>robust gradebook;</a:t>
            </a:r>
            <a:endParaRPr sz="22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○"/>
            </a:pPr>
            <a:r>
              <a:rPr lang="en" sz="2200">
                <a:solidFill>
                  <a:schemeClr val="accent5"/>
                </a:solidFill>
                <a:highlight>
                  <a:srgbClr val="FFFFFF"/>
                </a:highlight>
              </a:rPr>
              <a:t>comprehensive analytics package of both student and instructor use of the platform;</a:t>
            </a:r>
            <a:endParaRPr sz="22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○"/>
            </a:pPr>
            <a:r>
              <a:rPr lang="en" sz="2200">
                <a:solidFill>
                  <a:schemeClr val="accent5"/>
                </a:solidFill>
                <a:highlight>
                  <a:srgbClr val="FFFFFF"/>
                </a:highlight>
              </a:rPr>
              <a:t>ability to convert courses from our current LMS;</a:t>
            </a:r>
            <a:endParaRPr sz="22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○"/>
            </a:pPr>
            <a:r>
              <a:rPr lang="en" sz="2200">
                <a:solidFill>
                  <a:schemeClr val="accent5"/>
                </a:solidFill>
                <a:highlight>
                  <a:srgbClr val="FFFFFF"/>
                </a:highlight>
              </a:rPr>
              <a:t>compatibility with USciences Online vision;</a:t>
            </a:r>
            <a:endParaRPr sz="22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683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Char char="○"/>
            </a:pPr>
            <a:r>
              <a:rPr lang="en" sz="2200">
                <a:solidFill>
                  <a:schemeClr val="accent5"/>
                </a:solidFill>
                <a:highlight>
                  <a:srgbClr val="FFFFFF"/>
                </a:highlight>
              </a:rPr>
              <a:t>financial aspect.</a:t>
            </a:r>
            <a:endParaRPr sz="22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pic>
        <p:nvPicPr>
          <p:cNvPr id="509" name="Google Shape;50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896" y="192516"/>
            <a:ext cx="2223749" cy="11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97"/>
          <p:cNvSpPr txBox="1"/>
          <p:nvPr>
            <p:ph type="title"/>
          </p:nvPr>
        </p:nvSpPr>
        <p:spPr>
          <a:xfrm>
            <a:off x="275300" y="236110"/>
            <a:ext cx="5588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Evaluating solutions</a:t>
            </a:r>
            <a:endParaRPr sz="1100"/>
          </a:p>
        </p:txBody>
      </p:sp>
      <p:sp>
        <p:nvSpPr>
          <p:cNvPr id="516" name="Google Shape;516;p97"/>
          <p:cNvSpPr/>
          <p:nvPr/>
        </p:nvSpPr>
        <p:spPr>
          <a:xfrm>
            <a:off x="332974" y="841990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97"/>
          <p:cNvSpPr txBox="1"/>
          <p:nvPr/>
        </p:nvSpPr>
        <p:spPr>
          <a:xfrm>
            <a:off x="332975" y="1573350"/>
            <a:ext cx="8681700" cy="31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5"/>
                </a:solidFill>
                <a:highlight>
                  <a:srgbClr val="FFFFFF"/>
                </a:highlight>
              </a:rPr>
              <a:t>Stakeholders:</a:t>
            </a:r>
            <a:endParaRPr b="1"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Faculty from multiple schools/programs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PCP faculty: complicated gradebook, multiple sections, new curriculum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ID/LMS Administrators - staff of two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IT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USciences Online: need for a modern, easy to use platform suitable for fully online courses and programs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pic>
        <p:nvPicPr>
          <p:cNvPr id="518" name="Google Shape;518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896" y="192516"/>
            <a:ext cx="2223749" cy="11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98"/>
          <p:cNvSpPr txBox="1"/>
          <p:nvPr>
            <p:ph type="title"/>
          </p:nvPr>
        </p:nvSpPr>
        <p:spPr>
          <a:xfrm>
            <a:off x="275300" y="236100"/>
            <a:ext cx="8357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Selection process</a:t>
            </a:r>
            <a:endParaRPr sz="1100"/>
          </a:p>
        </p:txBody>
      </p:sp>
      <p:sp>
        <p:nvSpPr>
          <p:cNvPr id="525" name="Google Shape;525;p98"/>
          <p:cNvSpPr/>
          <p:nvPr/>
        </p:nvSpPr>
        <p:spPr>
          <a:xfrm>
            <a:off x="275299" y="941965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98"/>
          <p:cNvSpPr txBox="1"/>
          <p:nvPr/>
        </p:nvSpPr>
        <p:spPr>
          <a:xfrm>
            <a:off x="454350" y="2199350"/>
            <a:ext cx="4220700" cy="14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What did you learn from the LMS selection process?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pic>
        <p:nvPicPr>
          <p:cNvPr id="527" name="Google Shape;527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825" y="1382400"/>
            <a:ext cx="4220774" cy="2831436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98"/>
          <p:cNvSpPr txBox="1"/>
          <p:nvPr/>
        </p:nvSpPr>
        <p:spPr>
          <a:xfrm>
            <a:off x="145850" y="4590500"/>
            <a:ext cx="86166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https://www.teachingenglish.org.uk/sites/teacheng/files/styles/large/public/images/light_bulb_RS4558_176430210-web_0.jpg?itok=1fxqPZNu</a:t>
            </a:r>
            <a:endParaRPr sz="1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9"/>
          <p:cNvSpPr txBox="1"/>
          <p:nvPr>
            <p:ph type="title"/>
          </p:nvPr>
        </p:nvSpPr>
        <p:spPr>
          <a:xfrm>
            <a:off x="275300" y="236110"/>
            <a:ext cx="5588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Selection process</a:t>
            </a:r>
            <a:endParaRPr sz="1100"/>
          </a:p>
        </p:txBody>
      </p:sp>
      <p:sp>
        <p:nvSpPr>
          <p:cNvPr id="535" name="Google Shape;535;p99"/>
          <p:cNvSpPr/>
          <p:nvPr/>
        </p:nvSpPr>
        <p:spPr>
          <a:xfrm>
            <a:off x="332974" y="841990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896" y="192516"/>
            <a:ext cx="2223749" cy="11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99"/>
          <p:cNvSpPr txBox="1"/>
          <p:nvPr/>
        </p:nvSpPr>
        <p:spPr>
          <a:xfrm>
            <a:off x="332975" y="1573350"/>
            <a:ext cx="8681700" cy="31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5"/>
                </a:solidFill>
                <a:highlight>
                  <a:srgbClr val="FFFFFF"/>
                </a:highlight>
              </a:rPr>
              <a:t>Lessons Learned:</a:t>
            </a:r>
            <a:endParaRPr b="1"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Limiting the number of people who participate in the discussion, provide more effective results and a faster decision making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Live demo is important; it’s easy to say “yes to all” on paper / in RFP document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○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Focused live demo. Not a commercial.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Hidden fees / additional costs, etc.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00"/>
          <p:cNvSpPr txBox="1"/>
          <p:nvPr>
            <p:ph type="ctrTitle"/>
          </p:nvPr>
        </p:nvSpPr>
        <p:spPr>
          <a:xfrm>
            <a:off x="393950" y="2256875"/>
            <a:ext cx="4737900" cy="12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2900"/>
              <a:buFont typeface="Arial"/>
              <a:buNone/>
            </a:pPr>
            <a:r>
              <a:rPr b="0" lang="en" sz="4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b="0" sz="4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01"/>
          <p:cNvSpPr txBox="1"/>
          <p:nvPr>
            <p:ph type="title"/>
          </p:nvPr>
        </p:nvSpPr>
        <p:spPr>
          <a:xfrm>
            <a:off x="275300" y="236100"/>
            <a:ext cx="8357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Critical reflection</a:t>
            </a:r>
            <a:endParaRPr sz="1100"/>
          </a:p>
        </p:txBody>
      </p:sp>
      <p:sp>
        <p:nvSpPr>
          <p:cNvPr id="550" name="Google Shape;550;p101"/>
          <p:cNvSpPr/>
          <p:nvPr/>
        </p:nvSpPr>
        <p:spPr>
          <a:xfrm>
            <a:off x="275299" y="941965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101"/>
          <p:cNvSpPr txBox="1"/>
          <p:nvPr/>
        </p:nvSpPr>
        <p:spPr>
          <a:xfrm>
            <a:off x="371050" y="1402725"/>
            <a:ext cx="4691400" cy="32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What were your key learnings / takeaways from selecting a new learning management system?</a:t>
            </a:r>
            <a:b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</a:b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What advice do you have for others when evaluating an LMS?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pic>
        <p:nvPicPr>
          <p:cNvPr id="552" name="Google Shape;552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0075" y="767400"/>
            <a:ext cx="2945104" cy="36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101"/>
          <p:cNvSpPr txBox="1"/>
          <p:nvPr/>
        </p:nvSpPr>
        <p:spPr>
          <a:xfrm>
            <a:off x="371050" y="4747850"/>
            <a:ext cx="77373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https://images-na.ssl-images-amazon.com/images/I/613xhIZQXDL._SX466_.jpg</a:t>
            </a:r>
            <a:endParaRPr sz="1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84"/>
          <p:cNvSpPr txBox="1"/>
          <p:nvPr>
            <p:ph type="ctrTitle"/>
          </p:nvPr>
        </p:nvSpPr>
        <p:spPr>
          <a:xfrm>
            <a:off x="2083300" y="707875"/>
            <a:ext cx="2581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2900"/>
              <a:buFont typeface="Arial"/>
              <a:buNone/>
            </a:pPr>
            <a:r>
              <a:rPr b="0" lang="en" sz="2400">
                <a:solidFill>
                  <a:srgbClr val="000000"/>
                </a:solidFill>
              </a:rPr>
              <a:t>PRESENTERS</a:t>
            </a:r>
            <a:endParaRPr b="0" sz="2400">
              <a:solidFill>
                <a:srgbClr val="666666"/>
              </a:solidFill>
            </a:endParaRPr>
          </a:p>
        </p:txBody>
      </p:sp>
      <p:sp>
        <p:nvSpPr>
          <p:cNvPr id="396" name="Google Shape;396;p84"/>
          <p:cNvSpPr/>
          <p:nvPr/>
        </p:nvSpPr>
        <p:spPr>
          <a:xfrm>
            <a:off x="6351025" y="3739300"/>
            <a:ext cx="2745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565A5C"/>
                </a:solidFill>
              </a:rPr>
              <a:t>Director of Academic Affairs</a:t>
            </a:r>
            <a:endParaRPr sz="1200">
              <a:solidFill>
                <a:srgbClr val="565A5C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565A5C"/>
                </a:solidFill>
              </a:rPr>
              <a:t>D2L</a:t>
            </a:r>
            <a:endParaRPr sz="1200">
              <a:solidFill>
                <a:srgbClr val="565A5C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1400"/>
              <a:buFont typeface="Arial"/>
              <a:buNone/>
            </a:pPr>
            <a:r>
              <a:rPr lang="en" sz="1800">
                <a:solidFill>
                  <a:srgbClr val="565A5C"/>
                </a:solidFill>
              </a:rPr>
              <a:t>Dr. </a:t>
            </a:r>
            <a:r>
              <a:rPr lang="en" sz="1800">
                <a:solidFill>
                  <a:srgbClr val="565A5C"/>
                </a:solidFill>
              </a:rPr>
              <a:t>Christopher Sessums</a:t>
            </a:r>
            <a:endParaRPr sz="1800">
              <a:solidFill>
                <a:srgbClr val="565A5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100">
                <a:solidFill>
                  <a:schemeClr val="accent2"/>
                </a:solidFill>
              </a:rPr>
              <a:t>christopher.sessums@d2l.com</a:t>
            </a:r>
            <a:endParaRPr sz="1100">
              <a:solidFill>
                <a:schemeClr val="accent2"/>
              </a:solidFill>
            </a:endParaRPr>
          </a:p>
        </p:txBody>
      </p:sp>
      <p:pic>
        <p:nvPicPr>
          <p:cNvPr id="397" name="Google Shape;397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0350" y="1396900"/>
            <a:ext cx="1904475" cy="233200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84"/>
          <p:cNvSpPr/>
          <p:nvPr/>
        </p:nvSpPr>
        <p:spPr>
          <a:xfrm>
            <a:off x="3310425" y="3739301"/>
            <a:ext cx="23358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Instructional Designer</a:t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University of the Sciences</a:t>
            </a:r>
            <a:endParaRPr sz="1200">
              <a:solidFill>
                <a:srgbClr val="565A5C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1400"/>
              <a:buFont typeface="Arial"/>
              <a:buNone/>
            </a:pPr>
            <a:r>
              <a:rPr lang="en" sz="1800">
                <a:solidFill>
                  <a:srgbClr val="565A5C"/>
                </a:solidFill>
              </a:rPr>
              <a:t>Svetlana Lyutsko</a:t>
            </a:r>
            <a:endParaRPr sz="1800">
              <a:solidFill>
                <a:srgbClr val="565A5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100">
                <a:solidFill>
                  <a:schemeClr val="accent2"/>
                </a:solidFill>
              </a:rPr>
              <a:t>s.lyutsko@usciences.edu</a:t>
            </a:r>
            <a:endParaRPr sz="1100">
              <a:solidFill>
                <a:schemeClr val="accent2"/>
              </a:solidFill>
            </a:endParaRPr>
          </a:p>
        </p:txBody>
      </p:sp>
      <p:sp>
        <p:nvSpPr>
          <p:cNvPr id="399" name="Google Shape;399;p84"/>
          <p:cNvSpPr/>
          <p:nvPr/>
        </p:nvSpPr>
        <p:spPr>
          <a:xfrm>
            <a:off x="417925" y="3739301"/>
            <a:ext cx="23358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565A5C"/>
                </a:solidFill>
              </a:rPr>
              <a:t>Sr Instructional Designer</a:t>
            </a:r>
            <a:endParaRPr sz="1200">
              <a:solidFill>
                <a:srgbClr val="565A5C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1200"/>
              <a:buFont typeface="Arial"/>
              <a:buNone/>
            </a:pPr>
            <a:r>
              <a:rPr lang="en" sz="1200">
                <a:solidFill>
                  <a:srgbClr val="565A5C"/>
                </a:solidFill>
              </a:rPr>
              <a:t>University of the Sciences</a:t>
            </a:r>
            <a:endParaRPr sz="1200">
              <a:solidFill>
                <a:srgbClr val="565A5C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1400"/>
              <a:buFont typeface="Arial"/>
              <a:buNone/>
            </a:pPr>
            <a:r>
              <a:rPr lang="en" sz="1800">
                <a:solidFill>
                  <a:srgbClr val="565A5C"/>
                </a:solidFill>
              </a:rPr>
              <a:t>Robert J. McCunney</a:t>
            </a:r>
            <a:endParaRPr sz="1800">
              <a:solidFill>
                <a:srgbClr val="565A5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100">
                <a:solidFill>
                  <a:schemeClr val="accent2"/>
                </a:solidFill>
              </a:rPr>
              <a:t>r.mccunney@usciences.edu</a:t>
            </a:r>
            <a:endParaRPr sz="1100">
              <a:solidFill>
                <a:schemeClr val="accent2"/>
              </a:solidFill>
            </a:endParaRPr>
          </a:p>
        </p:txBody>
      </p:sp>
      <p:pic>
        <p:nvPicPr>
          <p:cNvPr id="400" name="Google Shape;400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925" y="1409075"/>
            <a:ext cx="1904485" cy="2259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84"/>
          <p:cNvPicPr preferRelativeResize="0"/>
          <p:nvPr/>
        </p:nvPicPr>
        <p:blipFill rotWithShape="1">
          <a:blip r:embed="rId5">
            <a:alphaModFix/>
          </a:blip>
          <a:srcRect b="12564" l="0" r="0" t="0"/>
          <a:stretch/>
        </p:blipFill>
        <p:spPr>
          <a:xfrm>
            <a:off x="3344725" y="1396900"/>
            <a:ext cx="1828074" cy="23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02"/>
          <p:cNvSpPr txBox="1"/>
          <p:nvPr>
            <p:ph type="title"/>
          </p:nvPr>
        </p:nvSpPr>
        <p:spPr>
          <a:xfrm>
            <a:off x="275300" y="236110"/>
            <a:ext cx="5588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Critical reflection</a:t>
            </a:r>
            <a:endParaRPr sz="1100"/>
          </a:p>
        </p:txBody>
      </p:sp>
      <p:sp>
        <p:nvSpPr>
          <p:cNvPr id="560" name="Google Shape;560;p102"/>
          <p:cNvSpPr/>
          <p:nvPr/>
        </p:nvSpPr>
        <p:spPr>
          <a:xfrm>
            <a:off x="332974" y="841990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02"/>
          <p:cNvSpPr txBox="1"/>
          <p:nvPr/>
        </p:nvSpPr>
        <p:spPr>
          <a:xfrm>
            <a:off x="332975" y="1193525"/>
            <a:ext cx="8681700" cy="3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5"/>
                </a:solidFill>
                <a:highlight>
                  <a:srgbClr val="FFFFFF"/>
                </a:highlight>
              </a:rPr>
              <a:t>USciences responses:</a:t>
            </a:r>
            <a:endParaRPr b="1"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Don’t be afraid of the change, approach this process with an open mind, and don’t focus on current limitations or obstacles.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This is a good time to re-evaluate “how we’ve always done things”.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Switching to a new LMS might be a good time to introduce new online learning policies (for example, mandatory online training for the faculty, etc.)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pic>
        <p:nvPicPr>
          <p:cNvPr id="562" name="Google Shape;562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896" y="192516"/>
            <a:ext cx="2223749" cy="11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03"/>
          <p:cNvSpPr txBox="1"/>
          <p:nvPr>
            <p:ph type="title"/>
          </p:nvPr>
        </p:nvSpPr>
        <p:spPr>
          <a:xfrm>
            <a:off x="275300" y="236110"/>
            <a:ext cx="5588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Critical reflection</a:t>
            </a:r>
            <a:endParaRPr sz="1100"/>
          </a:p>
        </p:txBody>
      </p:sp>
      <p:sp>
        <p:nvSpPr>
          <p:cNvPr id="569" name="Google Shape;569;p103"/>
          <p:cNvSpPr/>
          <p:nvPr/>
        </p:nvSpPr>
        <p:spPr>
          <a:xfrm>
            <a:off x="332974" y="841990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103"/>
          <p:cNvSpPr txBox="1"/>
          <p:nvPr/>
        </p:nvSpPr>
        <p:spPr>
          <a:xfrm>
            <a:off x="332975" y="1193525"/>
            <a:ext cx="8681700" cy="37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accent5"/>
                </a:solidFill>
                <a:highlight>
                  <a:srgbClr val="FFFFFF"/>
                </a:highlight>
              </a:rPr>
              <a:t>Advice</a:t>
            </a:r>
            <a:r>
              <a:rPr b="1" lang="en" sz="2300">
                <a:solidFill>
                  <a:schemeClr val="accent5"/>
                </a:solidFill>
                <a:highlight>
                  <a:srgbClr val="FFFFFF"/>
                </a:highlight>
              </a:rPr>
              <a:t>:</a:t>
            </a:r>
            <a:endParaRPr b="1"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Convene a diverse yet focused evaluation committee. 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Provide specifics for live demos for efficient use of meetings. bypass the “fluff”.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Ask questions about unique use cases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Be open about your process and your timeline with vendors.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Char char="●"/>
            </a:pPr>
            <a:r>
              <a:rPr lang="en" sz="2300">
                <a:solidFill>
                  <a:schemeClr val="accent5"/>
                </a:solidFill>
                <a:highlight>
                  <a:srgbClr val="FFFFFF"/>
                </a:highlight>
              </a:rPr>
              <a:t>Be realistic about timeline and faculty availability.</a:t>
            </a:r>
            <a:endParaRPr sz="23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pic>
        <p:nvPicPr>
          <p:cNvPr id="571" name="Google Shape;57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896" y="192516"/>
            <a:ext cx="2223749" cy="11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04"/>
          <p:cNvSpPr txBox="1"/>
          <p:nvPr>
            <p:ph type="ctrTitle"/>
          </p:nvPr>
        </p:nvSpPr>
        <p:spPr>
          <a:xfrm>
            <a:off x="393950" y="2256875"/>
            <a:ext cx="4737900" cy="12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2900"/>
              <a:buFont typeface="Arial"/>
              <a:buNone/>
            </a:pPr>
            <a:r>
              <a:rPr b="0" lang="en" sz="4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b="0" sz="4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5"/>
          <p:cNvSpPr txBox="1"/>
          <p:nvPr>
            <p:ph type="title"/>
          </p:nvPr>
        </p:nvSpPr>
        <p:spPr>
          <a:xfrm>
            <a:off x="275300" y="236110"/>
            <a:ext cx="5588787" cy="99386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Essential Question</a:t>
            </a:r>
            <a:endParaRPr sz="1100"/>
          </a:p>
        </p:txBody>
      </p:sp>
      <p:pic>
        <p:nvPicPr>
          <p:cNvPr id="408" name="Google Shape;408;p85"/>
          <p:cNvPicPr preferRelativeResize="0"/>
          <p:nvPr/>
        </p:nvPicPr>
        <p:blipFill rotWithShape="1">
          <a:blip r:embed="rId3">
            <a:alphaModFix/>
          </a:blip>
          <a:srcRect b="0" l="5226" r="7513" t="0"/>
          <a:stretch/>
        </p:blipFill>
        <p:spPr>
          <a:xfrm>
            <a:off x="4800600" y="1360500"/>
            <a:ext cx="4248074" cy="27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85"/>
          <p:cNvSpPr/>
          <p:nvPr/>
        </p:nvSpPr>
        <p:spPr>
          <a:xfrm>
            <a:off x="332974" y="841990"/>
            <a:ext cx="520855" cy="70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85"/>
          <p:cNvSpPr txBox="1"/>
          <p:nvPr/>
        </p:nvSpPr>
        <p:spPr>
          <a:xfrm>
            <a:off x="332975" y="1749975"/>
            <a:ext cx="5322000" cy="20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What are key factors </a:t>
            </a:r>
            <a:endParaRPr sz="30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to consider when adopting </a:t>
            </a:r>
            <a:endParaRPr sz="30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a new learning management </a:t>
            </a:r>
            <a:endParaRPr sz="30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system?</a:t>
            </a:r>
            <a:endParaRPr sz="30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accent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85"/>
          <p:cNvSpPr txBox="1"/>
          <p:nvPr/>
        </p:nvSpPr>
        <p:spPr>
          <a:xfrm>
            <a:off x="332975" y="4727475"/>
            <a:ext cx="69138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66666"/>
                </a:solidFill>
              </a:rPr>
              <a:t>https://www.leapclixx.com/hubfs/Blog_Images/key-factors-to-running-a-successful-inbound-marketing-campaign-part-3.jpg</a:t>
            </a:r>
            <a:endParaRPr sz="8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6"/>
          <p:cNvSpPr txBox="1"/>
          <p:nvPr/>
        </p:nvSpPr>
        <p:spPr>
          <a:xfrm>
            <a:off x="4996800" y="297150"/>
            <a:ext cx="28251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72C2"/>
              </a:buClr>
              <a:buSzPts val="2300"/>
              <a:buFont typeface="Arial"/>
              <a:buNone/>
            </a:pPr>
            <a:r>
              <a:rPr lang="en" sz="3600">
                <a:solidFill>
                  <a:srgbClr val="0B72C2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86"/>
          <p:cNvSpPr txBox="1"/>
          <p:nvPr/>
        </p:nvSpPr>
        <p:spPr>
          <a:xfrm>
            <a:off x="4996800" y="1101375"/>
            <a:ext cx="3467100" cy="3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AutoNum type="arabicPeriod"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Setting the stage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AutoNum type="arabicPeriod"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Exploring solutions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AutoNum type="arabicPeriod"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Evaluating solutions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AutoNum type="arabicPeriod"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Selection process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AutoNum type="arabicPeriod"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Critical reflection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AutoNum type="arabicPeriod"/>
            </a:pPr>
            <a:r>
              <a:rPr lang="en" sz="1800">
                <a:solidFill>
                  <a:srgbClr val="222222"/>
                </a:solidFill>
                <a:highlight>
                  <a:srgbClr val="FFFFFF"/>
                </a:highlight>
              </a:rPr>
              <a:t>Final questions</a:t>
            </a:r>
            <a:endParaRPr sz="18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&gt; Q&amp;A break every 5-7 minutes.</a:t>
            </a:r>
            <a:endParaRPr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87"/>
          <p:cNvSpPr txBox="1"/>
          <p:nvPr>
            <p:ph type="title"/>
          </p:nvPr>
        </p:nvSpPr>
        <p:spPr>
          <a:xfrm>
            <a:off x="275300" y="388500"/>
            <a:ext cx="76800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Background</a:t>
            </a:r>
            <a:endParaRPr sz="1100"/>
          </a:p>
        </p:txBody>
      </p:sp>
      <p:sp>
        <p:nvSpPr>
          <p:cNvPr id="425" name="Google Shape;425;p87"/>
          <p:cNvSpPr/>
          <p:nvPr/>
        </p:nvSpPr>
        <p:spPr>
          <a:xfrm>
            <a:off x="332974" y="1072165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87"/>
          <p:cNvSpPr txBox="1"/>
          <p:nvPr/>
        </p:nvSpPr>
        <p:spPr>
          <a:xfrm>
            <a:off x="221875" y="1421025"/>
            <a:ext cx="5173800" cy="34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09550" lvl="0" marL="20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•"/>
            </a:pPr>
            <a:r>
              <a:rPr lang="en" sz="1500">
                <a:solidFill>
                  <a:schemeClr val="accent5"/>
                </a:solidFill>
              </a:rPr>
              <a:t>Founded as Philadelphia College of Pharmacy in 1821.</a:t>
            </a:r>
            <a:endParaRPr sz="1500">
              <a:solidFill>
                <a:schemeClr val="accent5"/>
              </a:solidFill>
            </a:endParaRPr>
          </a:p>
          <a:p>
            <a:pPr indent="-209550" lvl="0" marL="20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•"/>
            </a:pPr>
            <a:r>
              <a:rPr lang="en" sz="1500">
                <a:solidFill>
                  <a:schemeClr val="accent5"/>
                </a:solidFill>
              </a:rPr>
              <a:t>First College of Pharmacy in North America.</a:t>
            </a:r>
            <a:endParaRPr sz="1500">
              <a:solidFill>
                <a:schemeClr val="accent5"/>
              </a:solidFill>
            </a:endParaRPr>
          </a:p>
          <a:p>
            <a:pPr indent="-209550" lvl="0" marL="20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•"/>
            </a:pPr>
            <a:r>
              <a:rPr lang="en" sz="1500">
                <a:solidFill>
                  <a:schemeClr val="accent5"/>
                </a:solidFill>
              </a:rPr>
              <a:t>Degrees in the health sciences, bench sciences, healthcare business and policy fields, and emerging related disciplines.</a:t>
            </a:r>
            <a:endParaRPr sz="1500">
              <a:solidFill>
                <a:schemeClr val="accent5"/>
              </a:solidFill>
            </a:endParaRPr>
          </a:p>
          <a:p>
            <a:pPr indent="-209550" lvl="0" marL="20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•"/>
            </a:pPr>
            <a:r>
              <a:rPr lang="en" sz="1500">
                <a:solidFill>
                  <a:schemeClr val="accent5"/>
                </a:solidFill>
              </a:rPr>
              <a:t>Sits on 36 acres in the heart of University City, just west of Center City, Philadelphia, PA.</a:t>
            </a:r>
            <a:endParaRPr sz="1500">
              <a:solidFill>
                <a:schemeClr val="accent5"/>
              </a:solidFill>
            </a:endParaRPr>
          </a:p>
          <a:p>
            <a:pPr indent="-209550" lvl="0" marL="20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•"/>
            </a:pPr>
            <a:r>
              <a:rPr lang="en" sz="1500">
                <a:solidFill>
                  <a:schemeClr val="accent5"/>
                </a:solidFill>
              </a:rPr>
              <a:t>Private institution with Undergraduate and Graduate Enrollment 2,300+</a:t>
            </a:r>
            <a:endParaRPr sz="1500">
              <a:solidFill>
                <a:schemeClr val="accent5"/>
              </a:solidFill>
            </a:endParaRPr>
          </a:p>
          <a:p>
            <a:pPr indent="-209550" lvl="0" marL="20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500"/>
              <a:buChar char="•"/>
            </a:pPr>
            <a:r>
              <a:rPr lang="en" sz="1500">
                <a:solidFill>
                  <a:schemeClr val="accent5"/>
                </a:solidFill>
              </a:rPr>
              <a:t>Consist of 4 Colleges and USciences Online Division</a:t>
            </a:r>
            <a:endParaRPr sz="1500">
              <a:solidFill>
                <a:schemeClr val="accent5"/>
              </a:solidFill>
            </a:endParaRPr>
          </a:p>
          <a:p>
            <a:pPr indent="-209550" lvl="0" marL="203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80000"/>
              </a:buClr>
              <a:buSzPts val="1500"/>
              <a:buChar char="•"/>
            </a:pPr>
            <a:r>
              <a:rPr lang="en" sz="1500" u="sng">
                <a:solidFill>
                  <a:srgbClr val="980000"/>
                </a:solidFill>
                <a:hlinkClick r:id="rId3"/>
              </a:rPr>
              <a:t>https://www.usciences.edu/</a:t>
            </a:r>
            <a:endParaRPr sz="1500">
              <a:solidFill>
                <a:srgbClr val="98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3F3F3F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6588" y="111037"/>
            <a:ext cx="3165225" cy="165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0825" y="1868700"/>
            <a:ext cx="3336750" cy="267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88"/>
          <p:cNvSpPr txBox="1"/>
          <p:nvPr>
            <p:ph type="title"/>
          </p:nvPr>
        </p:nvSpPr>
        <p:spPr>
          <a:xfrm>
            <a:off x="275300" y="236110"/>
            <a:ext cx="5588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Setting the stage</a:t>
            </a:r>
            <a:endParaRPr sz="1100"/>
          </a:p>
        </p:txBody>
      </p:sp>
      <p:sp>
        <p:nvSpPr>
          <p:cNvPr id="435" name="Google Shape;435;p88"/>
          <p:cNvSpPr/>
          <p:nvPr/>
        </p:nvSpPr>
        <p:spPr>
          <a:xfrm>
            <a:off x="332974" y="841990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88"/>
          <p:cNvSpPr txBox="1"/>
          <p:nvPr/>
        </p:nvSpPr>
        <p:spPr>
          <a:xfrm>
            <a:off x="332975" y="1230000"/>
            <a:ext cx="3646800" cy="34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What obstacles were you facing with your old learning management system? </a:t>
            </a:r>
            <a:b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</a:b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How did you quantify and qualify a decision to switch?</a:t>
            </a:r>
            <a:endParaRPr sz="30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7" name="Google Shape;437;p88"/>
          <p:cNvPicPr preferRelativeResize="0"/>
          <p:nvPr/>
        </p:nvPicPr>
        <p:blipFill rotWithShape="1">
          <a:blip r:embed="rId3">
            <a:alphaModFix/>
          </a:blip>
          <a:srcRect b="0" l="32849" r="0" t="0"/>
          <a:stretch/>
        </p:blipFill>
        <p:spPr>
          <a:xfrm>
            <a:off x="4086650" y="1145200"/>
            <a:ext cx="4900251" cy="338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88"/>
          <p:cNvSpPr txBox="1"/>
          <p:nvPr/>
        </p:nvSpPr>
        <p:spPr>
          <a:xfrm>
            <a:off x="129575" y="4729500"/>
            <a:ext cx="7774200" cy="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</a:rPr>
              <a:t>https://www.incimages.com/uploaded_files/image/970x450/hurdles-track_1940x900_33807.jpg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9"/>
          <p:cNvSpPr txBox="1"/>
          <p:nvPr>
            <p:ph type="title"/>
          </p:nvPr>
        </p:nvSpPr>
        <p:spPr>
          <a:xfrm>
            <a:off x="275300" y="236110"/>
            <a:ext cx="5588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Setting the stage</a:t>
            </a:r>
            <a:endParaRPr sz="1100"/>
          </a:p>
        </p:txBody>
      </p:sp>
      <p:sp>
        <p:nvSpPr>
          <p:cNvPr id="445" name="Google Shape;445;p89"/>
          <p:cNvSpPr/>
          <p:nvPr/>
        </p:nvSpPr>
        <p:spPr>
          <a:xfrm>
            <a:off x="332974" y="841990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89"/>
          <p:cNvSpPr txBox="1"/>
          <p:nvPr/>
        </p:nvSpPr>
        <p:spPr>
          <a:xfrm>
            <a:off x="332975" y="1573350"/>
            <a:ext cx="8681700" cy="31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5"/>
                </a:solidFill>
                <a:highlight>
                  <a:srgbClr val="FFFFFF"/>
                </a:highlight>
              </a:rPr>
              <a:t>Obstacles:</a:t>
            </a:r>
            <a:endParaRPr b="1"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Most recent upgrade to the existing LMS missed the mark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Significant resources and training still did not lead to positive outcomes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Faculty faith in existing LMS eroded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pic>
        <p:nvPicPr>
          <p:cNvPr id="447" name="Google Shape;447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896" y="192516"/>
            <a:ext cx="2223749" cy="11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90"/>
          <p:cNvSpPr txBox="1"/>
          <p:nvPr>
            <p:ph type="title"/>
          </p:nvPr>
        </p:nvSpPr>
        <p:spPr>
          <a:xfrm>
            <a:off x="275300" y="236110"/>
            <a:ext cx="5588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Setting the stage</a:t>
            </a:r>
            <a:endParaRPr sz="1100"/>
          </a:p>
        </p:txBody>
      </p:sp>
      <p:sp>
        <p:nvSpPr>
          <p:cNvPr id="454" name="Google Shape;454;p90"/>
          <p:cNvSpPr/>
          <p:nvPr/>
        </p:nvSpPr>
        <p:spPr>
          <a:xfrm>
            <a:off x="332974" y="841990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90"/>
          <p:cNvSpPr txBox="1"/>
          <p:nvPr/>
        </p:nvSpPr>
        <p:spPr>
          <a:xfrm>
            <a:off x="332975" y="1573350"/>
            <a:ext cx="8681700" cy="31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5"/>
                </a:solidFill>
                <a:highlight>
                  <a:srgbClr val="FFFFFF"/>
                </a:highlight>
              </a:rPr>
              <a:t>Rationale for our decision to switch:</a:t>
            </a:r>
            <a:endParaRPr b="1"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Timeline for contract renewal of current LMS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Budget concerns forced evaluations of all contracts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Launch of USciences Online in 2020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Char char="●"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Change or go “all-in”. Longer term contract was most likely an outcome.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</p:txBody>
      </p:sp>
      <p:pic>
        <p:nvPicPr>
          <p:cNvPr id="456" name="Google Shape;456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5896" y="192516"/>
            <a:ext cx="2223749" cy="11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96" y="1064321"/>
            <a:ext cx="4172149" cy="3200124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91"/>
          <p:cNvSpPr txBox="1"/>
          <p:nvPr>
            <p:ph type="title"/>
          </p:nvPr>
        </p:nvSpPr>
        <p:spPr>
          <a:xfrm>
            <a:off x="275300" y="236100"/>
            <a:ext cx="8357700" cy="9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A5C"/>
              </a:buClr>
              <a:buSzPts val="3300"/>
              <a:buFont typeface="Arial"/>
              <a:buNone/>
            </a:pPr>
            <a:r>
              <a:rPr b="0" lang="en" sz="3300">
                <a:solidFill>
                  <a:srgbClr val="565A5C"/>
                </a:solidFill>
              </a:rPr>
              <a:t>Exploring solutions</a:t>
            </a:r>
            <a:endParaRPr sz="1100"/>
          </a:p>
        </p:txBody>
      </p:sp>
      <p:sp>
        <p:nvSpPr>
          <p:cNvPr id="464" name="Google Shape;464;p91"/>
          <p:cNvSpPr/>
          <p:nvPr/>
        </p:nvSpPr>
        <p:spPr>
          <a:xfrm>
            <a:off x="275299" y="941965"/>
            <a:ext cx="520800" cy="70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91"/>
          <p:cNvSpPr txBox="1"/>
          <p:nvPr/>
        </p:nvSpPr>
        <p:spPr>
          <a:xfrm>
            <a:off x="371875" y="1825375"/>
            <a:ext cx="4255800" cy="22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What was your process of investigating new solutions?</a:t>
            </a:r>
            <a:b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</a:b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 </a:t>
            </a:r>
            <a:endParaRPr sz="2400">
              <a:solidFill>
                <a:schemeClr val="accent5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5"/>
                </a:solidFill>
                <a:highlight>
                  <a:srgbClr val="FFFFFF"/>
                </a:highlight>
              </a:rPr>
              <a:t>What steps did you take?</a:t>
            </a:r>
            <a:endParaRPr sz="2400">
              <a:solidFill>
                <a:schemeClr val="accent5"/>
              </a:solidFill>
            </a:endParaRPr>
          </a:p>
        </p:txBody>
      </p:sp>
      <p:sp>
        <p:nvSpPr>
          <p:cNvPr id="466" name="Google Shape;466;p91"/>
          <p:cNvSpPr txBox="1"/>
          <p:nvPr/>
        </p:nvSpPr>
        <p:spPr>
          <a:xfrm>
            <a:off x="275300" y="4599750"/>
            <a:ext cx="6432300" cy="4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https://www.investigate.uk/wp-content/uploads/2016/09/sherlock-holmes.jpg</a:t>
            </a:r>
            <a:endParaRPr sz="1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_16x9 D2L Theme">
  <a:themeElements>
    <a:clrScheme name="Custom 5">
      <a:dk1>
        <a:srgbClr val="FFFFFF"/>
      </a:dk1>
      <a:lt1>
        <a:srgbClr val="565A5C"/>
      </a:lt1>
      <a:dk2>
        <a:srgbClr val="FFFFFF"/>
      </a:dk2>
      <a:lt2>
        <a:srgbClr val="009FBB"/>
      </a:lt2>
      <a:accent1>
        <a:srgbClr val="32075B"/>
      </a:accent1>
      <a:accent2>
        <a:srgbClr val="CD2026"/>
      </a:accent2>
      <a:accent3>
        <a:srgbClr val="7EA033"/>
      </a:accent3>
      <a:accent4>
        <a:srgbClr val="006FBF"/>
      </a:accent4>
      <a:accent5>
        <a:srgbClr val="A82F5E"/>
      </a:accent5>
      <a:accent6>
        <a:srgbClr val="E87511"/>
      </a:accent6>
      <a:hlink>
        <a:srgbClr val="BFBFBF"/>
      </a:hlink>
      <a:folHlink>
        <a:srgbClr val="D8D8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ase Slide">
  <a:themeElements>
    <a:clrScheme name="D2L">
      <a:dk1>
        <a:srgbClr val="FFFFFF"/>
      </a:dk1>
      <a:lt1>
        <a:srgbClr val="565A5C"/>
      </a:lt1>
      <a:dk2>
        <a:srgbClr val="FFFFFF"/>
      </a:dk2>
      <a:lt2>
        <a:srgbClr val="009FBA"/>
      </a:lt2>
      <a:accent1>
        <a:srgbClr val="32075B"/>
      </a:accent1>
      <a:accent2>
        <a:srgbClr val="CD2026"/>
      </a:accent2>
      <a:accent3>
        <a:srgbClr val="7EA033"/>
      </a:accent3>
      <a:accent4>
        <a:srgbClr val="006FBF"/>
      </a:accent4>
      <a:accent5>
        <a:srgbClr val="A82F5E"/>
      </a:accent5>
      <a:accent6>
        <a:srgbClr val="E87511"/>
      </a:accent6>
      <a:hlink>
        <a:srgbClr val="BFBFBF"/>
      </a:hlink>
      <a:folHlink>
        <a:srgbClr val="D8D8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2L New Fixed">
  <a:themeElements>
    <a:clrScheme name="D2L Colours">
      <a:dk1>
        <a:srgbClr val="FFFFFF"/>
      </a:dk1>
      <a:lt1>
        <a:srgbClr val="565A5C"/>
      </a:lt1>
      <a:dk2>
        <a:srgbClr val="FFFFFF"/>
      </a:dk2>
      <a:lt2>
        <a:srgbClr val="00A3AE"/>
      </a:lt2>
      <a:accent1>
        <a:srgbClr val="32075B"/>
      </a:accent1>
      <a:accent2>
        <a:srgbClr val="CD2026"/>
      </a:accent2>
      <a:accent3>
        <a:srgbClr val="7EA033"/>
      </a:accent3>
      <a:accent4>
        <a:srgbClr val="006FBF"/>
      </a:accent4>
      <a:accent5>
        <a:srgbClr val="A82F5E"/>
      </a:accent5>
      <a:accent6>
        <a:srgbClr val="E87511"/>
      </a:accent6>
      <a:hlink>
        <a:srgbClr val="BFBFBF"/>
      </a:hlink>
      <a:folHlink>
        <a:srgbClr val="D8D8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16x9 D2L Theme">
  <a:themeElements>
    <a:clrScheme name="D2L">
      <a:dk1>
        <a:srgbClr val="FFFFFF"/>
      </a:dk1>
      <a:lt1>
        <a:srgbClr val="565A5C"/>
      </a:lt1>
      <a:dk2>
        <a:srgbClr val="FFFFFF"/>
      </a:dk2>
      <a:lt2>
        <a:srgbClr val="009FBA"/>
      </a:lt2>
      <a:accent1>
        <a:srgbClr val="32075B"/>
      </a:accent1>
      <a:accent2>
        <a:srgbClr val="CD2026"/>
      </a:accent2>
      <a:accent3>
        <a:srgbClr val="7EA033"/>
      </a:accent3>
      <a:accent4>
        <a:srgbClr val="006FBF"/>
      </a:accent4>
      <a:accent5>
        <a:srgbClr val="A82F5E"/>
      </a:accent5>
      <a:accent6>
        <a:srgbClr val="E87511"/>
      </a:accent6>
      <a:hlink>
        <a:srgbClr val="BFBFBF"/>
      </a:hlink>
      <a:folHlink>
        <a:srgbClr val="D8D8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