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2" r:id="rId4"/>
    <p:sldId id="277" r:id="rId5"/>
    <p:sldId id="273" r:id="rId6"/>
    <p:sldId id="278" r:id="rId7"/>
    <p:sldId id="279" r:id="rId8"/>
    <p:sldId id="274" r:id="rId9"/>
    <p:sldId id="275" r:id="rId10"/>
    <p:sldId id="276" r:id="rId11"/>
    <p:sldId id="281" r:id="rId12"/>
    <p:sldId id="280" r:id="rId13"/>
    <p:sldId id="282" r:id="rId14"/>
    <p:sldId id="283" r:id="rId15"/>
    <p:sldId id="284" r:id="rId16"/>
    <p:sldId id="285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ug Lederman" initials="DL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7/9/2018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7/9/2018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Key Issues on Student Debt</a:t>
            </a: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Tuesday</a:t>
            </a:r>
            <a:r>
              <a:rPr lang="en-US" altLang="en-US">
                <a:ea typeface="MS PGothic" pitchFamily="34" charset="-128"/>
              </a:rPr>
              <a:t>, July 10</a:t>
            </a:r>
            <a:endParaRPr lang="en-US" altLang="en-US" dirty="0">
              <a:ea typeface="MS PGothic" pitchFamily="34" charset="-128"/>
            </a:endParaRP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Liberal Approach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045" y="2927511"/>
            <a:ext cx="5425910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98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Race, Borrowing and Debt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borrows?</a:t>
            </a:r>
          </a:p>
          <a:p>
            <a:r>
              <a:rPr lang="en-US" dirty="0"/>
              <a:t>Who repays?</a:t>
            </a:r>
          </a:p>
          <a:p>
            <a:r>
              <a:rPr lang="en-US" dirty="0"/>
              <a:t>Who is to blame?</a:t>
            </a:r>
          </a:p>
        </p:txBody>
      </p:sp>
    </p:spTree>
    <p:extLst>
      <p:ext uri="{BB962C8B-B14F-4D97-AF65-F5344CB8AC3E}">
        <p14:creationId xmlns:p14="http://schemas.microsoft.com/office/powerpoint/2010/main" val="994332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PLUS Loans and Race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76" y="2371060"/>
            <a:ext cx="5994770" cy="174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505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Geography and Student Debt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86" y="1957388"/>
            <a:ext cx="581642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59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Longterm</a:t>
            </a:r>
            <a:r>
              <a:rPr lang="en-US" dirty="0"/>
              <a:t> Impact of Debt: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Having children</a:t>
            </a:r>
          </a:p>
          <a:p>
            <a:r>
              <a:rPr lang="en-US" dirty="0"/>
              <a:t>Buying homes</a:t>
            </a:r>
          </a:p>
          <a:p>
            <a:r>
              <a:rPr lang="en-US" dirty="0"/>
              <a:t>Retirement</a:t>
            </a:r>
          </a:p>
        </p:txBody>
      </p:sp>
    </p:spTree>
    <p:extLst>
      <p:ext uri="{BB962C8B-B14F-4D97-AF65-F5344CB8AC3E}">
        <p14:creationId xmlns:p14="http://schemas.microsoft.com/office/powerpoint/2010/main" val="369367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Indiana Push Against Defaults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957388"/>
            <a:ext cx="72644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435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Push to Meet Full Need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67050"/>
            <a:ext cx="7620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28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coverage</a:t>
            </a:r>
          </a:p>
        </p:txBody>
      </p:sp>
    </p:spTree>
    <p:extLst>
      <p:ext uri="{BB962C8B-B14F-4D97-AF65-F5344CB8AC3E}">
        <p14:creationId xmlns:p14="http://schemas.microsoft.com/office/powerpoint/2010/main" val="423201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A7D894-FFDC-4DDA-8097-336BF464D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3026" y="1636776"/>
            <a:ext cx="4917948" cy="4917948"/>
          </a:xfrm>
        </p:spPr>
      </p:pic>
    </p:spTree>
    <p:extLst>
      <p:ext uri="{BB962C8B-B14F-4D97-AF65-F5344CB8AC3E}">
        <p14:creationId xmlns:p14="http://schemas.microsoft.com/office/powerpoint/2010/main" val="273442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Distinctions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borrowing vs. debt levels</a:t>
            </a:r>
          </a:p>
          <a:p>
            <a:r>
              <a:rPr lang="en-US" dirty="0"/>
              <a:t>Sector trends</a:t>
            </a:r>
          </a:p>
          <a:p>
            <a:r>
              <a:rPr lang="en-US" dirty="0"/>
              <a:t>Federally backed loans vs. private loans</a:t>
            </a:r>
          </a:p>
          <a:p>
            <a:r>
              <a:rPr lang="en-US" dirty="0"/>
              <a:t>Federal, state and institutional policies</a:t>
            </a:r>
          </a:p>
          <a:p>
            <a:r>
              <a:rPr lang="en-US" dirty="0"/>
              <a:t>The very worst kind of debt</a:t>
            </a:r>
          </a:p>
        </p:txBody>
      </p:sp>
    </p:spTree>
    <p:extLst>
      <p:ext uri="{BB962C8B-B14F-4D97-AF65-F5344CB8AC3E}">
        <p14:creationId xmlns:p14="http://schemas.microsoft.com/office/powerpoint/2010/main" val="661463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 And Would-Be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--National Equity Atlas, University of Southern California</a:t>
            </a:r>
            <a:endParaRPr lang="en-US" sz="1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52" y="1897484"/>
            <a:ext cx="7413256" cy="3387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089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Borrowing Is Going 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38% of undergraduates borrowed in 2015-16, down from 42% four years earlier.</a:t>
            </a:r>
          </a:p>
          <a:p>
            <a:r>
              <a:rPr lang="en-US" dirty="0"/>
              <a:t>Borrowing rates were down for every sector, but especially for students in for-profit higher education.</a:t>
            </a:r>
          </a:p>
          <a:p>
            <a:r>
              <a:rPr lang="en-US" dirty="0"/>
              <a:t>And yet the issue has not gone away.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68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Fears Impact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 2017 </a:t>
            </a:r>
            <a:r>
              <a:rPr lang="en-US" i="1" dirty="0"/>
              <a:t>Inside Higher Ed </a:t>
            </a:r>
            <a:r>
              <a:rPr lang="en-US" dirty="0"/>
              <a:t>survey of admissions directors, 71 percent in public higher education and 89 percent in private higher education believe they are losing applicants due to concerns over debt.</a:t>
            </a:r>
          </a:p>
        </p:txBody>
      </p:sp>
    </p:spTree>
    <p:extLst>
      <p:ext uri="{BB962C8B-B14F-4D97-AF65-F5344CB8AC3E}">
        <p14:creationId xmlns:p14="http://schemas.microsoft.com/office/powerpoint/2010/main" val="255927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Disconnect Between Colleges and Potential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Admissions Directors on Reasonable Debt Levels for Four-Year Degree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221154"/>
              </p:ext>
            </p:extLst>
          </p:nvPr>
        </p:nvGraphicFramePr>
        <p:xfrm>
          <a:off x="1162493" y="2880360"/>
          <a:ext cx="60960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Private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Debt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$5,000 - &lt;$10,000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$10,000 - &lt;$20,000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$20,000 - &lt;$30,000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$30,000</a:t>
                      </a:r>
                      <a:r>
                        <a:rPr lang="en-US" baseline="0" dirty="0"/>
                        <a:t> - &lt;$40,000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$40,000 - &lt;$50,000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$50,000</a:t>
                      </a:r>
                      <a:r>
                        <a:rPr lang="en-US" baseline="0" dirty="0"/>
                        <a:t> or more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58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Risks of Risk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       --</a:t>
            </a:r>
            <a:r>
              <a:rPr lang="en-US" sz="1200" i="1" dirty="0" err="1"/>
              <a:t>iStock</a:t>
            </a:r>
            <a:endParaRPr lang="en-US" sz="12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58" y="1958010"/>
            <a:ext cx="5404884" cy="360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65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Conservative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--Getty Images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93604"/>
            <a:ext cx="3416595" cy="341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67811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219</TotalTime>
  <Words>314</Words>
  <Application>Microsoft Office PowerPoint</Application>
  <PresentationFormat>On-screen Show (4:3)</PresentationFormat>
  <Paragraphs>91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Key Issues on Student Debt</vt:lpstr>
      <vt:lpstr>Presenters</vt:lpstr>
      <vt:lpstr>Some Key Distinctions</vt:lpstr>
      <vt:lpstr>Poverty And Would-Be Students</vt:lpstr>
      <vt:lpstr>Borrowing Is Going Down</vt:lpstr>
      <vt:lpstr>Debt Fears Impact Colleges</vt:lpstr>
      <vt:lpstr>Disconnect Between Colleges and Potential Students</vt:lpstr>
      <vt:lpstr>The Risks of Risk Sharing</vt:lpstr>
      <vt:lpstr>The Conservative Approach</vt:lpstr>
      <vt:lpstr>The Liberal Approach</vt:lpstr>
      <vt:lpstr>Race, Borrowing and Debt</vt:lpstr>
      <vt:lpstr>PLUS Loans and Race</vt:lpstr>
      <vt:lpstr>Geography and Student Debt</vt:lpstr>
      <vt:lpstr>The Longterm Impact of Debt:</vt:lpstr>
      <vt:lpstr>Indiana Push Against Defaults</vt:lpstr>
      <vt:lpstr>The Push to Meet Full Need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32</cp:revision>
  <dcterms:created xsi:type="dcterms:W3CDTF">2017-05-09T13:33:13Z</dcterms:created>
  <dcterms:modified xsi:type="dcterms:W3CDTF">2018-07-09T15:09:00Z</dcterms:modified>
</cp:coreProperties>
</file>