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78" r:id="rId4"/>
    <p:sldId id="279" r:id="rId5"/>
    <p:sldId id="282" r:id="rId6"/>
    <p:sldId id="280" r:id="rId7"/>
    <p:sldId id="281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3/19/2019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3/19/2019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Diversifying Graduate Schools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and the Faculty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Tuesday, March 19, 2019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  <a:p>
            <a:pPr eaLnBrk="1" hangingPunct="1"/>
            <a:endParaRPr lang="en-US" altLang="en-US" dirty="0"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I: Getting In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54" y="1957388"/>
            <a:ext cx="2686092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334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II: Paying for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2050" name="Picture 2" descr="C:\Users\SCOTT~1.JAS\AppData\Local\Temp\iStock-465727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3" y="1820333"/>
            <a:ext cx="6451599" cy="43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4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III: Mentors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   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21" y="2102614"/>
            <a:ext cx="4434945" cy="33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8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</a:t>
            </a:r>
            <a:br>
              <a:rPr lang="en-US" dirty="0"/>
            </a:br>
            <a:r>
              <a:rPr lang="en-US" dirty="0"/>
              <a:t>Institute on Teaching and Mentoring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63" y="1957388"/>
            <a:ext cx="6126274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86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Faculty I: Hiring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Confronting bias</a:t>
            </a:r>
          </a:p>
          <a:p>
            <a:r>
              <a:rPr lang="en-US" dirty="0"/>
              <a:t>Cluster hiring</a:t>
            </a:r>
          </a:p>
          <a:p>
            <a:r>
              <a:rPr lang="en-US" dirty="0"/>
              <a:t>Open searches</a:t>
            </a:r>
          </a:p>
          <a:p>
            <a:r>
              <a:rPr lang="en-US" dirty="0"/>
              <a:t>Diversity statements</a:t>
            </a:r>
          </a:p>
        </p:txBody>
      </p:sp>
    </p:spTree>
    <p:extLst>
      <p:ext uri="{BB962C8B-B14F-4D97-AF65-F5344CB8AC3E}">
        <p14:creationId xmlns:p14="http://schemas.microsoft.com/office/powerpoint/2010/main" val="193383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Faculty II: Tenure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Preparing</a:t>
            </a:r>
          </a:p>
          <a:p>
            <a:r>
              <a:rPr lang="en-US" dirty="0"/>
              <a:t>Mentoring</a:t>
            </a:r>
          </a:p>
          <a:p>
            <a:r>
              <a:rPr lang="en-US" dirty="0"/>
              <a:t>Particular challenges for minority scholars</a:t>
            </a:r>
          </a:p>
        </p:txBody>
      </p:sp>
    </p:spTree>
    <p:extLst>
      <p:ext uri="{BB962C8B-B14F-4D97-AF65-F5344CB8AC3E}">
        <p14:creationId xmlns:p14="http://schemas.microsoft.com/office/powerpoint/2010/main" val="225996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Faculty III: Retention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Competition for talent</a:t>
            </a:r>
          </a:p>
          <a:p>
            <a:r>
              <a:rPr lang="en-US" dirty="0"/>
              <a:t>When the wealthiest colleges poach</a:t>
            </a:r>
          </a:p>
          <a:p>
            <a:r>
              <a:rPr lang="en-US" dirty="0"/>
              <a:t>Critical mass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87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Eastern Connecticut State University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1957388"/>
            <a:ext cx="61293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49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Your ideas for future coverage</a:t>
            </a:r>
          </a:p>
        </p:txBody>
      </p:sp>
    </p:spTree>
    <p:extLst>
      <p:ext uri="{BB962C8B-B14F-4D97-AF65-F5344CB8AC3E}">
        <p14:creationId xmlns:p14="http://schemas.microsoft.com/office/powerpoint/2010/main" val="1196609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49F4B-B0F8-470B-9D86-14E4923D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70" y="2022631"/>
            <a:ext cx="5736860" cy="37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Jaschik</a:t>
            </a:r>
            <a:r>
              <a:rPr lang="en-US" dirty="0"/>
              <a:t>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Mean by Diversity?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Race / ethnicity</a:t>
            </a:r>
          </a:p>
          <a:p>
            <a:r>
              <a:rPr lang="en-US" dirty="0"/>
              <a:t>Gender</a:t>
            </a:r>
          </a:p>
          <a:p>
            <a:r>
              <a:rPr lang="en-US" dirty="0"/>
              <a:t>Class</a:t>
            </a:r>
          </a:p>
          <a:p>
            <a:r>
              <a:rPr lang="en-US" dirty="0"/>
              <a:t>Disability status</a:t>
            </a:r>
          </a:p>
          <a:p>
            <a:r>
              <a:rPr lang="en-US" dirty="0"/>
              <a:t>Veteran status</a:t>
            </a:r>
          </a:p>
          <a:p>
            <a:r>
              <a:rPr lang="en-US" dirty="0"/>
              <a:t>Geography</a:t>
            </a:r>
          </a:p>
          <a:p>
            <a:r>
              <a:rPr lang="en-US" dirty="0"/>
              <a:t>Politics / ideology</a:t>
            </a:r>
          </a:p>
        </p:txBody>
      </p:sp>
    </p:spTree>
    <p:extLst>
      <p:ext uri="{BB962C8B-B14F-4D97-AF65-F5344CB8AC3E}">
        <p14:creationId xmlns:p14="http://schemas.microsoft.com/office/powerpoint/2010/main" val="214083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of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Within a college or university</a:t>
            </a:r>
          </a:p>
          <a:p>
            <a:r>
              <a:rPr lang="en-US" dirty="0"/>
              <a:t>Within a department or discipline</a:t>
            </a:r>
          </a:p>
          <a:p>
            <a:r>
              <a:rPr lang="en-US" dirty="0"/>
              <a:t>Within a state or geographic region</a:t>
            </a:r>
          </a:p>
          <a:p>
            <a:r>
              <a:rPr lang="en-US" dirty="0"/>
              <a:t>Within a group of colleges (by mission, faith or other factors)</a:t>
            </a:r>
          </a:p>
          <a:p>
            <a:r>
              <a:rPr lang="en-US" dirty="0"/>
              <a:t>Within the power structure</a:t>
            </a:r>
          </a:p>
        </p:txBody>
      </p:sp>
    </p:spTree>
    <p:extLst>
      <p:ext uri="{BB962C8B-B14F-4D97-AF65-F5344CB8AC3E}">
        <p14:creationId xmlns:p14="http://schemas.microsoft.com/office/powerpoint/2010/main" val="58756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The Association of American Colleges and Universities describes inclusivity as the “active, intentional and ongoing engagement with diversity -- in the curriculum, in the co-curriculum and in communities (intellectual, social, cultural, geographical) with which individuals might connect -- in ways that increase awareness, content knowledge, cognitive sophistication and empathic understanding of the complex ways individuals interact within systems and institutions.” </a:t>
            </a:r>
          </a:p>
        </p:txBody>
      </p:sp>
    </p:spTree>
    <p:extLst>
      <p:ext uri="{BB962C8B-B14F-4D97-AF65-F5344CB8AC3E}">
        <p14:creationId xmlns:p14="http://schemas.microsoft.com/office/powerpoint/2010/main" val="222274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Leaders in academe continue to back efforts to diversify graduate and faculty populations.</a:t>
            </a:r>
          </a:p>
          <a:p>
            <a:r>
              <a:rPr lang="en-US" dirty="0"/>
              <a:t>Political leaders have decidedly mixed views.</a:t>
            </a:r>
          </a:p>
          <a:p>
            <a:r>
              <a:rPr lang="en-US" dirty="0"/>
              <a:t>Legal challenge to Harvard’s admissions policies could have major impact.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8" y="4574116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487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New </a:t>
            </a:r>
            <a:r>
              <a:rPr lang="en-US" dirty="0" err="1"/>
              <a:t>Ph.D.s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--National Science Foundation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7" y="1754810"/>
            <a:ext cx="4549775" cy="463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07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the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--National Center for Education Statistics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94932"/>
            <a:ext cx="3130550" cy="48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21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Adjunct Track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diversity</a:t>
            </a:r>
          </a:p>
          <a:p>
            <a:r>
              <a:rPr lang="en-US" dirty="0"/>
              <a:t>Lower compensation levels</a:t>
            </a:r>
          </a:p>
          <a:p>
            <a:r>
              <a:rPr lang="en-US" dirty="0"/>
              <a:t>Minimal job security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90939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380</TotalTime>
  <Words>322</Words>
  <Application>Microsoft Office PowerPoint</Application>
  <PresentationFormat>On-screen Show (4:3)</PresentationFormat>
  <Paragraphs>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Diversifying Graduate Schools and the Faculty</vt:lpstr>
      <vt:lpstr>Presenter</vt:lpstr>
      <vt:lpstr>What Do We Mean by Diversity?</vt:lpstr>
      <vt:lpstr>Context of Diversity</vt:lpstr>
      <vt:lpstr>Inclusivity </vt:lpstr>
      <vt:lpstr>Current Context</vt:lpstr>
      <vt:lpstr>Data on New Ph.D.s</vt:lpstr>
      <vt:lpstr>Data on the Faculty</vt:lpstr>
      <vt:lpstr>The Adjunct Track</vt:lpstr>
      <vt:lpstr>Graduate School I: Getting In</vt:lpstr>
      <vt:lpstr>Graduate School II: Paying for It</vt:lpstr>
      <vt:lpstr>Graduate School III: Mentors</vt:lpstr>
      <vt:lpstr>Case Study:  Institute on Teaching and Mentoring</vt:lpstr>
      <vt:lpstr>The Faculty I: Hiring</vt:lpstr>
      <vt:lpstr>The Faculty II: Tenure</vt:lpstr>
      <vt:lpstr>The Faculty III: Retention</vt:lpstr>
      <vt:lpstr>Case Study: Eastern Connecticut State University</vt:lpstr>
      <vt:lpstr>Q&amp;A</vt:lpstr>
      <vt:lpstr>With Thanks ….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36</cp:revision>
  <dcterms:created xsi:type="dcterms:W3CDTF">2017-05-09T13:33:13Z</dcterms:created>
  <dcterms:modified xsi:type="dcterms:W3CDTF">2019-03-19T17:41:02Z</dcterms:modified>
</cp:coreProperties>
</file>