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mp" ContentType="image/p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heme/theme2.xml" ContentType="application/vnd.openxmlformats-officedocument.theme+xml"/>
  <Override PartName="/ppt/tags/tag2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4.xml" ContentType="application/vnd.openxmlformats-officedocument.presentationml.tags+xml"/>
  <Override PartName="/ppt/notesSlides/notesSlide10.xml" ContentType="application/vnd.openxmlformats-officedocument.presentationml.notesSlide+xml"/>
  <Override PartName="/ppt/tags/tag25.xml" ContentType="application/vnd.openxmlformats-officedocument.presentationml.tags+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26.xml" ContentType="application/vnd.openxmlformats-officedocument.presentationml.tags+xml"/>
  <Override PartName="/ppt/notesSlides/notesSlide12.xml" ContentType="application/vnd.openxmlformats-officedocument.presentationml.notesSlide+xml"/>
  <Override PartName="/ppt/tags/tag27.xml" ContentType="application/vnd.openxmlformats-officedocument.presentationml.tags+xml"/>
  <Override PartName="/ppt/notesSlides/notesSlide13.xml" ContentType="application/vnd.openxmlformats-officedocument.presentationml.notesSlide+xml"/>
  <Override PartName="/ppt/tags/tag28.xml" ContentType="application/vnd.openxmlformats-officedocument.presentationml.tags+xml"/>
  <Override PartName="/ppt/notesSlides/notesSlide1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29.xml" ContentType="application/vnd.openxmlformats-officedocument.presentationml.tags+xml"/>
  <Override PartName="/ppt/notesSlides/notesSlide1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30.xml" ContentType="application/vnd.openxmlformats-officedocument.presentationml.tags+xml"/>
  <Override PartName="/ppt/notesSlides/notesSlide16.xml" ContentType="application/vnd.openxmlformats-officedocument.presentationml.notesSlide+xml"/>
  <Override PartName="/ppt/tags/tag31.xml" ContentType="application/vnd.openxmlformats-officedocument.presentationml.tags+xml"/>
  <Override PartName="/ppt/notesSlides/notesSlide1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8.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9.xml" ContentType="application/vnd.openxmlformats-officedocument.presentationml.notesSlide+xml"/>
  <Override PartName="/ppt/charts/chart11.xml" ContentType="application/vnd.openxmlformats-officedocument.drawingml.chart+xml"/>
  <Override PartName="/ppt/theme/themeOverride1.xml" ContentType="application/vnd.openxmlformats-officedocument.themeOverride+xml"/>
  <Override PartName="/ppt/notesSlides/notesSlide20.xml" ContentType="application/vnd.openxmlformats-officedocument.presentationml.notesSlide+xml"/>
  <Override PartName="/ppt/charts/chart12.xml" ContentType="application/vnd.openxmlformats-officedocument.drawingml.chart+xml"/>
  <Override PartName="/ppt/theme/themeOverride2.xml" ContentType="application/vnd.openxmlformats-officedocument.themeOverride+xml"/>
  <Override PartName="/ppt/notesSlides/notesSlide21.xml" ContentType="application/vnd.openxmlformats-officedocument.presentationml.notesSlide+xml"/>
  <Override PartName="/ppt/charts/chart13.xml" ContentType="application/vnd.openxmlformats-officedocument.drawingml.chart+xml"/>
  <Override PartName="/ppt/theme/themeOverride3.xml" ContentType="application/vnd.openxmlformats-officedocument.themeOverride+xml"/>
  <Override PartName="/ppt/notesSlides/notesSlide22.xml" ContentType="application/vnd.openxmlformats-officedocument.presentationml.notesSlide+xml"/>
  <Override PartName="/ppt/comments/comment1.xml" ContentType="application/vnd.openxmlformats-officedocument.presentationml.comment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4.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15.xml" ContentType="application/vnd.openxmlformats-officedocument.drawingml.chart+xml"/>
  <Override PartName="/ppt/theme/themeOverride4.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16.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32.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1"/>
  </p:sldMasterIdLst>
  <p:notesMasterIdLst>
    <p:notesMasterId r:id="rId54"/>
  </p:notesMasterIdLst>
  <p:sldIdLst>
    <p:sldId id="1662" r:id="rId2"/>
    <p:sldId id="612" r:id="rId3"/>
    <p:sldId id="778" r:id="rId4"/>
    <p:sldId id="354" r:id="rId5"/>
    <p:sldId id="700" r:id="rId6"/>
    <p:sldId id="766" r:id="rId7"/>
    <p:sldId id="1630" r:id="rId8"/>
    <p:sldId id="375" r:id="rId9"/>
    <p:sldId id="1801" r:id="rId10"/>
    <p:sldId id="453" r:id="rId11"/>
    <p:sldId id="407" r:id="rId12"/>
    <p:sldId id="452" r:id="rId13"/>
    <p:sldId id="370" r:id="rId14"/>
    <p:sldId id="397" r:id="rId15"/>
    <p:sldId id="1716" r:id="rId16"/>
    <p:sldId id="418" r:id="rId17"/>
    <p:sldId id="1717" r:id="rId18"/>
    <p:sldId id="379" r:id="rId19"/>
    <p:sldId id="709" r:id="rId20"/>
    <p:sldId id="1778" r:id="rId21"/>
    <p:sldId id="1802" r:id="rId22"/>
    <p:sldId id="1803" r:id="rId23"/>
    <p:sldId id="1804" r:id="rId24"/>
    <p:sldId id="1805" r:id="rId25"/>
    <p:sldId id="1806" r:id="rId26"/>
    <p:sldId id="1795" r:id="rId27"/>
    <p:sldId id="1730" r:id="rId28"/>
    <p:sldId id="1731" r:id="rId29"/>
    <p:sldId id="1807" r:id="rId30"/>
    <p:sldId id="1792" r:id="rId31"/>
    <p:sldId id="1808" r:id="rId32"/>
    <p:sldId id="1063" r:id="rId33"/>
    <p:sldId id="1809" r:id="rId34"/>
    <p:sldId id="1793" r:id="rId35"/>
    <p:sldId id="1041" r:id="rId36"/>
    <p:sldId id="1064" r:id="rId37"/>
    <p:sldId id="1810" r:id="rId38"/>
    <p:sldId id="1798" r:id="rId39"/>
    <p:sldId id="1811" r:id="rId40"/>
    <p:sldId id="1062" r:id="rId41"/>
    <p:sldId id="1812" r:id="rId42"/>
    <p:sldId id="1790" r:id="rId43"/>
    <p:sldId id="1813" r:id="rId44"/>
    <p:sldId id="1061" r:id="rId45"/>
    <p:sldId id="1796" r:id="rId46"/>
    <p:sldId id="333" r:id="rId47"/>
    <p:sldId id="1751" r:id="rId48"/>
    <p:sldId id="1772" r:id="rId49"/>
    <p:sldId id="1814" r:id="rId50"/>
    <p:sldId id="1800" r:id="rId51"/>
    <p:sldId id="1656" r:id="rId52"/>
    <p:sldId id="1779" r:id="rId53"/>
  </p:sldIdLst>
  <p:sldSz cx="6400800" cy="4800600"/>
  <p:notesSz cx="6858000" cy="9144000"/>
  <p:custDataLst>
    <p:tags r:id="rId55"/>
  </p:custDataLst>
  <p:defaultTextStyle>
    <a:defPPr>
      <a:defRPr lang="en-US"/>
    </a:defPPr>
    <a:lvl1pPr marL="0" algn="l" defTabSz="537667" rtl="0" eaLnBrk="1" latinLnBrk="0" hangingPunct="1">
      <a:defRPr sz="1058" kern="1200">
        <a:solidFill>
          <a:schemeClr val="tx1"/>
        </a:solidFill>
        <a:latin typeface="+mn-lt"/>
        <a:ea typeface="+mn-ea"/>
        <a:cs typeface="+mn-cs"/>
      </a:defRPr>
    </a:lvl1pPr>
    <a:lvl2pPr marL="268834" algn="l" defTabSz="537667" rtl="0" eaLnBrk="1" latinLnBrk="0" hangingPunct="1">
      <a:defRPr sz="1058" kern="1200">
        <a:solidFill>
          <a:schemeClr val="tx1"/>
        </a:solidFill>
        <a:latin typeface="+mn-lt"/>
        <a:ea typeface="+mn-ea"/>
        <a:cs typeface="+mn-cs"/>
      </a:defRPr>
    </a:lvl2pPr>
    <a:lvl3pPr marL="537667" algn="l" defTabSz="537667" rtl="0" eaLnBrk="1" latinLnBrk="0" hangingPunct="1">
      <a:defRPr sz="1058" kern="1200">
        <a:solidFill>
          <a:schemeClr val="tx1"/>
        </a:solidFill>
        <a:latin typeface="+mn-lt"/>
        <a:ea typeface="+mn-ea"/>
        <a:cs typeface="+mn-cs"/>
      </a:defRPr>
    </a:lvl3pPr>
    <a:lvl4pPr marL="806501" algn="l" defTabSz="537667" rtl="0" eaLnBrk="1" latinLnBrk="0" hangingPunct="1">
      <a:defRPr sz="1058" kern="1200">
        <a:solidFill>
          <a:schemeClr val="tx1"/>
        </a:solidFill>
        <a:latin typeface="+mn-lt"/>
        <a:ea typeface="+mn-ea"/>
        <a:cs typeface="+mn-cs"/>
      </a:defRPr>
    </a:lvl4pPr>
    <a:lvl5pPr marL="1075334" algn="l" defTabSz="537667" rtl="0" eaLnBrk="1" latinLnBrk="0" hangingPunct="1">
      <a:defRPr sz="1058" kern="1200">
        <a:solidFill>
          <a:schemeClr val="tx1"/>
        </a:solidFill>
        <a:latin typeface="+mn-lt"/>
        <a:ea typeface="+mn-ea"/>
        <a:cs typeface="+mn-cs"/>
      </a:defRPr>
    </a:lvl5pPr>
    <a:lvl6pPr marL="1344168" algn="l" defTabSz="537667" rtl="0" eaLnBrk="1" latinLnBrk="0" hangingPunct="1">
      <a:defRPr sz="1058" kern="1200">
        <a:solidFill>
          <a:schemeClr val="tx1"/>
        </a:solidFill>
        <a:latin typeface="+mn-lt"/>
        <a:ea typeface="+mn-ea"/>
        <a:cs typeface="+mn-cs"/>
      </a:defRPr>
    </a:lvl6pPr>
    <a:lvl7pPr marL="1613002" algn="l" defTabSz="537667" rtl="0" eaLnBrk="1" latinLnBrk="0" hangingPunct="1">
      <a:defRPr sz="1058" kern="1200">
        <a:solidFill>
          <a:schemeClr val="tx1"/>
        </a:solidFill>
        <a:latin typeface="+mn-lt"/>
        <a:ea typeface="+mn-ea"/>
        <a:cs typeface="+mn-cs"/>
      </a:defRPr>
    </a:lvl7pPr>
    <a:lvl8pPr marL="1881835" algn="l" defTabSz="537667" rtl="0" eaLnBrk="1" latinLnBrk="0" hangingPunct="1">
      <a:defRPr sz="1058" kern="1200">
        <a:solidFill>
          <a:schemeClr val="tx1"/>
        </a:solidFill>
        <a:latin typeface="+mn-lt"/>
        <a:ea typeface="+mn-ea"/>
        <a:cs typeface="+mn-cs"/>
      </a:defRPr>
    </a:lvl8pPr>
    <a:lvl9pPr marL="2150669" algn="l" defTabSz="537667" rtl="0" eaLnBrk="1" latinLnBrk="0" hangingPunct="1">
      <a:defRPr sz="1058"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3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7DF18680-E054-41AD-8BC1-D1AEF772440D}">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4" autoAdjust="0"/>
    <p:restoredTop sz="93817" autoAdjust="0"/>
  </p:normalViewPr>
  <p:slideViewPr>
    <p:cSldViewPr snapToGrid="0" showGuides="1">
      <p:cViewPr varScale="1">
        <p:scale>
          <a:sx n="158" d="100"/>
          <a:sy n="158" d="100"/>
        </p:scale>
        <p:origin x="1624" y="192"/>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gs" Target="tags/tag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themeOverride" Target="../theme/themeOverride1.xml"/></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2.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1.xml"/><Relationship Id="rId1" Type="http://schemas.microsoft.com/office/2011/relationships/chartStyle" Target="style11.xml"/></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themeOverride" Target="../theme/themeOverride4.xml"/></Relationships>
</file>

<file path=ppt/charts/_rels/chart16.xml.rels><?xml version="1.0" encoding="UTF-8" standalone="yes"?>
<Relationships xmlns="http://schemas.openxmlformats.org/package/2006/relationships"><Relationship Id="rId3" Type="http://schemas.openxmlformats.org/officeDocument/2006/relationships/oleObject" Target="file:////sora.royall\Research\Royall\Communication%20Preferences%20Surveys\Communication%20Preferences%202019\Results\2019%20Comm%20Pref%20Results%20-%20Tables.xlsx" TargetMode="External"/><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5A7-D544-9F42-C9B4BDCBE708}"/>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85A7-D544-9F42-C9B4BDCBE708}"/>
              </c:ext>
            </c:extLst>
          </c:dPt>
          <c:cat>
            <c:strRef>
              <c:f>Sheet1!$A$2:$A$3</c:f>
              <c:strCache>
                <c:ptCount val="2"/>
                <c:pt idx="0">
                  <c:v>1st Qtr</c:v>
                </c:pt>
                <c:pt idx="1">
                  <c:v>2nd Qtr</c:v>
                </c:pt>
              </c:strCache>
            </c:strRef>
          </c:cat>
          <c:val>
            <c:numRef>
              <c:f>Sheet1!$B$2:$B$3</c:f>
              <c:numCache>
                <c:formatCode>General</c:formatCode>
                <c:ptCount val="2"/>
                <c:pt idx="0">
                  <c:v>34</c:v>
                </c:pt>
                <c:pt idx="1">
                  <c:v>66</c:v>
                </c:pt>
              </c:numCache>
            </c:numRef>
          </c:val>
          <c:extLst>
            <c:ext xmlns:c16="http://schemas.microsoft.com/office/drawing/2014/chart" uri="{C3380CC4-5D6E-409C-BE32-E72D297353CC}">
              <c16:uniqueId val="{00000004-85A7-D544-9F42-C9B4BDCBE708}"/>
            </c:ext>
          </c:extLst>
        </c:ser>
        <c:dLbls>
          <c:showLegendKey val="0"/>
          <c:showVal val="0"/>
          <c:showCatName val="0"/>
          <c:showSerName val="0"/>
          <c:showPercent val="0"/>
          <c:showBubbleSize val="0"/>
          <c:showLeaderLines val="1"/>
        </c:dLbls>
        <c:firstSliceAng val="238"/>
        <c:holeSize val="60"/>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90135339550901"/>
          <c:y val="0.11975601043581185"/>
          <c:w val="0.29049948510713364"/>
          <c:h val="0.32907821317963343"/>
        </c:manualLayout>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716-459A-ACC6-CA548E9344A7}"/>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4716-459A-ACC6-CA548E9344A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716-459A-ACC6-CA548E9344A7}"/>
              </c:ext>
            </c:extLst>
          </c:dPt>
          <c:dPt>
            <c:idx val="3"/>
            <c:bubble3D val="0"/>
            <c:spPr>
              <a:solidFill>
                <a:schemeClr val="tx2"/>
              </a:solidFill>
              <a:ln w="19050">
                <a:solidFill>
                  <a:schemeClr val="lt1"/>
                </a:solidFill>
              </a:ln>
              <a:effectLst/>
            </c:spPr>
            <c:extLst>
              <c:ext xmlns:c16="http://schemas.microsoft.com/office/drawing/2014/chart" uri="{C3380CC4-5D6E-409C-BE32-E72D297353CC}">
                <c16:uniqueId val="{00000007-4716-459A-ACC6-CA548E9344A7}"/>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4716-459A-ACC6-CA548E9344A7}"/>
              </c:ext>
            </c:extLst>
          </c:dPt>
          <c:dLbls>
            <c:dLbl>
              <c:idx val="0"/>
              <c:layout>
                <c:manualLayout>
                  <c:x val="0.13877910809836186"/>
                  <c:y val="-5.26093655870498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716-459A-ACC6-CA548E9344A7}"/>
                </c:ext>
              </c:extLst>
            </c:dLbl>
            <c:dLbl>
              <c:idx val="1"/>
              <c:layout>
                <c:manualLayout>
                  <c:x val="-0.1189535212271674"/>
                  <c:y val="3.25777233378092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716-459A-ACC6-CA548E9344A7}"/>
                </c:ext>
              </c:extLst>
            </c:dLbl>
            <c:dLbl>
              <c:idx val="2"/>
              <c:layout>
                <c:manualLayout>
                  <c:x val="-0.1321705791412971"/>
                  <c:y val="-7.486150621350535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716-459A-ACC6-CA548E9344A7}"/>
                </c:ext>
              </c:extLst>
            </c:dLbl>
            <c:dLbl>
              <c:idx val="3"/>
              <c:layout>
                <c:manualLayout>
                  <c:x val="-9.2519405398908017E-2"/>
                  <c:y val="-7.48615062135050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716-459A-ACC6-CA548E9344A7}"/>
                </c:ext>
              </c:extLst>
            </c:dLbl>
            <c:dLbl>
              <c:idx val="4"/>
              <c:layout>
                <c:manualLayout>
                  <c:x val="3.9651173742389134E-2"/>
                  <c:y val="-9.73199580775565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716-459A-ACC6-CA548E9344A7}"/>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strRef>
              <c:f>Sheet1!$A$2:$A$6</c:f>
              <c:strCache>
                <c:ptCount val="5"/>
                <c:pt idx="0">
                  <c:v>Caucasian</c:v>
                </c:pt>
                <c:pt idx="1">
                  <c:v>Asian</c:v>
                </c:pt>
                <c:pt idx="2">
                  <c:v>Hispanic</c:v>
                </c:pt>
                <c:pt idx="3">
                  <c:v>African American</c:v>
                </c:pt>
                <c:pt idx="4">
                  <c:v>Other</c:v>
                </c:pt>
              </c:strCache>
            </c:strRef>
          </c:cat>
          <c:val>
            <c:numRef>
              <c:f>Sheet1!$B$2:$B$6</c:f>
              <c:numCache>
                <c:formatCode>0%</c:formatCode>
                <c:ptCount val="5"/>
                <c:pt idx="0">
                  <c:v>0.71</c:v>
                </c:pt>
                <c:pt idx="1">
                  <c:v>0.15</c:v>
                </c:pt>
                <c:pt idx="2">
                  <c:v>0.14000000000000001</c:v>
                </c:pt>
                <c:pt idx="3">
                  <c:v>0.1</c:v>
                </c:pt>
                <c:pt idx="4">
                  <c:v>0.03</c:v>
                </c:pt>
              </c:numCache>
            </c:numRef>
          </c:val>
          <c:extLst>
            <c:ext xmlns:c16="http://schemas.microsoft.com/office/drawing/2014/chart" uri="{C3380CC4-5D6E-409C-BE32-E72D297353CC}">
              <c16:uniqueId val="{00000008-4716-459A-ACC6-CA548E9344A7}"/>
            </c:ext>
          </c:extLst>
        </c:ser>
        <c:dLbls>
          <c:showLegendKey val="0"/>
          <c:showVal val="0"/>
          <c:showCatName val="0"/>
          <c:showSerName val="0"/>
          <c:showPercent val="0"/>
          <c:showBubbleSize val="0"/>
          <c:showLeaderLines val="0"/>
        </c:dLbls>
        <c:firstSliceAng val="0"/>
        <c:holeSize val="57"/>
      </c:doughnutChart>
      <c:spPr>
        <a:noFill/>
        <a:ln>
          <a:noFill/>
        </a:ln>
        <a:effectLst/>
      </c:spPr>
    </c:plotArea>
    <c:legend>
      <c:legendPos val="b"/>
      <c:layout>
        <c:manualLayout>
          <c:xMode val="edge"/>
          <c:yMode val="edge"/>
          <c:x val="0.11778063742644108"/>
          <c:y val="0.57883565011028815"/>
          <c:w val="0.53313969129323713"/>
          <c:h val="0.36168776739410047"/>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Ethnicity</c:v>
                </c:pt>
              </c:strCache>
            </c:strRef>
          </c:tx>
          <c:spPr>
            <a:solidFill>
              <a:srgbClr val="C4C7CA"/>
            </a:solidFill>
            <a:ln>
              <a:solidFill>
                <a:schemeClr val="bg1"/>
              </a:solidFill>
              <a:miter lim="800000"/>
            </a:ln>
            <a:effectLst/>
          </c:spPr>
          <c:invertIfNegative val="0"/>
          <c:dPt>
            <c:idx val="3"/>
            <c:invertIfNegative val="0"/>
            <c:bubble3D val="0"/>
            <c:spPr>
              <a:solidFill>
                <a:srgbClr val="0070CD">
                  <a:lumMod val="75000"/>
                </a:srgbClr>
              </a:solidFill>
              <a:ln>
                <a:solidFill>
                  <a:schemeClr val="bg1"/>
                </a:solidFill>
                <a:miter lim="800000"/>
              </a:ln>
              <a:effectLst/>
            </c:spPr>
            <c:extLst>
              <c:ext xmlns:c16="http://schemas.microsoft.com/office/drawing/2014/chart" uri="{C3380CC4-5D6E-409C-BE32-E72D297353CC}">
                <c16:uniqueId val="{00000000-BCBE-D14A-A488-6669692307ED}"/>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Debater</c:v>
                </c:pt>
                <c:pt idx="1">
                  <c:v>Adventurer</c:v>
                </c:pt>
                <c:pt idx="2">
                  <c:v>Counselor</c:v>
                </c:pt>
                <c:pt idx="3">
                  <c:v>Leader</c:v>
                </c:pt>
              </c:strCache>
            </c:strRef>
          </c:cat>
          <c:val>
            <c:numRef>
              <c:f>Sheet1!$B$2:$B$5</c:f>
              <c:numCache>
                <c:formatCode>0.0%</c:formatCode>
                <c:ptCount val="4"/>
                <c:pt idx="0">
                  <c:v>0.21</c:v>
                </c:pt>
                <c:pt idx="1">
                  <c:v>0.21</c:v>
                </c:pt>
                <c:pt idx="2">
                  <c:v>0.28000000000000003</c:v>
                </c:pt>
                <c:pt idx="3">
                  <c:v>0.31</c:v>
                </c:pt>
              </c:numCache>
            </c:numRef>
          </c:val>
          <c:extLst>
            <c:ext xmlns:c16="http://schemas.microsoft.com/office/drawing/2014/chart" uri="{C3380CC4-5D6E-409C-BE32-E72D297353CC}">
              <c16:uniqueId val="{00000000-E9B5-9B4F-B6EF-AA0646AF7B5A}"/>
            </c:ext>
          </c:extLst>
        </c:ser>
        <c:dLbls>
          <c:dLblPos val="outEnd"/>
          <c:showLegendKey val="0"/>
          <c:showVal val="1"/>
          <c:showCatName val="0"/>
          <c:showSerName val="0"/>
          <c:showPercent val="0"/>
          <c:showBubbleSize val="0"/>
        </c:dLbls>
        <c:gapWidth val="50"/>
        <c:axId val="323466224"/>
        <c:axId val="323466616"/>
      </c:barChart>
      <c:catAx>
        <c:axId val="323466224"/>
        <c:scaling>
          <c:orientation val="minMax"/>
        </c:scaling>
        <c:delete val="0"/>
        <c:axPos val="b"/>
        <c:numFmt formatCode="General" sourceLinked="1"/>
        <c:majorTickMark val="none"/>
        <c:minorTickMark val="none"/>
        <c:tickLblPos val="nextTo"/>
        <c:spPr>
          <a:noFill/>
          <a:ln w="9525" cap="flat" cmpd="sng" algn="ctr">
            <a:solidFill>
              <a:schemeClr val="accent4"/>
            </a:solidFill>
            <a:miter lim="800000"/>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323466616"/>
        <c:crosses val="autoZero"/>
        <c:auto val="1"/>
        <c:lblAlgn val="ctr"/>
        <c:lblOffset val="100"/>
        <c:noMultiLvlLbl val="0"/>
      </c:catAx>
      <c:valAx>
        <c:axId val="323466616"/>
        <c:scaling>
          <c:orientation val="minMax"/>
        </c:scaling>
        <c:delete val="1"/>
        <c:axPos val="l"/>
        <c:numFmt formatCode="0.0%" sourceLinked="1"/>
        <c:majorTickMark val="none"/>
        <c:minorTickMark val="none"/>
        <c:tickLblPos val="nextTo"/>
        <c:crossAx val="323466224"/>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2726695825535771"/>
          <c:y val="8.4555147821706256E-2"/>
          <c:w val="0.470756818267618"/>
          <c:h val="0.84498222899353848"/>
        </c:manualLayout>
      </c:layout>
      <c:barChart>
        <c:barDir val="bar"/>
        <c:grouping val="clustered"/>
        <c:varyColors val="0"/>
        <c:ser>
          <c:idx val="0"/>
          <c:order val="0"/>
          <c:tx>
            <c:strRef>
              <c:f>Sheet1!$B$1</c:f>
              <c:strCache>
                <c:ptCount val="1"/>
                <c:pt idx="0">
                  <c:v>Percent</c:v>
                </c:pt>
              </c:strCache>
            </c:strRef>
          </c:tx>
          <c:spPr>
            <a:solidFill>
              <a:srgbClr val="0070CD">
                <a:lumMod val="75000"/>
              </a:srgbClr>
            </a:solidFill>
            <a:ln>
              <a:solidFill>
                <a:schemeClr val="bg1"/>
              </a:solidFill>
              <a:miter lim="800000"/>
            </a:ln>
            <a:effectLst/>
          </c:spPr>
          <c:invertIfNegative val="0"/>
          <c:dPt>
            <c:idx val="0"/>
            <c:invertIfNegative val="0"/>
            <c:bubble3D val="0"/>
            <c:spPr>
              <a:solidFill>
                <a:srgbClr val="A0A4A9"/>
              </a:solidFill>
              <a:ln>
                <a:solidFill>
                  <a:schemeClr val="bg1"/>
                </a:solidFill>
                <a:miter lim="800000"/>
              </a:ln>
              <a:effectLst/>
            </c:spPr>
            <c:extLst>
              <c:ext xmlns:c16="http://schemas.microsoft.com/office/drawing/2014/chart" uri="{C3380CC4-5D6E-409C-BE32-E72D297353CC}">
                <c16:uniqueId val="{00000004-41C5-754C-92D8-7D2C1B6E9B86}"/>
              </c:ext>
            </c:extLst>
          </c:dPt>
          <c:dPt>
            <c:idx val="1"/>
            <c:invertIfNegative val="0"/>
            <c:bubble3D val="0"/>
            <c:spPr>
              <a:solidFill>
                <a:srgbClr val="A0A4A9"/>
              </a:solidFill>
              <a:ln>
                <a:solidFill>
                  <a:schemeClr val="bg1"/>
                </a:solidFill>
                <a:miter lim="800000"/>
              </a:ln>
              <a:effectLst/>
            </c:spPr>
            <c:extLst>
              <c:ext xmlns:c16="http://schemas.microsoft.com/office/drawing/2014/chart" uri="{C3380CC4-5D6E-409C-BE32-E72D297353CC}">
                <c16:uniqueId val="{00000003-41C5-754C-92D8-7D2C1B6E9B86}"/>
              </c:ext>
            </c:extLst>
          </c:dPt>
          <c:dPt>
            <c:idx val="2"/>
            <c:invertIfNegative val="0"/>
            <c:bubble3D val="0"/>
            <c:spPr>
              <a:solidFill>
                <a:srgbClr val="A0A4A9"/>
              </a:solidFill>
              <a:ln>
                <a:solidFill>
                  <a:schemeClr val="bg1"/>
                </a:solidFill>
                <a:miter lim="800000"/>
              </a:ln>
              <a:effectLst/>
            </c:spPr>
            <c:extLst>
              <c:ext xmlns:c16="http://schemas.microsoft.com/office/drawing/2014/chart" uri="{C3380CC4-5D6E-409C-BE32-E72D297353CC}">
                <c16:uniqueId val="{00000002-41C5-754C-92D8-7D2C1B6E9B86}"/>
              </c:ext>
            </c:extLst>
          </c:dPt>
          <c:dPt>
            <c:idx val="3"/>
            <c:invertIfNegative val="0"/>
            <c:bubble3D val="0"/>
            <c:spPr>
              <a:solidFill>
                <a:srgbClr val="A0A4A9"/>
              </a:solidFill>
              <a:ln>
                <a:solidFill>
                  <a:schemeClr val="bg1"/>
                </a:solidFill>
                <a:miter lim="800000"/>
              </a:ln>
              <a:effectLst/>
            </c:spPr>
            <c:extLst>
              <c:ext xmlns:c16="http://schemas.microsoft.com/office/drawing/2014/chart" uri="{C3380CC4-5D6E-409C-BE32-E72D297353CC}">
                <c16:uniqueId val="{00000007-7AC7-4D00-8C68-BD51E7184DA2}"/>
              </c:ext>
            </c:extLst>
          </c:dPt>
          <c:dLbls>
            <c:numFmt formatCode="0%" sourceLinked="0"/>
            <c:spPr>
              <a:noFill/>
              <a:ln>
                <a:noFill/>
              </a:ln>
              <a:effectLst/>
            </c:spPr>
            <c:txPr>
              <a:bodyPr rot="0" spcFirstLastPara="1" vertOverflow="ellipsis" vert="horz" wrap="square" anchor="ctr" anchorCtr="1"/>
              <a:lstStyle/>
              <a:p>
                <a:pPr>
                  <a:defRPr sz="8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Less frequently than weekly</c:v>
                </c:pt>
                <c:pt idx="1">
                  <c:v>At least weekly</c:v>
                </c:pt>
                <c:pt idx="2">
                  <c:v>Several times a week</c:v>
                </c:pt>
                <c:pt idx="3">
                  <c:v>Once an hour</c:v>
                </c:pt>
                <c:pt idx="4">
                  <c:v>Many times an hour</c:v>
                </c:pt>
                <c:pt idx="5">
                  <c:v>At least daily</c:v>
                </c:pt>
                <c:pt idx="6">
                  <c:v>Several times a day</c:v>
                </c:pt>
              </c:strCache>
            </c:strRef>
          </c:cat>
          <c:val>
            <c:numRef>
              <c:f>Sheet1!$B$2:$B$8</c:f>
              <c:numCache>
                <c:formatCode>0.0%</c:formatCode>
                <c:ptCount val="7"/>
                <c:pt idx="0">
                  <c:v>2.4E-2</c:v>
                </c:pt>
                <c:pt idx="1">
                  <c:v>3.3000000000000002E-2</c:v>
                </c:pt>
                <c:pt idx="2">
                  <c:v>6.0999999999999999E-2</c:v>
                </c:pt>
                <c:pt idx="3">
                  <c:v>9.1999999999999998E-2</c:v>
                </c:pt>
                <c:pt idx="4">
                  <c:v>0.19800000000000001</c:v>
                </c:pt>
                <c:pt idx="5">
                  <c:v>0.22500000000000001</c:v>
                </c:pt>
                <c:pt idx="6">
                  <c:v>0.36699999999999999</c:v>
                </c:pt>
              </c:numCache>
            </c:numRef>
          </c:val>
          <c:extLst>
            <c:ext xmlns:c16="http://schemas.microsoft.com/office/drawing/2014/chart" uri="{C3380CC4-5D6E-409C-BE32-E72D297353CC}">
              <c16:uniqueId val="{00000000-048B-7A41-B316-04C3E31FC34D}"/>
            </c:ext>
          </c:extLst>
        </c:ser>
        <c:dLbls>
          <c:dLblPos val="outEnd"/>
          <c:showLegendKey val="0"/>
          <c:showVal val="1"/>
          <c:showCatName val="0"/>
          <c:showSerName val="0"/>
          <c:showPercent val="0"/>
          <c:showBubbleSize val="0"/>
        </c:dLbls>
        <c:gapWidth val="100"/>
        <c:axId val="388909544"/>
        <c:axId val="388909936"/>
      </c:barChart>
      <c:catAx>
        <c:axId val="388909544"/>
        <c:scaling>
          <c:orientation val="minMax"/>
        </c:scaling>
        <c:delete val="0"/>
        <c:axPos val="l"/>
        <c:numFmt formatCode="General" sourceLinked="1"/>
        <c:majorTickMark val="none"/>
        <c:minorTickMark val="none"/>
        <c:tickLblPos val="nextTo"/>
        <c:spPr>
          <a:noFill/>
          <a:ln w="9525" cap="flat" cmpd="sng" algn="ctr">
            <a:solidFill>
              <a:schemeClr val="accent4"/>
            </a:solidFill>
            <a:miter lim="800000"/>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crossAx val="388909936"/>
        <c:crosses val="autoZero"/>
        <c:auto val="1"/>
        <c:lblAlgn val="ctr"/>
        <c:lblOffset val="100"/>
        <c:noMultiLvlLbl val="0"/>
      </c:catAx>
      <c:valAx>
        <c:axId val="388909936"/>
        <c:scaling>
          <c:orientation val="minMax"/>
        </c:scaling>
        <c:delete val="1"/>
        <c:axPos val="b"/>
        <c:numFmt formatCode="0.0%" sourceLinked="1"/>
        <c:majorTickMark val="none"/>
        <c:minorTickMark val="none"/>
        <c:tickLblPos val="nextTo"/>
        <c:crossAx val="388909544"/>
        <c:crosses val="autoZero"/>
        <c:crossBetween val="between"/>
      </c:valAx>
      <c:spPr>
        <a:noFill/>
        <a:ln>
          <a:noFill/>
        </a:ln>
        <a:effectLst/>
      </c:spPr>
    </c:plotArea>
    <c:plotVisOnly val="1"/>
    <c:dispBlanksAs val="gap"/>
    <c:showDLblsOverMax val="0"/>
  </c:chart>
  <c:spPr>
    <a:noFill/>
    <a:ln>
      <a:noFill/>
    </a:ln>
    <a:effectLst/>
  </c:spPr>
  <c:txPr>
    <a:bodyPr/>
    <a:lstStyle/>
    <a:p>
      <a:pPr>
        <a:defRPr sz="800" b="0">
          <a:solidFill>
            <a:schemeClr val="tx1"/>
          </a:solidFill>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4159714730573646"/>
          <c:y val="8.4555147821706256E-2"/>
          <c:w val="0.52035293431008744"/>
          <c:h val="0.84498222899353848"/>
        </c:manualLayout>
      </c:layout>
      <c:barChart>
        <c:barDir val="bar"/>
        <c:grouping val="clustered"/>
        <c:varyColors val="0"/>
        <c:ser>
          <c:idx val="0"/>
          <c:order val="0"/>
          <c:tx>
            <c:strRef>
              <c:f>Sheet1!$B$1</c:f>
              <c:strCache>
                <c:ptCount val="1"/>
                <c:pt idx="0">
                  <c:v>Percent</c:v>
                </c:pt>
              </c:strCache>
            </c:strRef>
          </c:tx>
          <c:spPr>
            <a:solidFill>
              <a:srgbClr val="0070CD">
                <a:lumMod val="75000"/>
              </a:srgbClr>
            </a:solidFill>
            <a:ln>
              <a:solidFill>
                <a:schemeClr val="bg1"/>
              </a:solidFill>
              <a:miter lim="800000"/>
            </a:ln>
            <a:effectLst/>
          </c:spPr>
          <c:invertIfNegative val="0"/>
          <c:dPt>
            <c:idx val="0"/>
            <c:invertIfNegative val="0"/>
            <c:bubble3D val="0"/>
            <c:spPr>
              <a:solidFill>
                <a:srgbClr val="A0A4A9"/>
              </a:solidFill>
              <a:ln>
                <a:solidFill>
                  <a:schemeClr val="bg1"/>
                </a:solidFill>
                <a:miter lim="800000"/>
              </a:ln>
              <a:effectLst/>
            </c:spPr>
            <c:extLst>
              <c:ext xmlns:c16="http://schemas.microsoft.com/office/drawing/2014/chart" uri="{C3380CC4-5D6E-409C-BE32-E72D297353CC}">
                <c16:uniqueId val="{00000001-2328-BF46-B8DB-419BEFFF45E8}"/>
              </c:ext>
            </c:extLst>
          </c:dPt>
          <c:dPt>
            <c:idx val="1"/>
            <c:invertIfNegative val="0"/>
            <c:bubble3D val="0"/>
            <c:spPr>
              <a:solidFill>
                <a:srgbClr val="A0A4A9"/>
              </a:solidFill>
              <a:ln>
                <a:solidFill>
                  <a:schemeClr val="bg1"/>
                </a:solidFill>
                <a:miter lim="800000"/>
              </a:ln>
              <a:effectLst/>
            </c:spPr>
            <c:extLst>
              <c:ext xmlns:c16="http://schemas.microsoft.com/office/drawing/2014/chart" uri="{C3380CC4-5D6E-409C-BE32-E72D297353CC}">
                <c16:uniqueId val="{00000003-2328-BF46-B8DB-419BEFFF45E8}"/>
              </c:ext>
            </c:extLst>
          </c:dPt>
          <c:dPt>
            <c:idx val="2"/>
            <c:invertIfNegative val="0"/>
            <c:bubble3D val="0"/>
            <c:spPr>
              <a:solidFill>
                <a:srgbClr val="A0A4A9"/>
              </a:solidFill>
              <a:ln>
                <a:solidFill>
                  <a:schemeClr val="bg1"/>
                </a:solidFill>
                <a:miter lim="800000"/>
              </a:ln>
              <a:effectLst/>
            </c:spPr>
            <c:extLst>
              <c:ext xmlns:c16="http://schemas.microsoft.com/office/drawing/2014/chart" uri="{C3380CC4-5D6E-409C-BE32-E72D297353CC}">
                <c16:uniqueId val="{00000005-2328-BF46-B8DB-419BEFFF45E8}"/>
              </c:ext>
            </c:extLst>
          </c:dPt>
          <c:dPt>
            <c:idx val="3"/>
            <c:invertIfNegative val="0"/>
            <c:bubble3D val="0"/>
            <c:spPr>
              <a:solidFill>
                <a:srgbClr val="A0A4A9"/>
              </a:solidFill>
              <a:ln>
                <a:solidFill>
                  <a:schemeClr val="bg1"/>
                </a:solidFill>
                <a:miter lim="800000"/>
              </a:ln>
              <a:effectLst/>
            </c:spPr>
            <c:extLst>
              <c:ext xmlns:c16="http://schemas.microsoft.com/office/drawing/2014/chart" uri="{C3380CC4-5D6E-409C-BE32-E72D297353CC}">
                <c16:uniqueId val="{00000007-2328-BF46-B8DB-419BEFFF45E8}"/>
              </c:ext>
            </c:extLst>
          </c:dPt>
          <c:dPt>
            <c:idx val="4"/>
            <c:invertIfNegative val="0"/>
            <c:bubble3D val="0"/>
            <c:spPr>
              <a:solidFill>
                <a:srgbClr val="A0A4A9"/>
              </a:solidFill>
              <a:ln>
                <a:solidFill>
                  <a:schemeClr val="bg1"/>
                </a:solidFill>
                <a:miter lim="800000"/>
              </a:ln>
              <a:effectLst/>
            </c:spPr>
            <c:extLst>
              <c:ext xmlns:c16="http://schemas.microsoft.com/office/drawing/2014/chart" uri="{C3380CC4-5D6E-409C-BE32-E72D297353CC}">
                <c16:uniqueId val="{00000009-2328-BF46-B8DB-419BEFFF45E8}"/>
              </c:ext>
            </c:extLst>
          </c:dPt>
          <c:dPt>
            <c:idx val="5"/>
            <c:invertIfNegative val="0"/>
            <c:bubble3D val="0"/>
            <c:spPr>
              <a:solidFill>
                <a:srgbClr val="A0A4A9"/>
              </a:solidFill>
              <a:ln>
                <a:solidFill>
                  <a:schemeClr val="bg1"/>
                </a:solidFill>
                <a:miter lim="800000"/>
              </a:ln>
              <a:effectLst/>
            </c:spPr>
            <c:extLst>
              <c:ext xmlns:c16="http://schemas.microsoft.com/office/drawing/2014/chart" uri="{C3380CC4-5D6E-409C-BE32-E72D297353CC}">
                <c16:uniqueId val="{0000000B-2328-BF46-B8DB-419BEFFF45E8}"/>
              </c:ext>
            </c:extLst>
          </c:dPt>
          <c:dLbls>
            <c:numFmt formatCode="0%" sourceLinked="0"/>
            <c:spPr>
              <a:noFill/>
              <a:ln>
                <a:noFill/>
              </a:ln>
              <a:effectLst/>
            </c:spPr>
            <c:txPr>
              <a:bodyPr rot="0" spcFirstLastPara="1" vertOverflow="ellipsis" vert="horz" wrap="square" anchor="ctr" anchorCtr="1"/>
              <a:lstStyle/>
              <a:p>
                <a:pPr>
                  <a:defRPr sz="8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Other</c:v>
                </c:pt>
                <c:pt idx="1">
                  <c:v>Homework</c:v>
                </c:pt>
                <c:pt idx="2">
                  <c:v>Working</c:v>
                </c:pt>
                <c:pt idx="3">
                  <c:v>Cleaning/organizing my room</c:v>
                </c:pt>
                <c:pt idx="4">
                  <c:v>Hanging out with family/friends</c:v>
                </c:pt>
                <c:pt idx="5">
                  <c:v>Watching Netflix/playing video games</c:v>
                </c:pt>
                <c:pt idx="6">
                  <c:v>Reading/relaxing alone</c:v>
                </c:pt>
                <c:pt idx="7">
                  <c:v>Exercising/playing sports</c:v>
                </c:pt>
                <c:pt idx="8">
                  <c:v>Sleeping</c:v>
                </c:pt>
              </c:strCache>
            </c:strRef>
          </c:cat>
          <c:val>
            <c:numRef>
              <c:f>Sheet1!$B$2:$B$10</c:f>
              <c:numCache>
                <c:formatCode>0.0%</c:formatCode>
                <c:ptCount val="9"/>
                <c:pt idx="0">
                  <c:v>5.2999999999999999E-2</c:v>
                </c:pt>
                <c:pt idx="1">
                  <c:v>7.0999999999999994E-2</c:v>
                </c:pt>
                <c:pt idx="2">
                  <c:v>7.2999999999999995E-2</c:v>
                </c:pt>
                <c:pt idx="3">
                  <c:v>7.9000000000000001E-2</c:v>
                </c:pt>
                <c:pt idx="4">
                  <c:v>0.08</c:v>
                </c:pt>
                <c:pt idx="5">
                  <c:v>0.11</c:v>
                </c:pt>
                <c:pt idx="6">
                  <c:v>0.155</c:v>
                </c:pt>
                <c:pt idx="7">
                  <c:v>0.156</c:v>
                </c:pt>
                <c:pt idx="8">
                  <c:v>0.221</c:v>
                </c:pt>
              </c:numCache>
            </c:numRef>
          </c:val>
          <c:extLst>
            <c:ext xmlns:c16="http://schemas.microsoft.com/office/drawing/2014/chart" uri="{C3380CC4-5D6E-409C-BE32-E72D297353CC}">
              <c16:uniqueId val="{0000000C-2328-BF46-B8DB-419BEFFF45E8}"/>
            </c:ext>
          </c:extLst>
        </c:ser>
        <c:dLbls>
          <c:dLblPos val="outEnd"/>
          <c:showLegendKey val="0"/>
          <c:showVal val="1"/>
          <c:showCatName val="0"/>
          <c:showSerName val="0"/>
          <c:showPercent val="0"/>
          <c:showBubbleSize val="0"/>
        </c:dLbls>
        <c:gapWidth val="100"/>
        <c:axId val="323467400"/>
        <c:axId val="323467792"/>
      </c:barChart>
      <c:catAx>
        <c:axId val="323467400"/>
        <c:scaling>
          <c:orientation val="minMax"/>
        </c:scaling>
        <c:delete val="0"/>
        <c:axPos val="l"/>
        <c:numFmt formatCode="General" sourceLinked="1"/>
        <c:majorTickMark val="none"/>
        <c:minorTickMark val="none"/>
        <c:tickLblPos val="nextTo"/>
        <c:spPr>
          <a:noFill/>
          <a:ln w="9525" cap="flat" cmpd="sng" algn="ctr">
            <a:solidFill>
              <a:schemeClr val="accent4"/>
            </a:solidFill>
            <a:miter lim="800000"/>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crossAx val="323467792"/>
        <c:crosses val="autoZero"/>
        <c:auto val="1"/>
        <c:lblAlgn val="ctr"/>
        <c:lblOffset val="100"/>
        <c:noMultiLvlLbl val="0"/>
      </c:catAx>
      <c:valAx>
        <c:axId val="323467792"/>
        <c:scaling>
          <c:orientation val="minMax"/>
        </c:scaling>
        <c:delete val="1"/>
        <c:axPos val="b"/>
        <c:numFmt formatCode="0.0%" sourceLinked="1"/>
        <c:majorTickMark val="none"/>
        <c:minorTickMark val="none"/>
        <c:tickLblPos val="nextTo"/>
        <c:crossAx val="323467400"/>
        <c:crosses val="autoZero"/>
        <c:crossBetween val="between"/>
      </c:valAx>
      <c:spPr>
        <a:noFill/>
        <a:ln>
          <a:noFill/>
        </a:ln>
        <a:effectLst/>
      </c:spPr>
    </c:plotArea>
    <c:plotVisOnly val="1"/>
    <c:dispBlanksAs val="gap"/>
    <c:showDLblsOverMax val="0"/>
  </c:chart>
  <c:spPr>
    <a:noFill/>
    <a:ln>
      <a:noFill/>
    </a:ln>
    <a:effectLst/>
  </c:spPr>
  <c:txPr>
    <a:bodyPr/>
    <a:lstStyle/>
    <a:p>
      <a:pPr>
        <a:defRPr sz="800" b="0">
          <a:solidFill>
            <a:schemeClr val="tx1"/>
          </a:solidFill>
        </a:defRPr>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475028114113522"/>
          <c:y val="6.7033583969520597E-2"/>
          <c:w val="0.68070641838052515"/>
          <c:h val="0.93296641603047936"/>
        </c:manualLayout>
      </c:layout>
      <c:barChart>
        <c:barDir val="bar"/>
        <c:grouping val="clustered"/>
        <c:varyColors val="0"/>
        <c:ser>
          <c:idx val="0"/>
          <c:order val="0"/>
          <c:tx>
            <c:strRef>
              <c:f>Sheet1!$B$1</c:f>
              <c:strCache>
                <c:ptCount val="1"/>
                <c:pt idx="0">
                  <c:v>Series 1</c:v>
                </c:pt>
              </c:strCache>
            </c:strRef>
          </c:tx>
          <c:spPr>
            <a:solidFill>
              <a:schemeClr val="bg2"/>
            </a:solidFill>
            <a:ln w="12700">
              <a:solidFill>
                <a:schemeClr val="bg1"/>
              </a:solidFill>
            </a:ln>
            <a:effectLst/>
          </c:spPr>
          <c:invertIfNegative val="0"/>
          <c:dPt>
            <c:idx val="0"/>
            <c:invertIfNegative val="0"/>
            <c:bubble3D val="0"/>
            <c:spPr>
              <a:solidFill>
                <a:schemeClr val="bg2"/>
              </a:solidFill>
              <a:ln w="12700">
                <a:solidFill>
                  <a:schemeClr val="bg1"/>
                </a:solidFill>
              </a:ln>
              <a:effectLst/>
            </c:spPr>
            <c:extLst>
              <c:ext xmlns:c16="http://schemas.microsoft.com/office/drawing/2014/chart" uri="{C3380CC4-5D6E-409C-BE32-E72D297353CC}">
                <c16:uniqueId val="{00000001-6376-0141-8F95-800CC34D556D}"/>
              </c:ext>
            </c:extLst>
          </c:dPt>
          <c:dPt>
            <c:idx val="1"/>
            <c:invertIfNegative val="0"/>
            <c:bubble3D val="0"/>
            <c:spPr>
              <a:solidFill>
                <a:schemeClr val="bg2"/>
              </a:solidFill>
              <a:ln w="12700">
                <a:solidFill>
                  <a:schemeClr val="bg1"/>
                </a:solidFill>
              </a:ln>
              <a:effectLst/>
            </c:spPr>
            <c:extLst>
              <c:ext xmlns:c16="http://schemas.microsoft.com/office/drawing/2014/chart" uri="{C3380CC4-5D6E-409C-BE32-E72D297353CC}">
                <c16:uniqueId val="{00000003-6376-0141-8F95-800CC34D556D}"/>
              </c:ext>
            </c:extLst>
          </c:dPt>
          <c:dPt>
            <c:idx val="4"/>
            <c:invertIfNegative val="0"/>
            <c:bubble3D val="0"/>
            <c:spPr>
              <a:solidFill>
                <a:schemeClr val="accent6"/>
              </a:solidFill>
              <a:ln w="12700">
                <a:solidFill>
                  <a:schemeClr val="bg1"/>
                </a:solidFill>
              </a:ln>
              <a:effectLst/>
            </c:spPr>
            <c:extLst>
              <c:ext xmlns:c16="http://schemas.microsoft.com/office/drawing/2014/chart" uri="{C3380CC4-5D6E-409C-BE32-E72D297353CC}">
                <c16:uniqueId val="{0000000D-6376-0141-8F95-800CC34D556D}"/>
              </c:ext>
            </c:extLst>
          </c:dPt>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Not ready to make a decision</c:v>
                </c:pt>
                <c:pt idx="1">
                  <c:v>Not ready to go to college</c:v>
                </c:pt>
                <c:pt idx="2">
                  <c:v>Going into military</c:v>
                </c:pt>
                <c:pt idx="3">
                  <c:v>Do not think they can afford</c:v>
                </c:pt>
                <c:pt idx="4">
                  <c:v>Planning to take a year off </c:v>
                </c:pt>
              </c:strCache>
            </c:strRef>
          </c:cat>
          <c:val>
            <c:numRef>
              <c:f>Sheet1!$B$2:$B$6</c:f>
              <c:numCache>
                <c:formatCode>0%</c:formatCode>
                <c:ptCount val="5"/>
                <c:pt idx="0">
                  <c:v>0.12</c:v>
                </c:pt>
                <c:pt idx="1">
                  <c:v>0.14000000000000001</c:v>
                </c:pt>
                <c:pt idx="2">
                  <c:v>0.18</c:v>
                </c:pt>
                <c:pt idx="3">
                  <c:v>0.24</c:v>
                </c:pt>
                <c:pt idx="4">
                  <c:v>0.32</c:v>
                </c:pt>
              </c:numCache>
            </c:numRef>
          </c:val>
          <c:extLst>
            <c:ext xmlns:c16="http://schemas.microsoft.com/office/drawing/2014/chart" uri="{C3380CC4-5D6E-409C-BE32-E72D297353CC}">
              <c16:uniqueId val="{0000000C-6376-0141-8F95-800CC34D556D}"/>
            </c:ext>
          </c:extLst>
        </c:ser>
        <c:dLbls>
          <c:showLegendKey val="0"/>
          <c:showVal val="0"/>
          <c:showCatName val="0"/>
          <c:showSerName val="0"/>
          <c:showPercent val="0"/>
          <c:showBubbleSize val="0"/>
        </c:dLbls>
        <c:gapWidth val="119"/>
        <c:axId val="807030448"/>
        <c:axId val="807028880"/>
      </c:barChart>
      <c:catAx>
        <c:axId val="807030448"/>
        <c:scaling>
          <c:orientation val="minMax"/>
        </c:scaling>
        <c:delete val="0"/>
        <c:axPos val="l"/>
        <c:numFmt formatCode="General" sourceLinked="1"/>
        <c:majorTickMark val="none"/>
        <c:minorTickMark val="none"/>
        <c:tickLblPos val="nextTo"/>
        <c:spPr>
          <a:noFill/>
          <a:ln w="9525" cap="flat" cmpd="sng" algn="ctr">
            <a:solidFill>
              <a:schemeClr val="accent2"/>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crossAx val="807028880"/>
        <c:crosses val="autoZero"/>
        <c:auto val="1"/>
        <c:lblAlgn val="ctr"/>
        <c:lblOffset val="100"/>
        <c:noMultiLvlLbl val="0"/>
      </c:catAx>
      <c:valAx>
        <c:axId val="807028880"/>
        <c:scaling>
          <c:orientation val="minMax"/>
        </c:scaling>
        <c:delete val="1"/>
        <c:axPos val="b"/>
        <c:numFmt formatCode="0%" sourceLinked="1"/>
        <c:majorTickMark val="none"/>
        <c:minorTickMark val="none"/>
        <c:tickLblPos val="nextTo"/>
        <c:crossAx val="8070304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Column1</c:v>
                </c:pt>
              </c:strCache>
            </c:strRef>
          </c:tx>
          <c:spPr>
            <a:solidFill>
              <a:schemeClr val="accent1"/>
            </a:solidFill>
            <a:ln>
              <a:solidFill>
                <a:schemeClr val="bg1"/>
              </a:solidFill>
              <a:miter lim="800000"/>
            </a:ln>
            <a:effectLst/>
          </c:spPr>
          <c:invertIfNegative val="0"/>
          <c:dPt>
            <c:idx val="3"/>
            <c:invertIfNegative val="0"/>
            <c:bubble3D val="0"/>
            <c:spPr>
              <a:solidFill>
                <a:srgbClr val="0070CD"/>
              </a:solidFill>
              <a:ln>
                <a:solidFill>
                  <a:schemeClr val="bg1"/>
                </a:solidFill>
                <a:miter lim="800000"/>
              </a:ln>
              <a:effectLst/>
            </c:spPr>
            <c:extLst>
              <c:ext xmlns:c16="http://schemas.microsoft.com/office/drawing/2014/chart" uri="{C3380CC4-5D6E-409C-BE32-E72D297353CC}">
                <c16:uniqueId val="{00000001-4E6E-45F3-B6CC-2F12D2B290D9}"/>
              </c:ext>
            </c:extLst>
          </c:dPt>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Social</c:v>
                </c:pt>
                <c:pt idx="1">
                  <c:v>Online Video</c:v>
                </c:pt>
                <c:pt idx="2">
                  <c:v>Friends &amp; Family</c:v>
                </c:pt>
                <c:pt idx="3">
                  <c:v>Search</c:v>
                </c:pt>
              </c:strCache>
            </c:strRef>
          </c:cat>
          <c:val>
            <c:numRef>
              <c:f>Sheet1!$B$2:$B$5</c:f>
              <c:numCache>
                <c:formatCode>0%</c:formatCode>
                <c:ptCount val="4"/>
                <c:pt idx="0">
                  <c:v>0.04</c:v>
                </c:pt>
                <c:pt idx="1">
                  <c:v>0.05</c:v>
                </c:pt>
                <c:pt idx="2">
                  <c:v>0.3</c:v>
                </c:pt>
                <c:pt idx="3">
                  <c:v>0.57999999999999996</c:v>
                </c:pt>
              </c:numCache>
            </c:numRef>
          </c:val>
          <c:extLst>
            <c:ext xmlns:c16="http://schemas.microsoft.com/office/drawing/2014/chart" uri="{C3380CC4-5D6E-409C-BE32-E72D297353CC}">
              <c16:uniqueId val="{00000002-4E6E-45F3-B6CC-2F12D2B290D9}"/>
            </c:ext>
          </c:extLst>
        </c:ser>
        <c:dLbls>
          <c:dLblPos val="outEnd"/>
          <c:showLegendKey val="0"/>
          <c:showVal val="1"/>
          <c:showCatName val="0"/>
          <c:showSerName val="0"/>
          <c:showPercent val="0"/>
          <c:showBubbleSize val="0"/>
        </c:dLbls>
        <c:gapWidth val="50"/>
        <c:axId val="528736672"/>
        <c:axId val="528737064"/>
      </c:barChart>
      <c:catAx>
        <c:axId val="528736672"/>
        <c:scaling>
          <c:orientation val="minMax"/>
        </c:scaling>
        <c:delete val="0"/>
        <c:axPos val="b"/>
        <c:numFmt formatCode="General" sourceLinked="1"/>
        <c:majorTickMark val="none"/>
        <c:minorTickMark val="none"/>
        <c:tickLblPos val="nextTo"/>
        <c:spPr>
          <a:noFill/>
          <a:ln w="9525" cap="flat" cmpd="sng" algn="ctr">
            <a:solidFill>
              <a:schemeClr val="accent4"/>
            </a:solidFill>
            <a:miter lim="800000"/>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crossAx val="528737064"/>
        <c:crosses val="autoZero"/>
        <c:auto val="1"/>
        <c:lblAlgn val="ctr"/>
        <c:lblOffset val="100"/>
        <c:noMultiLvlLbl val="0"/>
      </c:catAx>
      <c:valAx>
        <c:axId val="528737064"/>
        <c:scaling>
          <c:orientation val="minMax"/>
        </c:scaling>
        <c:delete val="1"/>
        <c:axPos val="l"/>
        <c:numFmt formatCode="0%" sourceLinked="1"/>
        <c:majorTickMark val="none"/>
        <c:minorTickMark val="none"/>
        <c:tickLblPos val="nextTo"/>
        <c:crossAx val="528736672"/>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Sheet1!$A$59</c:f>
              <c:strCache>
                <c:ptCount val="1"/>
                <c:pt idx="0">
                  <c:v>Before freshman year</c:v>
                </c:pt>
              </c:strCache>
            </c:strRef>
          </c:tx>
          <c:spPr>
            <a:solidFill>
              <a:schemeClr val="accent6"/>
            </a:solidFill>
            <a:ln>
              <a:noFill/>
            </a:ln>
            <a:effectLst/>
          </c:spPr>
          <c:invertIfNegative val="0"/>
          <c:cat>
            <c:numRef>
              <c:f>Sheet1!$B$58:$D$58</c:f>
              <c:numCache>
                <c:formatCode>0</c:formatCode>
                <c:ptCount val="3"/>
                <c:pt idx="0">
                  <c:v>2019</c:v>
                </c:pt>
                <c:pt idx="1">
                  <c:v>2017</c:v>
                </c:pt>
                <c:pt idx="2">
                  <c:v>2015</c:v>
                </c:pt>
              </c:numCache>
            </c:numRef>
          </c:cat>
          <c:val>
            <c:numRef>
              <c:f>Sheet1!$B$59:$D$59</c:f>
              <c:numCache>
                <c:formatCode>0.0</c:formatCode>
                <c:ptCount val="3"/>
                <c:pt idx="0">
                  <c:v>17</c:v>
                </c:pt>
                <c:pt idx="1">
                  <c:v>10.7</c:v>
                </c:pt>
                <c:pt idx="2">
                  <c:v>12.3</c:v>
                </c:pt>
              </c:numCache>
            </c:numRef>
          </c:val>
          <c:extLst>
            <c:ext xmlns:c16="http://schemas.microsoft.com/office/drawing/2014/chart" uri="{C3380CC4-5D6E-409C-BE32-E72D297353CC}">
              <c16:uniqueId val="{00000000-1F4D-FA48-8DCB-02BAE30A3114}"/>
            </c:ext>
          </c:extLst>
        </c:ser>
        <c:ser>
          <c:idx val="1"/>
          <c:order val="1"/>
          <c:tx>
            <c:strRef>
              <c:f>Sheet1!$A$60</c:f>
              <c:strCache>
                <c:ptCount val="1"/>
                <c:pt idx="0">
                  <c:v>Freshman year</c:v>
                </c:pt>
              </c:strCache>
            </c:strRef>
          </c:tx>
          <c:spPr>
            <a:solidFill>
              <a:srgbClr val="ED7D31"/>
            </a:solidFill>
            <a:ln>
              <a:noFill/>
            </a:ln>
            <a:effectLst/>
          </c:spPr>
          <c:invertIfNegative val="0"/>
          <c:cat>
            <c:numRef>
              <c:f>Sheet1!$B$58:$D$58</c:f>
              <c:numCache>
                <c:formatCode>0</c:formatCode>
                <c:ptCount val="3"/>
                <c:pt idx="0">
                  <c:v>2019</c:v>
                </c:pt>
                <c:pt idx="1">
                  <c:v>2017</c:v>
                </c:pt>
                <c:pt idx="2">
                  <c:v>2015</c:v>
                </c:pt>
              </c:numCache>
            </c:numRef>
          </c:cat>
          <c:val>
            <c:numRef>
              <c:f>Sheet1!$B$60:$D$60</c:f>
              <c:numCache>
                <c:formatCode>0.0</c:formatCode>
                <c:ptCount val="3"/>
                <c:pt idx="0">
                  <c:v>14.8</c:v>
                </c:pt>
                <c:pt idx="1">
                  <c:v>7.9</c:v>
                </c:pt>
                <c:pt idx="2">
                  <c:v>11.6</c:v>
                </c:pt>
              </c:numCache>
            </c:numRef>
          </c:val>
          <c:extLst>
            <c:ext xmlns:c16="http://schemas.microsoft.com/office/drawing/2014/chart" uri="{C3380CC4-5D6E-409C-BE32-E72D297353CC}">
              <c16:uniqueId val="{00000001-1F4D-FA48-8DCB-02BAE30A3114}"/>
            </c:ext>
          </c:extLst>
        </c:ser>
        <c:ser>
          <c:idx val="2"/>
          <c:order val="2"/>
          <c:tx>
            <c:strRef>
              <c:f>Sheet1!$A$61</c:f>
              <c:strCache>
                <c:ptCount val="1"/>
                <c:pt idx="0">
                  <c:v>Sophomore year</c:v>
                </c:pt>
              </c:strCache>
            </c:strRef>
          </c:tx>
          <c:spPr>
            <a:solidFill>
              <a:schemeClr val="accent2"/>
            </a:solidFill>
            <a:ln>
              <a:noFill/>
            </a:ln>
            <a:effectLst/>
          </c:spPr>
          <c:invertIfNegative val="0"/>
          <c:cat>
            <c:numRef>
              <c:f>Sheet1!$B$58:$D$58</c:f>
              <c:numCache>
                <c:formatCode>0</c:formatCode>
                <c:ptCount val="3"/>
                <c:pt idx="0">
                  <c:v>2019</c:v>
                </c:pt>
                <c:pt idx="1">
                  <c:v>2017</c:v>
                </c:pt>
                <c:pt idx="2">
                  <c:v>2015</c:v>
                </c:pt>
              </c:numCache>
            </c:numRef>
          </c:cat>
          <c:val>
            <c:numRef>
              <c:f>Sheet1!$B$61:$D$61</c:f>
              <c:numCache>
                <c:formatCode>0.0</c:formatCode>
                <c:ptCount val="3"/>
                <c:pt idx="0">
                  <c:v>34.800000000000011</c:v>
                </c:pt>
                <c:pt idx="1">
                  <c:v>17.600000000000001</c:v>
                </c:pt>
                <c:pt idx="2">
                  <c:v>25.7</c:v>
                </c:pt>
              </c:numCache>
            </c:numRef>
          </c:val>
          <c:extLst>
            <c:ext xmlns:c16="http://schemas.microsoft.com/office/drawing/2014/chart" uri="{C3380CC4-5D6E-409C-BE32-E72D297353CC}">
              <c16:uniqueId val="{00000002-1F4D-FA48-8DCB-02BAE30A3114}"/>
            </c:ext>
          </c:extLst>
        </c:ser>
        <c:ser>
          <c:idx val="3"/>
          <c:order val="3"/>
          <c:tx>
            <c:strRef>
              <c:f>Sheet1!$A$62</c:f>
              <c:strCache>
                <c:ptCount val="1"/>
                <c:pt idx="0">
                  <c:v>Junior year</c:v>
                </c:pt>
              </c:strCache>
            </c:strRef>
          </c:tx>
          <c:spPr>
            <a:solidFill>
              <a:srgbClr val="F6D900"/>
            </a:solidFill>
            <a:ln>
              <a:noFill/>
            </a:ln>
            <a:effectLst/>
          </c:spPr>
          <c:invertIfNegative val="0"/>
          <c:cat>
            <c:numRef>
              <c:f>Sheet1!$B$58:$D$58</c:f>
              <c:numCache>
                <c:formatCode>0</c:formatCode>
                <c:ptCount val="3"/>
                <c:pt idx="0">
                  <c:v>2019</c:v>
                </c:pt>
                <c:pt idx="1">
                  <c:v>2017</c:v>
                </c:pt>
                <c:pt idx="2">
                  <c:v>2015</c:v>
                </c:pt>
              </c:numCache>
            </c:numRef>
          </c:cat>
          <c:val>
            <c:numRef>
              <c:f>Sheet1!$B$62:$D$62</c:f>
              <c:numCache>
                <c:formatCode>0.0</c:formatCode>
                <c:ptCount val="3"/>
                <c:pt idx="0">
                  <c:v>24.3</c:v>
                </c:pt>
                <c:pt idx="1">
                  <c:v>41.4</c:v>
                </c:pt>
                <c:pt idx="2">
                  <c:v>40.9</c:v>
                </c:pt>
              </c:numCache>
            </c:numRef>
          </c:val>
          <c:extLst>
            <c:ext xmlns:c16="http://schemas.microsoft.com/office/drawing/2014/chart" uri="{C3380CC4-5D6E-409C-BE32-E72D297353CC}">
              <c16:uniqueId val="{00000003-1F4D-FA48-8DCB-02BAE30A3114}"/>
            </c:ext>
          </c:extLst>
        </c:ser>
        <c:ser>
          <c:idx val="4"/>
          <c:order val="4"/>
          <c:tx>
            <c:strRef>
              <c:f>Sheet1!$A$63</c:f>
              <c:strCache>
                <c:ptCount val="1"/>
                <c:pt idx="0">
                  <c:v>Senior year</c:v>
                </c:pt>
              </c:strCache>
            </c:strRef>
          </c:tx>
          <c:spPr>
            <a:solidFill>
              <a:schemeClr val="accent5"/>
            </a:solidFill>
            <a:ln>
              <a:noFill/>
            </a:ln>
            <a:effectLst/>
          </c:spPr>
          <c:invertIfNegative val="0"/>
          <c:cat>
            <c:numRef>
              <c:f>Sheet1!$B$58:$D$58</c:f>
              <c:numCache>
                <c:formatCode>0</c:formatCode>
                <c:ptCount val="3"/>
                <c:pt idx="0">
                  <c:v>2019</c:v>
                </c:pt>
                <c:pt idx="1">
                  <c:v>2017</c:v>
                </c:pt>
                <c:pt idx="2">
                  <c:v>2015</c:v>
                </c:pt>
              </c:numCache>
            </c:numRef>
          </c:cat>
          <c:val>
            <c:numRef>
              <c:f>Sheet1!$B$63:$D$63</c:f>
              <c:numCache>
                <c:formatCode>0.0</c:formatCode>
                <c:ptCount val="3"/>
                <c:pt idx="0">
                  <c:v>6.7</c:v>
                </c:pt>
                <c:pt idx="1">
                  <c:v>19.100000000000001</c:v>
                </c:pt>
                <c:pt idx="2">
                  <c:v>6.5</c:v>
                </c:pt>
              </c:numCache>
            </c:numRef>
          </c:val>
          <c:extLst>
            <c:ext xmlns:c16="http://schemas.microsoft.com/office/drawing/2014/chart" uri="{C3380CC4-5D6E-409C-BE32-E72D297353CC}">
              <c16:uniqueId val="{00000004-1F4D-FA48-8DCB-02BAE30A3114}"/>
            </c:ext>
          </c:extLst>
        </c:ser>
        <c:ser>
          <c:idx val="5"/>
          <c:order val="5"/>
          <c:tx>
            <c:strRef>
              <c:f>Sheet1!$A$64</c:f>
              <c:strCache>
                <c:ptCount val="1"/>
                <c:pt idx="0">
                  <c:v>Don't remember</c:v>
                </c:pt>
              </c:strCache>
            </c:strRef>
          </c:tx>
          <c:spPr>
            <a:solidFill>
              <a:srgbClr val="7FCB3B"/>
            </a:solidFill>
            <a:ln>
              <a:noFill/>
            </a:ln>
            <a:effectLst/>
          </c:spPr>
          <c:invertIfNegative val="0"/>
          <c:cat>
            <c:numRef>
              <c:f>Sheet1!$B$58:$D$58</c:f>
              <c:numCache>
                <c:formatCode>0</c:formatCode>
                <c:ptCount val="3"/>
                <c:pt idx="0">
                  <c:v>2019</c:v>
                </c:pt>
                <c:pt idx="1">
                  <c:v>2017</c:v>
                </c:pt>
                <c:pt idx="2">
                  <c:v>2015</c:v>
                </c:pt>
              </c:numCache>
            </c:numRef>
          </c:cat>
          <c:val>
            <c:numRef>
              <c:f>Sheet1!$B$64:$D$64</c:f>
              <c:numCache>
                <c:formatCode>0.0</c:formatCode>
                <c:ptCount val="3"/>
                <c:pt idx="0">
                  <c:v>2.5</c:v>
                </c:pt>
                <c:pt idx="1">
                  <c:v>3.2</c:v>
                </c:pt>
                <c:pt idx="2">
                  <c:v>3.1</c:v>
                </c:pt>
              </c:numCache>
            </c:numRef>
          </c:val>
          <c:extLst>
            <c:ext xmlns:c16="http://schemas.microsoft.com/office/drawing/2014/chart" uri="{C3380CC4-5D6E-409C-BE32-E72D297353CC}">
              <c16:uniqueId val="{00000005-1F4D-FA48-8DCB-02BAE30A3114}"/>
            </c:ext>
          </c:extLst>
        </c:ser>
        <c:dLbls>
          <c:showLegendKey val="0"/>
          <c:showVal val="0"/>
          <c:showCatName val="0"/>
          <c:showSerName val="0"/>
          <c:showPercent val="0"/>
          <c:showBubbleSize val="0"/>
        </c:dLbls>
        <c:gapWidth val="150"/>
        <c:overlap val="100"/>
        <c:axId val="2109082216"/>
        <c:axId val="2108848024"/>
      </c:barChart>
      <c:catAx>
        <c:axId val="2109082216"/>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accent4"/>
                </a:solidFill>
                <a:latin typeface="+mn-lt"/>
                <a:ea typeface="+mn-ea"/>
                <a:cs typeface="+mn-cs"/>
              </a:defRPr>
            </a:pPr>
            <a:endParaRPr lang="en-US"/>
          </a:p>
        </c:txPr>
        <c:crossAx val="2108848024"/>
        <c:crosses val="autoZero"/>
        <c:auto val="1"/>
        <c:lblAlgn val="ctr"/>
        <c:lblOffset val="100"/>
        <c:noMultiLvlLbl val="0"/>
      </c:catAx>
      <c:valAx>
        <c:axId val="2108848024"/>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accent4"/>
                </a:solidFill>
                <a:latin typeface="+mn-lt"/>
                <a:ea typeface="+mn-ea"/>
                <a:cs typeface="+mn-cs"/>
              </a:defRPr>
            </a:pPr>
            <a:endParaRPr lang="en-US"/>
          </a:p>
        </c:txPr>
        <c:crossAx val="2109082216"/>
        <c:crosses val="autoZero"/>
        <c:crossBetween val="between"/>
        <c:majorUnit val="20"/>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accent4"/>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5"/>
              </a:solidFill>
              <a:ln>
                <a:noFill/>
              </a:ln>
              <a:effectLst/>
            </c:spPr>
            <c:extLst>
              <c:ext xmlns:c16="http://schemas.microsoft.com/office/drawing/2014/chart" uri="{C3380CC4-5D6E-409C-BE32-E72D297353CC}">
                <c16:uniqueId val="{00000001-A941-E64D-8927-3C3F96A58D48}"/>
              </c:ext>
            </c:extLst>
          </c:dPt>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Millennials</c:v>
                </c:pt>
                <c:pt idx="1">
                  <c:v>Gen Z</c:v>
                </c:pt>
              </c:strCache>
            </c:strRef>
          </c:cat>
          <c:val>
            <c:numRef>
              <c:f>Sheet1!$B$2:$B$3</c:f>
              <c:numCache>
                <c:formatCode>0%</c:formatCode>
                <c:ptCount val="2"/>
                <c:pt idx="0">
                  <c:v>0.42</c:v>
                </c:pt>
                <c:pt idx="1">
                  <c:v>0.28000000000000003</c:v>
                </c:pt>
              </c:numCache>
            </c:numRef>
          </c:val>
          <c:extLst>
            <c:ext xmlns:c16="http://schemas.microsoft.com/office/drawing/2014/chart" uri="{C3380CC4-5D6E-409C-BE32-E72D297353CC}">
              <c16:uniqueId val="{00000002-A941-E64D-8927-3C3F96A58D48}"/>
            </c:ext>
          </c:extLst>
        </c:ser>
        <c:dLbls>
          <c:showLegendKey val="0"/>
          <c:showVal val="0"/>
          <c:showCatName val="0"/>
          <c:showSerName val="0"/>
          <c:showPercent val="0"/>
          <c:showBubbleSize val="0"/>
        </c:dLbls>
        <c:gapWidth val="37"/>
        <c:overlap val="-27"/>
        <c:axId val="549341408"/>
        <c:axId val="549346504"/>
      </c:barChart>
      <c:catAx>
        <c:axId val="549341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549346504"/>
        <c:crosses val="autoZero"/>
        <c:auto val="1"/>
        <c:lblAlgn val="ctr"/>
        <c:lblOffset val="100"/>
        <c:noMultiLvlLbl val="0"/>
      </c:catAx>
      <c:valAx>
        <c:axId val="549346504"/>
        <c:scaling>
          <c:orientation val="minMax"/>
        </c:scaling>
        <c:delete val="1"/>
        <c:axPos val="l"/>
        <c:numFmt formatCode="0%" sourceLinked="1"/>
        <c:majorTickMark val="none"/>
        <c:minorTickMark val="none"/>
        <c:tickLblPos val="nextTo"/>
        <c:crossAx val="5493414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dLbls>
          <c:showLegendKey val="0"/>
          <c:showVal val="0"/>
          <c:showCatName val="0"/>
          <c:showSerName val="0"/>
          <c:showPercent val="0"/>
          <c:showBubbleSize val="0"/>
        </c:dLbls>
        <c:gapWidth val="62"/>
        <c:axId val="910852448"/>
        <c:axId val="910856368"/>
      </c:barChart>
      <c:catAx>
        <c:axId val="9108524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910856368"/>
        <c:crosses val="autoZero"/>
        <c:auto val="1"/>
        <c:lblAlgn val="ctr"/>
        <c:lblOffset val="100"/>
        <c:noMultiLvlLbl val="0"/>
      </c:catAx>
      <c:valAx>
        <c:axId val="910856368"/>
        <c:scaling>
          <c:orientation val="minMax"/>
        </c:scaling>
        <c:delete val="1"/>
        <c:axPos val="b"/>
        <c:numFmt formatCode="0%" sourceLinked="1"/>
        <c:majorTickMark val="none"/>
        <c:minorTickMark val="none"/>
        <c:tickLblPos val="nextTo"/>
        <c:crossAx val="9108524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297790214137117"/>
          <c:y val="4.9107142857142856E-2"/>
          <c:w val="0.62685126005788716"/>
          <c:h val="0.9017857142857143"/>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7"/>
            <c:invertIfNegative val="0"/>
            <c:bubble3D val="0"/>
            <c:spPr>
              <a:solidFill>
                <a:schemeClr val="accent5"/>
              </a:solidFill>
              <a:ln>
                <a:solidFill>
                  <a:schemeClr val="bg1"/>
                </a:solidFill>
              </a:ln>
              <a:effectLst/>
            </c:spPr>
            <c:extLst>
              <c:ext xmlns:c16="http://schemas.microsoft.com/office/drawing/2014/chart" uri="{C3380CC4-5D6E-409C-BE32-E72D297353CC}">
                <c16:uniqueId val="{00000001-77CF-CC4E-AE1E-D7E43AAAF0B7}"/>
              </c:ext>
            </c:extLst>
          </c:dPt>
          <c:dPt>
            <c:idx val="8"/>
            <c:invertIfNegative val="0"/>
            <c:bubble3D val="0"/>
            <c:spPr>
              <a:solidFill>
                <a:schemeClr val="accent5"/>
              </a:solidFill>
              <a:ln>
                <a:solidFill>
                  <a:schemeClr val="bg1"/>
                </a:solidFill>
              </a:ln>
              <a:effectLst/>
            </c:spPr>
            <c:extLst>
              <c:ext xmlns:c16="http://schemas.microsoft.com/office/drawing/2014/chart" uri="{C3380CC4-5D6E-409C-BE32-E72D297353CC}">
                <c16:uniqueId val="{00000003-77CF-CC4E-AE1E-D7E43AAAF0B7}"/>
              </c:ext>
            </c:extLst>
          </c:dPt>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Other</c:v>
                </c:pt>
                <c:pt idx="1">
                  <c:v>Social Media</c:v>
                </c:pt>
                <c:pt idx="2">
                  <c:v>Teachers and Coaches</c:v>
                </c:pt>
                <c:pt idx="3">
                  <c:v>College Guides</c:v>
                </c:pt>
                <c:pt idx="4">
                  <c:v>Guidance Counselor</c:v>
                </c:pt>
                <c:pt idx="5">
                  <c:v>Friends</c:v>
                </c:pt>
                <c:pt idx="6">
                  <c:v>Campus Visits</c:v>
                </c:pt>
                <c:pt idx="7">
                  <c:v>Emails from Colleges</c:v>
                </c:pt>
                <c:pt idx="8">
                  <c:v>Mail from Colleges</c:v>
                </c:pt>
                <c:pt idx="9">
                  <c:v>Online Research</c:v>
                </c:pt>
              </c:strCache>
            </c:strRef>
          </c:cat>
          <c:val>
            <c:numRef>
              <c:f>Sheet1!$B$2:$B$11</c:f>
              <c:numCache>
                <c:formatCode>0%</c:formatCode>
                <c:ptCount val="10"/>
                <c:pt idx="0">
                  <c:v>0.04</c:v>
                </c:pt>
                <c:pt idx="1">
                  <c:v>0.33</c:v>
                </c:pt>
                <c:pt idx="2">
                  <c:v>0.45</c:v>
                </c:pt>
                <c:pt idx="3">
                  <c:v>0.45</c:v>
                </c:pt>
                <c:pt idx="4">
                  <c:v>0.52</c:v>
                </c:pt>
                <c:pt idx="5">
                  <c:v>0.71</c:v>
                </c:pt>
                <c:pt idx="6">
                  <c:v>0.75</c:v>
                </c:pt>
                <c:pt idx="7">
                  <c:v>0.78</c:v>
                </c:pt>
                <c:pt idx="8">
                  <c:v>0.78</c:v>
                </c:pt>
                <c:pt idx="9">
                  <c:v>0.93</c:v>
                </c:pt>
              </c:numCache>
            </c:numRef>
          </c:val>
          <c:extLst>
            <c:ext xmlns:c16="http://schemas.microsoft.com/office/drawing/2014/chart" uri="{C3380CC4-5D6E-409C-BE32-E72D297353CC}">
              <c16:uniqueId val="{00000004-77CF-CC4E-AE1E-D7E43AAAF0B7}"/>
            </c:ext>
          </c:extLst>
        </c:ser>
        <c:dLbls>
          <c:showLegendKey val="0"/>
          <c:showVal val="0"/>
          <c:showCatName val="0"/>
          <c:showSerName val="0"/>
          <c:showPercent val="0"/>
          <c:showBubbleSize val="0"/>
        </c:dLbls>
        <c:gapWidth val="119"/>
        <c:axId val="448383136"/>
        <c:axId val="448386664"/>
      </c:barChart>
      <c:catAx>
        <c:axId val="4483831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448386664"/>
        <c:crosses val="autoZero"/>
        <c:auto val="1"/>
        <c:lblAlgn val="ctr"/>
        <c:lblOffset val="100"/>
        <c:noMultiLvlLbl val="0"/>
      </c:catAx>
      <c:valAx>
        <c:axId val="448386664"/>
        <c:scaling>
          <c:orientation val="minMax"/>
        </c:scaling>
        <c:delete val="1"/>
        <c:axPos val="b"/>
        <c:numFmt formatCode="0%" sourceLinked="1"/>
        <c:majorTickMark val="none"/>
        <c:minorTickMark val="none"/>
        <c:tickLblPos val="nextTo"/>
        <c:crossAx val="4483831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3"/>
            <c:invertIfNegative val="0"/>
            <c:bubble3D val="0"/>
            <c:spPr>
              <a:solidFill>
                <a:schemeClr val="accent5"/>
              </a:solidFill>
              <a:ln>
                <a:solidFill>
                  <a:schemeClr val="bg1"/>
                </a:solidFill>
              </a:ln>
              <a:effectLst/>
            </c:spPr>
            <c:extLst>
              <c:ext xmlns:c16="http://schemas.microsoft.com/office/drawing/2014/chart" uri="{C3380CC4-5D6E-409C-BE32-E72D297353CC}">
                <c16:uniqueId val="{00000001-C1F8-0B43-A0F0-1A2A972B9396}"/>
              </c:ext>
            </c:extLst>
          </c:dPt>
          <c:dPt>
            <c:idx val="14"/>
            <c:invertIfNegative val="0"/>
            <c:bubble3D val="0"/>
            <c:spPr>
              <a:solidFill>
                <a:schemeClr val="accent1"/>
              </a:solidFill>
              <a:ln>
                <a:solidFill>
                  <a:schemeClr val="bg1"/>
                </a:solidFill>
              </a:ln>
              <a:effectLst/>
            </c:spPr>
            <c:extLst>
              <c:ext xmlns:c16="http://schemas.microsoft.com/office/drawing/2014/chart" uri="{C3380CC4-5D6E-409C-BE32-E72D297353CC}">
                <c16:uniqueId val="{00000003-C1F8-0B43-A0F0-1A2A972B9396}"/>
              </c:ext>
            </c:extLst>
          </c:dPt>
          <c:dPt>
            <c:idx val="15"/>
            <c:invertIfNegative val="0"/>
            <c:bubble3D val="0"/>
            <c:spPr>
              <a:solidFill>
                <a:schemeClr val="accent1"/>
              </a:solidFill>
              <a:ln>
                <a:solidFill>
                  <a:schemeClr val="bg1"/>
                </a:solidFill>
              </a:ln>
              <a:effectLst/>
            </c:spPr>
            <c:extLst>
              <c:ext xmlns:c16="http://schemas.microsoft.com/office/drawing/2014/chart" uri="{C3380CC4-5D6E-409C-BE32-E72D297353CC}">
                <c16:uniqueId val="{00000005-C1F8-0B43-A0F0-1A2A972B9396}"/>
              </c:ext>
            </c:extLst>
          </c:dPt>
          <c:cat>
            <c:strRef>
              <c:f>Sheet1!$A$2:$A$18</c:f>
              <c:strCache>
                <c:ptCount val="17"/>
                <c:pt idx="0">
                  <c:v>Telephone calls to colleges</c:v>
                </c:pt>
                <c:pt idx="1">
                  <c:v>College guidebooks</c:v>
                </c:pt>
                <c:pt idx="2">
                  <c:v>Other college publications</c:v>
                </c:pt>
                <c:pt idx="3">
                  <c:v>College videos on YouTube</c:v>
                </c:pt>
                <c:pt idx="4">
                  <c:v>U.S. News</c:v>
                </c:pt>
                <c:pt idx="5">
                  <c:v>Non-school websites</c:v>
                </c:pt>
                <c:pt idx="6">
                  <c:v>Social media</c:v>
                </c:pt>
                <c:pt idx="7">
                  <c:v>Viewbooks</c:v>
                </c:pt>
                <c:pt idx="8">
                  <c:v>College fairs</c:v>
                </c:pt>
                <c:pt idx="9">
                  <c:v>Teachers and coaches</c:v>
                </c:pt>
                <c:pt idx="10">
                  <c:v>High school guidance counselors</c:v>
                </c:pt>
                <c:pt idx="11">
                  <c:v>Friends already in college</c:v>
                </c:pt>
                <c:pt idx="12">
                  <c:v>Personal letters from colleges</c:v>
                </c:pt>
                <c:pt idx="13">
                  <c:v>Specific college websites</c:v>
                </c:pt>
                <c:pt idx="14">
                  <c:v>Campus visits</c:v>
                </c:pt>
                <c:pt idx="15">
                  <c:v>Parents and other family members</c:v>
                </c:pt>
                <c:pt idx="16">
                  <c:v>Emails from colleges</c:v>
                </c:pt>
              </c:strCache>
            </c:strRef>
          </c:cat>
          <c:val>
            <c:numRef>
              <c:f>Sheet1!$B$2:$B$18</c:f>
              <c:numCache>
                <c:formatCode>0%</c:formatCode>
                <c:ptCount val="17"/>
                <c:pt idx="0">
                  <c:v>0.13600000000000001</c:v>
                </c:pt>
                <c:pt idx="1">
                  <c:v>0.184</c:v>
                </c:pt>
                <c:pt idx="2">
                  <c:v>0.19</c:v>
                </c:pt>
                <c:pt idx="3">
                  <c:v>0.19600000000000001</c:v>
                </c:pt>
                <c:pt idx="4">
                  <c:v>0.25900000000000001</c:v>
                </c:pt>
                <c:pt idx="5">
                  <c:v>0.315</c:v>
                </c:pt>
                <c:pt idx="6">
                  <c:v>0.33200000000000002</c:v>
                </c:pt>
                <c:pt idx="7">
                  <c:v>0.35699999999999998</c:v>
                </c:pt>
                <c:pt idx="8">
                  <c:v>0.49099999999999999</c:v>
                </c:pt>
                <c:pt idx="9">
                  <c:v>0.51500000000000001</c:v>
                </c:pt>
                <c:pt idx="10">
                  <c:v>0.57099999999999995</c:v>
                </c:pt>
                <c:pt idx="11">
                  <c:v>0.58599999999999997</c:v>
                </c:pt>
                <c:pt idx="12">
                  <c:v>0.61499999999999999</c:v>
                </c:pt>
                <c:pt idx="13">
                  <c:v>0.70799999999999996</c:v>
                </c:pt>
                <c:pt idx="14">
                  <c:v>0.72799999999999998</c:v>
                </c:pt>
                <c:pt idx="15">
                  <c:v>0.75600000000000001</c:v>
                </c:pt>
                <c:pt idx="16">
                  <c:v>0.76200000000000001</c:v>
                </c:pt>
              </c:numCache>
            </c:numRef>
          </c:val>
          <c:extLst>
            <c:ext xmlns:c16="http://schemas.microsoft.com/office/drawing/2014/chart" uri="{C3380CC4-5D6E-409C-BE32-E72D297353CC}">
              <c16:uniqueId val="{00000006-C1F8-0B43-A0F0-1A2A972B9396}"/>
            </c:ext>
          </c:extLst>
        </c:ser>
        <c:dLbls>
          <c:showLegendKey val="0"/>
          <c:showVal val="0"/>
          <c:showCatName val="0"/>
          <c:showSerName val="0"/>
          <c:showPercent val="0"/>
          <c:showBubbleSize val="0"/>
        </c:dLbls>
        <c:gapWidth val="119"/>
        <c:axId val="519791520"/>
        <c:axId val="519792696"/>
      </c:barChart>
      <c:catAx>
        <c:axId val="519791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crossAx val="519792696"/>
        <c:crosses val="autoZero"/>
        <c:auto val="1"/>
        <c:lblAlgn val="ctr"/>
        <c:lblOffset val="100"/>
        <c:noMultiLvlLbl val="0"/>
      </c:catAx>
      <c:valAx>
        <c:axId val="519792696"/>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solidFill>
              <a:schemeClr val="accent1"/>
            </a:solidFill>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crossAx val="5197915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tx2"/>
              </a:solidFill>
              <a:ln w="19050">
                <a:solidFill>
                  <a:schemeClr val="lt1"/>
                </a:solidFill>
              </a:ln>
              <a:effectLst/>
            </c:spPr>
            <c:extLst>
              <c:ext xmlns:c16="http://schemas.microsoft.com/office/drawing/2014/chart" uri="{C3380CC4-5D6E-409C-BE32-E72D297353CC}">
                <c16:uniqueId val="{00000001-4883-431A-B189-B67D34E30AD7}"/>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4883-431A-B189-B67D34E30AD7}"/>
              </c:ext>
            </c:extLst>
          </c:dPt>
          <c:dPt>
            <c:idx val="2"/>
            <c:bubble3D val="0"/>
            <c:spPr>
              <a:solidFill>
                <a:schemeClr val="accent2"/>
              </a:solidFill>
              <a:ln w="19050">
                <a:solidFill>
                  <a:schemeClr val="lt1"/>
                </a:solidFill>
              </a:ln>
              <a:effectLst/>
            </c:spPr>
            <c:extLst>
              <c:ext xmlns:c16="http://schemas.microsoft.com/office/drawing/2014/chart" uri="{C3380CC4-5D6E-409C-BE32-E72D297353CC}">
                <c16:uniqueId val="{00000005-4883-431A-B189-B67D34E30AD7}"/>
              </c:ext>
            </c:extLst>
          </c:dPt>
          <c:dLbls>
            <c:dLbl>
              <c:idx val="0"/>
              <c:layout>
                <c:manualLayout>
                  <c:x val="0.18546706601555774"/>
                  <c:y val="-1.1364168968376208E-2"/>
                </c:manualLayout>
              </c:layout>
              <c:showLegendKey val="0"/>
              <c:showVal val="1"/>
              <c:showCatName val="0"/>
              <c:showSerName val="0"/>
              <c:showPercent val="0"/>
              <c:showBubbleSize val="0"/>
              <c:extLst>
                <c:ext xmlns:c15="http://schemas.microsoft.com/office/drawing/2012/chart" uri="{CE6537A1-D6FC-4f65-9D91-7224C49458BB}">
                  <c15:layout>
                    <c:manualLayout>
                      <c:w val="0.22596673628331437"/>
                      <c:h val="0.23039856612519252"/>
                    </c:manualLayout>
                  </c15:layout>
                </c:ext>
                <c:ext xmlns:c16="http://schemas.microsoft.com/office/drawing/2014/chart" uri="{C3380CC4-5D6E-409C-BE32-E72D297353CC}">
                  <c16:uniqueId val="{00000001-4883-431A-B189-B67D34E30AD7}"/>
                </c:ext>
              </c:extLst>
            </c:dLbl>
            <c:dLbl>
              <c:idx val="1"/>
              <c:layout>
                <c:manualLayout>
                  <c:x val="-0.15860443024259624"/>
                  <c:y val="-5.0562996268240623E-2"/>
                </c:manualLayout>
              </c:layout>
              <c:showLegendKey val="0"/>
              <c:showVal val="1"/>
              <c:showCatName val="0"/>
              <c:showSerName val="0"/>
              <c:showPercent val="0"/>
              <c:showBubbleSize val="0"/>
              <c:extLst>
                <c:ext xmlns:c15="http://schemas.microsoft.com/office/drawing/2012/chart" uri="{CE6537A1-D6FC-4f65-9D91-7224C49458BB}">
                  <c15:layout>
                    <c:manualLayout>
                      <c:w val="0.24828076554104783"/>
                      <c:h val="0.23039856612519252"/>
                    </c:manualLayout>
                  </c15:layout>
                </c:ext>
                <c:ext xmlns:c16="http://schemas.microsoft.com/office/drawing/2014/chart" uri="{C3380CC4-5D6E-409C-BE32-E72D297353CC}">
                  <c16:uniqueId val="{00000003-4883-431A-B189-B67D34E30AD7}"/>
                </c:ext>
              </c:extLst>
            </c:dLbl>
            <c:dLbl>
              <c:idx val="2"/>
              <c:layout>
                <c:manualLayout>
                  <c:x val="6.6085289570647953E-3"/>
                  <c:y val="-0.1123268461966467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883-431A-B189-B67D34E30AD7}"/>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strRef>
              <c:f>Sheet1!$A$2:$A$4</c:f>
              <c:strCache>
                <c:ptCount val="3"/>
                <c:pt idx="0">
                  <c:v>Female</c:v>
                </c:pt>
                <c:pt idx="1">
                  <c:v>Male</c:v>
                </c:pt>
                <c:pt idx="2">
                  <c:v>Other</c:v>
                </c:pt>
              </c:strCache>
            </c:strRef>
          </c:cat>
          <c:val>
            <c:numRef>
              <c:f>Sheet1!$B$2:$B$4</c:f>
              <c:numCache>
                <c:formatCode>0%</c:formatCode>
                <c:ptCount val="3"/>
                <c:pt idx="0">
                  <c:v>0.76</c:v>
                </c:pt>
                <c:pt idx="1">
                  <c:v>0.23</c:v>
                </c:pt>
                <c:pt idx="2">
                  <c:v>0.01</c:v>
                </c:pt>
              </c:numCache>
            </c:numRef>
          </c:val>
          <c:extLst>
            <c:ext xmlns:c16="http://schemas.microsoft.com/office/drawing/2014/chart" uri="{C3380CC4-5D6E-409C-BE32-E72D297353CC}">
              <c16:uniqueId val="{00000004-4883-431A-B189-B67D34E30AD7}"/>
            </c:ext>
          </c:extLst>
        </c:ser>
        <c:dLbls>
          <c:showLegendKey val="0"/>
          <c:showVal val="0"/>
          <c:showCatName val="0"/>
          <c:showSerName val="0"/>
          <c:showPercent val="0"/>
          <c:showBubbleSize val="0"/>
          <c:showLeaderLines val="0"/>
        </c:dLbls>
        <c:firstSliceAng val="0"/>
        <c:holeSize val="57"/>
      </c:doughnutChart>
      <c:spPr>
        <a:noFill/>
        <a:ln>
          <a:noFill/>
        </a:ln>
        <a:effectLst/>
      </c:spPr>
    </c:plotArea>
    <c:legend>
      <c:legendPos val="b"/>
      <c:layout>
        <c:manualLayout>
          <c:xMode val="edge"/>
          <c:yMode val="edge"/>
          <c:x val="0.25655974552480304"/>
          <c:y val="0.70525646350746585"/>
          <c:w val="0.47366293067965343"/>
          <c:h val="0.29474353649253404"/>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tx2"/>
              </a:solidFill>
              <a:ln w="19050">
                <a:solidFill>
                  <a:schemeClr val="lt1"/>
                </a:solidFill>
              </a:ln>
              <a:effectLst/>
            </c:spPr>
            <c:extLst>
              <c:ext xmlns:c16="http://schemas.microsoft.com/office/drawing/2014/chart" uri="{C3380CC4-5D6E-409C-BE32-E72D297353CC}">
                <c16:uniqueId val="{00000001-AB60-41CA-8F58-4316D9FB973B}"/>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AB60-41CA-8F58-4316D9FB973B}"/>
              </c:ext>
            </c:extLst>
          </c:dPt>
          <c:dLbls>
            <c:dLbl>
              <c:idx val="0"/>
              <c:layout>
                <c:manualLayout>
                  <c:x val="0.11895352122716728"/>
                  <c:y val="2.9738395781362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B60-41CA-8F58-4316D9FB973B}"/>
                </c:ext>
              </c:extLst>
            </c:dLbl>
            <c:dLbl>
              <c:idx val="1"/>
              <c:layout>
                <c:manualLayout>
                  <c:x val="-0.11234499227010258"/>
                  <c:y val="-1.982559718757512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B60-41CA-8F58-4316D9FB973B}"/>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strRef>
              <c:f>Sheet1!$A$2:$A$3</c:f>
              <c:strCache>
                <c:ptCount val="2"/>
                <c:pt idx="0">
                  <c:v>Rising Juniors</c:v>
                </c:pt>
                <c:pt idx="1">
                  <c:v>Rising Seniors</c:v>
                </c:pt>
              </c:strCache>
            </c:strRef>
          </c:cat>
          <c:val>
            <c:numRef>
              <c:f>Sheet1!$B$2:$B$3</c:f>
              <c:numCache>
                <c:formatCode>0%</c:formatCode>
                <c:ptCount val="2"/>
                <c:pt idx="0">
                  <c:v>0.52</c:v>
                </c:pt>
                <c:pt idx="1">
                  <c:v>0.48</c:v>
                </c:pt>
              </c:numCache>
            </c:numRef>
          </c:val>
          <c:extLst>
            <c:ext xmlns:c16="http://schemas.microsoft.com/office/drawing/2014/chart" uri="{C3380CC4-5D6E-409C-BE32-E72D297353CC}">
              <c16:uniqueId val="{00000004-AB60-41CA-8F58-4316D9FB973B}"/>
            </c:ext>
          </c:extLst>
        </c:ser>
        <c:dLbls>
          <c:showLegendKey val="0"/>
          <c:showVal val="0"/>
          <c:showCatName val="0"/>
          <c:showSerName val="0"/>
          <c:showPercent val="0"/>
          <c:showBubbleSize val="0"/>
          <c:showLeaderLines val="0"/>
        </c:dLbls>
        <c:firstSliceAng val="0"/>
        <c:holeSize val="57"/>
      </c:doughnutChart>
      <c:spPr>
        <a:noFill/>
        <a:ln>
          <a:noFill/>
        </a:ln>
        <a:effectLst/>
      </c:spPr>
    </c:plotArea>
    <c:legend>
      <c:legendPos val="b"/>
      <c:layout>
        <c:manualLayout>
          <c:xMode val="edge"/>
          <c:yMode val="edge"/>
          <c:x val="0.19708298491121937"/>
          <c:y val="0.73604480897178526"/>
          <c:w val="0.60583350982095052"/>
          <c:h val="0.2044783994654894"/>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5"/>
              </a:solidFill>
              <a:ln w="19050">
                <a:solidFill>
                  <a:schemeClr val="lt1"/>
                </a:solidFill>
              </a:ln>
              <a:effectLst/>
            </c:spPr>
            <c:extLst>
              <c:ext xmlns:c16="http://schemas.microsoft.com/office/drawing/2014/chart" uri="{C3380CC4-5D6E-409C-BE32-E72D297353CC}">
                <c16:uniqueId val="{00000001-A8BC-4582-9787-E48658120190}"/>
              </c:ext>
            </c:extLst>
          </c:dPt>
          <c:dPt>
            <c:idx val="1"/>
            <c:bubble3D val="0"/>
            <c:spPr>
              <a:solidFill>
                <a:schemeClr val="tx2"/>
              </a:solidFill>
              <a:ln w="19050">
                <a:solidFill>
                  <a:schemeClr val="lt1"/>
                </a:solidFill>
              </a:ln>
              <a:effectLst/>
            </c:spPr>
            <c:extLst>
              <c:ext xmlns:c16="http://schemas.microsoft.com/office/drawing/2014/chart" uri="{C3380CC4-5D6E-409C-BE32-E72D297353CC}">
                <c16:uniqueId val="{00000003-A8BC-4582-9787-E48658120190}"/>
              </c:ext>
            </c:extLst>
          </c:dPt>
          <c:dLbls>
            <c:dLbl>
              <c:idx val="0"/>
              <c:layout>
                <c:manualLayout>
                  <c:x val="0.15860469496955643"/>
                  <c:y val="-5.195418158193507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8BC-4582-9787-E48658120190}"/>
                </c:ext>
              </c:extLst>
            </c:dLbl>
            <c:dLbl>
              <c:idx val="1"/>
              <c:layout>
                <c:manualLayout>
                  <c:x val="-0.15860469496955656"/>
                  <c:y val="1.08089462664388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8BC-4582-9787-E48658120190}"/>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strRef>
              <c:f>Sheet1!$A$2:$A$3</c:f>
              <c:strCache>
                <c:ptCount val="2"/>
                <c:pt idx="0">
                  <c:v>First-Gen</c:v>
                </c:pt>
                <c:pt idx="1">
                  <c:v>Not First-Gen</c:v>
                </c:pt>
              </c:strCache>
            </c:strRef>
          </c:cat>
          <c:val>
            <c:numRef>
              <c:f>Sheet1!$B$2:$B$3</c:f>
              <c:numCache>
                <c:formatCode>0%</c:formatCode>
                <c:ptCount val="2"/>
                <c:pt idx="0">
                  <c:v>0.16</c:v>
                </c:pt>
                <c:pt idx="1">
                  <c:v>0.84</c:v>
                </c:pt>
              </c:numCache>
            </c:numRef>
          </c:val>
          <c:extLst>
            <c:ext xmlns:c16="http://schemas.microsoft.com/office/drawing/2014/chart" uri="{C3380CC4-5D6E-409C-BE32-E72D297353CC}">
              <c16:uniqueId val="{00000004-A8BC-4582-9787-E48658120190}"/>
            </c:ext>
          </c:extLst>
        </c:ser>
        <c:dLbls>
          <c:showLegendKey val="0"/>
          <c:showVal val="0"/>
          <c:showCatName val="0"/>
          <c:showSerName val="0"/>
          <c:showPercent val="0"/>
          <c:showBubbleSize val="0"/>
          <c:showLeaderLines val="0"/>
        </c:dLbls>
        <c:firstSliceAng val="0"/>
        <c:holeSize val="57"/>
      </c:doughnutChart>
      <c:spPr>
        <a:noFill/>
        <a:ln>
          <a:noFill/>
        </a:ln>
        <a:effectLst/>
      </c:spPr>
    </c:plotArea>
    <c:legend>
      <c:legendPos val="b"/>
      <c:layout>
        <c:manualLayout>
          <c:xMode val="edge"/>
          <c:yMode val="edge"/>
          <c:x val="0.24334268761067332"/>
          <c:y val="0.73604477635942012"/>
          <c:w val="0.50009704650791276"/>
          <c:h val="0.19247450333362276"/>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90135339550901"/>
          <c:y val="0.11975601043581185"/>
          <c:w val="0.29049948510713364"/>
          <c:h val="0.32907821317963343"/>
        </c:manualLayout>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82E-4924-AD22-A9BCBCE765EF}"/>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582E-4924-AD22-A9BCBCE765E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6-582E-4924-AD22-A9BCBCE765EF}"/>
              </c:ext>
            </c:extLst>
          </c:dPt>
          <c:dPt>
            <c:idx val="3"/>
            <c:bubble3D val="0"/>
            <c:spPr>
              <a:solidFill>
                <a:schemeClr val="tx2"/>
              </a:solidFill>
              <a:ln w="19050">
                <a:solidFill>
                  <a:schemeClr val="lt1"/>
                </a:solidFill>
              </a:ln>
              <a:effectLst/>
            </c:spPr>
            <c:extLst>
              <c:ext xmlns:c16="http://schemas.microsoft.com/office/drawing/2014/chart" uri="{C3380CC4-5D6E-409C-BE32-E72D297353CC}">
                <c16:uniqueId val="{00000005-582E-4924-AD22-A9BCBCE765EF}"/>
              </c:ext>
            </c:extLst>
          </c:dPt>
          <c:dLbls>
            <c:dLbl>
              <c:idx val="0"/>
              <c:layout>
                <c:manualLayout>
                  <c:x val="9.9127934355972835E-2"/>
                  <c:y val="-8.25539680724517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82E-4924-AD22-A9BCBCE765EF}"/>
                </c:ext>
              </c:extLst>
            </c:dLbl>
            <c:dLbl>
              <c:idx val="1"/>
              <c:layout>
                <c:manualLayout>
                  <c:x val="0.13877910809836197"/>
                  <c:y val="1.76054220951083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82E-4924-AD22-A9BCBCE765EF}"/>
                </c:ext>
              </c:extLst>
            </c:dLbl>
            <c:dLbl>
              <c:idx val="2"/>
              <c:layout>
                <c:manualLayout>
                  <c:x val="2.6434115828259424E-2"/>
                  <c:y val="8.23476568348555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82E-4924-AD22-A9BCBCE765EF}"/>
                </c:ext>
              </c:extLst>
            </c:dLbl>
            <c:dLbl>
              <c:idx val="3"/>
              <c:layout>
                <c:manualLayout>
                  <c:x val="-0.1321705791412971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82E-4924-AD22-A9BCBCE765EF}"/>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strRef>
              <c:f>Sheet1!$A$2:$A$5</c:f>
              <c:strCache>
                <c:ptCount val="4"/>
                <c:pt idx="0">
                  <c:v>$60K or Less</c:v>
                </c:pt>
                <c:pt idx="1">
                  <c:v>$60K-$120K</c:v>
                </c:pt>
                <c:pt idx="2">
                  <c:v>$120K or Higher</c:v>
                </c:pt>
                <c:pt idx="3">
                  <c:v>Unknown</c:v>
                </c:pt>
              </c:strCache>
            </c:strRef>
          </c:cat>
          <c:val>
            <c:numRef>
              <c:f>Sheet1!$B$2:$B$5</c:f>
              <c:numCache>
                <c:formatCode>0%</c:formatCode>
                <c:ptCount val="4"/>
                <c:pt idx="0">
                  <c:v>0.16</c:v>
                </c:pt>
                <c:pt idx="1">
                  <c:v>0.2</c:v>
                </c:pt>
                <c:pt idx="2">
                  <c:v>0.19</c:v>
                </c:pt>
                <c:pt idx="3">
                  <c:v>0.45</c:v>
                </c:pt>
              </c:numCache>
            </c:numRef>
          </c:val>
          <c:extLst>
            <c:ext xmlns:c16="http://schemas.microsoft.com/office/drawing/2014/chart" uri="{C3380CC4-5D6E-409C-BE32-E72D297353CC}">
              <c16:uniqueId val="{00000004-582E-4924-AD22-A9BCBCE765EF}"/>
            </c:ext>
          </c:extLst>
        </c:ser>
        <c:dLbls>
          <c:showLegendKey val="0"/>
          <c:showVal val="0"/>
          <c:showCatName val="0"/>
          <c:showSerName val="0"/>
          <c:showPercent val="0"/>
          <c:showBubbleSize val="0"/>
          <c:showLeaderLines val="0"/>
        </c:dLbls>
        <c:firstSliceAng val="0"/>
        <c:holeSize val="57"/>
      </c:doughnutChart>
      <c:spPr>
        <a:noFill/>
        <a:ln>
          <a:noFill/>
        </a:ln>
        <a:effectLst/>
      </c:spPr>
    </c:plotArea>
    <c:legend>
      <c:legendPos val="b"/>
      <c:layout>
        <c:manualLayout>
          <c:xMode val="edge"/>
          <c:yMode val="edge"/>
          <c:x val="0.11778063742644108"/>
          <c:y val="0.57883565011028815"/>
          <c:w val="0.53313969129323713"/>
          <c:h val="0.36168776739410047"/>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19-04-12T17:01:22.976" idx="34">
    <p:pos x="3698" y="1730"/>
    <p:text>Note small changes. Feel free to incorporate.</p:text>
    <p:extLst>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Verdana" panose="020B060403050404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Verdana" panose="020B0604030504040204" pitchFamily="34" charset="0"/>
              </a:defRPr>
            </a:lvl1pPr>
          </a:lstStyle>
          <a:p>
            <a:fld id="{635E5181-CEC9-49C9-AE2F-31A35049DD97}" type="datetimeFigureOut">
              <a:rPr lang="en-US" smtClean="0"/>
              <a:pPr/>
              <a:t>6/24/19</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Verdana" panose="020B060403050404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Verdana" panose="020B0604030504040204" pitchFamily="34" charset="0"/>
              </a:defRPr>
            </a:lvl1pPr>
          </a:lstStyle>
          <a:p>
            <a:fld id="{BF4803AB-2594-4B0A-8DC3-A3880FE8631C}" type="slidenum">
              <a:rPr lang="en-US" smtClean="0"/>
              <a:pPr/>
              <a:t>‹#›</a:t>
            </a:fld>
            <a:endParaRPr lang="en-US" dirty="0"/>
          </a:p>
        </p:txBody>
      </p:sp>
    </p:spTree>
    <p:extLst>
      <p:ext uri="{BB962C8B-B14F-4D97-AF65-F5344CB8AC3E}">
        <p14:creationId xmlns:p14="http://schemas.microsoft.com/office/powerpoint/2010/main" val="4144060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Verdana" panose="020B0604030504040204" pitchFamily="34" charset="0"/>
        <a:ea typeface="+mn-ea"/>
        <a:cs typeface="+mn-cs"/>
      </a:defRPr>
    </a:lvl1pPr>
    <a:lvl2pPr marL="457200" algn="l" defTabSz="914400" rtl="0" eaLnBrk="1" latinLnBrk="0" hangingPunct="1">
      <a:defRPr sz="1200" kern="1200">
        <a:solidFill>
          <a:schemeClr val="tx1"/>
        </a:solidFill>
        <a:latin typeface="Verdana" panose="020B0604030504040204" pitchFamily="34" charset="0"/>
        <a:ea typeface="+mn-ea"/>
        <a:cs typeface="+mn-cs"/>
      </a:defRPr>
    </a:lvl2pPr>
    <a:lvl3pPr marL="914400" algn="l" defTabSz="914400" rtl="0" eaLnBrk="1" latinLnBrk="0" hangingPunct="1">
      <a:defRPr sz="1200" kern="1200">
        <a:solidFill>
          <a:schemeClr val="tx1"/>
        </a:solidFill>
        <a:latin typeface="Verdana" panose="020B0604030504040204" pitchFamily="34" charset="0"/>
        <a:ea typeface="+mn-ea"/>
        <a:cs typeface="+mn-cs"/>
      </a:defRPr>
    </a:lvl3pPr>
    <a:lvl4pPr marL="1371600" algn="l" defTabSz="914400" rtl="0" eaLnBrk="1" latinLnBrk="0" hangingPunct="1">
      <a:defRPr sz="1200" kern="1200">
        <a:solidFill>
          <a:schemeClr val="tx1"/>
        </a:solidFill>
        <a:latin typeface="Verdana" panose="020B0604030504040204" pitchFamily="34" charset="0"/>
        <a:ea typeface="+mn-ea"/>
        <a:cs typeface="+mn-cs"/>
      </a:defRPr>
    </a:lvl4pPr>
    <a:lvl5pPr marL="1828800" algn="l" defTabSz="914400" rtl="0" eaLnBrk="1" latinLnBrk="0" hangingPunct="1">
      <a:defRPr sz="1200" kern="1200">
        <a:solidFill>
          <a:schemeClr val="tx1"/>
        </a:solidFill>
        <a:latin typeface="Verdana" panose="020B060403050404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Kate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Hello, everyone, and welcome to today’s webinar, “</a:t>
            </a:r>
            <a:r>
              <a:rPr lang="en-US" sz="1200" kern="1200" spc="50" dirty="0">
                <a:solidFill>
                  <a:srgbClr val="FFFFFF"/>
                </a:solidFill>
                <a:latin typeface="Rockwell"/>
                <a:ea typeface="+mn-ea"/>
                <a:cs typeface="+mn-cs"/>
              </a:rPr>
              <a:t>How to Capture the 8-Second Attention Span of Gen Z—and Leave a Lasting Impression</a:t>
            </a:r>
            <a:r>
              <a:rPr lang="en-US" dirty="0"/>
              <a:t>.” We will begin the webinar in just a few minutes. </a:t>
            </a:r>
          </a:p>
          <a:p>
            <a:endParaRPr lang="en-US" dirty="0"/>
          </a:p>
        </p:txBody>
      </p:sp>
      <p:sp>
        <p:nvSpPr>
          <p:cNvPr id="4" name="Slide Number Placeholder 3"/>
          <p:cNvSpPr>
            <a:spLocks noGrp="1"/>
          </p:cNvSpPr>
          <p:nvPr>
            <p:ph type="sldNum" sz="quarter" idx="10"/>
          </p:nvPr>
        </p:nvSpPr>
        <p:spPr/>
        <p:txBody>
          <a:bodyPr/>
          <a:lstStyle/>
          <a:p>
            <a:fld id="{BF4803AB-2594-4B0A-8DC3-A3880FE8631C}" type="slidenum">
              <a:rPr lang="en-US" smtClean="0"/>
              <a:pPr/>
              <a:t>1</a:t>
            </a:fld>
            <a:endParaRPr lang="en-US" dirty="0"/>
          </a:p>
        </p:txBody>
      </p:sp>
    </p:spTree>
    <p:extLst>
      <p:ext uri="{BB962C8B-B14F-4D97-AF65-F5344CB8AC3E}">
        <p14:creationId xmlns:p14="http://schemas.microsoft.com/office/powerpoint/2010/main" val="24865850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Relative to preceding generations, Gen Z are very much attuned to social justice issues.  You can see that in the extraordinary number of teens undertaking high profile work in this area.  You can think of the examples shown here as both cause and symptom of this larger trend—a virtuous circle.</a:t>
            </a:r>
          </a:p>
        </p:txBody>
      </p:sp>
      <p:sp>
        <p:nvSpPr>
          <p:cNvPr id="4" name="Slide Number Placeholder 3"/>
          <p:cNvSpPr>
            <a:spLocks noGrp="1"/>
          </p:cNvSpPr>
          <p:nvPr>
            <p:ph type="sldNum" sz="quarter" idx="10"/>
          </p:nvPr>
        </p:nvSpPr>
        <p:spPr/>
        <p:txBody>
          <a:bodyPr/>
          <a:lstStyle/>
          <a:p>
            <a:fld id="{BF4803AB-2594-4B0A-8DC3-A3880FE8631C}"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1977521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some quantitative elaboration of the point made on the preceding slide.</a:t>
            </a:r>
          </a:p>
        </p:txBody>
      </p:sp>
      <p:sp>
        <p:nvSpPr>
          <p:cNvPr id="4" name="Slide Number Placeholder 3"/>
          <p:cNvSpPr>
            <a:spLocks noGrp="1"/>
          </p:cNvSpPr>
          <p:nvPr>
            <p:ph type="sldNum" sz="quarter" idx="10"/>
          </p:nvPr>
        </p:nvSpPr>
        <p:spPr/>
        <p:txBody>
          <a:bodyPr/>
          <a:lstStyle/>
          <a:p>
            <a:fld id="{BF4803AB-2594-4B0A-8DC3-A3880FE8631C}"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11999510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kicks off the second Gen Z value I wanted to talk cost consciousness.  I mentioned earlier how a lot of Gen Zers were shaped by the recession.  You can see the resulting attidues reflected in the information on this slide. Gen Z are very concerned with their career prospects and their financial viability of the path they’ll choose.</a:t>
            </a:r>
          </a:p>
        </p:txBody>
      </p:sp>
      <p:sp>
        <p:nvSpPr>
          <p:cNvPr id="4" name="Slide Number Placeholder 3"/>
          <p:cNvSpPr>
            <a:spLocks noGrp="1"/>
          </p:cNvSpPr>
          <p:nvPr>
            <p:ph type="sldNum" sz="quarter" idx="10"/>
          </p:nvPr>
        </p:nvSpPr>
        <p:spPr/>
        <p:txBody>
          <a:bodyPr/>
          <a:lstStyle/>
          <a:p>
            <a:fld id="{BF4803AB-2594-4B0A-8DC3-A3880FE8631C}"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11134682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third Gen Z value I wanted to talk with you about is cultural openness.  Gen Z, more so than generations that preceded them, have grown up surrounded by peers from a huge range of different cultures.  This has made them really comfortable with difference.</a:t>
            </a:r>
          </a:p>
        </p:txBody>
      </p:sp>
      <p:sp>
        <p:nvSpPr>
          <p:cNvPr id="4" name="Slide Number Placeholder 3"/>
          <p:cNvSpPr>
            <a:spLocks noGrp="1"/>
          </p:cNvSpPr>
          <p:nvPr>
            <p:ph type="sldNum" sz="quarter" idx="10"/>
          </p:nvPr>
        </p:nvSpPr>
        <p:spPr/>
        <p:txBody>
          <a:bodyPr/>
          <a:lstStyle/>
          <a:p>
            <a:fld id="{BF4803AB-2594-4B0A-8DC3-A3880FE8631C}"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4931379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schools are afraid of texting students.  And with good reason.  It’s a great way to quickly get on a student’s bad side if you do it incorrectly.  The good news is there are a few really well defined use cases for SMS that students are proven to appreciate.</a:t>
            </a:r>
          </a:p>
        </p:txBody>
      </p:sp>
      <p:sp>
        <p:nvSpPr>
          <p:cNvPr id="4" name="Slide Number Placeholder 3"/>
          <p:cNvSpPr>
            <a:spLocks noGrp="1"/>
          </p:cNvSpPr>
          <p:nvPr>
            <p:ph type="sldNum" sz="quarter" idx="10"/>
          </p:nvPr>
        </p:nvSpPr>
        <p:spPr/>
        <p:txBody>
          <a:bodyPr/>
          <a:lstStyle/>
          <a:p>
            <a:pPr marL="0" marR="0" lvl="0" indent="0" algn="r" defTabSz="537667" rtl="0" eaLnBrk="1" fontAlgn="auto" latinLnBrk="0" hangingPunct="1">
              <a:lnSpc>
                <a:spcPct val="100000"/>
              </a:lnSpc>
              <a:spcBef>
                <a:spcPts val="0"/>
              </a:spcBef>
              <a:spcAft>
                <a:spcPts val="0"/>
              </a:spcAft>
              <a:buClrTx/>
              <a:buSzTx/>
              <a:buFontTx/>
              <a:buNone/>
              <a:tabLst/>
              <a:defRPr/>
            </a:pPr>
            <a:fld id="{BF4803AB-2594-4B0A-8DC3-A3880FE8631C}" type="slidenum">
              <a:rPr kumimoji="0" lang="en-US" sz="1200" b="0" i="0" u="none" strike="noStrike" kern="1200" cap="none" spc="0" normalizeH="0" baseline="0" noProof="0" smtClean="0">
                <a:ln>
                  <a:noFill/>
                </a:ln>
                <a:solidFill>
                  <a:prstClr val="black"/>
                </a:solidFill>
                <a:effectLst/>
                <a:uLnTx/>
                <a:uFillTx/>
                <a:latin typeface="Verdana" panose="020B0604030504040204" pitchFamily="34" charset="0"/>
                <a:ea typeface="+mn-ea"/>
                <a:cs typeface="+mn-cs"/>
              </a:rPr>
              <a:pPr marL="0" marR="0" lvl="0" indent="0" algn="r" defTabSz="537667"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mn-ea"/>
              <a:cs typeface="+mn-cs"/>
            </a:endParaRPr>
          </a:p>
        </p:txBody>
      </p:sp>
    </p:spTree>
    <p:extLst>
      <p:ext uri="{BB962C8B-B14F-4D97-AF65-F5344CB8AC3E}">
        <p14:creationId xmlns:p14="http://schemas.microsoft.com/office/powerpoint/2010/main" val="42948796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the data here tell a very different story.  When it comes to learning researching schools, paper mail and email are at the top of the list of sources students use.</a:t>
            </a:r>
          </a:p>
        </p:txBody>
      </p:sp>
      <p:sp>
        <p:nvSpPr>
          <p:cNvPr id="4" name="Slide Number Placeholder 3"/>
          <p:cNvSpPr>
            <a:spLocks noGrp="1"/>
          </p:cNvSpPr>
          <p:nvPr>
            <p:ph type="sldNum" sz="quarter" idx="10"/>
          </p:nvPr>
        </p:nvSpPr>
        <p:spPr/>
        <p:txBody>
          <a:bodyPr/>
          <a:lstStyle/>
          <a:p>
            <a:fld id="{BF4803AB-2594-4B0A-8DC3-A3880FE8631C}"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31952227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Having grown up with digital media, Gen Z are really sensitive to the quality of their digital experience.  They don’t have patience for websites are are slow or otherwise present a poor user experience.</a:t>
            </a:r>
          </a:p>
          <a:p>
            <a:endParaRPr lang="en-US" dirty="0"/>
          </a:p>
          <a:p>
            <a:r>
              <a:rPr lang="en-US" dirty="0"/>
              <a:t>Given how important your school website is to students’ college search, you’ll want to invest extra effort in make sure it’s user friendly and engaging.</a:t>
            </a:r>
          </a:p>
        </p:txBody>
      </p:sp>
      <p:sp>
        <p:nvSpPr>
          <p:cNvPr id="4" name="Slide Number Placeholder 3"/>
          <p:cNvSpPr>
            <a:spLocks noGrp="1"/>
          </p:cNvSpPr>
          <p:nvPr>
            <p:ph type="sldNum" sz="quarter" idx="10"/>
          </p:nvPr>
        </p:nvSpPr>
        <p:spPr/>
        <p:txBody>
          <a:bodyPr/>
          <a:lstStyle/>
          <a:p>
            <a:fld id="{BF4803AB-2594-4B0A-8DC3-A3880FE8631C}"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5161824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third Gen Z behavior I wanted to cover with you has to do with their natural orientation to websites as a default source of insight on their interests. This most definitely applies to their college search efforts.</a:t>
            </a:r>
          </a:p>
        </p:txBody>
      </p:sp>
      <p:sp>
        <p:nvSpPr>
          <p:cNvPr id="4" name="Slide Number Placeholder 3"/>
          <p:cNvSpPr>
            <a:spLocks noGrp="1"/>
          </p:cNvSpPr>
          <p:nvPr>
            <p:ph type="sldNum" sz="quarter" idx="10"/>
          </p:nvPr>
        </p:nvSpPr>
        <p:spPr/>
        <p:txBody>
          <a:bodyPr/>
          <a:lstStyle/>
          <a:p>
            <a:fld id="{BF4803AB-2594-4B0A-8DC3-A3880FE8631C}"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6346590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preceding section looked at how schools can shape their recruitment marketing to better match Gen Z values . This section does something similar for Gen Z behaviors.</a:t>
            </a:r>
          </a:p>
        </p:txBody>
      </p:sp>
    </p:spTree>
    <p:extLst>
      <p:ext uri="{BB962C8B-B14F-4D97-AF65-F5344CB8AC3E}">
        <p14:creationId xmlns:p14="http://schemas.microsoft.com/office/powerpoint/2010/main" val="5909876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4803AB-2594-4B0A-8DC3-A3880FE8631C}" type="slidenum">
              <a:rPr lang="en-US" smtClean="0"/>
              <a:pPr/>
              <a:t>21</a:t>
            </a:fld>
            <a:endParaRPr lang="en-US" dirty="0"/>
          </a:p>
        </p:txBody>
      </p:sp>
    </p:spTree>
    <p:extLst>
      <p:ext uri="{BB962C8B-B14F-4D97-AF65-F5344CB8AC3E}">
        <p14:creationId xmlns:p14="http://schemas.microsoft.com/office/powerpoint/2010/main" val="3845304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name is Kate Ragsdale, and I’m joined by Emily Bauer, our Vice President of Program Marketing here at EAB. </a:t>
            </a:r>
          </a:p>
          <a:p>
            <a:endParaRPr lang="en-US" dirty="0"/>
          </a:p>
          <a:p>
            <a:r>
              <a:rPr lang="en-US" dirty="0"/>
              <a:t>Across the next 45 minutes or so we’ll be sharing with you the most important things we’ve learned about recruiting Gen Z, based on EAB’s ongoing research and testing. </a:t>
            </a:r>
          </a:p>
          <a:p>
            <a:endParaRPr lang="en-US" dirty="0"/>
          </a:p>
        </p:txBody>
      </p:sp>
      <p:sp>
        <p:nvSpPr>
          <p:cNvPr id="4" name="Slide Number Placeholder 3"/>
          <p:cNvSpPr>
            <a:spLocks noGrp="1"/>
          </p:cNvSpPr>
          <p:nvPr>
            <p:ph type="sldNum" sz="quarter" idx="10"/>
          </p:nvPr>
        </p:nvSpPr>
        <p:spPr/>
        <p:txBody>
          <a:bodyPr/>
          <a:lstStyle/>
          <a:p>
            <a:fld id="{BF4803AB-2594-4B0A-8DC3-A3880FE8631C}"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14958622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4803AB-2594-4B0A-8DC3-A3880FE8631C}" type="slidenum">
              <a:rPr lang="en-US" smtClean="0"/>
              <a:pPr/>
              <a:t>22</a:t>
            </a:fld>
            <a:endParaRPr lang="en-US" dirty="0"/>
          </a:p>
        </p:txBody>
      </p:sp>
    </p:spTree>
    <p:extLst>
      <p:ext uri="{BB962C8B-B14F-4D97-AF65-F5344CB8AC3E}">
        <p14:creationId xmlns:p14="http://schemas.microsoft.com/office/powerpoint/2010/main" val="36910514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4803AB-2594-4B0A-8DC3-A3880FE8631C}" type="slidenum">
              <a:rPr lang="en-US" smtClean="0"/>
              <a:pPr/>
              <a:t>23</a:t>
            </a:fld>
            <a:endParaRPr lang="en-US" dirty="0"/>
          </a:p>
        </p:txBody>
      </p:sp>
    </p:spTree>
    <p:extLst>
      <p:ext uri="{BB962C8B-B14F-4D97-AF65-F5344CB8AC3E}">
        <p14:creationId xmlns:p14="http://schemas.microsoft.com/office/powerpoint/2010/main" val="4371653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Zeroing in on the student persona development initiative for a moment – I want to paint a clearer picture of what we’re doing here because I think it’s really interesting but also because there are a lot of potential implications for Gen Z marketing strategies to consider.</a:t>
            </a:r>
          </a:p>
          <a:p>
            <a:endParaRPr lang="en-US" dirty="0"/>
          </a:p>
          <a:p>
            <a:r>
              <a:rPr lang="en-US" dirty="0"/>
              <a:t>The persona project is about understanding Gen Z to a deeper degree….beyond what standard consumer research can tell you. It’s about digging into literally millions of unique students’ demographic and behavioral data across hundreds of unique schools all across the United States in order to reveal distinct user groups and their key behaviors and interests.</a:t>
            </a:r>
          </a:p>
          <a:p>
            <a:endParaRPr lang="en-US" dirty="0"/>
          </a:p>
          <a:p>
            <a:r>
              <a:rPr lang="en-US" dirty="0"/>
              <a:t>And we are taking those insights and creating manuscripts on each of the distinct personas to clearly outline their likes and dislikes, their college search journeys, what they indicate they want, and how they wish to be engaged with…all as it pertains to the college search process. </a:t>
            </a:r>
          </a:p>
          <a:p>
            <a:endParaRPr lang="en-US" dirty="0"/>
          </a:p>
          <a:p>
            <a:r>
              <a:rPr lang="en-US" strike="noStrike" dirty="0"/>
              <a:t>As an example, one of the persona types is called Go-Getter. The data reveals Go-Getters are the most engaged, and highest prepared persona. They respond eagerly to marketing, take the college search very seriously, are savvy, highly-motivated…and make themselves easily available to you. Go-Getters do not bind themselves to one particular region – they can be locally or nationally drawn – they tend to engage and re-engage with outreach on a frequent basis, apply to multiple schools and attend tours across numerous institutions. They shy away from excessive use of social media, and are most interested in schools that promote the quality of their faculty as well as focus on career development. </a:t>
            </a:r>
          </a:p>
          <a:p>
            <a:endParaRPr lang="en-US" dirty="0"/>
          </a:p>
          <a:p>
            <a:pPr defTabSz="907531">
              <a:defRPr/>
            </a:pPr>
            <a:r>
              <a:rPr lang="en-US" dirty="0"/>
              <a:t>In short, the team and I are really excited about this project and see many possibilities to refine marketing in order to better serve the students of today. We are currently seeking pilot partners who are interested in experimenting along with us so if any of you have an interest in testing, please let us know. We’ll be sure to setup a follow up discussion to share more!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defTabSz="533628">
              <a:defRPr/>
            </a:pPr>
            <a:fld id="{BF4803AB-2594-4B0A-8DC3-A3880FE8631C}" type="slidenum">
              <a:rPr lang="en-US">
                <a:solidFill>
                  <a:prstClr val="black"/>
                </a:solidFill>
              </a:rPr>
              <a:pPr defTabSz="533628">
                <a:defRPr/>
              </a:pPr>
              <a:t>24</a:t>
            </a:fld>
            <a:endParaRPr lang="en-US" dirty="0">
              <a:solidFill>
                <a:prstClr val="black"/>
              </a:solidFill>
            </a:endParaRPr>
          </a:p>
        </p:txBody>
      </p:sp>
    </p:spTree>
    <p:extLst>
      <p:ext uri="{BB962C8B-B14F-4D97-AF65-F5344CB8AC3E}">
        <p14:creationId xmlns:p14="http://schemas.microsoft.com/office/powerpoint/2010/main" val="6270929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CHAID – decision tree methodology/almost a predictive model</a:t>
            </a:r>
          </a:p>
        </p:txBody>
      </p:sp>
      <p:sp>
        <p:nvSpPr>
          <p:cNvPr id="4" name="Slide Number Placeholder 3"/>
          <p:cNvSpPr>
            <a:spLocks noGrp="1"/>
          </p:cNvSpPr>
          <p:nvPr>
            <p:ph type="sldNum" sz="quarter" idx="10"/>
          </p:nvPr>
        </p:nvSpPr>
        <p:spPr/>
        <p:txBody>
          <a:bodyPr/>
          <a:lstStyle/>
          <a:p>
            <a:pPr defTabSz="533628">
              <a:defRPr/>
            </a:pPr>
            <a:fld id="{BF4803AB-2594-4B0A-8DC3-A3880FE8631C}" type="slidenum">
              <a:rPr lang="en-US">
                <a:solidFill>
                  <a:prstClr val="black"/>
                </a:solidFill>
              </a:rPr>
              <a:pPr defTabSz="533628">
                <a:defRPr/>
              </a:pPr>
              <a:t>25</a:t>
            </a:fld>
            <a:endParaRPr lang="en-US" dirty="0">
              <a:solidFill>
                <a:prstClr val="black"/>
              </a:solidFill>
            </a:endParaRPr>
          </a:p>
        </p:txBody>
      </p:sp>
    </p:spTree>
    <p:extLst>
      <p:ext uri="{BB962C8B-B14F-4D97-AF65-F5344CB8AC3E}">
        <p14:creationId xmlns:p14="http://schemas.microsoft.com/office/powerpoint/2010/main" val="30337955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4803AB-2594-4B0A-8DC3-A3880FE8631C}" type="slidenum">
              <a:rPr lang="en-US" smtClean="0"/>
              <a:pPr/>
              <a:t>26</a:t>
            </a:fld>
            <a:endParaRPr lang="en-US" dirty="0"/>
          </a:p>
        </p:txBody>
      </p:sp>
    </p:spTree>
    <p:extLst>
      <p:ext uri="{BB962C8B-B14F-4D97-AF65-F5344CB8AC3E}">
        <p14:creationId xmlns:p14="http://schemas.microsoft.com/office/powerpoint/2010/main" val="10252890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533628">
              <a:defRPr/>
            </a:pPr>
            <a:fld id="{BF4803AB-2594-4B0A-8DC3-A3880FE8631C}" type="slidenum">
              <a:rPr lang="en-US">
                <a:solidFill>
                  <a:prstClr val="black"/>
                </a:solidFill>
              </a:rPr>
              <a:pPr defTabSz="533628">
                <a:defRPr/>
              </a:pPr>
              <a:t>27</a:t>
            </a:fld>
            <a:endParaRPr lang="en-US" dirty="0">
              <a:solidFill>
                <a:prstClr val="black"/>
              </a:solidFill>
            </a:endParaRPr>
          </a:p>
        </p:txBody>
      </p:sp>
    </p:spTree>
    <p:extLst>
      <p:ext uri="{BB962C8B-B14F-4D97-AF65-F5344CB8AC3E}">
        <p14:creationId xmlns:p14="http://schemas.microsoft.com/office/powerpoint/2010/main" val="31697306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533628">
              <a:defRPr/>
            </a:pPr>
            <a:fld id="{BF4803AB-2594-4B0A-8DC3-A3880FE8631C}" type="slidenum">
              <a:rPr lang="en-US">
                <a:solidFill>
                  <a:prstClr val="black"/>
                </a:solidFill>
              </a:rPr>
              <a:pPr defTabSz="533628">
                <a:defRPr/>
              </a:pPr>
              <a:t>28</a:t>
            </a:fld>
            <a:endParaRPr lang="en-US" dirty="0">
              <a:solidFill>
                <a:prstClr val="black"/>
              </a:solidFill>
            </a:endParaRPr>
          </a:p>
        </p:txBody>
      </p:sp>
    </p:spTree>
    <p:extLst>
      <p:ext uri="{BB962C8B-B14F-4D97-AF65-F5344CB8AC3E}">
        <p14:creationId xmlns:p14="http://schemas.microsoft.com/office/powerpoint/2010/main" val="15801231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533628">
              <a:defRPr/>
            </a:pPr>
            <a:fld id="{BF4803AB-2594-4B0A-8DC3-A3880FE8631C}" type="slidenum">
              <a:rPr lang="en-US">
                <a:solidFill>
                  <a:prstClr val="black"/>
                </a:solidFill>
              </a:rPr>
              <a:pPr defTabSz="533628">
                <a:defRPr/>
              </a:pPr>
              <a:t>29</a:t>
            </a:fld>
            <a:endParaRPr lang="en-US" dirty="0">
              <a:solidFill>
                <a:prstClr val="black"/>
              </a:solidFill>
            </a:endParaRPr>
          </a:p>
        </p:txBody>
      </p:sp>
    </p:spTree>
    <p:extLst>
      <p:ext uri="{BB962C8B-B14F-4D97-AF65-F5344CB8AC3E}">
        <p14:creationId xmlns:p14="http://schemas.microsoft.com/office/powerpoint/2010/main" val="3750568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5900" y="238125"/>
            <a:ext cx="6357938" cy="47688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628081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5900" y="238125"/>
            <a:ext cx="6357938" cy="47688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10230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dirty="0">
                <a:ea typeface="Calibri" panose="020F0502020204030204" pitchFamily="34" charset="0"/>
                <a:cs typeface="Times New Roman" panose="02020603050405020304" pitchFamily="18" charset="0"/>
              </a:rPr>
              <a:t>I also wanted to preface the content with a brief word about our organization, which will help put what follows into context.  </a:t>
            </a:r>
          </a:p>
          <a:p>
            <a:pPr defTabSz="939363">
              <a:defRPr/>
            </a:pPr>
            <a:endParaRPr lang="en-US" dirty="0">
              <a:ea typeface="Calibri" panose="020F0502020204030204" pitchFamily="34" charset="0"/>
              <a:cs typeface="Times New Roman" panose="02020603050405020304" pitchFamily="18" charset="0"/>
            </a:endParaRPr>
          </a:p>
          <a:p>
            <a:pPr defTabSz="939363">
              <a:defRPr/>
            </a:pPr>
            <a:r>
              <a:rPr lang="en-US" dirty="0">
                <a:ea typeface="Calibri" panose="020F0502020204030204" pitchFamily="34" charset="0"/>
                <a:cs typeface="Times New Roman" panose="02020603050405020304" pitchFamily="18" charset="0"/>
              </a:rPr>
              <a:t>The findings we’re going to share with you come out of work done by the Enrollment Services division of EAB, where Emily and I both work.  This slide describes a few important things to know about the Enrollment Services approach.</a:t>
            </a:r>
          </a:p>
          <a:p>
            <a:pPr defTabSz="939363">
              <a:defRPr/>
            </a:pPr>
            <a:endParaRPr lang="en-US" dirty="0">
              <a:ea typeface="Calibri" panose="020F0502020204030204" pitchFamily="34" charset="0"/>
              <a:cs typeface="Times New Roman" panose="02020603050405020304" pitchFamily="18" charset="0"/>
            </a:endParaRPr>
          </a:p>
          <a:p>
            <a:r>
              <a:rPr lang="en-US" sz="1200" kern="1200" dirty="0">
                <a:solidFill>
                  <a:schemeClr val="tx1"/>
                </a:solidFill>
                <a:effectLst/>
                <a:latin typeface="Verdana" panose="020B0604030504040204" pitchFamily="34" charset="0"/>
                <a:ea typeface="+mn-ea"/>
                <a:cs typeface="+mn-cs"/>
              </a:rPr>
              <a:t>At EAB, we help schools support students across the entire educational journey, from enrollment to graduation and beyond.</a:t>
            </a:r>
          </a:p>
          <a:p>
            <a:r>
              <a:rPr lang="en-US" sz="1200" kern="1200" dirty="0">
                <a:solidFill>
                  <a:schemeClr val="tx1"/>
                </a:solidFill>
                <a:effectLst/>
                <a:latin typeface="Verdana" panose="020B0604030504040204" pitchFamily="34" charset="0"/>
                <a:ea typeface="+mn-ea"/>
                <a:cs typeface="+mn-cs"/>
              </a:rPr>
              <a:t>We do this in a very distinctive way.  </a:t>
            </a:r>
          </a:p>
          <a:p>
            <a:endParaRPr lang="en-US" sz="1200" kern="1200" dirty="0">
              <a:solidFill>
                <a:schemeClr val="tx1"/>
              </a:solidFill>
              <a:effectLst/>
              <a:latin typeface="Verdana" panose="020B0604030504040204" pitchFamily="34" charset="0"/>
              <a:ea typeface="+mn-ea"/>
              <a:cs typeface="+mn-cs"/>
            </a:endParaRPr>
          </a:p>
          <a:p>
            <a:r>
              <a:rPr lang="en-US" sz="1200" kern="1200" dirty="0">
                <a:solidFill>
                  <a:schemeClr val="tx1"/>
                </a:solidFill>
                <a:effectLst/>
                <a:latin typeface="Verdana" panose="020B0604030504040204" pitchFamily="34" charset="0"/>
                <a:ea typeface="+mn-ea"/>
                <a:cs typeface="+mn-cs"/>
              </a:rPr>
              <a:t>As a mission-driven company, our members and clients are at the center of our work. We apply insights and expertise to your biggest challenges: </a:t>
            </a:r>
            <a:r>
              <a:rPr lang="en-US" sz="1200" b="1" u="sng" kern="1200" dirty="0">
                <a:solidFill>
                  <a:schemeClr val="tx1"/>
                </a:solidFill>
                <a:effectLst/>
                <a:latin typeface="Verdana" panose="020B0604030504040204" pitchFamily="34" charset="0"/>
                <a:ea typeface="+mn-ea"/>
                <a:cs typeface="+mn-cs"/>
              </a:rPr>
              <a:t>Enrollment Success</a:t>
            </a:r>
            <a:r>
              <a:rPr lang="en-US" sz="1200" kern="1200" dirty="0">
                <a:solidFill>
                  <a:schemeClr val="tx1"/>
                </a:solidFill>
                <a:effectLst/>
                <a:latin typeface="Verdana" panose="020B0604030504040204" pitchFamily="34" charset="0"/>
                <a:ea typeface="+mn-ea"/>
                <a:cs typeface="+mn-cs"/>
              </a:rPr>
              <a:t>—finding and enrolling the right students, </a:t>
            </a:r>
            <a:r>
              <a:rPr lang="en-US" sz="1200" b="1" u="sng" kern="1200" dirty="0">
                <a:solidFill>
                  <a:schemeClr val="tx1"/>
                </a:solidFill>
                <a:effectLst/>
                <a:latin typeface="Verdana" panose="020B0604030504040204" pitchFamily="34" charset="0"/>
                <a:ea typeface="+mn-ea"/>
                <a:cs typeface="+mn-cs"/>
              </a:rPr>
              <a:t>Student Success</a:t>
            </a:r>
            <a:r>
              <a:rPr lang="en-US" sz="1200" kern="1200" dirty="0">
                <a:solidFill>
                  <a:schemeClr val="tx1"/>
                </a:solidFill>
                <a:effectLst/>
                <a:latin typeface="Verdana" panose="020B0604030504040204" pitchFamily="34" charset="0"/>
                <a:ea typeface="+mn-ea"/>
                <a:cs typeface="+mn-cs"/>
              </a:rPr>
              <a:t>--supporting and graduating more students, and </a:t>
            </a:r>
            <a:r>
              <a:rPr lang="en-US" sz="1200" b="1" u="sng" kern="1200" dirty="0">
                <a:solidFill>
                  <a:schemeClr val="tx1"/>
                </a:solidFill>
                <a:effectLst/>
                <a:latin typeface="Verdana" panose="020B0604030504040204" pitchFamily="34" charset="0"/>
                <a:ea typeface="+mn-ea"/>
                <a:cs typeface="+mn-cs"/>
              </a:rPr>
              <a:t>Institutional Success</a:t>
            </a:r>
            <a:r>
              <a:rPr lang="en-US" sz="1200" kern="1200" dirty="0">
                <a:solidFill>
                  <a:schemeClr val="tx1"/>
                </a:solidFill>
                <a:effectLst/>
                <a:latin typeface="Verdana" panose="020B0604030504040204" pitchFamily="34" charset="0"/>
                <a:ea typeface="+mn-ea"/>
                <a:cs typeface="+mn-cs"/>
              </a:rPr>
              <a:t>--preparing for the future.   </a:t>
            </a:r>
          </a:p>
          <a:p>
            <a:endParaRPr lang="en-US" sz="1200" kern="1200" dirty="0">
              <a:solidFill>
                <a:schemeClr val="tx1"/>
              </a:solidFill>
              <a:effectLst/>
              <a:latin typeface="Verdana" panose="020B0604030504040204" pitchFamily="34" charset="0"/>
              <a:ea typeface="+mn-ea"/>
              <a:cs typeface="+mn-cs"/>
            </a:endParaRPr>
          </a:p>
          <a:p>
            <a:r>
              <a:rPr lang="en-US" sz="1200" kern="1200" dirty="0">
                <a:solidFill>
                  <a:schemeClr val="tx1"/>
                </a:solidFill>
                <a:effectLst/>
                <a:latin typeface="Verdana" panose="020B0604030504040204" pitchFamily="34" charset="0"/>
                <a:ea typeface="+mn-ea"/>
                <a:cs typeface="+mn-cs"/>
              </a:rPr>
              <a:t>These are common challenges, so what makes our approach different? </a:t>
            </a:r>
          </a:p>
          <a:p>
            <a:endParaRPr lang="en-US" sz="1200" kern="1200" dirty="0">
              <a:solidFill>
                <a:schemeClr val="tx1"/>
              </a:solidFill>
              <a:effectLst/>
              <a:latin typeface="Verdana" panose="020B0604030504040204" pitchFamily="34" charset="0"/>
              <a:ea typeface="+mn-ea"/>
              <a:cs typeface="+mn-cs"/>
            </a:endParaRPr>
          </a:p>
          <a:p>
            <a:r>
              <a:rPr lang="en-US" sz="1200" kern="1200" dirty="0">
                <a:solidFill>
                  <a:schemeClr val="tx1"/>
                </a:solidFill>
                <a:effectLst/>
                <a:latin typeface="Verdana" panose="020B0604030504040204" pitchFamily="34" charset="0"/>
                <a:ea typeface="+mn-ea"/>
                <a:cs typeface="+mn-cs"/>
              </a:rPr>
              <a:t>To start with, our work is </a:t>
            </a:r>
            <a:r>
              <a:rPr lang="en-US" sz="1200" b="1" u="sng" kern="1200" dirty="0">
                <a:solidFill>
                  <a:schemeClr val="tx1"/>
                </a:solidFill>
                <a:effectLst/>
                <a:latin typeface="Verdana" panose="020B0604030504040204" pitchFamily="34" charset="0"/>
                <a:ea typeface="+mn-ea"/>
                <a:cs typeface="+mn-cs"/>
              </a:rPr>
              <a:t>Rooted in Research</a:t>
            </a:r>
            <a:r>
              <a:rPr lang="en-US" sz="1200" kern="1200" dirty="0">
                <a:solidFill>
                  <a:schemeClr val="tx1"/>
                </a:solidFill>
                <a:effectLst/>
                <a:latin typeface="Verdana" panose="020B0604030504040204" pitchFamily="34" charset="0"/>
                <a:ea typeface="+mn-ea"/>
                <a:cs typeface="+mn-cs"/>
              </a:rPr>
              <a:t>.  Whether it’s through our research memberships, our technologies, or our services, we are constantly finding and refining the best ways to solve problems. </a:t>
            </a:r>
          </a:p>
          <a:p>
            <a:endParaRPr lang="en-US" sz="1200" kern="1200" dirty="0">
              <a:solidFill>
                <a:schemeClr val="tx1"/>
              </a:solidFill>
              <a:effectLst/>
              <a:latin typeface="Verdana" panose="020B0604030504040204" pitchFamily="34" charset="0"/>
              <a:ea typeface="+mn-ea"/>
              <a:cs typeface="+mn-cs"/>
            </a:endParaRPr>
          </a:p>
          <a:p>
            <a:r>
              <a:rPr lang="en-US" sz="1200" kern="1200" dirty="0">
                <a:solidFill>
                  <a:schemeClr val="tx1"/>
                </a:solidFill>
                <a:effectLst/>
                <a:latin typeface="Verdana" panose="020B0604030504040204" pitchFamily="34" charset="0"/>
                <a:ea typeface="+mn-ea"/>
                <a:cs typeface="+mn-cs"/>
              </a:rPr>
              <a:t>We also have the </a:t>
            </a:r>
            <a:r>
              <a:rPr lang="en-US" sz="1200" b="1" u="sng" kern="1200" dirty="0">
                <a:solidFill>
                  <a:schemeClr val="tx1"/>
                </a:solidFill>
                <a:effectLst/>
                <a:latin typeface="Verdana" panose="020B0604030504040204" pitchFamily="34" charset="0"/>
                <a:ea typeface="+mn-ea"/>
                <a:cs typeface="+mn-cs"/>
              </a:rPr>
              <a:t>Advantage of Scale</a:t>
            </a:r>
            <a:r>
              <a:rPr lang="en-US" sz="1200" kern="1200" dirty="0">
                <a:solidFill>
                  <a:schemeClr val="tx1"/>
                </a:solidFill>
                <a:effectLst/>
                <a:latin typeface="Verdana" panose="020B0604030504040204" pitchFamily="34" charset="0"/>
                <a:ea typeface="+mn-ea"/>
                <a:cs typeface="+mn-cs"/>
              </a:rPr>
              <a:t>.  Working with more than 1,500 institutions and millions of students gives us unparalleled visibility into what’s really happening, what works, and what doesn’t.  </a:t>
            </a:r>
          </a:p>
          <a:p>
            <a:endParaRPr lang="en-US" sz="1200" kern="1200" dirty="0">
              <a:solidFill>
                <a:schemeClr val="tx1"/>
              </a:solidFill>
              <a:effectLst/>
              <a:latin typeface="Verdana" panose="020B0604030504040204" pitchFamily="34" charset="0"/>
              <a:ea typeface="+mn-ea"/>
              <a:cs typeface="+mn-cs"/>
            </a:endParaRPr>
          </a:p>
          <a:p>
            <a:r>
              <a:rPr lang="en-US" sz="1200" kern="1200" dirty="0">
                <a:solidFill>
                  <a:schemeClr val="tx1"/>
                </a:solidFill>
                <a:effectLst/>
                <a:latin typeface="Verdana" panose="020B0604030504040204" pitchFamily="34" charset="0"/>
                <a:ea typeface="+mn-ea"/>
                <a:cs typeface="+mn-cs"/>
              </a:rPr>
              <a:t>And, we </a:t>
            </a:r>
            <a:r>
              <a:rPr lang="en-US" sz="1200" b="1" u="sng" kern="1200" dirty="0">
                <a:solidFill>
                  <a:schemeClr val="tx1"/>
                </a:solidFill>
                <a:effectLst/>
                <a:latin typeface="Verdana" panose="020B0604030504040204" pitchFamily="34" charset="0"/>
                <a:ea typeface="+mn-ea"/>
                <a:cs typeface="+mn-cs"/>
              </a:rPr>
              <a:t>Deliver Results</a:t>
            </a:r>
            <a:r>
              <a:rPr lang="en-US" sz="1200" kern="1200" dirty="0">
                <a:solidFill>
                  <a:schemeClr val="tx1"/>
                </a:solidFill>
                <a:effectLst/>
                <a:latin typeface="Verdana" panose="020B0604030504040204" pitchFamily="34" charset="0"/>
                <a:ea typeface="+mn-ea"/>
                <a:cs typeface="+mn-cs"/>
              </a:rPr>
              <a:t>.  We are proud that 95% of our partners continue their work with us, year after year, because that reflects the real-world impact we achieve together, at each school we serve.  </a:t>
            </a:r>
          </a:p>
          <a:p>
            <a:endParaRPr lang="en-US" dirty="0"/>
          </a:p>
          <a:p>
            <a:r>
              <a:rPr lang="en-US" dirty="0"/>
              <a:t>Now that you have a brief understanding of EAB, let me pass it over to Emily who will lead our </a:t>
            </a:r>
            <a:r>
              <a:rPr lang="en-US"/>
              <a:t>discussion on </a:t>
            </a:r>
            <a:r>
              <a:rPr lang="en-US" dirty="0"/>
              <a:t>Gen-Z </a:t>
            </a:r>
            <a:r>
              <a:rPr lang="en-US"/>
              <a:t>Recruitment Marketing today.</a:t>
            </a:r>
            <a:endParaRPr lang="en-US" dirty="0"/>
          </a:p>
        </p:txBody>
      </p:sp>
      <p:sp>
        <p:nvSpPr>
          <p:cNvPr id="4" name="Slide Number Placeholder 3"/>
          <p:cNvSpPr>
            <a:spLocks noGrp="1"/>
          </p:cNvSpPr>
          <p:nvPr>
            <p:ph type="sldNum" sz="quarter" idx="5"/>
          </p:nvPr>
        </p:nvSpPr>
        <p:spPr/>
        <p:txBody>
          <a:bodyPr/>
          <a:lstStyle/>
          <a:p>
            <a:fld id="{BF4803AB-2594-4B0A-8DC3-A3880FE8631C}" type="slidenum">
              <a:rPr lang="en-US" smtClean="0"/>
              <a:pPr/>
              <a:t>3</a:t>
            </a:fld>
            <a:endParaRPr lang="en-US" dirty="0"/>
          </a:p>
        </p:txBody>
      </p:sp>
    </p:spTree>
    <p:extLst>
      <p:ext uri="{BB962C8B-B14F-4D97-AF65-F5344CB8AC3E}">
        <p14:creationId xmlns:p14="http://schemas.microsoft.com/office/powerpoint/2010/main" val="34129386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533628">
              <a:defRPr/>
            </a:pPr>
            <a:fld id="{BF4803AB-2594-4B0A-8DC3-A3880FE8631C}" type="slidenum">
              <a:rPr lang="en-US">
                <a:solidFill>
                  <a:prstClr val="black"/>
                </a:solidFill>
              </a:rPr>
              <a:pPr defTabSz="533628">
                <a:defRPr/>
              </a:pPr>
              <a:t>33</a:t>
            </a:fld>
            <a:endParaRPr lang="en-US" dirty="0">
              <a:solidFill>
                <a:prstClr val="black"/>
              </a:solidFill>
            </a:endParaRPr>
          </a:p>
        </p:txBody>
      </p:sp>
    </p:spTree>
    <p:extLst>
      <p:ext uri="{BB962C8B-B14F-4D97-AF65-F5344CB8AC3E}">
        <p14:creationId xmlns:p14="http://schemas.microsoft.com/office/powerpoint/2010/main" val="33097776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5900" y="238125"/>
            <a:ext cx="6357938" cy="47688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111167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ALR focused – will update as information becomes available</a:t>
            </a:r>
          </a:p>
          <a:p>
            <a:endParaRPr lang="en-US" dirty="0"/>
          </a:p>
        </p:txBody>
      </p:sp>
      <p:sp>
        <p:nvSpPr>
          <p:cNvPr id="4" name="Slide Number Placeholder 3"/>
          <p:cNvSpPr>
            <a:spLocks noGrp="1"/>
          </p:cNvSpPr>
          <p:nvPr>
            <p:ph type="sldNum" sz="quarter" idx="10"/>
          </p:nvPr>
        </p:nvSpPr>
        <p:spPr/>
        <p:txBody>
          <a:bodyPr/>
          <a:lstStyle/>
          <a:p>
            <a:fld id="{BF4803AB-2594-4B0A-8DC3-A3880FE8631C}" type="slidenum">
              <a:rPr lang="en-US" smtClean="0"/>
              <a:pPr/>
              <a:t>35</a:t>
            </a:fld>
            <a:endParaRPr lang="en-US" dirty="0"/>
          </a:p>
        </p:txBody>
      </p:sp>
    </p:spTree>
    <p:extLst>
      <p:ext uri="{BB962C8B-B14F-4D97-AF65-F5344CB8AC3E}">
        <p14:creationId xmlns:p14="http://schemas.microsoft.com/office/powerpoint/2010/main" val="8834492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33628" rtl="0" eaLnBrk="1" fontAlgn="auto" latinLnBrk="0" hangingPunct="1">
              <a:lnSpc>
                <a:spcPct val="100000"/>
              </a:lnSpc>
              <a:spcBef>
                <a:spcPts val="0"/>
              </a:spcBef>
              <a:spcAft>
                <a:spcPts val="0"/>
              </a:spcAft>
              <a:buClrTx/>
              <a:buSzTx/>
              <a:buFontTx/>
              <a:buNone/>
              <a:tabLst/>
              <a:defRPr/>
            </a:pPr>
            <a:fld id="{BF4803AB-2594-4B0A-8DC3-A3880FE8631C}" type="slidenum">
              <a:rPr kumimoji="0" lang="en-US" sz="1100" b="0" i="0" u="none" strike="noStrike" kern="1200" cap="none" spc="0" normalizeH="0" baseline="0" noProof="0">
                <a:ln>
                  <a:noFill/>
                </a:ln>
                <a:solidFill>
                  <a:prstClr val="black"/>
                </a:solidFill>
                <a:effectLst/>
                <a:uLnTx/>
                <a:uFillTx/>
                <a:latin typeface="Verdana" panose="020B0604030504040204" pitchFamily="34" charset="0"/>
                <a:ea typeface="+mn-ea"/>
                <a:cs typeface="+mn-cs"/>
              </a:rPr>
              <a:pPr marL="0" marR="0" lvl="0" indent="0" algn="r" defTabSz="533628" rtl="0" eaLnBrk="1" fontAlgn="auto" latinLnBrk="0" hangingPunct="1">
                <a:lnSpc>
                  <a:spcPct val="100000"/>
                </a:lnSpc>
                <a:spcBef>
                  <a:spcPts val="0"/>
                </a:spcBef>
                <a:spcAft>
                  <a:spcPts val="0"/>
                </a:spcAft>
                <a:buClrTx/>
                <a:buSzTx/>
                <a:buFontTx/>
                <a:buNone/>
                <a:tabLst/>
                <a:defRPr/>
              </a:pPr>
              <a:t>37</a:t>
            </a:fld>
            <a:endParaRPr kumimoji="0" lang="en-US" sz="1100" b="0" i="0" u="none" strike="noStrike" kern="1200" cap="none" spc="0" normalizeH="0" baseline="0" noProof="0" dirty="0">
              <a:ln>
                <a:noFill/>
              </a:ln>
              <a:solidFill>
                <a:prstClr val="black"/>
              </a:solidFill>
              <a:effectLst/>
              <a:uLnTx/>
              <a:uFillTx/>
              <a:latin typeface="Verdana" panose="020B0604030504040204" pitchFamily="34" charset="0"/>
              <a:ea typeface="+mn-ea"/>
              <a:cs typeface="+mn-cs"/>
            </a:endParaRPr>
          </a:p>
        </p:txBody>
      </p:sp>
    </p:spTree>
    <p:extLst>
      <p:ext uri="{BB962C8B-B14F-4D97-AF65-F5344CB8AC3E}">
        <p14:creationId xmlns:p14="http://schemas.microsoft.com/office/powerpoint/2010/main" val="38455180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5900" y="238125"/>
            <a:ext cx="6357938" cy="47688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869096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5900" y="238125"/>
            <a:ext cx="6357938" cy="47688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541507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533628">
              <a:defRPr/>
            </a:pPr>
            <a:fld id="{BF4803AB-2594-4B0A-8DC3-A3880FE8631C}" type="slidenum">
              <a:rPr lang="en-US">
                <a:solidFill>
                  <a:prstClr val="black"/>
                </a:solidFill>
              </a:rPr>
              <a:pPr defTabSz="533628">
                <a:defRPr/>
              </a:pPr>
              <a:t>41</a:t>
            </a:fld>
            <a:endParaRPr lang="en-US" dirty="0">
              <a:solidFill>
                <a:prstClr val="black"/>
              </a:solidFill>
            </a:endParaRPr>
          </a:p>
        </p:txBody>
      </p:sp>
    </p:spTree>
    <p:extLst>
      <p:ext uri="{BB962C8B-B14F-4D97-AF65-F5344CB8AC3E}">
        <p14:creationId xmlns:p14="http://schemas.microsoft.com/office/powerpoint/2010/main" val="19301272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5900" y="238125"/>
            <a:ext cx="6357938" cy="47688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716066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5900" y="238125"/>
            <a:ext cx="6357938" cy="47688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642413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Segments = blocking and tackling</a:t>
            </a:r>
          </a:p>
          <a:p>
            <a:r>
              <a:rPr lang="en-US" dirty="0"/>
              <a:t>Affinities = messaging/content strategy (behaviors, interests, etc.)</a:t>
            </a:r>
          </a:p>
        </p:txBody>
      </p:sp>
      <p:sp>
        <p:nvSpPr>
          <p:cNvPr id="4" name="Slide Number Placeholder 3"/>
          <p:cNvSpPr>
            <a:spLocks noGrp="1"/>
          </p:cNvSpPr>
          <p:nvPr>
            <p:ph type="sldNum" sz="quarter" idx="5"/>
          </p:nvPr>
        </p:nvSpPr>
        <p:spPr/>
        <p:txBody>
          <a:bodyPr/>
          <a:lstStyle/>
          <a:p>
            <a:pPr marL="0" marR="0" lvl="0" indent="0" algn="r" defTabSz="537667" rtl="0" eaLnBrk="1" fontAlgn="auto" latinLnBrk="0" hangingPunct="1">
              <a:lnSpc>
                <a:spcPct val="100000"/>
              </a:lnSpc>
              <a:spcBef>
                <a:spcPts val="0"/>
              </a:spcBef>
              <a:spcAft>
                <a:spcPts val="0"/>
              </a:spcAft>
              <a:buClrTx/>
              <a:buSzTx/>
              <a:buFontTx/>
              <a:buNone/>
              <a:tabLst/>
              <a:defRPr/>
            </a:pPr>
            <a:fld id="{BF4803AB-2594-4B0A-8DC3-A3880FE8631C}" type="slidenum">
              <a:rPr kumimoji="0" lang="en-US" sz="1200" b="0" i="0" u="none" strike="noStrike" kern="1200" cap="none" spc="0" normalizeH="0" baseline="0" noProof="0" smtClean="0">
                <a:ln>
                  <a:noFill/>
                </a:ln>
                <a:solidFill>
                  <a:prstClr val="black"/>
                </a:solidFill>
                <a:effectLst/>
                <a:uLnTx/>
                <a:uFillTx/>
                <a:latin typeface="Verdana" panose="020B0604030504040204" pitchFamily="34" charset="0"/>
                <a:ea typeface="+mn-ea"/>
                <a:cs typeface="+mn-cs"/>
              </a:rPr>
              <a:pPr marL="0" marR="0" lvl="0" indent="0" algn="r" defTabSz="537667"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mn-ea"/>
              <a:cs typeface="+mn-cs"/>
            </a:endParaRPr>
          </a:p>
        </p:txBody>
      </p:sp>
    </p:spTree>
    <p:extLst>
      <p:ext uri="{BB962C8B-B14F-4D97-AF65-F5344CB8AC3E}">
        <p14:creationId xmlns:p14="http://schemas.microsoft.com/office/powerpoint/2010/main" val="13862646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416652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5900" y="238125"/>
            <a:ext cx="6357938" cy="47688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55241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5900" y="238125"/>
            <a:ext cx="6357938" cy="47688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18984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4803AB-2594-4B0A-8DC3-A3880FE8631C}" type="slidenum">
              <a:rPr lang="en-US" smtClean="0"/>
              <a:pPr/>
              <a:t>49</a:t>
            </a:fld>
            <a:endParaRPr lang="en-US" dirty="0"/>
          </a:p>
        </p:txBody>
      </p:sp>
    </p:spTree>
    <p:extLst>
      <p:ext uri="{BB962C8B-B14F-4D97-AF65-F5344CB8AC3E}">
        <p14:creationId xmlns:p14="http://schemas.microsoft.com/office/powerpoint/2010/main" val="34269064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99FF"/>
                </a:solidFill>
              </a:rPr>
              <a:t>Speaker: Kate</a:t>
            </a:r>
          </a:p>
          <a:p>
            <a:endParaRPr lang="en-US" dirty="0"/>
          </a:p>
          <a:p>
            <a:r>
              <a:rPr lang="en-US" dirty="0"/>
              <a:t>In a second, we’re going to address a few questions that came in during the webinar, but before doing that I just wanted to mention a few additional points of business.</a:t>
            </a:r>
          </a:p>
          <a:p>
            <a:endParaRPr lang="en-US" dirty="0"/>
          </a:p>
          <a:p>
            <a:r>
              <a:rPr lang="en-US" dirty="0"/>
              <a:t>First, if the today’s topic was of interest to you, I’d encourage you to follow us along on social media as well as signing up for our Enrollment blog at the URL shown here.</a:t>
            </a:r>
          </a:p>
          <a:p>
            <a:endParaRPr lang="en-US" dirty="0"/>
          </a:p>
          <a:p>
            <a:r>
              <a:rPr lang="en-US" dirty="0"/>
              <a:t>Second, keep an eye out for follow-up material we’ll be emailing to you in the coming days.  It goes deeper on some of the key issues we’ve covered today and offers more specifics on how to engage Gen Z.</a:t>
            </a:r>
          </a:p>
          <a:p>
            <a:endParaRPr lang="en-US" dirty="0"/>
          </a:p>
          <a:p>
            <a:r>
              <a:rPr lang="en-US" dirty="0"/>
              <a:t>Third, I encourage you to contact Emily or myself if you have any additional questions that weren’t covered today or if you’d like to learn more about how we can help boost your recruitment marketing outcomes.  You can find our contact information on the slide.</a:t>
            </a:r>
          </a:p>
          <a:p>
            <a:endParaRPr lang="en-US" dirty="0"/>
          </a:p>
        </p:txBody>
      </p:sp>
      <p:sp>
        <p:nvSpPr>
          <p:cNvPr id="4" name="Slide Number Placeholder 3"/>
          <p:cNvSpPr>
            <a:spLocks noGrp="1"/>
          </p:cNvSpPr>
          <p:nvPr>
            <p:ph type="sldNum" sz="quarter" idx="10"/>
          </p:nvPr>
        </p:nvSpPr>
        <p:spPr/>
        <p:txBody>
          <a:bodyPr/>
          <a:lstStyle/>
          <a:p>
            <a:fld id="{BF4803AB-2594-4B0A-8DC3-A3880FE8631C}" type="slidenum">
              <a:rPr lang="en-US" smtClean="0">
                <a:solidFill>
                  <a:prstClr val="black"/>
                </a:solidFill>
              </a:rPr>
              <a:pPr/>
              <a:t>50</a:t>
            </a:fld>
            <a:endParaRPr lang="en-US" dirty="0">
              <a:solidFill>
                <a:prstClr val="black"/>
              </a:solidFill>
            </a:endParaRPr>
          </a:p>
        </p:txBody>
      </p:sp>
    </p:spTree>
    <p:extLst>
      <p:ext uri="{BB962C8B-B14F-4D97-AF65-F5344CB8AC3E}">
        <p14:creationId xmlns:p14="http://schemas.microsoft.com/office/powerpoint/2010/main" val="36406221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8125" y="242888"/>
            <a:ext cx="6464300" cy="4848225"/>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497866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5900" y="238125"/>
            <a:ext cx="6357938" cy="47688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38855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Perhaps the most distinctive thing about Gen Z is how deeply the evolution of digital communications has marked them.  The information on this slide gives some insight into the often very definite feelings that Gen Z have about the different channels through which you might approach them.</a:t>
            </a:r>
          </a:p>
        </p:txBody>
      </p:sp>
      <p:sp>
        <p:nvSpPr>
          <p:cNvPr id="4" name="Slide Number Placeholder 3"/>
          <p:cNvSpPr>
            <a:spLocks noGrp="1"/>
          </p:cNvSpPr>
          <p:nvPr>
            <p:ph type="sldNum" sz="quarter" idx="10"/>
          </p:nvPr>
        </p:nvSpPr>
        <p:spPr/>
        <p:txBody>
          <a:bodyPr/>
          <a:lstStyle/>
          <a:p>
            <a:fld id="{BF4803AB-2594-4B0A-8DC3-A3880FE8631C}"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7929842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000" dirty="0"/>
              <a:t>Key takeaways: Gen Z students (and parents) act differently than </a:t>
            </a:r>
            <a:r>
              <a:rPr lang="en-US" sz="1000" dirty="0" err="1"/>
              <a:t>Millenials</a:t>
            </a:r>
            <a:r>
              <a:rPr lang="en-US" sz="1000" dirty="0"/>
              <a:t> </a:t>
            </a:r>
          </a:p>
          <a:p>
            <a:r>
              <a:rPr lang="en-US" sz="1000" dirty="0"/>
              <a:t>Never live without Amazon or Google</a:t>
            </a:r>
          </a:p>
          <a:p>
            <a:r>
              <a:rPr lang="en-US" sz="1000" dirty="0"/>
              <a:t>1/ purpose-driven (good news for religiously affiliated schools and heavy civic oriented schools)</a:t>
            </a:r>
          </a:p>
          <a:p>
            <a:r>
              <a:rPr lang="en-US" sz="1000" dirty="0"/>
              <a:t>2/ affordability conversation even more front and center given fear of drowning in debt</a:t>
            </a:r>
          </a:p>
          <a:p>
            <a:r>
              <a:rPr lang="en-US" sz="1000" dirty="0"/>
              <a:t>3/ tech expectant – mobile first, fast loading, easy to navigate – Gen Z will quickly abandon hard to use sites</a:t>
            </a:r>
          </a:p>
          <a:p>
            <a:endParaRPr lang="en-US" sz="1000" dirty="0"/>
          </a:p>
          <a:p>
            <a:r>
              <a:rPr lang="en-US" sz="1000" dirty="0"/>
              <a:t>Script:</a:t>
            </a:r>
          </a:p>
          <a:p>
            <a:r>
              <a:rPr lang="en-US" sz="1000" dirty="0"/>
              <a:t>So if a declining college bound population is the first factor… the second factor is the shift in the students themselves…</a:t>
            </a:r>
          </a:p>
          <a:p>
            <a:endParaRPr lang="en-US" sz="1000" dirty="0"/>
          </a:p>
          <a:p>
            <a:r>
              <a:rPr lang="en-US" sz="1000" dirty="0"/>
              <a:t>Not only are there fewer students, these students (and their parents) are looking for something different than the generation before them.  As you know, Gen Z Has Arrived– 2017 was the first college graduating class; they were born 1995-2009</a:t>
            </a:r>
          </a:p>
          <a:p>
            <a:r>
              <a:rPr lang="en-US" sz="1000" dirty="0"/>
              <a:t>Amazon began in 1994, Google began in 1998, and iPhones came out in 2007– this means they have never been without technology (they are tech-natives) </a:t>
            </a:r>
          </a:p>
          <a:p>
            <a:endParaRPr lang="en-US" sz="1000" dirty="0"/>
          </a:p>
          <a:p>
            <a:r>
              <a:rPr lang="en-US" sz="1000" dirty="0"/>
              <a:t>So what do we know about today’s Generation Z?</a:t>
            </a:r>
          </a:p>
          <a:p>
            <a:endParaRPr lang="en-US" sz="1000" dirty="0"/>
          </a:p>
          <a:p>
            <a:r>
              <a:rPr lang="en-US" sz="1000" dirty="0"/>
              <a:t>Well, they’re: </a:t>
            </a:r>
            <a:endParaRPr lang="en-US" sz="1000" baseline="0" dirty="0"/>
          </a:p>
          <a:p>
            <a:pPr marL="178027" indent="-178027">
              <a:buFontTx/>
              <a:buChar char="-"/>
            </a:pPr>
            <a:r>
              <a:rPr lang="en-US" sz="1000" b="0" baseline="0" dirty="0"/>
              <a:t>Socially Responsible</a:t>
            </a:r>
            <a:r>
              <a:rPr lang="en-US" sz="1000" baseline="0" dirty="0"/>
              <a:t>: they are a generation of aspiring social entrepreneurs who look to social influencers for guidance (their celebrities)</a:t>
            </a:r>
          </a:p>
          <a:p>
            <a:pPr marL="178027" indent="-178027">
              <a:buFontTx/>
              <a:buChar char="-"/>
            </a:pPr>
            <a:r>
              <a:rPr lang="en-US" sz="1000" b="1" baseline="0" dirty="0"/>
              <a:t>Purpose-Driven: meaning they're looking to make a difference, money takes a backseat to idealism, they are more motivated by mission than by financial gain. </a:t>
            </a:r>
            <a:r>
              <a:rPr lang="en-US" sz="1000" b="1" dirty="0"/>
              <a:t>67% of Gen Z say that it’s important to them that the work they do has a positive impact on the world. Similarly, they’re a lot less motivated by money than their Millennial predecessors were—fewer than two thirds as many would take a job mostly for financial gain.</a:t>
            </a:r>
            <a:endParaRPr lang="en-US" sz="1000" b="1" baseline="0" dirty="0"/>
          </a:p>
          <a:p>
            <a:pPr marL="178027" indent="-178027">
              <a:buFontTx/>
              <a:buChar char="-"/>
            </a:pPr>
            <a:r>
              <a:rPr lang="en-US" sz="1000" b="1" dirty="0"/>
              <a:t>Cost-Conscious:</a:t>
            </a:r>
            <a:r>
              <a:rPr lang="en-US" sz="1000" b="1" baseline="0" dirty="0"/>
              <a:t> return on college investment is top of mind for generation Z, they are committed to higher education and see the benefit (2/3 believe the benefits of a college degree outweigh the costs) but they are worried about the cost</a:t>
            </a:r>
          </a:p>
          <a:p>
            <a:pPr marL="178027" indent="-178027" defTabSz="949478">
              <a:buFontTx/>
              <a:buChar char="-"/>
              <a:defRPr/>
            </a:pPr>
            <a:r>
              <a:rPr lang="en-US" sz="1000" b="0" baseline="0" dirty="0"/>
              <a:t>Culturally Open: </a:t>
            </a:r>
            <a:r>
              <a:rPr lang="en-US" sz="1000" baseline="0" dirty="0"/>
              <a:t>they were raised in a multicultural world, they are the most culturally diverse generation in recent history. </a:t>
            </a:r>
            <a:r>
              <a:rPr lang="en-US" sz="1000" dirty="0"/>
              <a:t>Gen Z, more so than generations that preceded them, have grown up surrounded by peers from a range of cultures, a fact that has made them not only comfortable with difference but has led them to expect diversity as a kind of minimum baseline condition.</a:t>
            </a:r>
            <a:endParaRPr lang="en-US" sz="1000" baseline="0" dirty="0"/>
          </a:p>
          <a:p>
            <a:pPr marL="178027" indent="-178027">
              <a:buFontTx/>
              <a:buChar char="-"/>
            </a:pPr>
            <a:r>
              <a:rPr lang="en-US" sz="1000" b="1" baseline="0" dirty="0"/>
              <a:t>Tech Expectant: they believe user friendliness is an expectation of the internet age (60% will abandon if not load fast enough)</a:t>
            </a:r>
            <a:endParaRPr lang="en-US" sz="1000" b="1" dirty="0"/>
          </a:p>
        </p:txBody>
      </p:sp>
      <p:sp>
        <p:nvSpPr>
          <p:cNvPr id="4" name="Slide Number Placeholder 3"/>
          <p:cNvSpPr>
            <a:spLocks noGrp="1"/>
          </p:cNvSpPr>
          <p:nvPr>
            <p:ph type="sldNum" sz="quarter" idx="5"/>
          </p:nvPr>
        </p:nvSpPr>
        <p:spPr/>
        <p:txBody>
          <a:bodyPr/>
          <a:lstStyle/>
          <a:p>
            <a:pPr marL="0" marR="0" lvl="0" indent="0" algn="r" defTabSz="537667" rtl="0" eaLnBrk="1" fontAlgn="auto" latinLnBrk="0" hangingPunct="1">
              <a:lnSpc>
                <a:spcPct val="100000"/>
              </a:lnSpc>
              <a:spcBef>
                <a:spcPts val="0"/>
              </a:spcBef>
              <a:spcAft>
                <a:spcPts val="0"/>
              </a:spcAft>
              <a:buClrTx/>
              <a:buSzTx/>
              <a:buFontTx/>
              <a:buNone/>
              <a:tabLst/>
              <a:defRPr/>
            </a:pPr>
            <a:fld id="{BF4803AB-2594-4B0A-8DC3-A3880FE8631C}" type="slidenum">
              <a:rPr kumimoji="0" lang="en-US" sz="1200" b="0" i="0" u="none" strike="noStrike" kern="1200" cap="none" spc="0" normalizeH="0" baseline="0" noProof="0" smtClean="0">
                <a:ln>
                  <a:noFill/>
                </a:ln>
                <a:solidFill>
                  <a:prstClr val="black"/>
                </a:solidFill>
                <a:effectLst/>
                <a:uLnTx/>
                <a:uFillTx/>
                <a:latin typeface="Verdana" panose="020B0604030504040204" pitchFamily="34" charset="0"/>
                <a:ea typeface="+mn-ea"/>
                <a:cs typeface="+mn-cs"/>
              </a:rPr>
              <a:pPr marL="0" marR="0" lvl="0" indent="0" algn="r" defTabSz="537667"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mn-ea"/>
              <a:cs typeface="+mn-cs"/>
            </a:endParaRPr>
          </a:p>
        </p:txBody>
      </p:sp>
    </p:spTree>
    <p:extLst>
      <p:ext uri="{BB962C8B-B14F-4D97-AF65-F5344CB8AC3E}">
        <p14:creationId xmlns:p14="http://schemas.microsoft.com/office/powerpoint/2010/main" val="12089747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section is going to cover three different core values of Gen Z and will give examples of how some schools have shaped their recruitment marketing efforts to align better with these values.</a:t>
            </a:r>
          </a:p>
        </p:txBody>
      </p:sp>
    </p:spTree>
    <p:extLst>
      <p:ext uri="{BB962C8B-B14F-4D97-AF65-F5344CB8AC3E}">
        <p14:creationId xmlns:p14="http://schemas.microsoft.com/office/powerpoint/2010/main" val="12723716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4803AB-2594-4B0A-8DC3-A3880FE8631C}" type="slidenum">
              <a:rPr lang="en-US" smtClean="0"/>
              <a:pPr/>
              <a:t>9</a:t>
            </a:fld>
            <a:endParaRPr lang="en-US" dirty="0"/>
          </a:p>
        </p:txBody>
      </p:sp>
    </p:spTree>
    <p:extLst>
      <p:ext uri="{BB962C8B-B14F-4D97-AF65-F5344CB8AC3E}">
        <p14:creationId xmlns:p14="http://schemas.microsoft.com/office/powerpoint/2010/main" val="34463027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tmp"/><Relationship Id="rId2" Type="http://schemas.openxmlformats.org/officeDocument/2006/relationships/slideMaster" Target="../slideMasters/slideMaster1.xml"/><Relationship Id="rId1" Type="http://schemas.openxmlformats.org/officeDocument/2006/relationships/tags" Target="../tags/tag3.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s://www.eab.com/" TargetMode="External"/><Relationship Id="rId2" Type="http://schemas.openxmlformats.org/officeDocument/2006/relationships/slideMaster" Target="../slideMasters/slideMaster1.xml"/><Relationship Id="rId1" Type="http://schemas.openxmlformats.org/officeDocument/2006/relationships/tags" Target="../tags/tag20.xml"/><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5.xml"/><Relationship Id="rId6" Type="http://schemas.openxmlformats.org/officeDocument/2006/relationships/hyperlink" Target="https://eab.box.com/v/eab-one-pager-script" TargetMode="External"/><Relationship Id="rId5" Type="http://schemas.openxmlformats.org/officeDocument/2006/relationships/image" Target="../media/image7.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6.xml"/><Relationship Id="rId6" Type="http://schemas.openxmlformats.org/officeDocument/2006/relationships/hyperlink" Target="https://eab.box.com/v/eab-one-pager-script" TargetMode="External"/><Relationship Id="rId5" Type="http://schemas.openxmlformats.org/officeDocument/2006/relationships/image" Target="../media/image7.pn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Instructions">
    <p:bg bwMode="gray">
      <p:bgRef idx="1001">
        <a:schemeClr val="bg1"/>
      </p:bgRef>
    </p:bg>
    <p:spTree>
      <p:nvGrpSpPr>
        <p:cNvPr id="1" name=""/>
        <p:cNvGrpSpPr/>
        <p:nvPr/>
      </p:nvGrpSpPr>
      <p:grpSpPr>
        <a:xfrm>
          <a:off x="0" y="0"/>
          <a:ext cx="0" cy="0"/>
          <a:chOff x="0" y="0"/>
          <a:chExt cx="0" cy="0"/>
        </a:xfrm>
      </p:grpSpPr>
      <p:sp>
        <p:nvSpPr>
          <p:cNvPr id="22" name="Rectangle 21"/>
          <p:cNvSpPr/>
          <p:nvPr userDrawn="1"/>
        </p:nvSpPr>
        <p:spPr bwMode="gray">
          <a:xfrm>
            <a:off x="0" y="552450"/>
            <a:ext cx="2502244" cy="4298949"/>
          </a:xfrm>
          <a:prstGeom prst="rect">
            <a:avLst/>
          </a:prstGeom>
          <a:solidFill>
            <a:schemeClr val="accent5"/>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a:solidFill>
                <a:schemeClr val="bg1"/>
              </a:solidFill>
            </a:endParaRPr>
          </a:p>
        </p:txBody>
      </p:sp>
      <p:sp>
        <p:nvSpPr>
          <p:cNvPr id="23" name="TextBox 22"/>
          <p:cNvSpPr txBox="1"/>
          <p:nvPr userDrawn="1"/>
        </p:nvSpPr>
        <p:spPr bwMode="gray">
          <a:xfrm>
            <a:off x="264105" y="1739317"/>
            <a:ext cx="2068331" cy="692497"/>
          </a:xfrm>
          <a:prstGeom prst="rect">
            <a:avLst/>
          </a:prstGeom>
          <a:noFill/>
        </p:spPr>
        <p:txBody>
          <a:bodyPr wrap="square" lIns="0" tIns="0" rIns="0" bIns="0" rtlCol="0">
            <a:spAutoFit/>
          </a:bodyPr>
          <a:lstStyle/>
          <a:p>
            <a:pPr algn="l">
              <a:spcBef>
                <a:spcPts val="500"/>
              </a:spcBef>
            </a:pPr>
            <a:r>
              <a:rPr lang="en-US" sz="2500" b="1" dirty="0">
                <a:solidFill>
                  <a:schemeClr val="bg1"/>
                </a:solidFill>
              </a:rPr>
              <a:t>4:3</a:t>
            </a:r>
            <a:br>
              <a:rPr lang="en-US" sz="2500" b="1" dirty="0">
                <a:solidFill>
                  <a:schemeClr val="bg1"/>
                </a:solidFill>
              </a:rPr>
            </a:br>
            <a:r>
              <a:rPr lang="en-US" sz="2000" b="0" dirty="0">
                <a:solidFill>
                  <a:schemeClr val="bg1"/>
                </a:solidFill>
              </a:rPr>
              <a:t>On-screen</a:t>
            </a:r>
          </a:p>
        </p:txBody>
      </p:sp>
      <p:cxnSp>
        <p:nvCxnSpPr>
          <p:cNvPr id="25" name="Straight Connector 24"/>
          <p:cNvCxnSpPr/>
          <p:nvPr userDrawn="1"/>
        </p:nvCxnSpPr>
        <p:spPr bwMode="gray">
          <a:xfrm>
            <a:off x="271463" y="2566000"/>
            <a:ext cx="2060973"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userDrawn="1"/>
        </p:nvSpPr>
        <p:spPr bwMode="gray">
          <a:xfrm>
            <a:off x="271463" y="2644312"/>
            <a:ext cx="2173362" cy="138499"/>
          </a:xfrm>
          <a:prstGeom prst="rect">
            <a:avLst/>
          </a:prstGeom>
          <a:noFill/>
        </p:spPr>
        <p:txBody>
          <a:bodyPr wrap="square" lIns="0" tIns="0" rIns="0" bIns="0" rtlCol="0">
            <a:spAutoFit/>
          </a:bodyPr>
          <a:lstStyle/>
          <a:p>
            <a:pPr>
              <a:spcBef>
                <a:spcPts val="500"/>
              </a:spcBef>
            </a:pPr>
            <a:r>
              <a:rPr lang="pt-BR" sz="900" b="1" dirty="0">
                <a:solidFill>
                  <a:schemeClr val="bg1"/>
                </a:solidFill>
              </a:rPr>
              <a:t>All projected presentations:</a:t>
            </a:r>
          </a:p>
        </p:txBody>
      </p:sp>
      <p:pic>
        <p:nvPicPr>
          <p:cNvPr id="33" name="Picture 32" descr="Screen Clippi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2666233" y="552450"/>
            <a:ext cx="3459061" cy="2596812"/>
          </a:xfrm>
          <a:prstGeom prst="rect">
            <a:avLst/>
          </a:prstGeom>
          <a:ln w="6350">
            <a:solidFill>
              <a:schemeClr val="accent4"/>
            </a:solidFill>
            <a:miter lim="800000"/>
          </a:ln>
        </p:spPr>
      </p:pic>
      <p:pic>
        <p:nvPicPr>
          <p:cNvPr id="27" name="Picture 2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271464" y="897430"/>
            <a:ext cx="1244214" cy="477850"/>
          </a:xfrm>
          <a:prstGeom prst="rect">
            <a:avLst/>
          </a:prstGeom>
        </p:spPr>
      </p:pic>
      <p:sp>
        <p:nvSpPr>
          <p:cNvPr id="32" name="TextBox 31"/>
          <p:cNvSpPr txBox="1"/>
          <p:nvPr userDrawn="1"/>
        </p:nvSpPr>
        <p:spPr bwMode="gray">
          <a:xfrm>
            <a:off x="455635" y="2876813"/>
            <a:ext cx="1344839" cy="897682"/>
          </a:xfrm>
          <a:prstGeom prst="rect">
            <a:avLst/>
          </a:prstGeom>
          <a:noFill/>
        </p:spPr>
        <p:txBody>
          <a:bodyPr wrap="square" lIns="0" tIns="0" rIns="0" bIns="0" rtlCol="0">
            <a:spAutoFit/>
          </a:bodyPr>
          <a:lstStyle/>
          <a:p>
            <a:pPr marL="112713" indent="-112713">
              <a:spcBef>
                <a:spcPts val="400"/>
              </a:spcBef>
              <a:buFont typeface="Arial" panose="020B0604020202020204" pitchFamily="34" charset="0"/>
              <a:buChar char="•"/>
            </a:pPr>
            <a:r>
              <a:rPr lang="en-US" sz="900" dirty="0">
                <a:solidFill>
                  <a:schemeClr val="bg1"/>
                </a:solidFill>
              </a:rPr>
              <a:t>National meetings</a:t>
            </a:r>
          </a:p>
          <a:p>
            <a:pPr marL="112713" indent="-112713">
              <a:spcBef>
                <a:spcPts val="400"/>
              </a:spcBef>
              <a:buFont typeface="Arial" panose="020B0604020202020204" pitchFamily="34" charset="0"/>
              <a:buChar char="•"/>
            </a:pPr>
            <a:r>
              <a:rPr lang="en-US" sz="900" dirty="0" err="1">
                <a:solidFill>
                  <a:schemeClr val="bg1"/>
                </a:solidFill>
              </a:rPr>
              <a:t>Webconferences</a:t>
            </a:r>
            <a:endParaRPr lang="en-US" sz="900" dirty="0">
              <a:solidFill>
                <a:schemeClr val="bg1"/>
              </a:solidFill>
            </a:endParaRPr>
          </a:p>
          <a:p>
            <a:pPr marL="112713" indent="-112713">
              <a:spcBef>
                <a:spcPts val="400"/>
              </a:spcBef>
              <a:buFont typeface="Arial" panose="020B0604020202020204" pitchFamily="34" charset="0"/>
              <a:buChar char="•"/>
            </a:pPr>
            <a:r>
              <a:rPr lang="en-US" sz="900" dirty="0">
                <a:solidFill>
                  <a:schemeClr val="bg1"/>
                </a:solidFill>
              </a:rPr>
              <a:t>Roundtables</a:t>
            </a:r>
          </a:p>
          <a:p>
            <a:pPr marL="112713" indent="-112713">
              <a:spcBef>
                <a:spcPts val="400"/>
              </a:spcBef>
              <a:buFont typeface="Arial" panose="020B0604020202020204" pitchFamily="34" charset="0"/>
              <a:buChar char="•"/>
            </a:pPr>
            <a:r>
              <a:rPr lang="en-US" sz="900" dirty="0" err="1">
                <a:solidFill>
                  <a:schemeClr val="bg1"/>
                </a:solidFill>
              </a:rPr>
              <a:t>Onsites</a:t>
            </a:r>
            <a:endParaRPr lang="en-US" sz="900" dirty="0">
              <a:solidFill>
                <a:schemeClr val="bg1"/>
              </a:solidFill>
            </a:endParaRPr>
          </a:p>
          <a:p>
            <a:pPr marL="112713" indent="-112713">
              <a:spcBef>
                <a:spcPts val="400"/>
              </a:spcBef>
              <a:buFont typeface="Arial" panose="020B0604020202020204" pitchFamily="34" charset="0"/>
              <a:buChar char="•"/>
            </a:pPr>
            <a:r>
              <a:rPr lang="en-US" sz="900" dirty="0">
                <a:solidFill>
                  <a:schemeClr val="bg1"/>
                </a:solidFill>
              </a:rPr>
              <a:t>Conferences</a:t>
            </a:r>
          </a:p>
        </p:txBody>
      </p:sp>
      <p:sp>
        <p:nvSpPr>
          <p:cNvPr id="34" name="Rectangle 33"/>
          <p:cNvSpPr/>
          <p:nvPr userDrawn="1"/>
        </p:nvSpPr>
        <p:spPr bwMode="gray">
          <a:xfrm>
            <a:off x="0" y="0"/>
            <a:ext cx="2502244" cy="401986"/>
          </a:xfrm>
          <a:prstGeom prst="rect">
            <a:avLst/>
          </a:prstGeom>
          <a:solidFill>
            <a:schemeClr val="tx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Bef>
                <a:spcPts val="500"/>
              </a:spcBef>
            </a:pPr>
            <a:r>
              <a:rPr lang="en-US" sz="1200" b="1" dirty="0">
                <a:solidFill>
                  <a:schemeClr val="bg1"/>
                </a:solidFill>
              </a:rPr>
              <a:t>2019</a:t>
            </a:r>
            <a:r>
              <a:rPr lang="en-US" sz="1200" b="1" baseline="0" dirty="0">
                <a:solidFill>
                  <a:schemeClr val="bg1"/>
                </a:solidFill>
              </a:rPr>
              <a:t> Template Edition</a:t>
            </a:r>
            <a:endParaRPr lang="en-US" sz="1200" b="1" dirty="0">
              <a:solidFill>
                <a:schemeClr val="bg1"/>
              </a:solidFill>
            </a:endParaRPr>
          </a:p>
        </p:txBody>
      </p:sp>
      <p:sp>
        <p:nvSpPr>
          <p:cNvPr id="12" name="Text Placeholder 7"/>
          <p:cNvSpPr txBox="1">
            <a:spLocks/>
          </p:cNvSpPr>
          <p:nvPr userDrawn="1"/>
        </p:nvSpPr>
        <p:spPr bwMode="gray">
          <a:xfrm>
            <a:off x="277813" y="3970588"/>
            <a:ext cx="2321952" cy="276999"/>
          </a:xfrm>
          <a:prstGeom prst="rect">
            <a:avLst/>
          </a:prstGeom>
        </p:spPr>
        <p:txBody>
          <a:bodyPr vert="horz" wrap="square" lIns="0" tIns="0" rIns="0" bIns="0" rtlCol="0">
            <a:spAutoFit/>
          </a:bodyPr>
          <a:lstStyle>
            <a:lvl1pPr marL="114300" indent="-114300" algn="l" defTabSz="640080"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1pPr>
            <a:lvl2pPr marL="228600" indent="-114300"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2pPr>
            <a:lvl3pPr marL="342900" indent="-114300" algn="l" defTabSz="640080"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3pPr>
            <a:lvl4pPr marL="457200" indent="-114300"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4pPr>
            <a:lvl5pPr marL="571500" indent="-114300" algn="l" defTabSz="640080" rtl="0" eaLnBrk="1" latinLnBrk="0" hangingPunct="1">
              <a:spcBef>
                <a:spcPts val="500"/>
              </a:spcBef>
              <a:buSzPct val="100000"/>
              <a:buFont typeface="Arial" panose="020B0604020202020204" pitchFamily="34" charset="0"/>
              <a:buChar char="•"/>
              <a:defRPr sz="900" kern="1200" baseline="0">
                <a:solidFill>
                  <a:schemeClr val="tx1"/>
                </a:solidFill>
                <a:latin typeface="+mn-lt"/>
                <a:ea typeface="+mn-ea"/>
                <a:cs typeface="+mn-cs"/>
              </a:defRPr>
            </a:lvl5pPr>
            <a:lvl6pPr marL="687388" indent="-117475"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6pPr>
            <a:lvl7pPr marL="801688" indent="-112713" algn="l" defTabSz="640080"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7pPr>
            <a:lvl8pPr marL="914400" indent="-112713"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8pPr>
            <a:lvl9pPr marL="1027113" indent="-112713" algn="l" defTabSz="640080" rtl="0" eaLnBrk="1" latinLnBrk="0" hangingPunct="1">
              <a:spcBef>
                <a:spcPts val="500"/>
              </a:spcBef>
              <a:buClr>
                <a:schemeClr val="tx1"/>
              </a:buClr>
              <a:buSzPct val="100000"/>
              <a:buFont typeface="Arial" panose="020B0604020202020204" pitchFamily="34" charset="0"/>
              <a:buChar char="•"/>
              <a:defRPr sz="900" kern="1200">
                <a:solidFill>
                  <a:schemeClr val="tx1"/>
                </a:solidFill>
                <a:latin typeface="+mn-lt"/>
                <a:ea typeface="+mn-ea"/>
                <a:cs typeface="+mn-cs"/>
              </a:defRPr>
            </a:lvl9pPr>
          </a:lstStyle>
          <a:p>
            <a:pPr marL="0" indent="0" algn="l">
              <a:spcBef>
                <a:spcPts val="2400"/>
              </a:spcBef>
              <a:buNone/>
            </a:pPr>
            <a:r>
              <a:rPr lang="en-US" sz="900" b="1" dirty="0">
                <a:solidFill>
                  <a:schemeClr val="bg1"/>
                </a:solidFill>
              </a:rPr>
              <a:t>Need help or 16:9 format? </a:t>
            </a:r>
            <a:br>
              <a:rPr lang="en-US" sz="900" b="1" dirty="0">
                <a:solidFill>
                  <a:schemeClr val="bg1"/>
                </a:solidFill>
              </a:rPr>
            </a:br>
            <a:r>
              <a:rPr lang="en-US" sz="900" b="0" dirty="0">
                <a:solidFill>
                  <a:schemeClr val="bg1"/>
                </a:solidFill>
              </a:rPr>
              <a:t>Email DSS-Requests@eab.com</a:t>
            </a:r>
          </a:p>
        </p:txBody>
      </p:sp>
      <p:pic>
        <p:nvPicPr>
          <p:cNvPr id="14" name="Picture 13">
            <a:extLst>
              <a:ext uri="{FF2B5EF4-FFF2-40B4-BE49-F238E27FC236}">
                <a16:creationId xmlns:a16="http://schemas.microsoft.com/office/drawing/2014/main" id="{9166CDF0-C991-469B-B75A-409F40F1564C}"/>
              </a:ext>
            </a:extLst>
          </p:cNvPr>
          <p:cNvPicPr>
            <a:picLocks noChangeAspect="1"/>
          </p:cNvPicPr>
          <p:nvPr userDrawn="1"/>
        </p:nvPicPr>
        <p:blipFill>
          <a:blip r:embed="rId5"/>
          <a:stretch>
            <a:fillRect/>
          </a:stretch>
        </p:blipFill>
        <p:spPr>
          <a:xfrm>
            <a:off x="2678907" y="3320075"/>
            <a:ext cx="3444080" cy="1302544"/>
          </a:xfrm>
          <a:prstGeom prst="rect">
            <a:avLst/>
          </a:prstGeom>
        </p:spPr>
      </p:pic>
      <p:sp>
        <p:nvSpPr>
          <p:cNvPr id="13" name="Rectangle 12">
            <a:extLst>
              <a:ext uri="{FF2B5EF4-FFF2-40B4-BE49-F238E27FC236}">
                <a16:creationId xmlns:a16="http://schemas.microsoft.com/office/drawing/2014/main" id="{E5E0AEC6-4F97-4E0A-AA62-71EC242B1B8D}"/>
              </a:ext>
            </a:extLst>
          </p:cNvPr>
          <p:cNvSpPr/>
          <p:nvPr userDrawn="1"/>
        </p:nvSpPr>
        <p:spPr bwMode="gray">
          <a:xfrm>
            <a:off x="2666233" y="0"/>
            <a:ext cx="3456754" cy="401986"/>
          </a:xfrm>
          <a:prstGeom prst="rect">
            <a:avLst/>
          </a:prstGeom>
          <a:solidFill>
            <a:srgbClr val="00990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Bef>
                <a:spcPts val="500"/>
              </a:spcBef>
            </a:pPr>
            <a:r>
              <a:rPr lang="en-US" sz="1200" b="1" dirty="0">
                <a:solidFill>
                  <a:schemeClr val="bg1"/>
                </a:solidFill>
              </a:rPr>
              <a:t>Delete Page After Reading</a:t>
            </a:r>
          </a:p>
        </p:txBody>
      </p:sp>
    </p:spTree>
    <p:custDataLst>
      <p:tags r:id="rId1"/>
    </p:custDataLst>
    <p:extLst>
      <p:ext uri="{BB962C8B-B14F-4D97-AF65-F5344CB8AC3E}">
        <p14:creationId xmlns:p14="http://schemas.microsoft.com/office/powerpoint/2010/main" val="41335917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Copyright)">
    <p:spTree>
      <p:nvGrpSpPr>
        <p:cNvPr id="1" name=""/>
        <p:cNvGrpSpPr/>
        <p:nvPr/>
      </p:nvGrpSpPr>
      <p:grpSpPr>
        <a:xfrm>
          <a:off x="0" y="0"/>
          <a:ext cx="0" cy="0"/>
          <a:chOff x="0" y="0"/>
          <a:chExt cx="0" cy="0"/>
        </a:xfrm>
      </p:grpSpPr>
      <p:sp>
        <p:nvSpPr>
          <p:cNvPr id="20" name="TextBox 19"/>
          <p:cNvSpPr txBox="1"/>
          <p:nvPr userDrawn="1"/>
        </p:nvSpPr>
        <p:spPr bwMode="gray">
          <a:xfrm>
            <a:off x="6128821" y="0"/>
            <a:ext cx="271979" cy="136961"/>
          </a:xfrm>
          <a:prstGeom prst="rect">
            <a:avLst/>
          </a:prstGeom>
          <a:noFill/>
        </p:spPr>
        <p:txBody>
          <a:bodyPr wrap="square" lIns="0" tIns="36576" rIns="45720" bIns="0" rtlCol="0">
            <a:spAutoFit/>
          </a:bodyPr>
          <a:lstStyle/>
          <a:p>
            <a:pPr algn="r">
              <a:spcBef>
                <a:spcPts val="500"/>
              </a:spcBef>
            </a:pPr>
            <a:fld id="{11A0A082-46D1-4CDC-90AB-7FACAC0B3028}" type="slidenum">
              <a:rPr lang="en-US" sz="650" smtClean="0">
                <a:solidFill>
                  <a:schemeClr val="tx1"/>
                </a:solidFill>
                <a:latin typeface="+mj-lt"/>
              </a:rPr>
              <a:t>‹#›</a:t>
            </a:fld>
            <a:endParaRPr lang="en-US" sz="650" dirty="0">
              <a:solidFill>
                <a:schemeClr val="tx1"/>
              </a:solidFill>
              <a:latin typeface="+mj-lt"/>
            </a:endParaRPr>
          </a:p>
        </p:txBody>
      </p:sp>
    </p:spTree>
    <p:custDataLst>
      <p:tags r:id="rId1"/>
    </p:custDataLst>
    <p:extLst>
      <p:ext uri="{BB962C8B-B14F-4D97-AF65-F5344CB8AC3E}">
        <p14:creationId xmlns:p14="http://schemas.microsoft.com/office/powerpoint/2010/main" val="968989333"/>
      </p:ext>
    </p:extLst>
  </p:cSld>
  <p:clrMapOvr>
    <a:masterClrMapping/>
  </p:clrMapOvr>
  <p:extLst>
    <p:ext uri="{DCECCB84-F9BA-43D5-87BE-67443E8EF086}">
      <p15:sldGuideLst xmlns:p15="http://schemas.microsoft.com/office/powerpoint/2012/main">
        <p15:guide id="1" orient="horz" pos="6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otes">
    <p:bg bwMode="gray">
      <p:bgRef idx="1001">
        <a:schemeClr val="bg1"/>
      </p:bgRef>
    </p:bg>
    <p:spTree>
      <p:nvGrpSpPr>
        <p:cNvPr id="1" name=""/>
        <p:cNvGrpSpPr/>
        <p:nvPr/>
      </p:nvGrpSpPr>
      <p:grpSpPr>
        <a:xfrm>
          <a:off x="0" y="0"/>
          <a:ext cx="0" cy="0"/>
          <a:chOff x="0" y="0"/>
          <a:chExt cx="0" cy="0"/>
        </a:xfrm>
      </p:grpSpPr>
      <p:sp>
        <p:nvSpPr>
          <p:cNvPr id="4" name="Rectangle 3"/>
          <p:cNvSpPr/>
          <p:nvPr userDrawn="1"/>
        </p:nvSpPr>
        <p:spPr bwMode="gray">
          <a:xfrm>
            <a:off x="1" y="0"/>
            <a:ext cx="6400799" cy="601181"/>
          </a:xfrm>
          <a:prstGeom prst="rect">
            <a:avLst/>
          </a:prstGeom>
          <a:solidFill>
            <a:schemeClr val="bg2"/>
          </a:solidFill>
          <a:ln w="19050" cap="flat" cmpd="sng" algn="ctr">
            <a:no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endParaRPr lang="en-US" sz="1000" dirty="0"/>
          </a:p>
        </p:txBody>
      </p:sp>
      <p:cxnSp>
        <p:nvCxnSpPr>
          <p:cNvPr id="14" name="Straight Connector 13"/>
          <p:cNvCxnSpPr/>
          <p:nvPr userDrawn="1"/>
        </p:nvCxnSpPr>
        <p:spPr bwMode="gray">
          <a:xfrm>
            <a:off x="0" y="601181"/>
            <a:ext cx="6400800" cy="0"/>
          </a:xfrm>
          <a:prstGeom prst="line">
            <a:avLst/>
          </a:prstGeom>
          <a:noFill/>
          <a:ln w="9525" cap="flat" cmpd="sng" algn="ctr">
            <a:solidFill>
              <a:schemeClr val="accent6"/>
            </a:solidFill>
            <a:prstDash val="solid"/>
            <a:miter lim="800000"/>
          </a:ln>
          <a:effectLst/>
        </p:spPr>
      </p:cxnSp>
      <p:cxnSp>
        <p:nvCxnSpPr>
          <p:cNvPr id="34" name="Straight Connector 33"/>
          <p:cNvCxnSpPr/>
          <p:nvPr userDrawn="1"/>
        </p:nvCxnSpPr>
        <p:spPr bwMode="gray">
          <a:xfrm>
            <a:off x="283818" y="1110912"/>
            <a:ext cx="5845520" cy="0"/>
          </a:xfrm>
          <a:prstGeom prst="line">
            <a:avLst/>
          </a:prstGeom>
          <a:ln w="6350">
            <a:solidFill>
              <a:schemeClr val="accent2"/>
            </a:solidFill>
            <a:miter lim="800000"/>
          </a:ln>
        </p:spPr>
        <p:style>
          <a:lnRef idx="1">
            <a:schemeClr val="accent1"/>
          </a:lnRef>
          <a:fillRef idx="0">
            <a:schemeClr val="accent1"/>
          </a:fillRef>
          <a:effectRef idx="0">
            <a:schemeClr val="accent1"/>
          </a:effectRef>
          <a:fontRef idx="minor">
            <a:schemeClr val="tx1"/>
          </a:fontRef>
        </p:style>
      </p:cxnSp>
      <p:sp>
        <p:nvSpPr>
          <p:cNvPr id="43" name="Title 1"/>
          <p:cNvSpPr txBox="1">
            <a:spLocks/>
          </p:cNvSpPr>
          <p:nvPr userDrawn="1"/>
        </p:nvSpPr>
        <p:spPr bwMode="gray">
          <a:xfrm>
            <a:off x="283818" y="309824"/>
            <a:ext cx="772685" cy="256480"/>
          </a:xfrm>
          <a:prstGeom prst="rect">
            <a:avLst/>
          </a:prstGeom>
        </p:spPr>
        <p:txBody>
          <a:bodyPr wrap="square" lIns="0" tIns="0" rIns="0" bIns="0" anchor="b" anchorCtr="0">
            <a:spAutoFit/>
          </a:bodyPr>
          <a:lstStyle>
            <a:lvl1pPr algn="l" defTabSz="640080" rtl="0" eaLnBrk="1" latinLnBrk="0" hangingPunct="1">
              <a:lnSpc>
                <a:spcPct val="90000"/>
              </a:lnSpc>
              <a:spcBef>
                <a:spcPct val="0"/>
              </a:spcBef>
              <a:buNone/>
              <a:defRPr sz="1800" b="0" kern="1200" spc="40" baseline="0">
                <a:solidFill>
                  <a:schemeClr val="tx1"/>
                </a:solidFill>
                <a:latin typeface="+mj-lt"/>
                <a:ea typeface="+mj-ea"/>
                <a:cs typeface="+mj-cs"/>
              </a:defRPr>
            </a:lvl1pPr>
          </a:lstStyle>
          <a:p>
            <a:pPr>
              <a:lnSpc>
                <a:spcPct val="90000"/>
              </a:lnSpc>
            </a:pPr>
            <a:r>
              <a:rPr lang="en-US" spc="50" baseline="0" dirty="0">
                <a:solidFill>
                  <a:schemeClr val="tx1"/>
                </a:solidFill>
              </a:rPr>
              <a:t>Notes:</a:t>
            </a:r>
          </a:p>
        </p:txBody>
      </p:sp>
      <p:grpSp>
        <p:nvGrpSpPr>
          <p:cNvPr id="24" name="Group 23"/>
          <p:cNvGrpSpPr/>
          <p:nvPr userDrawn="1"/>
        </p:nvGrpSpPr>
        <p:grpSpPr bwMode="gray">
          <a:xfrm>
            <a:off x="5888334" y="0"/>
            <a:ext cx="458401" cy="507600"/>
            <a:chOff x="5888334" y="0"/>
            <a:chExt cx="458401" cy="507600"/>
          </a:xfrm>
        </p:grpSpPr>
        <p:sp>
          <p:nvSpPr>
            <p:cNvPr id="25" name="Freeform 24"/>
            <p:cNvSpPr>
              <a:spLocks/>
            </p:cNvSpPr>
            <p:nvPr/>
          </p:nvSpPr>
          <p:spPr bwMode="gray">
            <a:xfrm>
              <a:off x="5888334" y="0"/>
              <a:ext cx="458401" cy="114262"/>
            </a:xfrm>
            <a:custGeom>
              <a:avLst/>
              <a:gdLst>
                <a:gd name="connsiteX0" fmla="*/ 283333 w 458401"/>
                <a:gd name="connsiteY0" fmla="*/ 0 h 114262"/>
                <a:gd name="connsiteX1" fmla="*/ 372260 w 458401"/>
                <a:gd name="connsiteY1" fmla="*/ 0 h 114262"/>
                <a:gd name="connsiteX2" fmla="*/ 393233 w 458401"/>
                <a:gd name="connsiteY2" fmla="*/ 16964 h 114262"/>
                <a:gd name="connsiteX3" fmla="*/ 413968 w 458401"/>
                <a:gd name="connsiteY3" fmla="*/ 38503 h 114262"/>
                <a:gd name="connsiteX4" fmla="*/ 431741 w 458401"/>
                <a:gd name="connsiteY4" fmla="*/ 61528 h 114262"/>
                <a:gd name="connsiteX5" fmla="*/ 447293 w 458401"/>
                <a:gd name="connsiteY5" fmla="*/ 87524 h 114262"/>
                <a:gd name="connsiteX6" fmla="*/ 458401 w 458401"/>
                <a:gd name="connsiteY6" fmla="*/ 114262 h 114262"/>
                <a:gd name="connsiteX7" fmla="*/ 402860 w 458401"/>
                <a:gd name="connsiteY7" fmla="*/ 89752 h 114262"/>
                <a:gd name="connsiteX8" fmla="*/ 391011 w 458401"/>
                <a:gd name="connsiteY8" fmla="*/ 74154 h 114262"/>
                <a:gd name="connsiteX9" fmla="*/ 377681 w 458401"/>
                <a:gd name="connsiteY9" fmla="*/ 57814 h 114262"/>
                <a:gd name="connsiteX10" fmla="*/ 362130 w 458401"/>
                <a:gd name="connsiteY10" fmla="*/ 43702 h 114262"/>
                <a:gd name="connsiteX11" fmla="*/ 345097 w 458401"/>
                <a:gd name="connsiteY11" fmla="*/ 28847 h 114262"/>
                <a:gd name="connsiteX12" fmla="*/ 325102 w 458401"/>
                <a:gd name="connsiteY12" fmla="*/ 16221 h 114262"/>
                <a:gd name="connsiteX13" fmla="*/ 303626 w 458401"/>
                <a:gd name="connsiteY13" fmla="*/ 6565 h 114262"/>
                <a:gd name="connsiteX14" fmla="*/ 85964 w 458401"/>
                <a:gd name="connsiteY14" fmla="*/ 0 h 114262"/>
                <a:gd name="connsiteX15" fmla="*/ 175637 w 458401"/>
                <a:gd name="connsiteY15" fmla="*/ 0 h 114262"/>
                <a:gd name="connsiteX16" fmla="*/ 154035 w 458401"/>
                <a:gd name="connsiteY16" fmla="*/ 6565 h 114262"/>
                <a:gd name="connsiteX17" fmla="*/ 131078 w 458401"/>
                <a:gd name="connsiteY17" fmla="*/ 18449 h 114262"/>
                <a:gd name="connsiteX18" fmla="*/ 108861 w 458401"/>
                <a:gd name="connsiteY18" fmla="*/ 31818 h 114262"/>
                <a:gd name="connsiteX19" fmla="*/ 88866 w 458401"/>
                <a:gd name="connsiteY19" fmla="*/ 48901 h 114262"/>
                <a:gd name="connsiteX20" fmla="*/ 71834 w 458401"/>
                <a:gd name="connsiteY20" fmla="*/ 66727 h 114262"/>
                <a:gd name="connsiteX21" fmla="*/ 56282 w 458401"/>
                <a:gd name="connsiteY21" fmla="*/ 88266 h 114262"/>
                <a:gd name="connsiteX22" fmla="*/ 0 w 458401"/>
                <a:gd name="connsiteY22" fmla="*/ 112777 h 114262"/>
                <a:gd name="connsiteX23" fmla="*/ 11109 w 458401"/>
                <a:gd name="connsiteY23" fmla="*/ 86038 h 114262"/>
                <a:gd name="connsiteX24" fmla="*/ 26660 w 458401"/>
                <a:gd name="connsiteY24" fmla="*/ 60785 h 114262"/>
                <a:gd name="connsiteX25" fmla="*/ 45174 w 458401"/>
                <a:gd name="connsiteY25" fmla="*/ 37018 h 114262"/>
                <a:gd name="connsiteX26" fmla="*/ 65909 w 458401"/>
                <a:gd name="connsiteY26" fmla="*/ 16221 h 114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58401" h="114262">
                  <a:moveTo>
                    <a:pt x="283333" y="0"/>
                  </a:moveTo>
                  <a:lnTo>
                    <a:pt x="372260" y="0"/>
                  </a:lnTo>
                  <a:lnTo>
                    <a:pt x="393233" y="16964"/>
                  </a:lnTo>
                  <a:lnTo>
                    <a:pt x="413968" y="38503"/>
                  </a:lnTo>
                  <a:lnTo>
                    <a:pt x="431741" y="61528"/>
                  </a:lnTo>
                  <a:lnTo>
                    <a:pt x="447293" y="87524"/>
                  </a:lnTo>
                  <a:lnTo>
                    <a:pt x="458401" y="114262"/>
                  </a:lnTo>
                  <a:lnTo>
                    <a:pt x="402860" y="89752"/>
                  </a:lnTo>
                  <a:lnTo>
                    <a:pt x="391011" y="74154"/>
                  </a:lnTo>
                  <a:lnTo>
                    <a:pt x="377681" y="57814"/>
                  </a:lnTo>
                  <a:lnTo>
                    <a:pt x="362130" y="43702"/>
                  </a:lnTo>
                  <a:lnTo>
                    <a:pt x="345097" y="28847"/>
                  </a:lnTo>
                  <a:lnTo>
                    <a:pt x="325102" y="16221"/>
                  </a:lnTo>
                  <a:lnTo>
                    <a:pt x="303626" y="6565"/>
                  </a:lnTo>
                  <a:close/>
                  <a:moveTo>
                    <a:pt x="85964" y="0"/>
                  </a:moveTo>
                  <a:lnTo>
                    <a:pt x="175637" y="0"/>
                  </a:lnTo>
                  <a:lnTo>
                    <a:pt x="154035" y="6565"/>
                  </a:lnTo>
                  <a:lnTo>
                    <a:pt x="131078" y="18449"/>
                  </a:lnTo>
                  <a:lnTo>
                    <a:pt x="108861" y="31818"/>
                  </a:lnTo>
                  <a:lnTo>
                    <a:pt x="88866" y="48901"/>
                  </a:lnTo>
                  <a:lnTo>
                    <a:pt x="71834" y="66727"/>
                  </a:lnTo>
                  <a:lnTo>
                    <a:pt x="56282" y="88266"/>
                  </a:lnTo>
                  <a:lnTo>
                    <a:pt x="0" y="112777"/>
                  </a:lnTo>
                  <a:lnTo>
                    <a:pt x="11109" y="86038"/>
                  </a:lnTo>
                  <a:lnTo>
                    <a:pt x="26660" y="60785"/>
                  </a:lnTo>
                  <a:lnTo>
                    <a:pt x="45174" y="37018"/>
                  </a:lnTo>
                  <a:lnTo>
                    <a:pt x="65909" y="16221"/>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en-US"/>
            </a:p>
          </p:txBody>
        </p:sp>
        <p:sp>
          <p:nvSpPr>
            <p:cNvPr id="26" name="Freeform 11"/>
            <p:cNvSpPr>
              <a:spLocks/>
            </p:cNvSpPr>
            <p:nvPr/>
          </p:nvSpPr>
          <p:spPr bwMode="gray">
            <a:xfrm>
              <a:off x="5888334" y="63986"/>
              <a:ext cx="458401" cy="141958"/>
            </a:xfrm>
            <a:custGeom>
              <a:avLst/>
              <a:gdLst>
                <a:gd name="T0" fmla="*/ 309 w 619"/>
                <a:gd name="T1" fmla="*/ 0 h 192"/>
                <a:gd name="T2" fmla="*/ 619 w 619"/>
                <a:gd name="T3" fmla="*/ 136 h 192"/>
                <a:gd name="T4" fmla="*/ 619 w 619"/>
                <a:gd name="T5" fmla="*/ 192 h 192"/>
                <a:gd name="T6" fmla="*/ 309 w 619"/>
                <a:gd name="T7" fmla="*/ 56 h 192"/>
                <a:gd name="T8" fmla="*/ 0 w 619"/>
                <a:gd name="T9" fmla="*/ 192 h 192"/>
                <a:gd name="T10" fmla="*/ 0 w 619"/>
                <a:gd name="T11" fmla="*/ 136 h 192"/>
                <a:gd name="T12" fmla="*/ 309 w 619"/>
                <a:gd name="T13" fmla="*/ 0 h 192"/>
              </a:gdLst>
              <a:ahLst/>
              <a:cxnLst>
                <a:cxn ang="0">
                  <a:pos x="T0" y="T1"/>
                </a:cxn>
                <a:cxn ang="0">
                  <a:pos x="T2" y="T3"/>
                </a:cxn>
                <a:cxn ang="0">
                  <a:pos x="T4" y="T5"/>
                </a:cxn>
                <a:cxn ang="0">
                  <a:pos x="T6" y="T7"/>
                </a:cxn>
                <a:cxn ang="0">
                  <a:pos x="T8" y="T9"/>
                </a:cxn>
                <a:cxn ang="0">
                  <a:pos x="T10" y="T11"/>
                </a:cxn>
                <a:cxn ang="0">
                  <a:pos x="T12" y="T13"/>
                </a:cxn>
              </a:cxnLst>
              <a:rect l="0" t="0" r="r" b="b"/>
              <a:pathLst>
                <a:path w="619" h="192">
                  <a:moveTo>
                    <a:pt x="309" y="0"/>
                  </a:moveTo>
                  <a:lnTo>
                    <a:pt x="619" y="136"/>
                  </a:lnTo>
                  <a:lnTo>
                    <a:pt x="619" y="192"/>
                  </a:lnTo>
                  <a:lnTo>
                    <a:pt x="309" y="56"/>
                  </a:lnTo>
                  <a:lnTo>
                    <a:pt x="0" y="192"/>
                  </a:lnTo>
                  <a:lnTo>
                    <a:pt x="0" y="136"/>
                  </a:lnTo>
                  <a:lnTo>
                    <a:pt x="30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Rectangle 12"/>
            <p:cNvSpPr>
              <a:spLocks noChangeArrowheads="1"/>
            </p:cNvSpPr>
            <p:nvPr/>
          </p:nvSpPr>
          <p:spPr bwMode="gray">
            <a:xfrm>
              <a:off x="5888334" y="469154"/>
              <a:ext cx="458401" cy="38446"/>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 name="Rectangle 13"/>
            <p:cNvSpPr>
              <a:spLocks noChangeArrowheads="1"/>
            </p:cNvSpPr>
            <p:nvPr/>
          </p:nvSpPr>
          <p:spPr bwMode="gray">
            <a:xfrm>
              <a:off x="6163373" y="247346"/>
              <a:ext cx="47318" cy="171530"/>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 name="Rectangle 14"/>
            <p:cNvSpPr>
              <a:spLocks noChangeArrowheads="1"/>
            </p:cNvSpPr>
            <p:nvPr/>
          </p:nvSpPr>
          <p:spPr bwMode="gray">
            <a:xfrm>
              <a:off x="6027332" y="247346"/>
              <a:ext cx="44362" cy="171530"/>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 name="Rectangle 15"/>
            <p:cNvSpPr>
              <a:spLocks noChangeArrowheads="1"/>
            </p:cNvSpPr>
            <p:nvPr/>
          </p:nvSpPr>
          <p:spPr bwMode="gray">
            <a:xfrm>
              <a:off x="5888334" y="247346"/>
              <a:ext cx="47318" cy="171530"/>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 name="Rectangle 16"/>
            <p:cNvSpPr>
              <a:spLocks noChangeArrowheads="1"/>
            </p:cNvSpPr>
            <p:nvPr/>
          </p:nvSpPr>
          <p:spPr bwMode="gray">
            <a:xfrm>
              <a:off x="6299415" y="247346"/>
              <a:ext cx="47318" cy="171530"/>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44" name="TextBox 43"/>
          <p:cNvSpPr txBox="1"/>
          <p:nvPr userDrawn="1"/>
        </p:nvSpPr>
        <p:spPr bwMode="gray">
          <a:xfrm>
            <a:off x="6163373" y="444101"/>
            <a:ext cx="237427" cy="100027"/>
          </a:xfrm>
          <a:prstGeom prst="rect">
            <a:avLst/>
          </a:prstGeom>
          <a:solidFill>
            <a:schemeClr val="bg2"/>
          </a:solidFill>
        </p:spPr>
        <p:txBody>
          <a:bodyPr wrap="square" lIns="0" tIns="0" rIns="45720" bIns="0" rtlCol="0">
            <a:spAutoFit/>
          </a:bodyPr>
          <a:lstStyle/>
          <a:p>
            <a:pPr algn="r">
              <a:spcBef>
                <a:spcPts val="500"/>
              </a:spcBef>
            </a:pPr>
            <a:fld id="{11A0A082-46D1-4CDC-90AB-7FACAC0B3028}" type="slidenum">
              <a:rPr lang="en-US" sz="650" smtClean="0">
                <a:latin typeface="+mj-lt"/>
              </a:rPr>
              <a:t>‹#›</a:t>
            </a:fld>
            <a:endParaRPr lang="en-US" sz="650" dirty="0">
              <a:latin typeface="+mj-lt"/>
            </a:endParaRPr>
          </a:p>
        </p:txBody>
      </p:sp>
      <p:cxnSp>
        <p:nvCxnSpPr>
          <p:cNvPr id="45" name="Straight Connector 44"/>
          <p:cNvCxnSpPr/>
          <p:nvPr userDrawn="1"/>
        </p:nvCxnSpPr>
        <p:spPr bwMode="gray">
          <a:xfrm>
            <a:off x="283818" y="4397429"/>
            <a:ext cx="5845520" cy="0"/>
          </a:xfrm>
          <a:prstGeom prst="line">
            <a:avLst/>
          </a:prstGeom>
          <a:ln w="6350">
            <a:solidFill>
              <a:schemeClr val="accent2"/>
            </a:solidFill>
            <a:miter lim="800000"/>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bwMode="gray">
          <a:xfrm>
            <a:off x="283818" y="1476081"/>
            <a:ext cx="5845520" cy="0"/>
          </a:xfrm>
          <a:prstGeom prst="line">
            <a:avLst/>
          </a:prstGeom>
          <a:ln w="6350">
            <a:solidFill>
              <a:schemeClr val="accent2"/>
            </a:solidFill>
            <a:miter lim="800000"/>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bwMode="gray">
          <a:xfrm>
            <a:off x="283818" y="1841250"/>
            <a:ext cx="5845520" cy="0"/>
          </a:xfrm>
          <a:prstGeom prst="line">
            <a:avLst/>
          </a:prstGeom>
          <a:ln w="6350">
            <a:solidFill>
              <a:schemeClr val="accent2"/>
            </a:solidFill>
            <a:miter lim="800000"/>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bwMode="gray">
          <a:xfrm>
            <a:off x="283818" y="2206419"/>
            <a:ext cx="5845520" cy="0"/>
          </a:xfrm>
          <a:prstGeom prst="line">
            <a:avLst/>
          </a:prstGeom>
          <a:ln w="6350">
            <a:solidFill>
              <a:schemeClr val="accent2"/>
            </a:solidFill>
            <a:miter lim="800000"/>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bwMode="gray">
          <a:xfrm>
            <a:off x="283818" y="2571588"/>
            <a:ext cx="5845520" cy="0"/>
          </a:xfrm>
          <a:prstGeom prst="line">
            <a:avLst/>
          </a:prstGeom>
          <a:ln w="6350">
            <a:solidFill>
              <a:schemeClr val="accent2"/>
            </a:solidFill>
            <a:miter lim="800000"/>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bwMode="gray">
          <a:xfrm>
            <a:off x="283818" y="2936757"/>
            <a:ext cx="5845520" cy="0"/>
          </a:xfrm>
          <a:prstGeom prst="line">
            <a:avLst/>
          </a:prstGeom>
          <a:ln w="6350">
            <a:solidFill>
              <a:schemeClr val="accent2"/>
            </a:solidFill>
            <a:miter lim="800000"/>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bwMode="gray">
          <a:xfrm>
            <a:off x="283818" y="3301926"/>
            <a:ext cx="5845520" cy="0"/>
          </a:xfrm>
          <a:prstGeom prst="line">
            <a:avLst/>
          </a:prstGeom>
          <a:ln w="6350">
            <a:solidFill>
              <a:schemeClr val="accent2"/>
            </a:solidFill>
            <a:miter lim="800000"/>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userDrawn="1"/>
        </p:nvCxnSpPr>
        <p:spPr bwMode="gray">
          <a:xfrm>
            <a:off x="283818" y="3667095"/>
            <a:ext cx="5845520" cy="0"/>
          </a:xfrm>
          <a:prstGeom prst="line">
            <a:avLst/>
          </a:prstGeom>
          <a:ln w="6350">
            <a:solidFill>
              <a:schemeClr val="accent2"/>
            </a:solidFill>
            <a:miter lim="800000"/>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userDrawn="1"/>
        </p:nvCxnSpPr>
        <p:spPr bwMode="gray">
          <a:xfrm>
            <a:off x="283818" y="4032264"/>
            <a:ext cx="5845520" cy="0"/>
          </a:xfrm>
          <a:prstGeom prst="line">
            <a:avLst/>
          </a:prstGeom>
          <a:ln w="6350">
            <a:solidFill>
              <a:schemeClr val="accent2"/>
            </a:solidFill>
            <a:miter lim="800000"/>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429620897"/>
      </p:ext>
    </p:extLst>
  </p:cSld>
  <p:clrMapOvr>
    <a:masterClrMapping/>
  </p:clrMapOvr>
  <p:extLst>
    <p:ext uri="{DCECCB84-F9BA-43D5-87BE-67443E8EF086}">
      <p15:sldGuideLst xmlns:p15="http://schemas.microsoft.com/office/powerpoint/2012/main">
        <p15:guide id="1" orient="horz" pos="62"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over Page: Top Slide">
    <p:spTree>
      <p:nvGrpSpPr>
        <p:cNvPr id="1" name=""/>
        <p:cNvGrpSpPr/>
        <p:nvPr/>
      </p:nvGrpSpPr>
      <p:grpSpPr>
        <a:xfrm>
          <a:off x="0" y="0"/>
          <a:ext cx="0" cy="0"/>
          <a:chOff x="0" y="0"/>
          <a:chExt cx="0" cy="0"/>
        </a:xfrm>
      </p:grpSpPr>
      <p:sp>
        <p:nvSpPr>
          <p:cNvPr id="20" name="Title 19"/>
          <p:cNvSpPr>
            <a:spLocks noGrp="1"/>
          </p:cNvSpPr>
          <p:nvPr>
            <p:ph type="title" hasCustomPrompt="1"/>
          </p:nvPr>
        </p:nvSpPr>
        <p:spPr bwMode="gray">
          <a:xfrm>
            <a:off x="371475" y="3279699"/>
            <a:ext cx="5029200" cy="830997"/>
          </a:xfrm>
          <a:prstGeom prst="rect">
            <a:avLst/>
          </a:prstGeom>
        </p:spPr>
        <p:txBody>
          <a:bodyPr lIns="0" tIns="0" rIns="0" bIns="0" anchor="b" anchorCtr="0">
            <a:spAutoFit/>
          </a:bodyPr>
          <a:lstStyle>
            <a:lvl1pPr>
              <a:lnSpc>
                <a:spcPct val="90000"/>
              </a:lnSpc>
              <a:defRPr sz="3000" b="0" spc="50" baseline="0">
                <a:solidFill>
                  <a:schemeClr val="tx1"/>
                </a:solidFill>
              </a:defRPr>
            </a:lvl1pPr>
          </a:lstStyle>
          <a:p>
            <a:r>
              <a:rPr lang="en-US" dirty="0"/>
              <a:t>Cover Title – Rockwell 30pt Regular, Title Case</a:t>
            </a:r>
          </a:p>
        </p:txBody>
      </p:sp>
      <p:sp>
        <p:nvSpPr>
          <p:cNvPr id="22" name="Text Placeholder 21"/>
          <p:cNvSpPr>
            <a:spLocks noGrp="1"/>
          </p:cNvSpPr>
          <p:nvPr>
            <p:ph type="body" sz="quarter" idx="16" hasCustomPrompt="1"/>
          </p:nvPr>
        </p:nvSpPr>
        <p:spPr bwMode="gray">
          <a:xfrm>
            <a:off x="371475" y="4342854"/>
            <a:ext cx="5029200" cy="215444"/>
          </a:xfrm>
        </p:spPr>
        <p:txBody>
          <a:bodyPr/>
          <a:lstStyle>
            <a:lvl1pPr marL="0" indent="0">
              <a:spcBef>
                <a:spcPts val="0"/>
              </a:spcBef>
              <a:buNone/>
              <a:defRPr sz="1400" baseline="0">
                <a:solidFill>
                  <a:schemeClr val="tx1"/>
                </a:solidFill>
              </a:defRPr>
            </a:lvl1pPr>
            <a:lvl2pPr marL="114300" indent="0">
              <a:spcBef>
                <a:spcPts val="0"/>
              </a:spcBef>
              <a:buNone/>
              <a:defRPr sz="1400"/>
            </a:lvl2pPr>
            <a:lvl3pPr marL="228600" indent="0">
              <a:spcBef>
                <a:spcPts val="0"/>
              </a:spcBef>
              <a:buNone/>
              <a:defRPr sz="1400"/>
            </a:lvl3pPr>
            <a:lvl4pPr marL="342900" indent="0">
              <a:spcBef>
                <a:spcPts val="0"/>
              </a:spcBef>
              <a:buNone/>
              <a:defRPr sz="1400"/>
            </a:lvl4pPr>
            <a:lvl5pPr marL="457200" indent="0">
              <a:spcBef>
                <a:spcPts val="0"/>
              </a:spcBef>
              <a:buNone/>
              <a:defRPr sz="1400"/>
            </a:lvl5pPr>
          </a:lstStyle>
          <a:p>
            <a:pPr lvl="0"/>
            <a:r>
              <a:rPr lang="en-US" dirty="0"/>
              <a:t>Cover Subtitle – Verdana 14pt Regular, Title Case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51303" y="379532"/>
            <a:ext cx="1685547" cy="734569"/>
          </a:xfrm>
          <a:prstGeom prst="rect">
            <a:avLst/>
          </a:prstGeom>
          <a:noFill/>
          <a:ln>
            <a:noFill/>
          </a:ln>
        </p:spPr>
      </p:pic>
    </p:spTree>
    <p:custDataLst>
      <p:tags r:id="rId1"/>
    </p:custDataLst>
    <p:extLst>
      <p:ext uri="{BB962C8B-B14F-4D97-AF65-F5344CB8AC3E}">
        <p14:creationId xmlns:p14="http://schemas.microsoft.com/office/powerpoint/2010/main" val="3485206770"/>
      </p:ext>
    </p:extLst>
  </p:cSld>
  <p:clrMapOvr>
    <a:masterClrMapping/>
  </p:clrMapOvr>
  <p:extLst>
    <p:ext uri="{DCECCB84-F9BA-43D5-87BE-67443E8EF086}">
      <p15:sldGuideLst xmlns:p15="http://schemas.microsoft.com/office/powerpoint/2012/main">
        <p15:guide id="1" pos="234" userDrawn="1">
          <p15:clr>
            <a:srgbClr val="FBAE40"/>
          </p15:clr>
        </p15:guide>
        <p15:guide id="2" orient="horz" pos="2591" userDrawn="1">
          <p15:clr>
            <a:srgbClr val="FBAE40"/>
          </p15:clr>
        </p15:guide>
        <p15:guide id="3" orient="horz" pos="2735"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over Page: Bottom Slide">
    <p:spTree>
      <p:nvGrpSpPr>
        <p:cNvPr id="1" name=""/>
        <p:cNvGrpSpPr/>
        <p:nvPr/>
      </p:nvGrpSpPr>
      <p:grpSpPr>
        <a:xfrm>
          <a:off x="0" y="0"/>
          <a:ext cx="0" cy="0"/>
          <a:chOff x="0" y="0"/>
          <a:chExt cx="0" cy="0"/>
        </a:xfrm>
      </p:grpSpPr>
      <p:cxnSp>
        <p:nvCxnSpPr>
          <p:cNvPr id="5" name="Straight Connector 4"/>
          <p:cNvCxnSpPr/>
          <p:nvPr userDrawn="1"/>
        </p:nvCxnSpPr>
        <p:spPr bwMode="gray">
          <a:xfrm>
            <a:off x="22860" y="4097682"/>
            <a:ext cx="6355080" cy="0"/>
          </a:xfrm>
          <a:prstGeom prst="line">
            <a:avLst/>
          </a:prstGeom>
          <a:ln w="28575">
            <a:solidFill>
              <a:schemeClr val="accent6"/>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bwMode="gray">
          <a:xfrm>
            <a:off x="3939708" y="4191900"/>
            <a:ext cx="2438232" cy="215444"/>
          </a:xfrm>
          <a:prstGeom prst="rect">
            <a:avLst/>
          </a:prstGeom>
        </p:spPr>
        <p:txBody>
          <a:bodyPr wrap="none" lIns="0" tIns="0" rIns="0" bIns="0" anchor="t" anchorCtr="0">
            <a:spAutoFit/>
          </a:bodyPr>
          <a:lstStyle>
            <a:lvl1pPr algn="r">
              <a:lnSpc>
                <a:spcPct val="100000"/>
              </a:lnSpc>
              <a:defRPr sz="1400" b="0" spc="0" baseline="0">
                <a:solidFill>
                  <a:schemeClr val="accent3"/>
                </a:solidFill>
                <a:latin typeface="+mn-lt"/>
              </a:defRPr>
            </a:lvl1pPr>
          </a:lstStyle>
          <a:p>
            <a:r>
              <a:rPr lang="en-US" dirty="0"/>
              <a:t>Insert Program Name Here</a:t>
            </a:r>
          </a:p>
        </p:txBody>
      </p:sp>
      <p:sp>
        <p:nvSpPr>
          <p:cNvPr id="4" name="Text Placeholder 3"/>
          <p:cNvSpPr>
            <a:spLocks noGrp="1"/>
          </p:cNvSpPr>
          <p:nvPr>
            <p:ph type="body" sz="quarter" idx="16" hasCustomPrompt="1"/>
          </p:nvPr>
        </p:nvSpPr>
        <p:spPr bwMode="gray">
          <a:xfrm>
            <a:off x="3389943" y="4431033"/>
            <a:ext cx="2987997" cy="153888"/>
          </a:xfrm>
        </p:spPr>
        <p:txBody>
          <a:bodyPr wrap="none"/>
          <a:lstStyle>
            <a:lvl1pPr marL="0" indent="0" algn="r">
              <a:spcBef>
                <a:spcPts val="0"/>
              </a:spcBef>
              <a:buNone/>
              <a:defRPr sz="1000">
                <a:solidFill>
                  <a:schemeClr val="accent3"/>
                </a:solidFill>
              </a:defRPr>
            </a:lvl1pPr>
          </a:lstStyle>
          <a:p>
            <a:pPr lvl="0"/>
            <a:r>
              <a:rPr lang="en-US" dirty="0"/>
              <a:t>Insert Sub-program Name Here (if necessary)</a:t>
            </a:r>
          </a:p>
        </p:txBody>
      </p:sp>
    </p:spTree>
    <p:custDataLst>
      <p:tags r:id="rId1"/>
    </p:custDataLst>
    <p:extLst>
      <p:ext uri="{BB962C8B-B14F-4D97-AF65-F5344CB8AC3E}">
        <p14:creationId xmlns:p14="http://schemas.microsoft.com/office/powerpoint/2010/main" val="1714615953"/>
      </p:ext>
    </p:extLst>
  </p:cSld>
  <p:clrMapOvr>
    <a:masterClrMapping/>
  </p:clrMapOvr>
  <p:extLst>
    <p:ext uri="{DCECCB84-F9BA-43D5-87BE-67443E8EF086}">
      <p15:sldGuideLst xmlns:p15="http://schemas.microsoft.com/office/powerpoint/2012/main">
        <p15:guide id="1" orient="horz" pos="2639"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Inside Cover: Top Slide">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281610" y="309824"/>
            <a:ext cx="4111003" cy="256480"/>
          </a:xfrm>
          <a:prstGeom prst="rect">
            <a:avLst/>
          </a:prstGeom>
        </p:spPr>
        <p:txBody>
          <a:bodyPr wrap="square" lIns="0" tIns="0" rIns="0" bIns="0" anchor="t" anchorCtr="0">
            <a:spAutoFit/>
          </a:bodyPr>
          <a:lstStyle>
            <a:lvl1pPr>
              <a:lnSpc>
                <a:spcPct val="90000"/>
              </a:lnSpc>
              <a:defRPr b="0">
                <a:solidFill>
                  <a:schemeClr val="tx1"/>
                </a:solidFill>
              </a:defRPr>
            </a:lvl1pPr>
          </a:lstStyle>
          <a:p>
            <a:r>
              <a:rPr lang="en-US" dirty="0"/>
              <a:t>Insert Program Name Here</a:t>
            </a:r>
          </a:p>
        </p:txBody>
      </p:sp>
      <p:sp>
        <p:nvSpPr>
          <p:cNvPr id="6" name="Text Placeholder 5"/>
          <p:cNvSpPr>
            <a:spLocks noGrp="1"/>
          </p:cNvSpPr>
          <p:nvPr>
            <p:ph type="body" sz="quarter" idx="37" hasCustomPrompt="1"/>
          </p:nvPr>
        </p:nvSpPr>
        <p:spPr bwMode="gray">
          <a:xfrm>
            <a:off x="688369" y="968034"/>
            <a:ext cx="3200400" cy="169277"/>
          </a:xfrm>
        </p:spPr>
        <p:txBody>
          <a:bodyPr/>
          <a:lstStyle>
            <a:lvl1pPr marL="0" indent="0">
              <a:spcBef>
                <a:spcPts val="0"/>
              </a:spcBef>
              <a:buNone/>
              <a:defRPr sz="1100">
                <a:solidFill>
                  <a:schemeClr val="tx1"/>
                </a:solidFill>
              </a:defRPr>
            </a:lvl1pPr>
            <a:lvl2pPr marL="114300" indent="0">
              <a:spcBef>
                <a:spcPts val="0"/>
              </a:spcBef>
              <a:buNone/>
              <a:defRPr sz="1100"/>
            </a:lvl2pPr>
            <a:lvl3pPr marL="228600" indent="0">
              <a:spcBef>
                <a:spcPts val="0"/>
              </a:spcBef>
              <a:buNone/>
              <a:defRPr sz="1100"/>
            </a:lvl3pPr>
            <a:lvl4pPr marL="342900" indent="0">
              <a:spcBef>
                <a:spcPts val="0"/>
              </a:spcBef>
              <a:buNone/>
              <a:defRPr sz="1100"/>
            </a:lvl4pPr>
            <a:lvl5pPr marL="457200" indent="0">
              <a:spcBef>
                <a:spcPts val="0"/>
              </a:spcBef>
              <a:buNone/>
              <a:defRPr sz="1100"/>
            </a:lvl5pPr>
          </a:lstStyle>
          <a:p>
            <a:pPr lvl="0"/>
            <a:r>
              <a:rPr lang="en-US" dirty="0"/>
              <a:t>Project Director (insert text)</a:t>
            </a:r>
          </a:p>
        </p:txBody>
      </p:sp>
      <p:sp>
        <p:nvSpPr>
          <p:cNvPr id="8" name="Text Placeholder 7"/>
          <p:cNvSpPr>
            <a:spLocks noGrp="1"/>
          </p:cNvSpPr>
          <p:nvPr>
            <p:ph type="body" sz="quarter" idx="38" hasCustomPrompt="1"/>
          </p:nvPr>
        </p:nvSpPr>
        <p:spPr bwMode="gray">
          <a:xfrm>
            <a:off x="688369" y="1175826"/>
            <a:ext cx="3200400" cy="138499"/>
          </a:xfrm>
        </p:spPr>
        <p:txBody>
          <a:bodyPr/>
          <a:lstStyle>
            <a:lvl1pPr marL="0" indent="0">
              <a:spcBef>
                <a:spcPts val="200"/>
              </a:spcBef>
              <a:buNone/>
              <a:defRPr>
                <a:solidFill>
                  <a:schemeClr val="accent3"/>
                </a:solidFill>
              </a:defRPr>
            </a:lvl1pPr>
          </a:lstStyle>
          <a:p>
            <a:pPr lvl="0"/>
            <a:r>
              <a:rPr lang="en-US" dirty="0"/>
              <a:t>Insert Name(s) Here</a:t>
            </a:r>
          </a:p>
        </p:txBody>
      </p:sp>
      <p:sp>
        <p:nvSpPr>
          <p:cNvPr id="10" name="Text Placeholder 9"/>
          <p:cNvSpPr>
            <a:spLocks noGrp="1"/>
          </p:cNvSpPr>
          <p:nvPr>
            <p:ph type="body" sz="quarter" idx="39" hasCustomPrompt="1"/>
          </p:nvPr>
        </p:nvSpPr>
        <p:spPr bwMode="gray">
          <a:xfrm>
            <a:off x="688369" y="1609882"/>
            <a:ext cx="3200400" cy="169277"/>
          </a:xfrm>
        </p:spPr>
        <p:txBody>
          <a:bodyPr/>
          <a:lstStyle>
            <a:lvl1pPr marL="0" indent="0">
              <a:spcBef>
                <a:spcPts val="0"/>
              </a:spcBef>
              <a:buNone/>
              <a:defRPr sz="1100">
                <a:solidFill>
                  <a:schemeClr val="tx1"/>
                </a:solidFill>
              </a:defRPr>
            </a:lvl1pPr>
            <a:lvl2pPr marL="114300" indent="0">
              <a:spcBef>
                <a:spcPts val="0"/>
              </a:spcBef>
              <a:buNone/>
              <a:defRPr sz="1100"/>
            </a:lvl2pPr>
            <a:lvl3pPr marL="228600" indent="0">
              <a:spcBef>
                <a:spcPts val="0"/>
              </a:spcBef>
              <a:buNone/>
              <a:defRPr sz="1100"/>
            </a:lvl3pPr>
            <a:lvl4pPr marL="342900" indent="0">
              <a:spcBef>
                <a:spcPts val="0"/>
              </a:spcBef>
              <a:buNone/>
              <a:defRPr sz="1100"/>
            </a:lvl4pPr>
            <a:lvl5pPr marL="457200" indent="0">
              <a:spcBef>
                <a:spcPts val="0"/>
              </a:spcBef>
              <a:buNone/>
              <a:defRPr sz="1100"/>
            </a:lvl5pPr>
          </a:lstStyle>
          <a:p>
            <a:pPr lvl="0"/>
            <a:r>
              <a:rPr lang="en-US" dirty="0"/>
              <a:t>Contributing Consultants (insert text)</a:t>
            </a:r>
          </a:p>
        </p:txBody>
      </p:sp>
      <p:sp>
        <p:nvSpPr>
          <p:cNvPr id="12" name="Text Placeholder 11"/>
          <p:cNvSpPr>
            <a:spLocks noGrp="1"/>
          </p:cNvSpPr>
          <p:nvPr>
            <p:ph type="body" sz="quarter" idx="40" hasCustomPrompt="1"/>
          </p:nvPr>
        </p:nvSpPr>
        <p:spPr bwMode="gray">
          <a:xfrm>
            <a:off x="688369" y="1819016"/>
            <a:ext cx="3200400" cy="138499"/>
          </a:xfrm>
        </p:spPr>
        <p:txBody>
          <a:bodyPr/>
          <a:lstStyle>
            <a:lvl1pPr marL="0" indent="0">
              <a:spcBef>
                <a:spcPts val="200"/>
              </a:spcBef>
              <a:buNone/>
              <a:defRPr>
                <a:solidFill>
                  <a:schemeClr val="accent3"/>
                </a:solidFill>
              </a:defRPr>
            </a:lvl1pPr>
          </a:lstStyle>
          <a:p>
            <a:pPr lvl="0"/>
            <a:r>
              <a:rPr lang="en-US" dirty="0"/>
              <a:t>Insert Name(s) Here</a:t>
            </a:r>
          </a:p>
        </p:txBody>
      </p:sp>
      <p:sp>
        <p:nvSpPr>
          <p:cNvPr id="14" name="Text Placeholder 13"/>
          <p:cNvSpPr>
            <a:spLocks noGrp="1"/>
          </p:cNvSpPr>
          <p:nvPr>
            <p:ph type="body" sz="quarter" idx="41" hasCustomPrompt="1"/>
          </p:nvPr>
        </p:nvSpPr>
        <p:spPr bwMode="gray">
          <a:xfrm>
            <a:off x="688369" y="2250476"/>
            <a:ext cx="3200400" cy="169277"/>
          </a:xfrm>
        </p:spPr>
        <p:txBody>
          <a:bodyPr/>
          <a:lstStyle>
            <a:lvl1pPr marL="0" indent="0">
              <a:spcBef>
                <a:spcPts val="0"/>
              </a:spcBef>
              <a:buNone/>
              <a:defRPr sz="1100">
                <a:solidFill>
                  <a:schemeClr val="tx1"/>
                </a:solidFill>
              </a:defRPr>
            </a:lvl1pPr>
            <a:lvl2pPr marL="114300" indent="0">
              <a:spcBef>
                <a:spcPts val="0"/>
              </a:spcBef>
              <a:buNone/>
              <a:defRPr sz="1100"/>
            </a:lvl2pPr>
            <a:lvl3pPr marL="228600" indent="0">
              <a:spcBef>
                <a:spcPts val="0"/>
              </a:spcBef>
              <a:buNone/>
              <a:defRPr sz="1100"/>
            </a:lvl3pPr>
            <a:lvl4pPr marL="342900" indent="0">
              <a:spcBef>
                <a:spcPts val="0"/>
              </a:spcBef>
              <a:buNone/>
              <a:defRPr sz="1100"/>
            </a:lvl4pPr>
            <a:lvl5pPr marL="457200" indent="0">
              <a:spcBef>
                <a:spcPts val="0"/>
              </a:spcBef>
              <a:buNone/>
              <a:defRPr sz="1100"/>
            </a:lvl5pPr>
          </a:lstStyle>
          <a:p>
            <a:pPr lvl="0"/>
            <a:r>
              <a:rPr lang="en-US" dirty="0"/>
              <a:t>Design Consultant (insert text)</a:t>
            </a:r>
          </a:p>
        </p:txBody>
      </p:sp>
      <p:sp>
        <p:nvSpPr>
          <p:cNvPr id="17" name="Text Placeholder 16"/>
          <p:cNvSpPr>
            <a:spLocks noGrp="1"/>
          </p:cNvSpPr>
          <p:nvPr>
            <p:ph type="body" sz="quarter" idx="42" hasCustomPrompt="1"/>
          </p:nvPr>
        </p:nvSpPr>
        <p:spPr bwMode="gray">
          <a:xfrm>
            <a:off x="688369" y="2459785"/>
            <a:ext cx="3200400" cy="138499"/>
          </a:xfrm>
        </p:spPr>
        <p:txBody>
          <a:bodyPr/>
          <a:lstStyle>
            <a:lvl1pPr marL="0" indent="0">
              <a:spcBef>
                <a:spcPts val="200"/>
              </a:spcBef>
              <a:buNone/>
              <a:defRPr>
                <a:solidFill>
                  <a:schemeClr val="accent3"/>
                </a:solidFill>
              </a:defRPr>
            </a:lvl1pPr>
            <a:lvl2pPr marL="114300" indent="0">
              <a:spcBef>
                <a:spcPts val="200"/>
              </a:spcBef>
              <a:buNone/>
              <a:defRPr>
                <a:solidFill>
                  <a:schemeClr val="accent3"/>
                </a:solidFill>
              </a:defRPr>
            </a:lvl2pPr>
            <a:lvl3pPr marL="228600" indent="0">
              <a:spcBef>
                <a:spcPts val="200"/>
              </a:spcBef>
              <a:buNone/>
              <a:defRPr>
                <a:solidFill>
                  <a:schemeClr val="accent3"/>
                </a:solidFill>
              </a:defRPr>
            </a:lvl3pPr>
            <a:lvl4pPr marL="342900" indent="0">
              <a:spcBef>
                <a:spcPts val="200"/>
              </a:spcBef>
              <a:buNone/>
              <a:defRPr>
                <a:solidFill>
                  <a:schemeClr val="accent3"/>
                </a:solidFill>
              </a:defRPr>
            </a:lvl4pPr>
            <a:lvl5pPr marL="457200" indent="0">
              <a:spcBef>
                <a:spcPts val="200"/>
              </a:spcBef>
              <a:buNone/>
              <a:defRPr>
                <a:solidFill>
                  <a:schemeClr val="accent3"/>
                </a:solidFill>
              </a:defRPr>
            </a:lvl5pPr>
          </a:lstStyle>
          <a:p>
            <a:pPr lvl="0"/>
            <a:r>
              <a:rPr lang="en-US" dirty="0"/>
              <a:t>Insert Name(s) Here</a:t>
            </a:r>
          </a:p>
        </p:txBody>
      </p:sp>
      <p:sp>
        <p:nvSpPr>
          <p:cNvPr id="27" name="Text Placeholder 26"/>
          <p:cNvSpPr>
            <a:spLocks noGrp="1"/>
          </p:cNvSpPr>
          <p:nvPr>
            <p:ph type="body" sz="quarter" idx="43" hasCustomPrompt="1"/>
          </p:nvPr>
        </p:nvSpPr>
        <p:spPr bwMode="gray">
          <a:xfrm>
            <a:off x="688369" y="2888149"/>
            <a:ext cx="3200400" cy="169277"/>
          </a:xfrm>
        </p:spPr>
        <p:txBody>
          <a:bodyPr/>
          <a:lstStyle>
            <a:lvl1pPr marL="0" indent="0">
              <a:spcBef>
                <a:spcPts val="0"/>
              </a:spcBef>
              <a:buNone/>
              <a:defRPr sz="1100">
                <a:solidFill>
                  <a:schemeClr val="tx1"/>
                </a:solidFill>
              </a:defRPr>
            </a:lvl1pPr>
            <a:lvl2pPr marL="114300" indent="0">
              <a:spcBef>
                <a:spcPts val="0"/>
              </a:spcBef>
              <a:buNone/>
              <a:defRPr sz="1100"/>
            </a:lvl2pPr>
            <a:lvl3pPr marL="228600" indent="0">
              <a:spcBef>
                <a:spcPts val="0"/>
              </a:spcBef>
              <a:buNone/>
              <a:defRPr sz="1100"/>
            </a:lvl3pPr>
            <a:lvl4pPr marL="342900" indent="0">
              <a:spcBef>
                <a:spcPts val="0"/>
              </a:spcBef>
              <a:buNone/>
              <a:defRPr sz="1100"/>
            </a:lvl4pPr>
            <a:lvl5pPr marL="457200" indent="0">
              <a:spcBef>
                <a:spcPts val="0"/>
              </a:spcBef>
              <a:buNone/>
              <a:defRPr sz="1100"/>
            </a:lvl5pPr>
          </a:lstStyle>
          <a:p>
            <a:pPr lvl="0"/>
            <a:r>
              <a:rPr lang="en-US" dirty="0"/>
              <a:t>Executive Director (insert text)</a:t>
            </a:r>
          </a:p>
        </p:txBody>
      </p:sp>
      <p:sp>
        <p:nvSpPr>
          <p:cNvPr id="29" name="Text Placeholder 28"/>
          <p:cNvSpPr>
            <a:spLocks noGrp="1"/>
          </p:cNvSpPr>
          <p:nvPr>
            <p:ph type="body" sz="quarter" idx="44" hasCustomPrompt="1"/>
          </p:nvPr>
        </p:nvSpPr>
        <p:spPr bwMode="gray">
          <a:xfrm>
            <a:off x="688369" y="3097903"/>
            <a:ext cx="3200400" cy="138499"/>
          </a:xfrm>
        </p:spPr>
        <p:txBody>
          <a:bodyPr/>
          <a:lstStyle>
            <a:lvl1pPr marL="0" indent="0">
              <a:spcBef>
                <a:spcPts val="200"/>
              </a:spcBef>
              <a:buNone/>
              <a:defRPr>
                <a:solidFill>
                  <a:schemeClr val="accent3"/>
                </a:solidFill>
              </a:defRPr>
            </a:lvl1pPr>
            <a:lvl2pPr marL="114300" indent="0">
              <a:spcBef>
                <a:spcPts val="200"/>
              </a:spcBef>
              <a:buNone/>
              <a:defRPr>
                <a:solidFill>
                  <a:schemeClr val="accent3"/>
                </a:solidFill>
              </a:defRPr>
            </a:lvl2pPr>
            <a:lvl3pPr marL="228600" indent="0">
              <a:spcBef>
                <a:spcPts val="200"/>
              </a:spcBef>
              <a:buNone/>
              <a:defRPr>
                <a:solidFill>
                  <a:schemeClr val="accent3"/>
                </a:solidFill>
              </a:defRPr>
            </a:lvl3pPr>
            <a:lvl4pPr marL="342900" indent="0">
              <a:spcBef>
                <a:spcPts val="200"/>
              </a:spcBef>
              <a:buNone/>
              <a:defRPr>
                <a:solidFill>
                  <a:schemeClr val="accent3"/>
                </a:solidFill>
              </a:defRPr>
            </a:lvl4pPr>
            <a:lvl5pPr marL="457200" indent="0">
              <a:spcBef>
                <a:spcPts val="200"/>
              </a:spcBef>
              <a:buNone/>
              <a:defRPr>
                <a:solidFill>
                  <a:schemeClr val="accent3"/>
                </a:solidFill>
              </a:defRPr>
            </a:lvl5pPr>
          </a:lstStyle>
          <a:p>
            <a:pPr lvl="0"/>
            <a:r>
              <a:rPr lang="en-US" dirty="0"/>
              <a:t>Insert Name(s) Here</a:t>
            </a:r>
          </a:p>
        </p:txBody>
      </p:sp>
      <p:cxnSp>
        <p:nvCxnSpPr>
          <p:cNvPr id="16" name="Straight Connector 15"/>
          <p:cNvCxnSpPr/>
          <p:nvPr userDrawn="1"/>
        </p:nvCxnSpPr>
        <p:spPr bwMode="gray">
          <a:xfrm>
            <a:off x="4773942" y="309824"/>
            <a:ext cx="0" cy="4490776"/>
          </a:xfrm>
          <a:prstGeom prst="line">
            <a:avLst/>
          </a:prstGeom>
          <a:ln w="6350">
            <a:solidFill>
              <a:schemeClr val="accent3"/>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8" name="TextBox 17"/>
          <p:cNvSpPr txBox="1"/>
          <p:nvPr userDrawn="1"/>
        </p:nvSpPr>
        <p:spPr bwMode="gray">
          <a:xfrm>
            <a:off x="4860213" y="300832"/>
            <a:ext cx="1404663" cy="4334013"/>
          </a:xfrm>
          <a:prstGeom prst="rect">
            <a:avLst/>
          </a:prstGeom>
          <a:noFill/>
        </p:spPr>
        <p:txBody>
          <a:bodyPr wrap="square" lIns="0" tIns="0" rIns="0" bIns="0" rtlCol="0">
            <a:noAutofit/>
          </a:bodyPr>
          <a:lstStyle/>
          <a:p>
            <a:pPr>
              <a:spcBef>
                <a:spcPts val="400"/>
              </a:spcBef>
            </a:pPr>
            <a:r>
              <a:rPr lang="en-US" sz="500" b="1" baseline="0" dirty="0">
                <a:solidFill>
                  <a:schemeClr val="tx1"/>
                </a:solidFill>
                <a:latin typeface="+mn-lt"/>
                <a:cs typeface="Arial"/>
              </a:rPr>
              <a:t>LEGAL CAVEAT</a:t>
            </a:r>
          </a:p>
          <a:p>
            <a:pPr>
              <a:spcBef>
                <a:spcPts val="400"/>
              </a:spcBef>
            </a:pPr>
            <a:r>
              <a:rPr lang="en-US" sz="500" baseline="0" dirty="0">
                <a:solidFill>
                  <a:schemeClr val="tx1"/>
                </a:solidFill>
                <a:latin typeface="+mn-lt"/>
                <a:cs typeface="Arial"/>
              </a:rPr>
              <a:t>EAB Global, Inc. (“EAB”) has made efforts to verify the accuracy of the information it provides to members. This report relies</a:t>
            </a:r>
            <a:br>
              <a:rPr lang="en-US" sz="500" baseline="0" dirty="0">
                <a:solidFill>
                  <a:schemeClr val="tx1"/>
                </a:solidFill>
                <a:latin typeface="+mn-lt"/>
                <a:cs typeface="Arial"/>
              </a:rPr>
            </a:br>
            <a:r>
              <a:rPr lang="en-US" sz="500" baseline="0" dirty="0">
                <a:solidFill>
                  <a:schemeClr val="tx1"/>
                </a:solidFill>
                <a:latin typeface="+mn-lt"/>
                <a:cs typeface="Arial"/>
              </a:rPr>
              <a:t>on data obtained from many sources, however, and EAB cannot guarantee the accuracy of the information provided or any analysis based thereon. In addition, neither EAB nor any of its affiliates (each, an “EAB Organization”) is in the business of giving legal, accounting, or other professional advice, and its reports should not be construed as professional advice. In particular, members should not rely on any legal commentary in this report as a basis for action, or assume that any tactics described herein would be permitted by applicable law or appropriate for a given member’s situation. Members are advised to consult with appropriate professionals concerning legal, tax, or accounting issues, before implementing any of these tactics. No EAB Organization or any of its respective officers, directors, employees, or agents shall be liable for any claims, liabilities, or expenses relating to (a) any errors or omissions in this report, </a:t>
            </a:r>
            <a:br>
              <a:rPr lang="en-US" sz="500" baseline="0" dirty="0">
                <a:solidFill>
                  <a:schemeClr val="tx1"/>
                </a:solidFill>
                <a:latin typeface="+mn-lt"/>
                <a:cs typeface="Arial"/>
              </a:rPr>
            </a:br>
            <a:r>
              <a:rPr lang="en-US" sz="500" baseline="0" dirty="0">
                <a:solidFill>
                  <a:schemeClr val="tx1"/>
                </a:solidFill>
                <a:latin typeface="+mn-lt"/>
                <a:cs typeface="Arial"/>
              </a:rPr>
              <a:t>whether caused by any EAB organization, or any of their respective employees or agents, or sources or other third parties, (b) any recommendation by any EAB Organization, or (c) failure of member and its employees and agents to abide by the terms set forth herein.</a:t>
            </a:r>
          </a:p>
          <a:p>
            <a:pPr>
              <a:spcBef>
                <a:spcPts val="600"/>
              </a:spcBef>
            </a:pPr>
            <a:r>
              <a:rPr lang="en-US" sz="500" baseline="0" dirty="0">
                <a:solidFill>
                  <a:schemeClr val="tx1"/>
                </a:solidFill>
                <a:latin typeface="+mn-lt"/>
                <a:cs typeface="Arial"/>
              </a:rPr>
              <a:t>EAB is a registered trademark of EAB Global, Inc. in the United States and other countries. Members are not permitted to use these trademarks, or any other trademark, product name, service name, trade name, and logo of any EAB Organization without prior written consent of EAB. Other trademarks, product names, service names, trade names, and logos used within these pages are the property of their respective holders. Use of other company trademarks, product names, service names, trade names, and logos or images of the same does not necessarily constitute (a) an endorsement by such company of an EAB Organization and its products and services, or (b) an endorsement of the company or its products or services by an EAB Organization. No EAB Organization is affiliated with any such company.</a:t>
            </a:r>
          </a:p>
        </p:txBody>
      </p:sp>
    </p:spTree>
    <p:custDataLst>
      <p:tags r:id="rId1"/>
    </p:custDataLst>
    <p:extLst>
      <p:ext uri="{BB962C8B-B14F-4D97-AF65-F5344CB8AC3E}">
        <p14:creationId xmlns:p14="http://schemas.microsoft.com/office/powerpoint/2010/main" val="2756965695"/>
      </p:ext>
    </p:extLst>
  </p:cSld>
  <p:clrMapOvr>
    <a:masterClrMapping/>
  </p:clrMapOvr>
  <p:extLst>
    <p:ext uri="{DCECCB84-F9BA-43D5-87BE-67443E8EF086}">
      <p15:sldGuideLst xmlns:p15="http://schemas.microsoft.com/office/powerpoint/2012/main">
        <p15:guide id="1" pos="432" userDrawn="1">
          <p15:clr>
            <a:srgbClr val="FBAE40"/>
          </p15:clr>
        </p15:guide>
        <p15:guide id="2" orient="horz" pos="195" userDrawn="1">
          <p15:clr>
            <a:srgbClr val="FBAE40"/>
          </p15:clr>
        </p15:guide>
        <p15:guide id="3" pos="2767"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side Cover: Bottom Slide">
    <p:spTree>
      <p:nvGrpSpPr>
        <p:cNvPr id="1" name=""/>
        <p:cNvGrpSpPr/>
        <p:nvPr/>
      </p:nvGrpSpPr>
      <p:grpSpPr>
        <a:xfrm>
          <a:off x="0" y="0"/>
          <a:ext cx="0" cy="0"/>
          <a:chOff x="0" y="0"/>
          <a:chExt cx="0" cy="0"/>
        </a:xfrm>
      </p:grpSpPr>
      <p:sp>
        <p:nvSpPr>
          <p:cNvPr id="8" name="TextBox 7"/>
          <p:cNvSpPr txBox="1"/>
          <p:nvPr userDrawn="1"/>
        </p:nvSpPr>
        <p:spPr bwMode="gray">
          <a:xfrm>
            <a:off x="4860213" y="24057"/>
            <a:ext cx="1473868" cy="4514056"/>
          </a:xfrm>
          <a:prstGeom prst="rect">
            <a:avLst/>
          </a:prstGeom>
          <a:noFill/>
        </p:spPr>
        <p:txBody>
          <a:bodyPr wrap="square" lIns="0" tIns="0" rIns="0" bIns="0" rtlCol="0">
            <a:spAutoFit/>
          </a:bodyPr>
          <a:lstStyle/>
          <a:p>
            <a:pPr>
              <a:spcBef>
                <a:spcPts val="400"/>
              </a:spcBef>
            </a:pPr>
            <a:r>
              <a:rPr lang="en-US" sz="500" b="1" baseline="0" dirty="0">
                <a:solidFill>
                  <a:schemeClr val="tx1"/>
                </a:solidFill>
                <a:latin typeface="+mn-lt"/>
                <a:cs typeface="Arial"/>
              </a:rPr>
              <a:t>IMPORTANT: Please read the following.</a:t>
            </a:r>
          </a:p>
          <a:p>
            <a:pPr>
              <a:spcBef>
                <a:spcPts val="400"/>
              </a:spcBef>
            </a:pPr>
            <a:r>
              <a:rPr lang="en-US" sz="500" baseline="0" dirty="0">
                <a:solidFill>
                  <a:schemeClr val="tx1"/>
                </a:solidFill>
                <a:latin typeface="+mn-lt"/>
                <a:cs typeface="Arial"/>
              </a:rPr>
              <a:t>EAB has prepared this report for the exclusive use of its members. Each member acknowledges and agrees that this report and the information contained herein (collectively, the “Report”) are confidential and proprietary to EAB. By accepting delivery of this Report, each member agrees to abide by the terms as stated herein, including the following:</a:t>
            </a:r>
          </a:p>
          <a:p>
            <a:pPr marL="91440" indent="-114300">
              <a:spcBef>
                <a:spcPts val="400"/>
              </a:spcBef>
            </a:pPr>
            <a:r>
              <a:rPr lang="en-US" sz="500" baseline="0" dirty="0">
                <a:solidFill>
                  <a:schemeClr val="tx1"/>
                </a:solidFill>
                <a:latin typeface="+mn-lt"/>
                <a:cs typeface="Arial"/>
              </a:rPr>
              <a:t>1.	All right, title, and interest in and to this Report is owned by an EAB Organization. Except as stated herein, no right, license, permission, or interest of any kind in </a:t>
            </a:r>
            <a:br>
              <a:rPr lang="en-US" sz="500" baseline="0" dirty="0">
                <a:solidFill>
                  <a:schemeClr val="tx1"/>
                </a:solidFill>
                <a:latin typeface="+mn-lt"/>
                <a:cs typeface="Arial"/>
              </a:rPr>
            </a:br>
            <a:r>
              <a:rPr lang="en-US" sz="500" baseline="0" dirty="0">
                <a:solidFill>
                  <a:schemeClr val="tx1"/>
                </a:solidFill>
                <a:latin typeface="+mn-lt"/>
                <a:cs typeface="Arial"/>
              </a:rPr>
              <a:t>this Report is intended to be given, transferred to, or acquired by a member. Each member is authorized to use this Report only to the extent expressly authorized herein.</a:t>
            </a:r>
          </a:p>
          <a:p>
            <a:pPr marL="91440" indent="-114300">
              <a:spcBef>
                <a:spcPts val="400"/>
              </a:spcBef>
            </a:pPr>
            <a:r>
              <a:rPr lang="en-US" sz="500" baseline="0" dirty="0">
                <a:solidFill>
                  <a:schemeClr val="tx1"/>
                </a:solidFill>
                <a:latin typeface="+mn-lt"/>
                <a:cs typeface="Arial"/>
              </a:rPr>
              <a:t>2.	Each member shall not sell, license, republish, distribute, or post online or otherwise this Report, in part or in whole. Each member shall not disseminate or permit the use of, and shall take reasonable precautions to prevent such dissemination or use of, this Report by (a) any of its employees and agents (except as stated below), or (b) any third party.</a:t>
            </a:r>
          </a:p>
          <a:p>
            <a:pPr marL="91440" indent="-114300">
              <a:spcBef>
                <a:spcPts val="400"/>
              </a:spcBef>
            </a:pPr>
            <a:r>
              <a:rPr lang="en-US" sz="500" baseline="0" dirty="0">
                <a:solidFill>
                  <a:schemeClr val="tx1"/>
                </a:solidFill>
                <a:latin typeface="+mn-lt"/>
                <a:cs typeface="Arial"/>
              </a:rPr>
              <a:t>3.	Each member may make this Report available solely to those of its employees and agents who (a) are registered for the workshop or membership program of which this Report is a part, (b) require access to this Report in order to learn </a:t>
            </a:r>
            <a:br>
              <a:rPr lang="en-US" sz="500" baseline="0" dirty="0">
                <a:solidFill>
                  <a:schemeClr val="tx1"/>
                </a:solidFill>
                <a:latin typeface="+mn-lt"/>
                <a:cs typeface="Arial"/>
              </a:rPr>
            </a:br>
            <a:r>
              <a:rPr lang="en-US" sz="500" baseline="0" dirty="0">
                <a:solidFill>
                  <a:schemeClr val="tx1"/>
                </a:solidFill>
                <a:latin typeface="+mn-lt"/>
                <a:cs typeface="Arial"/>
              </a:rPr>
              <a:t>from the information described herein, and (c) agree not to disclose this Report to other employees or agents or any third party. Each member shall use, and shall ensure that its employees and agents use, this Report for its internal use only. Each member may make a limited number of copies, solely as adequate for use by its employees and agents in accordance with the terms herein.</a:t>
            </a:r>
          </a:p>
          <a:p>
            <a:pPr marL="91440" indent="-114300">
              <a:spcBef>
                <a:spcPts val="400"/>
              </a:spcBef>
            </a:pPr>
            <a:r>
              <a:rPr lang="en-US" sz="500" baseline="0" dirty="0">
                <a:solidFill>
                  <a:schemeClr val="tx1"/>
                </a:solidFill>
                <a:latin typeface="+mn-lt"/>
                <a:cs typeface="Arial"/>
              </a:rPr>
              <a:t>4.	Each member shall not remove from this Report any confidential markings, copyright notices, and/or other similar indicia herein.</a:t>
            </a:r>
          </a:p>
          <a:p>
            <a:pPr marL="91440" indent="-114300">
              <a:spcBef>
                <a:spcPts val="400"/>
              </a:spcBef>
            </a:pPr>
            <a:r>
              <a:rPr lang="en-US" sz="500" baseline="0" dirty="0">
                <a:solidFill>
                  <a:schemeClr val="tx1"/>
                </a:solidFill>
                <a:latin typeface="+mn-lt"/>
                <a:cs typeface="Arial"/>
              </a:rPr>
              <a:t>5.	Each member is responsible for any breach of its obligations as stated herein by any of its employees or agents.</a:t>
            </a:r>
          </a:p>
          <a:p>
            <a:pPr marL="91440" indent="-114300">
              <a:spcBef>
                <a:spcPts val="400"/>
              </a:spcBef>
            </a:pPr>
            <a:r>
              <a:rPr lang="en-US" sz="500" baseline="0" dirty="0">
                <a:solidFill>
                  <a:schemeClr val="tx1"/>
                </a:solidFill>
                <a:latin typeface="+mn-lt"/>
                <a:cs typeface="Arial"/>
              </a:rPr>
              <a:t>6.	If a member is unwilling to abide by any </a:t>
            </a:r>
            <a:br>
              <a:rPr lang="en-US" sz="500" baseline="0" dirty="0">
                <a:solidFill>
                  <a:schemeClr val="tx1"/>
                </a:solidFill>
                <a:latin typeface="+mn-lt"/>
                <a:cs typeface="Arial"/>
              </a:rPr>
            </a:br>
            <a:r>
              <a:rPr lang="en-US" sz="500" baseline="0" dirty="0">
                <a:solidFill>
                  <a:schemeClr val="tx1"/>
                </a:solidFill>
                <a:latin typeface="+mn-lt"/>
                <a:cs typeface="Arial"/>
              </a:rPr>
              <a:t>of the foregoing obligations, then such member shall promptly return this Report and all copies thereof to EAB.</a:t>
            </a:r>
          </a:p>
        </p:txBody>
      </p:sp>
      <p:cxnSp>
        <p:nvCxnSpPr>
          <p:cNvPr id="10" name="Straight Connector 9"/>
          <p:cNvCxnSpPr/>
          <p:nvPr userDrawn="1"/>
        </p:nvCxnSpPr>
        <p:spPr bwMode="gray">
          <a:xfrm>
            <a:off x="4773942" y="0"/>
            <a:ext cx="0" cy="4522788"/>
          </a:xfrm>
          <a:prstGeom prst="line">
            <a:avLst/>
          </a:prstGeom>
          <a:ln w="6350">
            <a:solidFill>
              <a:schemeClr val="accent3"/>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641266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aperless Meeting Credit/Caveat">
    <p:spTree>
      <p:nvGrpSpPr>
        <p:cNvPr id="1" name=""/>
        <p:cNvGrpSpPr/>
        <p:nvPr/>
      </p:nvGrpSpPr>
      <p:grpSpPr>
        <a:xfrm>
          <a:off x="0" y="0"/>
          <a:ext cx="0" cy="0"/>
          <a:chOff x="0" y="0"/>
          <a:chExt cx="0" cy="0"/>
        </a:xfrm>
      </p:grpSpPr>
      <p:sp>
        <p:nvSpPr>
          <p:cNvPr id="34" name="Title 1"/>
          <p:cNvSpPr>
            <a:spLocks noGrp="1"/>
          </p:cNvSpPr>
          <p:nvPr>
            <p:ph type="title" hasCustomPrompt="1"/>
          </p:nvPr>
        </p:nvSpPr>
        <p:spPr bwMode="gray">
          <a:xfrm>
            <a:off x="281610" y="309824"/>
            <a:ext cx="3327462" cy="256480"/>
          </a:xfrm>
          <a:prstGeom prst="rect">
            <a:avLst/>
          </a:prstGeom>
        </p:spPr>
        <p:txBody>
          <a:bodyPr wrap="square" lIns="0" tIns="0" rIns="0" bIns="0" anchor="t" anchorCtr="0">
            <a:spAutoFit/>
          </a:bodyPr>
          <a:lstStyle>
            <a:lvl1pPr>
              <a:lnSpc>
                <a:spcPct val="90000"/>
              </a:lnSpc>
              <a:defRPr b="0">
                <a:solidFill>
                  <a:schemeClr val="tx1"/>
                </a:solidFill>
              </a:defRPr>
            </a:lvl1pPr>
          </a:lstStyle>
          <a:p>
            <a:r>
              <a:rPr lang="en-US" dirty="0"/>
              <a:t>Insert Program Name Here</a:t>
            </a:r>
          </a:p>
        </p:txBody>
      </p:sp>
      <p:sp>
        <p:nvSpPr>
          <p:cNvPr id="35" name="Text Placeholder 5"/>
          <p:cNvSpPr>
            <a:spLocks noGrp="1"/>
          </p:cNvSpPr>
          <p:nvPr>
            <p:ph type="body" sz="quarter" idx="37" hasCustomPrompt="1"/>
          </p:nvPr>
        </p:nvSpPr>
        <p:spPr bwMode="gray">
          <a:xfrm>
            <a:off x="591552" y="968034"/>
            <a:ext cx="3017520" cy="169277"/>
          </a:xfrm>
        </p:spPr>
        <p:txBody>
          <a:bodyPr/>
          <a:lstStyle>
            <a:lvl1pPr marL="0" indent="0">
              <a:spcBef>
                <a:spcPts val="0"/>
              </a:spcBef>
              <a:buNone/>
              <a:defRPr sz="1100">
                <a:solidFill>
                  <a:schemeClr val="tx1"/>
                </a:solidFill>
              </a:defRPr>
            </a:lvl1pPr>
            <a:lvl2pPr marL="114300" indent="0">
              <a:spcBef>
                <a:spcPts val="0"/>
              </a:spcBef>
              <a:buNone/>
              <a:defRPr sz="1100"/>
            </a:lvl2pPr>
            <a:lvl3pPr marL="228600" indent="0">
              <a:spcBef>
                <a:spcPts val="0"/>
              </a:spcBef>
              <a:buNone/>
              <a:defRPr sz="1100"/>
            </a:lvl3pPr>
            <a:lvl4pPr marL="342900" indent="0">
              <a:spcBef>
                <a:spcPts val="0"/>
              </a:spcBef>
              <a:buNone/>
              <a:defRPr sz="1100"/>
            </a:lvl4pPr>
            <a:lvl5pPr marL="457200" indent="0">
              <a:spcBef>
                <a:spcPts val="0"/>
              </a:spcBef>
              <a:buNone/>
              <a:defRPr sz="1100"/>
            </a:lvl5pPr>
          </a:lstStyle>
          <a:p>
            <a:pPr lvl="0"/>
            <a:r>
              <a:rPr lang="en-US" dirty="0"/>
              <a:t>Project Director (insert text)</a:t>
            </a:r>
          </a:p>
        </p:txBody>
      </p:sp>
      <p:sp>
        <p:nvSpPr>
          <p:cNvPr id="36" name="Text Placeholder 7"/>
          <p:cNvSpPr>
            <a:spLocks noGrp="1"/>
          </p:cNvSpPr>
          <p:nvPr>
            <p:ph type="body" sz="quarter" idx="38" hasCustomPrompt="1"/>
          </p:nvPr>
        </p:nvSpPr>
        <p:spPr bwMode="gray">
          <a:xfrm>
            <a:off x="591552" y="1175826"/>
            <a:ext cx="3019522" cy="138499"/>
          </a:xfrm>
        </p:spPr>
        <p:txBody>
          <a:bodyPr/>
          <a:lstStyle>
            <a:lvl1pPr marL="0" indent="0">
              <a:spcBef>
                <a:spcPts val="200"/>
              </a:spcBef>
              <a:buNone/>
              <a:defRPr>
                <a:solidFill>
                  <a:schemeClr val="accent3"/>
                </a:solidFill>
              </a:defRPr>
            </a:lvl1pPr>
          </a:lstStyle>
          <a:p>
            <a:pPr lvl="0"/>
            <a:r>
              <a:rPr lang="en-US" dirty="0"/>
              <a:t>Insert Name(s) Here</a:t>
            </a:r>
          </a:p>
        </p:txBody>
      </p:sp>
      <p:sp>
        <p:nvSpPr>
          <p:cNvPr id="37" name="Text Placeholder 9"/>
          <p:cNvSpPr>
            <a:spLocks noGrp="1"/>
          </p:cNvSpPr>
          <p:nvPr>
            <p:ph type="body" sz="quarter" idx="39" hasCustomPrompt="1"/>
          </p:nvPr>
        </p:nvSpPr>
        <p:spPr bwMode="gray">
          <a:xfrm>
            <a:off x="591552" y="1609882"/>
            <a:ext cx="3017520" cy="169277"/>
          </a:xfrm>
        </p:spPr>
        <p:txBody>
          <a:bodyPr/>
          <a:lstStyle>
            <a:lvl1pPr marL="0" indent="0">
              <a:spcBef>
                <a:spcPts val="0"/>
              </a:spcBef>
              <a:buNone/>
              <a:defRPr sz="1100">
                <a:solidFill>
                  <a:schemeClr val="tx1"/>
                </a:solidFill>
              </a:defRPr>
            </a:lvl1pPr>
            <a:lvl2pPr marL="114300" indent="0">
              <a:spcBef>
                <a:spcPts val="0"/>
              </a:spcBef>
              <a:buNone/>
              <a:defRPr sz="1100"/>
            </a:lvl2pPr>
            <a:lvl3pPr marL="228600" indent="0">
              <a:spcBef>
                <a:spcPts val="0"/>
              </a:spcBef>
              <a:buNone/>
              <a:defRPr sz="1100"/>
            </a:lvl3pPr>
            <a:lvl4pPr marL="342900" indent="0">
              <a:spcBef>
                <a:spcPts val="0"/>
              </a:spcBef>
              <a:buNone/>
              <a:defRPr sz="1100"/>
            </a:lvl4pPr>
            <a:lvl5pPr marL="457200" indent="0">
              <a:spcBef>
                <a:spcPts val="0"/>
              </a:spcBef>
              <a:buNone/>
              <a:defRPr sz="1100"/>
            </a:lvl5pPr>
          </a:lstStyle>
          <a:p>
            <a:pPr lvl="0"/>
            <a:r>
              <a:rPr lang="en-US" dirty="0"/>
              <a:t>Contributing Consultants (insert text)</a:t>
            </a:r>
          </a:p>
        </p:txBody>
      </p:sp>
      <p:sp>
        <p:nvSpPr>
          <p:cNvPr id="38" name="Text Placeholder 11"/>
          <p:cNvSpPr>
            <a:spLocks noGrp="1"/>
          </p:cNvSpPr>
          <p:nvPr>
            <p:ph type="body" sz="quarter" idx="40" hasCustomPrompt="1"/>
          </p:nvPr>
        </p:nvSpPr>
        <p:spPr bwMode="gray">
          <a:xfrm>
            <a:off x="591552" y="1819016"/>
            <a:ext cx="3019522" cy="138499"/>
          </a:xfrm>
        </p:spPr>
        <p:txBody>
          <a:bodyPr/>
          <a:lstStyle>
            <a:lvl1pPr marL="0" indent="0">
              <a:spcBef>
                <a:spcPts val="200"/>
              </a:spcBef>
              <a:buNone/>
              <a:defRPr>
                <a:solidFill>
                  <a:schemeClr val="accent3"/>
                </a:solidFill>
              </a:defRPr>
            </a:lvl1pPr>
          </a:lstStyle>
          <a:p>
            <a:pPr lvl="0"/>
            <a:r>
              <a:rPr lang="en-US" dirty="0"/>
              <a:t>Insert Name(s) Here</a:t>
            </a:r>
          </a:p>
        </p:txBody>
      </p:sp>
      <p:sp>
        <p:nvSpPr>
          <p:cNvPr id="39" name="Text Placeholder 13"/>
          <p:cNvSpPr>
            <a:spLocks noGrp="1"/>
          </p:cNvSpPr>
          <p:nvPr>
            <p:ph type="body" sz="quarter" idx="41" hasCustomPrompt="1"/>
          </p:nvPr>
        </p:nvSpPr>
        <p:spPr bwMode="gray">
          <a:xfrm>
            <a:off x="591552" y="2250476"/>
            <a:ext cx="3017520" cy="169277"/>
          </a:xfrm>
        </p:spPr>
        <p:txBody>
          <a:bodyPr/>
          <a:lstStyle>
            <a:lvl1pPr marL="0" indent="0">
              <a:spcBef>
                <a:spcPts val="0"/>
              </a:spcBef>
              <a:buNone/>
              <a:defRPr sz="1100">
                <a:solidFill>
                  <a:schemeClr val="tx1"/>
                </a:solidFill>
              </a:defRPr>
            </a:lvl1pPr>
            <a:lvl2pPr marL="114300" indent="0">
              <a:spcBef>
                <a:spcPts val="0"/>
              </a:spcBef>
              <a:buNone/>
              <a:defRPr sz="1100"/>
            </a:lvl2pPr>
            <a:lvl3pPr marL="228600" indent="0">
              <a:spcBef>
                <a:spcPts val="0"/>
              </a:spcBef>
              <a:buNone/>
              <a:defRPr sz="1100"/>
            </a:lvl3pPr>
            <a:lvl4pPr marL="342900" indent="0">
              <a:spcBef>
                <a:spcPts val="0"/>
              </a:spcBef>
              <a:buNone/>
              <a:defRPr sz="1100"/>
            </a:lvl4pPr>
            <a:lvl5pPr marL="457200" indent="0">
              <a:spcBef>
                <a:spcPts val="0"/>
              </a:spcBef>
              <a:buNone/>
              <a:defRPr sz="1100"/>
            </a:lvl5pPr>
          </a:lstStyle>
          <a:p>
            <a:pPr lvl="0"/>
            <a:r>
              <a:rPr lang="en-US" dirty="0"/>
              <a:t>Design Consultant (insert text)</a:t>
            </a:r>
          </a:p>
        </p:txBody>
      </p:sp>
      <p:sp>
        <p:nvSpPr>
          <p:cNvPr id="40" name="Text Placeholder 16"/>
          <p:cNvSpPr>
            <a:spLocks noGrp="1"/>
          </p:cNvSpPr>
          <p:nvPr>
            <p:ph type="body" sz="quarter" idx="42" hasCustomPrompt="1"/>
          </p:nvPr>
        </p:nvSpPr>
        <p:spPr bwMode="gray">
          <a:xfrm>
            <a:off x="591552" y="2459785"/>
            <a:ext cx="3019522" cy="138499"/>
          </a:xfrm>
        </p:spPr>
        <p:txBody>
          <a:bodyPr/>
          <a:lstStyle>
            <a:lvl1pPr marL="0" indent="0">
              <a:spcBef>
                <a:spcPts val="200"/>
              </a:spcBef>
              <a:buNone/>
              <a:defRPr>
                <a:solidFill>
                  <a:schemeClr val="accent3"/>
                </a:solidFill>
              </a:defRPr>
            </a:lvl1pPr>
            <a:lvl2pPr marL="114300" indent="0">
              <a:spcBef>
                <a:spcPts val="200"/>
              </a:spcBef>
              <a:buNone/>
              <a:defRPr>
                <a:solidFill>
                  <a:schemeClr val="accent3"/>
                </a:solidFill>
              </a:defRPr>
            </a:lvl2pPr>
            <a:lvl3pPr marL="228600" indent="0">
              <a:spcBef>
                <a:spcPts val="200"/>
              </a:spcBef>
              <a:buNone/>
              <a:defRPr>
                <a:solidFill>
                  <a:schemeClr val="accent3"/>
                </a:solidFill>
              </a:defRPr>
            </a:lvl3pPr>
            <a:lvl4pPr marL="342900" indent="0">
              <a:spcBef>
                <a:spcPts val="200"/>
              </a:spcBef>
              <a:buNone/>
              <a:defRPr>
                <a:solidFill>
                  <a:schemeClr val="accent3"/>
                </a:solidFill>
              </a:defRPr>
            </a:lvl4pPr>
            <a:lvl5pPr marL="457200" indent="0">
              <a:spcBef>
                <a:spcPts val="200"/>
              </a:spcBef>
              <a:buNone/>
              <a:defRPr>
                <a:solidFill>
                  <a:schemeClr val="accent3"/>
                </a:solidFill>
              </a:defRPr>
            </a:lvl5pPr>
          </a:lstStyle>
          <a:p>
            <a:pPr lvl="0"/>
            <a:r>
              <a:rPr lang="en-US" dirty="0"/>
              <a:t>Insert Name(s) Here</a:t>
            </a:r>
          </a:p>
        </p:txBody>
      </p:sp>
      <p:sp>
        <p:nvSpPr>
          <p:cNvPr id="41" name="Text Placeholder 26"/>
          <p:cNvSpPr>
            <a:spLocks noGrp="1"/>
          </p:cNvSpPr>
          <p:nvPr>
            <p:ph type="body" sz="quarter" idx="43" hasCustomPrompt="1"/>
          </p:nvPr>
        </p:nvSpPr>
        <p:spPr bwMode="gray">
          <a:xfrm>
            <a:off x="591552" y="2888149"/>
            <a:ext cx="3017520" cy="169277"/>
          </a:xfrm>
        </p:spPr>
        <p:txBody>
          <a:bodyPr/>
          <a:lstStyle>
            <a:lvl1pPr marL="0" indent="0">
              <a:spcBef>
                <a:spcPts val="0"/>
              </a:spcBef>
              <a:buNone/>
              <a:defRPr sz="1100">
                <a:solidFill>
                  <a:schemeClr val="tx1"/>
                </a:solidFill>
              </a:defRPr>
            </a:lvl1pPr>
            <a:lvl2pPr marL="114300" indent="0">
              <a:spcBef>
                <a:spcPts val="0"/>
              </a:spcBef>
              <a:buNone/>
              <a:defRPr sz="1100"/>
            </a:lvl2pPr>
            <a:lvl3pPr marL="228600" indent="0">
              <a:spcBef>
                <a:spcPts val="0"/>
              </a:spcBef>
              <a:buNone/>
              <a:defRPr sz="1100"/>
            </a:lvl3pPr>
            <a:lvl4pPr marL="342900" indent="0">
              <a:spcBef>
                <a:spcPts val="0"/>
              </a:spcBef>
              <a:buNone/>
              <a:defRPr sz="1100"/>
            </a:lvl4pPr>
            <a:lvl5pPr marL="457200" indent="0">
              <a:spcBef>
                <a:spcPts val="0"/>
              </a:spcBef>
              <a:buNone/>
              <a:defRPr sz="1100"/>
            </a:lvl5pPr>
          </a:lstStyle>
          <a:p>
            <a:pPr lvl="0"/>
            <a:r>
              <a:rPr lang="en-US" dirty="0"/>
              <a:t>Executive Director (insert text)</a:t>
            </a:r>
          </a:p>
        </p:txBody>
      </p:sp>
      <p:sp>
        <p:nvSpPr>
          <p:cNvPr id="42" name="Text Placeholder 28"/>
          <p:cNvSpPr>
            <a:spLocks noGrp="1"/>
          </p:cNvSpPr>
          <p:nvPr>
            <p:ph type="body" sz="quarter" idx="44" hasCustomPrompt="1"/>
          </p:nvPr>
        </p:nvSpPr>
        <p:spPr bwMode="gray">
          <a:xfrm>
            <a:off x="591552" y="3097903"/>
            <a:ext cx="3019522" cy="138499"/>
          </a:xfrm>
        </p:spPr>
        <p:txBody>
          <a:bodyPr/>
          <a:lstStyle>
            <a:lvl1pPr marL="0" indent="0">
              <a:spcBef>
                <a:spcPts val="200"/>
              </a:spcBef>
              <a:buNone/>
              <a:defRPr>
                <a:solidFill>
                  <a:schemeClr val="accent3"/>
                </a:solidFill>
              </a:defRPr>
            </a:lvl1pPr>
            <a:lvl2pPr marL="114300" indent="0">
              <a:spcBef>
                <a:spcPts val="200"/>
              </a:spcBef>
              <a:buNone/>
              <a:defRPr>
                <a:solidFill>
                  <a:schemeClr val="accent3"/>
                </a:solidFill>
              </a:defRPr>
            </a:lvl2pPr>
            <a:lvl3pPr marL="228600" indent="0">
              <a:spcBef>
                <a:spcPts val="200"/>
              </a:spcBef>
              <a:buNone/>
              <a:defRPr>
                <a:solidFill>
                  <a:schemeClr val="accent3"/>
                </a:solidFill>
              </a:defRPr>
            </a:lvl3pPr>
            <a:lvl4pPr marL="342900" indent="0">
              <a:spcBef>
                <a:spcPts val="200"/>
              </a:spcBef>
              <a:buNone/>
              <a:defRPr>
                <a:solidFill>
                  <a:schemeClr val="accent3"/>
                </a:solidFill>
              </a:defRPr>
            </a:lvl4pPr>
            <a:lvl5pPr marL="457200" indent="0">
              <a:spcBef>
                <a:spcPts val="200"/>
              </a:spcBef>
              <a:buNone/>
              <a:defRPr>
                <a:solidFill>
                  <a:schemeClr val="accent3"/>
                </a:solidFill>
              </a:defRPr>
            </a:lvl5pPr>
          </a:lstStyle>
          <a:p>
            <a:pPr lvl="0"/>
            <a:r>
              <a:rPr lang="en-US" dirty="0"/>
              <a:t>Insert Name(s) Here</a:t>
            </a:r>
          </a:p>
        </p:txBody>
      </p:sp>
      <p:cxnSp>
        <p:nvCxnSpPr>
          <p:cNvPr id="13" name="Straight Connector 12"/>
          <p:cNvCxnSpPr/>
          <p:nvPr userDrawn="1"/>
        </p:nvCxnSpPr>
        <p:spPr bwMode="gray">
          <a:xfrm>
            <a:off x="4086830" y="0"/>
            <a:ext cx="0" cy="4800600"/>
          </a:xfrm>
          <a:prstGeom prst="line">
            <a:avLst/>
          </a:prstGeom>
          <a:ln w="6350">
            <a:solidFill>
              <a:schemeClr val="accent3"/>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bwMode="gray">
          <a:xfrm>
            <a:off x="4173101" y="198787"/>
            <a:ext cx="2060883" cy="4429575"/>
          </a:xfrm>
          <a:prstGeom prst="rect">
            <a:avLst/>
          </a:prstGeom>
          <a:noFill/>
        </p:spPr>
        <p:txBody>
          <a:bodyPr wrap="square" lIns="0" tIns="0" rIns="0" bIns="0" rtlCol="0">
            <a:noAutofit/>
          </a:bodyPr>
          <a:lstStyle/>
          <a:p>
            <a:pPr>
              <a:spcBef>
                <a:spcPts val="300"/>
              </a:spcBef>
            </a:pPr>
            <a:r>
              <a:rPr lang="en-US" sz="420" b="1" dirty="0"/>
              <a:t>LEGAL CAVEAT</a:t>
            </a:r>
          </a:p>
          <a:p>
            <a:pPr>
              <a:spcBef>
                <a:spcPts val="300"/>
              </a:spcBef>
            </a:pPr>
            <a:r>
              <a:rPr lang="en-US" sz="420" dirty="0"/>
              <a:t>EAB Global, Inc. (“EAB”) has made efforts to verify the accuracy of the information it provides to members. This report relies on data obtained from many sources, however, and EAB cannot guarantee the accuracy of the information provided or any analysis based thereon. In addition, neither EAB nor any of its affiliates (each, an “EAB Organization”) is in the business of giving legal, accounting, or other professional advice, and its reports should not be construed as professional advice. In particular, members should not rely on any legal commentary in this report as a basis for action, or assume that any tactics described herein would be permitted by applicable law or appropriate for a given member’s situation. Members are advised to consult with appropriate professionals concerning legal, tax, or accounting issues, before implementing any of these tactics. No EAB Organization or any of its respective officers, directors, employees, or agents shall be liable for any claims, liabilities, or expenses relating to (a) any errors or omissions in this report,</a:t>
            </a:r>
            <a:r>
              <a:rPr lang="en-US" sz="420" baseline="0" dirty="0"/>
              <a:t> </a:t>
            </a:r>
            <a:r>
              <a:rPr lang="en-US" sz="420" dirty="0"/>
              <a:t>whether caused by any EAB organization, or any of their respective employees or agents, or sources or other third parties, (b) any recommendation by any EAB Organization, or (c) failure of member and its employees and agents to abide by the terms set forth herein.</a:t>
            </a:r>
          </a:p>
          <a:p>
            <a:pPr>
              <a:spcBef>
                <a:spcPts val="300"/>
              </a:spcBef>
            </a:pPr>
            <a:r>
              <a:rPr lang="en-US" sz="420" dirty="0"/>
              <a:t>EAB is a registered trademark of EAB Global, Inc. in the United States and other countries. Members are not permitted to use these trademarks, or any other trademark, product name, service name, trade name, and logo of any EAB Organization without prior written consent of EAB. Other trademarks, product names, service names, trade names, and logos used within these pages are the property of their respective holders. Use of other company trademarks, product names, service names, trade names, and logos or images of the same does not necessarily constitute (a) an endorsement by such company of an EAB Organization and its products and services, or</a:t>
            </a:r>
            <a:br>
              <a:rPr lang="en-US" sz="420" dirty="0"/>
            </a:br>
            <a:r>
              <a:rPr lang="en-US" sz="420" dirty="0"/>
              <a:t>(b) an endorsement of the company or its products or services by an EAB Organization. No EAB Organization is affiliated with any such company.</a:t>
            </a:r>
          </a:p>
          <a:p>
            <a:pPr>
              <a:spcBef>
                <a:spcPts val="800"/>
              </a:spcBef>
            </a:pPr>
            <a:r>
              <a:rPr lang="en-US" sz="420" b="1" dirty="0"/>
              <a:t>IMPORTANT: Please read the following.</a:t>
            </a:r>
          </a:p>
          <a:p>
            <a:pPr>
              <a:spcBef>
                <a:spcPts val="300"/>
              </a:spcBef>
            </a:pPr>
            <a:r>
              <a:rPr lang="en-US" sz="420" dirty="0"/>
              <a:t>EAB has prepared this report for the exclusive use of its members. Each member acknowledges and agrees that this report and the information contained herein (collectively, the “Report”) are confidential and proprietary to EAB. By accepting delivery of this Report, each member agrees to abide by the terms as stated herein, including the following:</a:t>
            </a:r>
          </a:p>
          <a:p>
            <a:pPr marL="114300" indent="-114300">
              <a:spcBef>
                <a:spcPts val="300"/>
              </a:spcBef>
            </a:pPr>
            <a:r>
              <a:rPr lang="en-US" sz="420" dirty="0"/>
              <a:t>1.	All right, title, and interest in and to this Report is owned by an EAB Organization. Except as stated herein, no right, license, permission, or interest of any kind in this Report is intended to be given, transferred to, or acquired by a member. Each member is authorized to use this Report only to the extent expressly authorized herein.</a:t>
            </a:r>
          </a:p>
          <a:p>
            <a:pPr marL="114300" indent="-114300">
              <a:spcBef>
                <a:spcPts val="300"/>
              </a:spcBef>
            </a:pPr>
            <a:r>
              <a:rPr lang="en-US" sz="420" dirty="0"/>
              <a:t>2.	Each member shall not sell, license, republish, distribute, or post online or otherwise this Report, in part or in whole. Each member shall not disseminate or permit the use of, and shall take reasonable precautions to prevent such dissemination or use of, this Report by (a) any of its employees and agents (except as stated below), or (b) any third party.</a:t>
            </a:r>
          </a:p>
          <a:p>
            <a:pPr marL="114300" indent="-114300">
              <a:spcBef>
                <a:spcPts val="300"/>
              </a:spcBef>
            </a:pPr>
            <a:r>
              <a:rPr lang="en-US" sz="420" dirty="0"/>
              <a:t>3.	Each member may make this Report available solely to those of its employees and agents who (a) are registered for the workshop or membership program of which this Report is a part, (b) require access to this Report in order to learn from the information described herein, and (c) agree not to disclose this Report to other employees or agents or any third party. Each member shall use, and shall ensure that its employees and agents use, this Report for its internal use only. Each member may make a limited number of copies, solely as adequate for use by its employees and agents in accordance with the terms herein.</a:t>
            </a:r>
          </a:p>
          <a:p>
            <a:pPr marL="114300" indent="-114300">
              <a:spcBef>
                <a:spcPts val="300"/>
              </a:spcBef>
            </a:pPr>
            <a:r>
              <a:rPr lang="en-US" sz="420" dirty="0"/>
              <a:t>4.	Each member shall not remove from this Report any confidential markings, copyright notices, and/or other similar indicia herein.</a:t>
            </a:r>
          </a:p>
          <a:p>
            <a:pPr marL="114300" indent="-114300">
              <a:spcBef>
                <a:spcPts val="300"/>
              </a:spcBef>
            </a:pPr>
            <a:r>
              <a:rPr lang="en-US" sz="420" dirty="0"/>
              <a:t>5.	Each member is responsible for any breach of its obligations as stated herein by any of its employees or agents.</a:t>
            </a:r>
          </a:p>
          <a:p>
            <a:pPr marL="114300" indent="-114300">
              <a:spcBef>
                <a:spcPts val="300"/>
              </a:spcBef>
            </a:pPr>
            <a:r>
              <a:rPr lang="en-US" sz="420" dirty="0"/>
              <a:t>6.	If a member is unwilling to abide by any of the foregoing obligations, then such member shall promptly return this Report and all copies thereof to EAB.</a:t>
            </a:r>
          </a:p>
        </p:txBody>
      </p:sp>
    </p:spTree>
    <p:custDataLst>
      <p:tags r:id="rId1"/>
    </p:custDataLst>
    <p:extLst>
      <p:ext uri="{BB962C8B-B14F-4D97-AF65-F5344CB8AC3E}">
        <p14:creationId xmlns:p14="http://schemas.microsoft.com/office/powerpoint/2010/main" val="1794712829"/>
      </p:ext>
    </p:extLst>
  </p:cSld>
  <p:clrMapOvr>
    <a:masterClrMapping/>
  </p:clrMapOvr>
  <p:extLst>
    <p:ext uri="{DCECCB84-F9BA-43D5-87BE-67443E8EF086}">
      <p15:sldGuideLst xmlns:p15="http://schemas.microsoft.com/office/powerpoint/2012/main">
        <p15:guide id="1" pos="370">
          <p15:clr>
            <a:srgbClr val="FBAE40"/>
          </p15:clr>
        </p15:guide>
        <p15:guide id="2" orient="horz" pos="195" userDrawn="1">
          <p15:clr>
            <a:srgbClr val="FBAE40"/>
          </p15:clr>
        </p15:guide>
        <p15:guide id="3" pos="2417"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Back Cover: Top Slide">
    <p:bg bwMode="gray">
      <p:bgRef idx="1001">
        <a:schemeClr val="bg1"/>
      </p:bgRef>
    </p:bg>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6024113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ack Cover: Bottom Slide">
    <p:bg bwMode="gray">
      <p:bgRef idx="1001">
        <a:schemeClr val="bg1"/>
      </p:bgRef>
    </p:bg>
    <p:spTree>
      <p:nvGrpSpPr>
        <p:cNvPr id="1" name=""/>
        <p:cNvGrpSpPr/>
        <p:nvPr/>
      </p:nvGrpSpPr>
      <p:grpSpPr>
        <a:xfrm>
          <a:off x="0" y="0"/>
          <a:ext cx="0" cy="0"/>
          <a:chOff x="0" y="0"/>
          <a:chExt cx="0" cy="0"/>
        </a:xfrm>
      </p:grpSpPr>
      <p:sp>
        <p:nvSpPr>
          <p:cNvPr id="26" name="Rectangle 25">
            <a:hlinkClick r:id="rId3"/>
          </p:cNvPr>
          <p:cNvSpPr/>
          <p:nvPr userDrawn="1"/>
        </p:nvSpPr>
        <p:spPr bwMode="gray">
          <a:xfrm>
            <a:off x="996386" y="3293849"/>
            <a:ext cx="4408029" cy="1288356"/>
          </a:xfrm>
          <a:prstGeom prst="rect">
            <a:avLst/>
          </a:prstGeom>
          <a:no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err="1">
              <a:solidFill>
                <a:schemeClr val="bg1"/>
              </a:solidFill>
            </a:endParaRPr>
          </a:p>
        </p:txBody>
      </p:sp>
      <p:grpSp>
        <p:nvGrpSpPr>
          <p:cNvPr id="27" name="Group 26"/>
          <p:cNvGrpSpPr/>
          <p:nvPr userDrawn="1"/>
        </p:nvGrpSpPr>
        <p:grpSpPr>
          <a:xfrm>
            <a:off x="1564154" y="3459989"/>
            <a:ext cx="3272492" cy="957891"/>
            <a:chOff x="2249954" y="8720284"/>
            <a:chExt cx="3272492" cy="957891"/>
          </a:xfrm>
        </p:grpSpPr>
        <p:pic>
          <p:nvPicPr>
            <p:cNvPr id="28" name="Picture 2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3266202" y="8720284"/>
              <a:ext cx="1239997" cy="474433"/>
            </a:xfrm>
            <a:prstGeom prst="rect">
              <a:avLst/>
            </a:prstGeom>
          </p:spPr>
        </p:pic>
        <p:sp>
          <p:nvSpPr>
            <p:cNvPr id="29" name="TextBox 28"/>
            <p:cNvSpPr txBox="1"/>
            <p:nvPr userDrawn="1"/>
          </p:nvSpPr>
          <p:spPr bwMode="gray">
            <a:xfrm>
              <a:off x="2249954" y="9306278"/>
              <a:ext cx="3272492" cy="371897"/>
            </a:xfrm>
            <a:prstGeom prst="rect">
              <a:avLst/>
            </a:prstGeom>
            <a:noFill/>
          </p:spPr>
          <p:txBody>
            <a:bodyPr wrap="square" lIns="0" tIns="0" rIns="0" bIns="0" rtlCol="0">
              <a:spAutoFit/>
            </a:bodyPr>
            <a:lstStyle/>
            <a:p>
              <a:pPr algn="ctr">
                <a:spcBef>
                  <a:spcPts val="500"/>
                </a:spcBef>
              </a:pPr>
              <a:r>
                <a:rPr lang="en-US" sz="1000" spc="0" baseline="0" dirty="0">
                  <a:latin typeface="+mj-lt"/>
                </a:rPr>
                <a:t>Washington DC   Richmond   Birmingham   Minneapolis</a:t>
              </a:r>
            </a:p>
            <a:p>
              <a:pPr algn="ctr">
                <a:spcBef>
                  <a:spcPts val="500"/>
                </a:spcBef>
              </a:pPr>
              <a:r>
                <a:rPr lang="en-US" sz="1000" spc="0" baseline="0" dirty="0">
                  <a:latin typeface="+mj-lt"/>
                </a:rPr>
                <a:t>202-747-1000   </a:t>
              </a:r>
              <a:r>
                <a:rPr lang="en-US" sz="1000" spc="0" baseline="0" dirty="0">
                  <a:solidFill>
                    <a:schemeClr val="accent6"/>
                  </a:solidFill>
                  <a:latin typeface="+mj-lt"/>
                </a:rPr>
                <a:t>eab.com</a:t>
              </a:r>
            </a:p>
          </p:txBody>
        </p:sp>
        <p:cxnSp>
          <p:nvCxnSpPr>
            <p:cNvPr id="30" name="Straight Connector 29"/>
            <p:cNvCxnSpPr/>
            <p:nvPr userDrawn="1"/>
          </p:nvCxnSpPr>
          <p:spPr bwMode="gray">
            <a:xfrm>
              <a:off x="3240943" y="9321215"/>
              <a:ext cx="0" cy="125644"/>
            </a:xfrm>
            <a:prstGeom prst="line">
              <a:avLst/>
            </a:prstGeom>
            <a:ln w="6350">
              <a:solidFill>
                <a:schemeClr val="accent4"/>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bwMode="gray">
            <a:xfrm>
              <a:off x="3922418" y="9321215"/>
              <a:ext cx="0" cy="125644"/>
            </a:xfrm>
            <a:prstGeom prst="line">
              <a:avLst/>
            </a:prstGeom>
            <a:ln w="6350">
              <a:solidFill>
                <a:schemeClr val="accent4"/>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bwMode="gray">
            <a:xfrm>
              <a:off x="4732343" y="9321215"/>
              <a:ext cx="0" cy="125644"/>
            </a:xfrm>
            <a:prstGeom prst="line">
              <a:avLst/>
            </a:prstGeom>
            <a:ln w="6350">
              <a:solidFill>
                <a:schemeClr val="accent4"/>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bwMode="gray">
            <a:xfrm>
              <a:off x="4023136" y="9535527"/>
              <a:ext cx="0" cy="125644"/>
            </a:xfrm>
            <a:prstGeom prst="line">
              <a:avLst/>
            </a:prstGeom>
            <a:ln w="6350">
              <a:solidFill>
                <a:schemeClr val="accent4"/>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316981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_Standard">
    <p:spTree>
      <p:nvGrpSpPr>
        <p:cNvPr id="1" name=""/>
        <p:cNvGrpSpPr/>
        <p:nvPr/>
      </p:nvGrpSpPr>
      <p:grpSpPr>
        <a:xfrm>
          <a:off x="0" y="0"/>
          <a:ext cx="0" cy="0"/>
          <a:chOff x="0" y="0"/>
          <a:chExt cx="0" cy="0"/>
        </a:xfrm>
      </p:grpSpPr>
      <p:sp>
        <p:nvSpPr>
          <p:cNvPr id="4" name="Rectangle 3"/>
          <p:cNvSpPr/>
          <p:nvPr userDrawn="1"/>
        </p:nvSpPr>
        <p:spPr bwMode="gray">
          <a:xfrm>
            <a:off x="1" y="0"/>
            <a:ext cx="6400799" cy="601181"/>
          </a:xfrm>
          <a:prstGeom prst="rect">
            <a:avLst/>
          </a:prstGeom>
          <a:solidFill>
            <a:schemeClr val="bg2"/>
          </a:solidFill>
          <a:ln w="19050" cap="flat" cmpd="sng" algn="ctr">
            <a:no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endParaRPr lang="en-US" sz="1000" dirty="0">
              <a:solidFill>
                <a:srgbClr val="4F5861"/>
              </a:solidFill>
            </a:endParaRPr>
          </a:p>
        </p:txBody>
      </p:sp>
      <p:grpSp>
        <p:nvGrpSpPr>
          <p:cNvPr id="5" name="Group 4"/>
          <p:cNvGrpSpPr/>
          <p:nvPr userDrawn="1"/>
        </p:nvGrpSpPr>
        <p:grpSpPr bwMode="gray">
          <a:xfrm>
            <a:off x="5888334" y="-48397"/>
            <a:ext cx="458401" cy="555997"/>
            <a:chOff x="385810" y="354000"/>
            <a:chExt cx="214021" cy="259587"/>
          </a:xfrm>
          <a:solidFill>
            <a:schemeClr val="bg1"/>
          </a:solidFill>
        </p:grpSpPr>
        <p:sp>
          <p:nvSpPr>
            <p:cNvPr id="6" name="Freeform 10"/>
            <p:cNvSpPr>
              <a:spLocks/>
            </p:cNvSpPr>
            <p:nvPr/>
          </p:nvSpPr>
          <p:spPr bwMode="gray">
            <a:xfrm>
              <a:off x="385810" y="354000"/>
              <a:ext cx="214021" cy="75943"/>
            </a:xfrm>
            <a:custGeom>
              <a:avLst/>
              <a:gdLst>
                <a:gd name="T0" fmla="*/ 309 w 619"/>
                <a:gd name="T1" fmla="*/ 0 h 219"/>
                <a:gd name="T2" fmla="*/ 350 w 619"/>
                <a:gd name="T3" fmla="*/ 3 h 219"/>
                <a:gd name="T4" fmla="*/ 389 w 619"/>
                <a:gd name="T5" fmla="*/ 11 h 219"/>
                <a:gd name="T6" fmla="*/ 429 w 619"/>
                <a:gd name="T7" fmla="*/ 24 h 219"/>
                <a:gd name="T8" fmla="*/ 465 w 619"/>
                <a:gd name="T9" fmla="*/ 41 h 219"/>
                <a:gd name="T10" fmla="*/ 500 w 619"/>
                <a:gd name="T11" fmla="*/ 63 h 219"/>
                <a:gd name="T12" fmla="*/ 531 w 619"/>
                <a:gd name="T13" fmla="*/ 88 h 219"/>
                <a:gd name="T14" fmla="*/ 559 w 619"/>
                <a:gd name="T15" fmla="*/ 117 h 219"/>
                <a:gd name="T16" fmla="*/ 583 w 619"/>
                <a:gd name="T17" fmla="*/ 148 h 219"/>
                <a:gd name="T18" fmla="*/ 604 w 619"/>
                <a:gd name="T19" fmla="*/ 183 h 219"/>
                <a:gd name="T20" fmla="*/ 619 w 619"/>
                <a:gd name="T21" fmla="*/ 219 h 219"/>
                <a:gd name="T22" fmla="*/ 544 w 619"/>
                <a:gd name="T23" fmla="*/ 186 h 219"/>
                <a:gd name="T24" fmla="*/ 528 w 619"/>
                <a:gd name="T25" fmla="*/ 165 h 219"/>
                <a:gd name="T26" fmla="*/ 510 w 619"/>
                <a:gd name="T27" fmla="*/ 143 h 219"/>
                <a:gd name="T28" fmla="*/ 489 w 619"/>
                <a:gd name="T29" fmla="*/ 124 h 219"/>
                <a:gd name="T30" fmla="*/ 466 w 619"/>
                <a:gd name="T31" fmla="*/ 104 h 219"/>
                <a:gd name="T32" fmla="*/ 439 w 619"/>
                <a:gd name="T33" fmla="*/ 87 h 219"/>
                <a:gd name="T34" fmla="*/ 410 w 619"/>
                <a:gd name="T35" fmla="*/ 74 h 219"/>
                <a:gd name="T36" fmla="*/ 379 w 619"/>
                <a:gd name="T37" fmla="*/ 64 h 219"/>
                <a:gd name="T38" fmla="*/ 345 w 619"/>
                <a:gd name="T39" fmla="*/ 57 h 219"/>
                <a:gd name="T40" fmla="*/ 309 w 619"/>
                <a:gd name="T41" fmla="*/ 54 h 219"/>
                <a:gd name="T42" fmla="*/ 274 w 619"/>
                <a:gd name="T43" fmla="*/ 57 h 219"/>
                <a:gd name="T44" fmla="*/ 241 w 619"/>
                <a:gd name="T45" fmla="*/ 64 h 219"/>
                <a:gd name="T46" fmla="*/ 208 w 619"/>
                <a:gd name="T47" fmla="*/ 74 h 219"/>
                <a:gd name="T48" fmla="*/ 177 w 619"/>
                <a:gd name="T49" fmla="*/ 90 h 219"/>
                <a:gd name="T50" fmla="*/ 147 w 619"/>
                <a:gd name="T51" fmla="*/ 108 h 219"/>
                <a:gd name="T52" fmla="*/ 120 w 619"/>
                <a:gd name="T53" fmla="*/ 131 h 219"/>
                <a:gd name="T54" fmla="*/ 97 w 619"/>
                <a:gd name="T55" fmla="*/ 155 h 219"/>
                <a:gd name="T56" fmla="*/ 76 w 619"/>
                <a:gd name="T57" fmla="*/ 184 h 219"/>
                <a:gd name="T58" fmla="*/ 0 w 619"/>
                <a:gd name="T59" fmla="*/ 217 h 219"/>
                <a:gd name="T60" fmla="*/ 15 w 619"/>
                <a:gd name="T61" fmla="*/ 181 h 219"/>
                <a:gd name="T62" fmla="*/ 36 w 619"/>
                <a:gd name="T63" fmla="*/ 147 h 219"/>
                <a:gd name="T64" fmla="*/ 61 w 619"/>
                <a:gd name="T65" fmla="*/ 115 h 219"/>
                <a:gd name="T66" fmla="*/ 89 w 619"/>
                <a:gd name="T67" fmla="*/ 87 h 219"/>
                <a:gd name="T68" fmla="*/ 120 w 619"/>
                <a:gd name="T69" fmla="*/ 62 h 219"/>
                <a:gd name="T70" fmla="*/ 154 w 619"/>
                <a:gd name="T71" fmla="*/ 41 h 219"/>
                <a:gd name="T72" fmla="*/ 192 w 619"/>
                <a:gd name="T73" fmla="*/ 24 h 219"/>
                <a:gd name="T74" fmla="*/ 230 w 619"/>
                <a:gd name="T75" fmla="*/ 11 h 219"/>
                <a:gd name="T76" fmla="*/ 269 w 619"/>
                <a:gd name="T77" fmla="*/ 3 h 219"/>
                <a:gd name="T78" fmla="*/ 309 w 619"/>
                <a:gd name="T79"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19" h="219">
                  <a:moveTo>
                    <a:pt x="309" y="0"/>
                  </a:moveTo>
                  <a:lnTo>
                    <a:pt x="350" y="3"/>
                  </a:lnTo>
                  <a:lnTo>
                    <a:pt x="389" y="11"/>
                  </a:lnTo>
                  <a:lnTo>
                    <a:pt x="429" y="24"/>
                  </a:lnTo>
                  <a:lnTo>
                    <a:pt x="465" y="41"/>
                  </a:lnTo>
                  <a:lnTo>
                    <a:pt x="500" y="63"/>
                  </a:lnTo>
                  <a:lnTo>
                    <a:pt x="531" y="88"/>
                  </a:lnTo>
                  <a:lnTo>
                    <a:pt x="559" y="117"/>
                  </a:lnTo>
                  <a:lnTo>
                    <a:pt x="583" y="148"/>
                  </a:lnTo>
                  <a:lnTo>
                    <a:pt x="604" y="183"/>
                  </a:lnTo>
                  <a:lnTo>
                    <a:pt x="619" y="219"/>
                  </a:lnTo>
                  <a:lnTo>
                    <a:pt x="544" y="186"/>
                  </a:lnTo>
                  <a:lnTo>
                    <a:pt x="528" y="165"/>
                  </a:lnTo>
                  <a:lnTo>
                    <a:pt x="510" y="143"/>
                  </a:lnTo>
                  <a:lnTo>
                    <a:pt x="489" y="124"/>
                  </a:lnTo>
                  <a:lnTo>
                    <a:pt x="466" y="104"/>
                  </a:lnTo>
                  <a:lnTo>
                    <a:pt x="439" y="87"/>
                  </a:lnTo>
                  <a:lnTo>
                    <a:pt x="410" y="74"/>
                  </a:lnTo>
                  <a:lnTo>
                    <a:pt x="379" y="64"/>
                  </a:lnTo>
                  <a:lnTo>
                    <a:pt x="345" y="57"/>
                  </a:lnTo>
                  <a:lnTo>
                    <a:pt x="309" y="54"/>
                  </a:lnTo>
                  <a:lnTo>
                    <a:pt x="274" y="57"/>
                  </a:lnTo>
                  <a:lnTo>
                    <a:pt x="241" y="64"/>
                  </a:lnTo>
                  <a:lnTo>
                    <a:pt x="208" y="74"/>
                  </a:lnTo>
                  <a:lnTo>
                    <a:pt x="177" y="90"/>
                  </a:lnTo>
                  <a:lnTo>
                    <a:pt x="147" y="108"/>
                  </a:lnTo>
                  <a:lnTo>
                    <a:pt x="120" y="131"/>
                  </a:lnTo>
                  <a:lnTo>
                    <a:pt x="97" y="155"/>
                  </a:lnTo>
                  <a:lnTo>
                    <a:pt x="76" y="184"/>
                  </a:lnTo>
                  <a:lnTo>
                    <a:pt x="0" y="217"/>
                  </a:lnTo>
                  <a:lnTo>
                    <a:pt x="15" y="181"/>
                  </a:lnTo>
                  <a:lnTo>
                    <a:pt x="36" y="147"/>
                  </a:lnTo>
                  <a:lnTo>
                    <a:pt x="61" y="115"/>
                  </a:lnTo>
                  <a:lnTo>
                    <a:pt x="89" y="87"/>
                  </a:lnTo>
                  <a:lnTo>
                    <a:pt x="120" y="62"/>
                  </a:lnTo>
                  <a:lnTo>
                    <a:pt x="154" y="41"/>
                  </a:lnTo>
                  <a:lnTo>
                    <a:pt x="192" y="24"/>
                  </a:lnTo>
                  <a:lnTo>
                    <a:pt x="230" y="11"/>
                  </a:lnTo>
                  <a:lnTo>
                    <a:pt x="269" y="3"/>
                  </a:lnTo>
                  <a:lnTo>
                    <a:pt x="30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rgbClr val="4F5861"/>
                </a:solidFill>
              </a:endParaRPr>
            </a:p>
          </p:txBody>
        </p:sp>
        <p:sp>
          <p:nvSpPr>
            <p:cNvPr id="7" name="Freeform 11"/>
            <p:cNvSpPr>
              <a:spLocks/>
            </p:cNvSpPr>
            <p:nvPr/>
          </p:nvSpPr>
          <p:spPr bwMode="gray">
            <a:xfrm>
              <a:off x="385810" y="406470"/>
              <a:ext cx="214021" cy="66278"/>
            </a:xfrm>
            <a:custGeom>
              <a:avLst/>
              <a:gdLst>
                <a:gd name="T0" fmla="*/ 309 w 619"/>
                <a:gd name="T1" fmla="*/ 0 h 192"/>
                <a:gd name="T2" fmla="*/ 619 w 619"/>
                <a:gd name="T3" fmla="*/ 136 h 192"/>
                <a:gd name="T4" fmla="*/ 619 w 619"/>
                <a:gd name="T5" fmla="*/ 192 h 192"/>
                <a:gd name="T6" fmla="*/ 309 w 619"/>
                <a:gd name="T7" fmla="*/ 56 h 192"/>
                <a:gd name="T8" fmla="*/ 0 w 619"/>
                <a:gd name="T9" fmla="*/ 192 h 192"/>
                <a:gd name="T10" fmla="*/ 0 w 619"/>
                <a:gd name="T11" fmla="*/ 136 h 192"/>
                <a:gd name="T12" fmla="*/ 309 w 619"/>
                <a:gd name="T13" fmla="*/ 0 h 192"/>
              </a:gdLst>
              <a:ahLst/>
              <a:cxnLst>
                <a:cxn ang="0">
                  <a:pos x="T0" y="T1"/>
                </a:cxn>
                <a:cxn ang="0">
                  <a:pos x="T2" y="T3"/>
                </a:cxn>
                <a:cxn ang="0">
                  <a:pos x="T4" y="T5"/>
                </a:cxn>
                <a:cxn ang="0">
                  <a:pos x="T6" y="T7"/>
                </a:cxn>
                <a:cxn ang="0">
                  <a:pos x="T8" y="T9"/>
                </a:cxn>
                <a:cxn ang="0">
                  <a:pos x="T10" y="T11"/>
                </a:cxn>
                <a:cxn ang="0">
                  <a:pos x="T12" y="T13"/>
                </a:cxn>
              </a:cxnLst>
              <a:rect l="0" t="0" r="r" b="b"/>
              <a:pathLst>
                <a:path w="619" h="192">
                  <a:moveTo>
                    <a:pt x="309" y="0"/>
                  </a:moveTo>
                  <a:lnTo>
                    <a:pt x="619" y="136"/>
                  </a:lnTo>
                  <a:lnTo>
                    <a:pt x="619" y="192"/>
                  </a:lnTo>
                  <a:lnTo>
                    <a:pt x="309" y="56"/>
                  </a:lnTo>
                  <a:lnTo>
                    <a:pt x="0" y="192"/>
                  </a:lnTo>
                  <a:lnTo>
                    <a:pt x="0" y="136"/>
                  </a:lnTo>
                  <a:lnTo>
                    <a:pt x="30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rgbClr val="4F5861"/>
                </a:solidFill>
              </a:endParaRPr>
            </a:p>
          </p:txBody>
        </p:sp>
        <p:sp>
          <p:nvSpPr>
            <p:cNvPr id="8" name="Rectangle 12"/>
            <p:cNvSpPr>
              <a:spLocks noChangeArrowheads="1"/>
            </p:cNvSpPr>
            <p:nvPr/>
          </p:nvSpPr>
          <p:spPr bwMode="gray">
            <a:xfrm>
              <a:off x="385810" y="595637"/>
              <a:ext cx="214021" cy="17950"/>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srgbClr val="4F5861"/>
                </a:solidFill>
              </a:endParaRPr>
            </a:p>
          </p:txBody>
        </p:sp>
        <p:sp>
          <p:nvSpPr>
            <p:cNvPr id="9" name="Rectangle 13"/>
            <p:cNvSpPr>
              <a:spLocks noChangeArrowheads="1"/>
            </p:cNvSpPr>
            <p:nvPr/>
          </p:nvSpPr>
          <p:spPr bwMode="gray">
            <a:xfrm>
              <a:off x="514222" y="492078"/>
              <a:ext cx="22092" cy="8008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srgbClr val="4F5861"/>
                </a:solidFill>
              </a:endParaRPr>
            </a:p>
          </p:txBody>
        </p:sp>
        <p:sp>
          <p:nvSpPr>
            <p:cNvPr id="10" name="Rectangle 14"/>
            <p:cNvSpPr>
              <a:spLocks noChangeArrowheads="1"/>
            </p:cNvSpPr>
            <p:nvPr/>
          </p:nvSpPr>
          <p:spPr bwMode="gray">
            <a:xfrm>
              <a:off x="450706" y="492078"/>
              <a:ext cx="20712" cy="8008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srgbClr val="4F5861"/>
                </a:solidFill>
              </a:endParaRPr>
            </a:p>
          </p:txBody>
        </p:sp>
        <p:sp>
          <p:nvSpPr>
            <p:cNvPr id="11" name="Rectangle 15"/>
            <p:cNvSpPr>
              <a:spLocks noChangeArrowheads="1"/>
            </p:cNvSpPr>
            <p:nvPr/>
          </p:nvSpPr>
          <p:spPr bwMode="gray">
            <a:xfrm>
              <a:off x="385810" y="492078"/>
              <a:ext cx="22092" cy="8008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srgbClr val="4F5861"/>
                </a:solidFill>
              </a:endParaRPr>
            </a:p>
          </p:txBody>
        </p:sp>
        <p:sp>
          <p:nvSpPr>
            <p:cNvPr id="12" name="Rectangle 16"/>
            <p:cNvSpPr>
              <a:spLocks noChangeArrowheads="1"/>
            </p:cNvSpPr>
            <p:nvPr/>
          </p:nvSpPr>
          <p:spPr bwMode="gray">
            <a:xfrm>
              <a:off x="577738" y="492078"/>
              <a:ext cx="22092" cy="8008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srgbClr val="4F5861"/>
                </a:solidFill>
              </a:endParaRPr>
            </a:p>
          </p:txBody>
        </p:sp>
      </p:grpSp>
      <p:cxnSp>
        <p:nvCxnSpPr>
          <p:cNvPr id="14" name="Straight Connector 13"/>
          <p:cNvCxnSpPr/>
          <p:nvPr userDrawn="1"/>
        </p:nvCxnSpPr>
        <p:spPr bwMode="gray">
          <a:xfrm>
            <a:off x="0" y="601181"/>
            <a:ext cx="6400800" cy="0"/>
          </a:xfrm>
          <a:prstGeom prst="line">
            <a:avLst/>
          </a:prstGeom>
          <a:noFill/>
          <a:ln w="9525" cap="flat" cmpd="sng" algn="ctr">
            <a:solidFill>
              <a:schemeClr val="accent6"/>
            </a:solidFill>
            <a:prstDash val="solid"/>
            <a:miter lim="800000"/>
          </a:ln>
          <a:effectLst/>
        </p:spPr>
      </p:cxnSp>
      <p:sp>
        <p:nvSpPr>
          <p:cNvPr id="19" name="Text Placeholder 18"/>
          <p:cNvSpPr>
            <a:spLocks noGrp="1"/>
          </p:cNvSpPr>
          <p:nvPr>
            <p:ph type="body" sz="quarter" idx="10" hasCustomPrompt="1"/>
          </p:nvPr>
        </p:nvSpPr>
        <p:spPr bwMode="gray">
          <a:xfrm>
            <a:off x="262272" y="97401"/>
            <a:ext cx="2543175" cy="123111"/>
          </a:xfrm>
        </p:spPr>
        <p:txBody>
          <a:bodyPr/>
          <a:lstStyle>
            <a:lvl1pPr marL="0" indent="0">
              <a:spcBef>
                <a:spcPts val="0"/>
              </a:spcBef>
              <a:buNone/>
              <a:defRPr sz="800"/>
            </a:lvl1pPr>
          </a:lstStyle>
          <a:p>
            <a:pPr lvl="0"/>
            <a:r>
              <a:rPr lang="en-US" dirty="0"/>
              <a:t>Top Kicker – Verdana 8pt Regular, Title Case</a:t>
            </a:r>
          </a:p>
        </p:txBody>
      </p:sp>
      <p:sp>
        <p:nvSpPr>
          <p:cNvPr id="21" name="Text Placeholder 20"/>
          <p:cNvSpPr>
            <a:spLocks noGrp="1"/>
          </p:cNvSpPr>
          <p:nvPr>
            <p:ph type="body" sz="quarter" idx="11" hasCustomPrompt="1"/>
          </p:nvPr>
        </p:nvSpPr>
        <p:spPr bwMode="gray">
          <a:xfrm>
            <a:off x="266700" y="640267"/>
            <a:ext cx="5867400" cy="184666"/>
          </a:xfrm>
        </p:spPr>
        <p:txBody>
          <a:bodyPr/>
          <a:lstStyle>
            <a:lvl1pPr marL="0" indent="0">
              <a:spcBef>
                <a:spcPts val="0"/>
              </a:spcBef>
              <a:buNone/>
              <a:defRPr sz="1200"/>
            </a:lvl1pPr>
          </a:lstStyle>
          <a:p>
            <a:pPr lvl="0"/>
            <a:r>
              <a:rPr lang="en-US" dirty="0"/>
              <a:t>Slide Subtitle – Verdana 12pt Regular, Title Case</a:t>
            </a:r>
          </a:p>
        </p:txBody>
      </p:sp>
      <p:sp>
        <p:nvSpPr>
          <p:cNvPr id="23" name="Text Placeholder 22"/>
          <p:cNvSpPr>
            <a:spLocks noGrp="1"/>
          </p:cNvSpPr>
          <p:nvPr>
            <p:ph type="body" sz="quarter" idx="12" hasCustomPrompt="1"/>
          </p:nvPr>
        </p:nvSpPr>
        <p:spPr bwMode="gray">
          <a:xfrm>
            <a:off x="266700" y="309824"/>
            <a:ext cx="5472363" cy="256480"/>
          </a:xfrm>
        </p:spPr>
        <p:txBody>
          <a:bodyPr anchor="b" anchorCtr="0"/>
          <a:lstStyle>
            <a:lvl1pPr marL="0" indent="0">
              <a:lnSpc>
                <a:spcPts val="2000"/>
              </a:lnSpc>
              <a:spcBef>
                <a:spcPts val="0"/>
              </a:spcBef>
              <a:buNone/>
              <a:defRPr sz="1800" spc="50" baseline="0">
                <a:latin typeface="+mj-lt"/>
              </a:defRPr>
            </a:lvl1pPr>
          </a:lstStyle>
          <a:p>
            <a:pPr lvl="0"/>
            <a:r>
              <a:rPr lang="en-US" dirty="0"/>
              <a:t>Slide Title – Rockwell 18pt Regular, Title Case</a:t>
            </a:r>
          </a:p>
        </p:txBody>
      </p:sp>
      <p:sp>
        <p:nvSpPr>
          <p:cNvPr id="28" name="Text Placeholder 27"/>
          <p:cNvSpPr>
            <a:spLocks noGrp="1"/>
          </p:cNvSpPr>
          <p:nvPr>
            <p:ph type="body" sz="quarter" idx="13" hasCustomPrompt="1"/>
          </p:nvPr>
        </p:nvSpPr>
        <p:spPr bwMode="gray">
          <a:xfrm>
            <a:off x="4081645" y="4600545"/>
            <a:ext cx="2319155" cy="200055"/>
          </a:xfrm>
        </p:spPr>
        <p:txBody>
          <a:bodyPr rIns="64008" bIns="45720" anchor="b" anchorCtr="0"/>
          <a:lstStyle>
            <a:lvl1pPr marL="0" indent="0">
              <a:spcBef>
                <a:spcPts val="0"/>
              </a:spcBef>
              <a:buNone/>
              <a:defRPr sz="500">
                <a:solidFill>
                  <a:schemeClr val="tx1"/>
                </a:solidFill>
              </a:defRPr>
            </a:lvl1pPr>
          </a:lstStyle>
          <a:p>
            <a:pPr lvl="0"/>
            <a:r>
              <a:rPr lang="en-US" dirty="0"/>
              <a:t>Source: Click to add source. Use a single space after “Source:” and a period at the end of the source. Stretch the box to the left as needed.</a:t>
            </a:r>
          </a:p>
        </p:txBody>
      </p:sp>
      <p:sp>
        <p:nvSpPr>
          <p:cNvPr id="30" name="Text Placeholder 29"/>
          <p:cNvSpPr>
            <a:spLocks noGrp="1"/>
          </p:cNvSpPr>
          <p:nvPr>
            <p:ph type="body" sz="quarter" idx="14" hasCustomPrompt="1"/>
          </p:nvPr>
        </p:nvSpPr>
        <p:spPr bwMode="gray">
          <a:xfrm>
            <a:off x="0" y="4403825"/>
            <a:ext cx="2004960" cy="230832"/>
          </a:xfrm>
        </p:spPr>
        <p:txBody>
          <a:bodyPr lIns="64008" anchor="b" anchorCtr="0"/>
          <a:lstStyle>
            <a:lvl1pPr marL="118872" indent="-115888">
              <a:spcBef>
                <a:spcPts val="200"/>
              </a:spcBef>
              <a:buFont typeface="+mj-lt"/>
              <a:buAutoNum type="arabicParenR"/>
              <a:defRPr sz="500"/>
            </a:lvl1pPr>
          </a:lstStyle>
          <a:p>
            <a:pPr lvl="0"/>
            <a:r>
              <a:rPr lang="en-US" dirty="0"/>
              <a:t>Click to add footnote. Numbers appear automatically (no additional space or tab needed). Use a period at the end of each footnote. Stretch the box to the right as needed.</a:t>
            </a:r>
          </a:p>
        </p:txBody>
      </p:sp>
      <p:sp>
        <p:nvSpPr>
          <p:cNvPr id="38" name="TextBox 37"/>
          <p:cNvSpPr txBox="1"/>
          <p:nvPr userDrawn="1"/>
        </p:nvSpPr>
        <p:spPr bwMode="gray">
          <a:xfrm>
            <a:off x="6163373" y="444101"/>
            <a:ext cx="186372" cy="100027"/>
          </a:xfrm>
          <a:prstGeom prst="rect">
            <a:avLst/>
          </a:prstGeom>
          <a:solidFill>
            <a:schemeClr val="bg2"/>
          </a:solidFill>
        </p:spPr>
        <p:txBody>
          <a:bodyPr wrap="square" lIns="0" tIns="0" rIns="0" bIns="0" rtlCol="0">
            <a:spAutoFit/>
          </a:bodyPr>
          <a:lstStyle/>
          <a:p>
            <a:pPr algn="r">
              <a:spcBef>
                <a:spcPts val="500"/>
              </a:spcBef>
            </a:pPr>
            <a:fld id="{11A0A082-46D1-4CDC-90AB-7FACAC0B3028}" type="slidenum">
              <a:rPr lang="en-US" sz="650" smtClean="0">
                <a:solidFill>
                  <a:srgbClr val="4F5861"/>
                </a:solidFill>
                <a:latin typeface="Rockwell"/>
              </a:rPr>
              <a:pPr algn="r">
                <a:spcBef>
                  <a:spcPts val="500"/>
                </a:spcBef>
              </a:pPr>
              <a:t>‹#›</a:t>
            </a:fld>
            <a:endParaRPr lang="en-US" sz="650" dirty="0">
              <a:solidFill>
                <a:srgbClr val="4F5861"/>
              </a:solidFill>
              <a:latin typeface="Rockwell"/>
            </a:endParaRPr>
          </a:p>
        </p:txBody>
      </p:sp>
    </p:spTree>
    <p:extLst>
      <p:ext uri="{BB962C8B-B14F-4D97-AF65-F5344CB8AC3E}">
        <p14:creationId xmlns:p14="http://schemas.microsoft.com/office/powerpoint/2010/main" val="3615978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ation Title">
    <p:bg bwMode="gray">
      <p:bgPr>
        <a:solidFill>
          <a:srgbClr val="003D7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812800" y="2115916"/>
            <a:ext cx="4389120" cy="692497"/>
          </a:xfrm>
          <a:prstGeom prst="rect">
            <a:avLst/>
          </a:prstGeom>
        </p:spPr>
        <p:txBody>
          <a:bodyPr lIns="0" tIns="0" rIns="0" bIns="0" anchor="b" anchorCtr="0">
            <a:spAutoFit/>
          </a:bodyPr>
          <a:lstStyle>
            <a:lvl1pPr>
              <a:lnSpc>
                <a:spcPct val="90000"/>
              </a:lnSpc>
              <a:defRPr sz="2500" b="0" baseline="0">
                <a:solidFill>
                  <a:schemeClr val="bg1"/>
                </a:solidFill>
              </a:defRPr>
            </a:lvl1pPr>
          </a:lstStyle>
          <a:p>
            <a:pPr lvl="0"/>
            <a:r>
              <a:rPr lang="en-US" dirty="0"/>
              <a:t>Presentation Title – Rockwell 25pt Regular, Title Case</a:t>
            </a:r>
          </a:p>
        </p:txBody>
      </p:sp>
      <p:sp>
        <p:nvSpPr>
          <p:cNvPr id="5" name="Text Placeholder 4"/>
          <p:cNvSpPr>
            <a:spLocks noGrp="1"/>
          </p:cNvSpPr>
          <p:nvPr>
            <p:ph type="body" sz="quarter" idx="13" hasCustomPrompt="1"/>
          </p:nvPr>
        </p:nvSpPr>
        <p:spPr bwMode="gray">
          <a:xfrm>
            <a:off x="812800" y="2924994"/>
            <a:ext cx="4389120" cy="169277"/>
          </a:xfrm>
        </p:spPr>
        <p:txBody>
          <a:bodyPr/>
          <a:lstStyle>
            <a:lvl1pPr marL="0" indent="0">
              <a:spcBef>
                <a:spcPts val="0"/>
              </a:spcBef>
              <a:buNone/>
              <a:defRPr sz="1100" baseline="0">
                <a:solidFill>
                  <a:schemeClr val="accent1"/>
                </a:solidFill>
              </a:defRPr>
            </a:lvl1pPr>
            <a:lvl2pPr marL="114300" indent="0">
              <a:buNone/>
              <a:defRPr sz="1100">
                <a:solidFill>
                  <a:schemeClr val="accent1"/>
                </a:solidFill>
              </a:defRPr>
            </a:lvl2pPr>
            <a:lvl3pPr marL="228600" indent="0">
              <a:buNone/>
              <a:defRPr sz="1100">
                <a:solidFill>
                  <a:schemeClr val="accent1"/>
                </a:solidFill>
              </a:defRPr>
            </a:lvl3pPr>
            <a:lvl4pPr marL="342900" indent="0">
              <a:buNone/>
              <a:defRPr sz="1100">
                <a:solidFill>
                  <a:schemeClr val="accent1"/>
                </a:solidFill>
              </a:defRPr>
            </a:lvl4pPr>
            <a:lvl5pPr marL="457200" indent="0">
              <a:buNone/>
              <a:defRPr sz="1100">
                <a:solidFill>
                  <a:schemeClr val="accent1"/>
                </a:solidFill>
              </a:defRPr>
            </a:lvl5pPr>
          </a:lstStyle>
          <a:p>
            <a:pPr lvl="0"/>
            <a:r>
              <a:rPr lang="en-US" dirty="0"/>
              <a:t>Presentation Subtitle – Verdana 11pt Regular, Title Case</a:t>
            </a:r>
          </a:p>
        </p:txBody>
      </p:sp>
      <p:sp>
        <p:nvSpPr>
          <p:cNvPr id="7" name="Text Placeholder 6"/>
          <p:cNvSpPr>
            <a:spLocks noGrp="1"/>
          </p:cNvSpPr>
          <p:nvPr>
            <p:ph type="body" sz="quarter" idx="14" hasCustomPrompt="1"/>
          </p:nvPr>
        </p:nvSpPr>
        <p:spPr bwMode="gray">
          <a:xfrm>
            <a:off x="4294188" y="4245789"/>
            <a:ext cx="1828800" cy="276999"/>
          </a:xfrm>
        </p:spPr>
        <p:txBody>
          <a:bodyPr anchor="b" anchorCtr="0"/>
          <a:lstStyle>
            <a:lvl1pPr marL="0" indent="0" algn="r">
              <a:spcBef>
                <a:spcPts val="0"/>
              </a:spcBef>
              <a:buNone/>
              <a:defRPr>
                <a:solidFill>
                  <a:schemeClr val="bg1"/>
                </a:solidFill>
              </a:defRPr>
            </a:lvl1pPr>
            <a:lvl2pPr marL="114300" indent="0">
              <a:buNone/>
              <a:defRPr>
                <a:solidFill>
                  <a:schemeClr val="bg1"/>
                </a:solidFill>
              </a:defRPr>
            </a:lvl2pPr>
            <a:lvl3pPr marL="228600" indent="0">
              <a:buNone/>
              <a:defRPr>
                <a:solidFill>
                  <a:schemeClr val="bg1"/>
                </a:solidFill>
              </a:defRPr>
            </a:lvl3pPr>
            <a:lvl4pPr marL="342900" indent="0">
              <a:buNone/>
              <a:defRPr>
                <a:solidFill>
                  <a:schemeClr val="bg1"/>
                </a:solidFill>
              </a:defRPr>
            </a:lvl4pPr>
            <a:lvl5pPr marL="457200" indent="0">
              <a:buNone/>
              <a:defRPr>
                <a:solidFill>
                  <a:schemeClr val="bg1"/>
                </a:solidFill>
              </a:defRPr>
            </a:lvl5pPr>
          </a:lstStyle>
          <a:p>
            <a:pPr lvl="0"/>
            <a:r>
              <a:rPr lang="en-US" dirty="0"/>
              <a:t>Program Name Appears Here Identically to Official Display</a:t>
            </a:r>
          </a:p>
        </p:txBody>
      </p:sp>
      <p:sp>
        <p:nvSpPr>
          <p:cNvPr id="8" name="Rectangle 7"/>
          <p:cNvSpPr/>
          <p:nvPr userDrawn="1"/>
        </p:nvSpPr>
        <p:spPr bwMode="gray">
          <a:xfrm>
            <a:off x="1" y="1"/>
            <a:ext cx="6400800" cy="1065790"/>
          </a:xfrm>
          <a:prstGeom prst="rect">
            <a:avLst/>
          </a:prstGeom>
          <a:solidFill>
            <a:schemeClr val="bg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err="1">
              <a:solidFill>
                <a:schemeClr val="bg1"/>
              </a:solidFill>
            </a:endParaRPr>
          </a:p>
        </p:txBody>
      </p:sp>
      <p:cxnSp>
        <p:nvCxnSpPr>
          <p:cNvPr id="9" name="Straight Connector 8"/>
          <p:cNvCxnSpPr/>
          <p:nvPr userDrawn="1"/>
        </p:nvCxnSpPr>
        <p:spPr bwMode="gray">
          <a:xfrm>
            <a:off x="0" y="1065791"/>
            <a:ext cx="6400799" cy="0"/>
          </a:xfrm>
          <a:prstGeom prst="line">
            <a:avLst/>
          </a:prstGeom>
          <a:noFill/>
          <a:ln w="38100" cap="flat" cmpd="sng" algn="ctr">
            <a:solidFill>
              <a:schemeClr val="accent6"/>
            </a:solidFill>
            <a:prstDash val="solid"/>
            <a:miter lim="800000"/>
          </a:ln>
          <a:effectLst/>
        </p:spPr>
      </p:cxn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280551" y="274987"/>
            <a:ext cx="1174986" cy="512064"/>
          </a:xfrm>
          <a:prstGeom prst="rect">
            <a:avLst/>
          </a:prstGeom>
        </p:spPr>
      </p:pic>
    </p:spTree>
    <p:custDataLst>
      <p:tags r:id="rId1"/>
    </p:custDataLst>
    <p:extLst>
      <p:ext uri="{BB962C8B-B14F-4D97-AF65-F5344CB8AC3E}">
        <p14:creationId xmlns:p14="http://schemas.microsoft.com/office/powerpoint/2010/main" val="2909182305"/>
      </p:ext>
    </p:extLst>
  </p:cSld>
  <p:clrMapOvr>
    <a:masterClrMapping/>
  </p:clrMapOvr>
  <p:extLst>
    <p:ext uri="{DCECCB84-F9BA-43D5-87BE-67443E8EF086}">
      <p15:sldGuideLst xmlns:p15="http://schemas.microsoft.com/office/powerpoint/2012/main">
        <p15:guide id="1" pos="512" userDrawn="1">
          <p15:clr>
            <a:srgbClr val="FBAE40"/>
          </p15:clr>
        </p15:guide>
        <p15:guide id="0" orient="horz" pos="1770" userDrawn="1">
          <p15:clr>
            <a:srgbClr val="FBAE40"/>
          </p15:clr>
        </p15:guide>
        <p15:guide id="2" orient="horz" pos="1842"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Road Map 3">
    <p:bg bwMode="gray">
      <p:bgPr>
        <a:solidFill>
          <a:schemeClr val="accent5"/>
        </a:solidFill>
        <a:effectLst/>
      </p:bgPr>
    </p:bg>
    <p:spTree>
      <p:nvGrpSpPr>
        <p:cNvPr id="1" name=""/>
        <p:cNvGrpSpPr/>
        <p:nvPr/>
      </p:nvGrpSpPr>
      <p:grpSpPr>
        <a:xfrm>
          <a:off x="0" y="0"/>
          <a:ext cx="0" cy="0"/>
          <a:chOff x="0" y="0"/>
          <a:chExt cx="0" cy="0"/>
        </a:xfrm>
      </p:grpSpPr>
      <p:sp>
        <p:nvSpPr>
          <p:cNvPr id="11" name="Round Same Side Corner Rectangle 10"/>
          <p:cNvSpPr/>
          <p:nvPr userDrawn="1"/>
        </p:nvSpPr>
        <p:spPr bwMode="gray">
          <a:xfrm rot="10800000">
            <a:off x="5015872" y="2626"/>
            <a:ext cx="843487" cy="296918"/>
          </a:xfrm>
          <a:prstGeom prst="round2SameRect">
            <a:avLst>
              <a:gd name="adj1" fmla="val 27409"/>
              <a:gd name="adj2" fmla="val 0"/>
            </a:avLst>
          </a:prstGeom>
          <a:solidFill>
            <a:schemeClr val="tx2"/>
          </a:solidFill>
          <a:ln w="19050" cap="flat" cmpd="sng" algn="ctr">
            <a:noFill/>
            <a:prstDash val="solid"/>
            <a:miter lim="800000"/>
          </a:ln>
          <a:effectLst/>
        </p:spPr>
        <p:txBody>
          <a:bodyPr rot="0" spcFirstLastPara="0" vert="horz" wrap="square" lIns="91235" tIns="45618" rIns="91235" bIns="45618" numCol="1" spcCol="0" rtlCol="0" fromWordArt="0" anchor="t" anchorCtr="0" forceAA="0" compatLnSpc="1">
            <a:prstTxWarp prst="textNoShape">
              <a:avLst/>
            </a:prstTxWarp>
            <a:noAutofit/>
          </a:bodyPr>
          <a:lstStyle/>
          <a:p>
            <a:pPr algn="ctr" defTabSz="638672"/>
            <a:endParaRPr lang="en-US" sz="1000" dirty="0">
              <a:solidFill>
                <a:srgbClr val="4F5861"/>
              </a:solidFill>
            </a:endParaRPr>
          </a:p>
        </p:txBody>
      </p:sp>
      <p:sp>
        <p:nvSpPr>
          <p:cNvPr id="12" name="TextBox 11"/>
          <p:cNvSpPr txBox="1"/>
          <p:nvPr userDrawn="1"/>
        </p:nvSpPr>
        <p:spPr bwMode="gray">
          <a:xfrm>
            <a:off x="5015873" y="92577"/>
            <a:ext cx="843487" cy="140039"/>
          </a:xfrm>
          <a:prstGeom prst="rect">
            <a:avLst/>
          </a:prstGeom>
          <a:noFill/>
        </p:spPr>
        <p:txBody>
          <a:bodyPr wrap="square" lIns="0" tIns="0" rIns="0" bIns="0" rtlCol="0">
            <a:spAutoFit/>
          </a:bodyPr>
          <a:lstStyle/>
          <a:p>
            <a:pPr algn="ctr" defTabSz="638672">
              <a:spcBef>
                <a:spcPts val="500"/>
              </a:spcBef>
            </a:pPr>
            <a:r>
              <a:rPr lang="en-US" sz="900" spc="40" dirty="0">
                <a:solidFill>
                  <a:srgbClr val="FFFFFF"/>
                </a:solidFill>
                <a:latin typeface="Rockwell"/>
              </a:rPr>
              <a:t>ROAD MAP</a:t>
            </a:r>
          </a:p>
        </p:txBody>
      </p:sp>
      <p:cxnSp>
        <p:nvCxnSpPr>
          <p:cNvPr id="13" name="Straight Connector 12"/>
          <p:cNvCxnSpPr/>
          <p:nvPr userDrawn="1"/>
        </p:nvCxnSpPr>
        <p:spPr bwMode="gray">
          <a:xfrm>
            <a:off x="863781" y="3486809"/>
            <a:ext cx="4673238" cy="0"/>
          </a:xfrm>
          <a:prstGeom prst="line">
            <a:avLst/>
          </a:prstGeom>
          <a:noFill/>
          <a:ln w="6350" cap="flat" cmpd="sng" algn="ctr">
            <a:solidFill>
              <a:schemeClr val="bg1"/>
            </a:solidFill>
            <a:prstDash val="solid"/>
            <a:miter lim="800000"/>
          </a:ln>
          <a:effectLst/>
        </p:spPr>
      </p:cxnSp>
      <p:grpSp>
        <p:nvGrpSpPr>
          <p:cNvPr id="28" name="Group 27"/>
          <p:cNvGrpSpPr/>
          <p:nvPr userDrawn="1"/>
        </p:nvGrpSpPr>
        <p:grpSpPr bwMode="gray">
          <a:xfrm>
            <a:off x="865808" y="1437300"/>
            <a:ext cx="264475" cy="280077"/>
            <a:chOff x="865779" y="1437298"/>
            <a:chExt cx="264475" cy="280077"/>
          </a:xfrm>
        </p:grpSpPr>
        <p:sp>
          <p:nvSpPr>
            <p:cNvPr id="7" name="Oval 6"/>
            <p:cNvSpPr/>
            <p:nvPr userDrawn="1"/>
          </p:nvSpPr>
          <p:spPr bwMode="gray">
            <a:xfrm>
              <a:off x="865779" y="1445099"/>
              <a:ext cx="264475" cy="264475"/>
            </a:xfrm>
            <a:prstGeom prst="ellipse">
              <a:avLst/>
            </a:prstGeom>
            <a:solidFill>
              <a:schemeClr val="accent6"/>
            </a:solidFill>
            <a:ln w="19050" cap="flat" cmpd="sng" algn="ctr">
              <a:no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defTabSz="638672"/>
              <a:endParaRPr lang="en-US" sz="1000" dirty="0">
                <a:solidFill>
                  <a:srgbClr val="4F5861"/>
                </a:solidFill>
              </a:endParaRPr>
            </a:p>
          </p:txBody>
        </p:sp>
        <p:sp>
          <p:nvSpPr>
            <p:cNvPr id="14" name="Text Placeholder 11"/>
            <p:cNvSpPr txBox="1">
              <a:spLocks/>
            </p:cNvSpPr>
            <p:nvPr userDrawn="1"/>
          </p:nvSpPr>
          <p:spPr bwMode="gray">
            <a:xfrm>
              <a:off x="899086" y="1437298"/>
              <a:ext cx="197861" cy="280077"/>
            </a:xfrm>
            <a:prstGeom prst="rect">
              <a:avLst/>
            </a:prstGeom>
          </p:spPr>
          <p:txBody>
            <a:bodyPr wrap="square" lIns="0" tIns="0" rIns="0" bIns="0" anchor="ctr">
              <a:spAutoFit/>
            </a:bodyPr>
            <a:lstStyle>
              <a:lvl1pPr marL="114300" indent="-114300" algn="l" defTabSz="640080" rtl="0" eaLnBrk="1" latinLnBrk="0" hangingPunct="1">
                <a:spcBef>
                  <a:spcPts val="500"/>
                </a:spcBef>
                <a:buFont typeface="Verdana" panose="020B0604030504040204" pitchFamily="34" charset="0"/>
                <a:buChar char="•"/>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228600" indent="-114300" algn="l" defTabSz="640080" rtl="0" eaLnBrk="1" latinLnBrk="0" hangingPunct="1">
                <a:spcBef>
                  <a:spcPts val="500"/>
                </a:spcBef>
                <a:buFont typeface="Arial" pitchFamily="34" charset="0"/>
                <a:buChar char="–"/>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342900" indent="-114300" algn="l" defTabSz="640080" rtl="0" eaLnBrk="1" latinLnBrk="0" hangingPunct="1">
                <a:spcBef>
                  <a:spcPts val="500"/>
                </a:spcBef>
                <a:buFont typeface="Verdana" panose="020B0604030504040204" pitchFamily="34" charset="0"/>
                <a:buChar char="•"/>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457200" indent="-114300" algn="l" defTabSz="640080" rtl="0" eaLnBrk="1" latinLnBrk="0" hangingPunct="1">
                <a:spcBef>
                  <a:spcPts val="500"/>
                </a:spcBef>
                <a:buFont typeface="Arial" pitchFamily="34" charset="0"/>
                <a:buChar char="–"/>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571500" indent="-114300" algn="l" defTabSz="640080" rtl="0" eaLnBrk="1" latinLnBrk="0" hangingPunct="1">
                <a:spcBef>
                  <a:spcPts val="500"/>
                </a:spcBef>
                <a:buFont typeface="Verdana" panose="020B0604030504040204" pitchFamily="34" charset="0"/>
                <a:buChar char="•"/>
                <a:defRPr sz="900"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176022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208026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40030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72034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9pPr>
            </a:lstStyle>
            <a:p>
              <a:pPr marL="0" indent="0" algn="ctr">
                <a:buFont typeface="Verdana" panose="020B0604030504040204" pitchFamily="34" charset="0"/>
                <a:buNone/>
              </a:pPr>
              <a:r>
                <a:rPr lang="en-US" sz="1800" dirty="0">
                  <a:solidFill>
                    <a:srgbClr val="FFFFFF"/>
                  </a:solidFill>
                  <a:latin typeface="Rockwell"/>
                </a:rPr>
                <a:t>1</a:t>
              </a:r>
            </a:p>
          </p:txBody>
        </p:sp>
      </p:grpSp>
      <p:grpSp>
        <p:nvGrpSpPr>
          <p:cNvPr id="27" name="Group 26"/>
          <p:cNvGrpSpPr/>
          <p:nvPr userDrawn="1"/>
        </p:nvGrpSpPr>
        <p:grpSpPr bwMode="gray">
          <a:xfrm>
            <a:off x="865808" y="2163081"/>
            <a:ext cx="264475" cy="280077"/>
            <a:chOff x="865779" y="1947481"/>
            <a:chExt cx="264475" cy="280077"/>
          </a:xfrm>
        </p:grpSpPr>
        <p:sp>
          <p:nvSpPr>
            <p:cNvPr id="8" name="Oval 7"/>
            <p:cNvSpPr/>
            <p:nvPr userDrawn="1"/>
          </p:nvSpPr>
          <p:spPr bwMode="gray">
            <a:xfrm>
              <a:off x="865779" y="1955283"/>
              <a:ext cx="264475" cy="264475"/>
            </a:xfrm>
            <a:prstGeom prst="ellipse">
              <a:avLst/>
            </a:prstGeom>
            <a:solidFill>
              <a:schemeClr val="accent6"/>
            </a:solidFill>
            <a:ln w="19050" cap="flat" cmpd="sng" algn="ctr">
              <a:no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defTabSz="638672"/>
              <a:endParaRPr lang="en-US" sz="1000" dirty="0">
                <a:solidFill>
                  <a:srgbClr val="4F5861"/>
                </a:solidFill>
              </a:endParaRPr>
            </a:p>
          </p:txBody>
        </p:sp>
        <p:sp>
          <p:nvSpPr>
            <p:cNvPr id="15" name="Text Placeholder 11"/>
            <p:cNvSpPr txBox="1">
              <a:spLocks/>
            </p:cNvSpPr>
            <p:nvPr userDrawn="1"/>
          </p:nvSpPr>
          <p:spPr bwMode="gray">
            <a:xfrm>
              <a:off x="899086" y="1947481"/>
              <a:ext cx="197861" cy="280077"/>
            </a:xfrm>
            <a:prstGeom prst="rect">
              <a:avLst/>
            </a:prstGeom>
          </p:spPr>
          <p:txBody>
            <a:bodyPr wrap="square" lIns="0" tIns="0" rIns="0" bIns="0" anchor="ctr">
              <a:spAutoFit/>
            </a:bodyPr>
            <a:lstStyle>
              <a:lvl1pPr marL="114300" indent="-114300" algn="l" defTabSz="640080" rtl="0" eaLnBrk="1" latinLnBrk="0" hangingPunct="1">
                <a:spcBef>
                  <a:spcPts val="500"/>
                </a:spcBef>
                <a:buFont typeface="Verdana" panose="020B0604030504040204" pitchFamily="34" charset="0"/>
                <a:buChar char="•"/>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228600" indent="-114300" algn="l" defTabSz="640080" rtl="0" eaLnBrk="1" latinLnBrk="0" hangingPunct="1">
                <a:spcBef>
                  <a:spcPts val="500"/>
                </a:spcBef>
                <a:buFont typeface="Arial" pitchFamily="34" charset="0"/>
                <a:buChar char="–"/>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342900" indent="-114300" algn="l" defTabSz="640080" rtl="0" eaLnBrk="1" latinLnBrk="0" hangingPunct="1">
                <a:spcBef>
                  <a:spcPts val="500"/>
                </a:spcBef>
                <a:buFont typeface="Verdana" panose="020B0604030504040204" pitchFamily="34" charset="0"/>
                <a:buChar char="•"/>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457200" indent="-114300" algn="l" defTabSz="640080" rtl="0" eaLnBrk="1" latinLnBrk="0" hangingPunct="1">
                <a:spcBef>
                  <a:spcPts val="500"/>
                </a:spcBef>
                <a:buFont typeface="Arial" pitchFamily="34" charset="0"/>
                <a:buChar char="–"/>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571500" indent="-114300" algn="l" defTabSz="640080" rtl="0" eaLnBrk="1" latinLnBrk="0" hangingPunct="1">
                <a:spcBef>
                  <a:spcPts val="500"/>
                </a:spcBef>
                <a:buFont typeface="Verdana" panose="020B0604030504040204" pitchFamily="34" charset="0"/>
                <a:buChar char="•"/>
                <a:defRPr sz="900"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176022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208026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40030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72034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9pPr>
            </a:lstStyle>
            <a:p>
              <a:pPr marL="0" indent="0" algn="ctr">
                <a:buFont typeface="Verdana" panose="020B0604030504040204" pitchFamily="34" charset="0"/>
                <a:buNone/>
              </a:pPr>
              <a:r>
                <a:rPr lang="en-US" sz="1800" dirty="0">
                  <a:solidFill>
                    <a:srgbClr val="FFFFFF"/>
                  </a:solidFill>
                  <a:latin typeface="Rockwell"/>
                </a:rPr>
                <a:t>2</a:t>
              </a:r>
            </a:p>
          </p:txBody>
        </p:sp>
      </p:grpSp>
      <p:grpSp>
        <p:nvGrpSpPr>
          <p:cNvPr id="26" name="Group 25"/>
          <p:cNvGrpSpPr/>
          <p:nvPr userDrawn="1"/>
        </p:nvGrpSpPr>
        <p:grpSpPr bwMode="gray">
          <a:xfrm>
            <a:off x="865808" y="2888862"/>
            <a:ext cx="264475" cy="280077"/>
            <a:chOff x="865779" y="2419540"/>
            <a:chExt cx="264475" cy="280077"/>
          </a:xfrm>
        </p:grpSpPr>
        <p:sp>
          <p:nvSpPr>
            <p:cNvPr id="9" name="Oval 8"/>
            <p:cNvSpPr/>
            <p:nvPr userDrawn="1"/>
          </p:nvSpPr>
          <p:spPr bwMode="gray">
            <a:xfrm>
              <a:off x="865779" y="2427342"/>
              <a:ext cx="264475" cy="264475"/>
            </a:xfrm>
            <a:prstGeom prst="ellipse">
              <a:avLst/>
            </a:prstGeom>
            <a:solidFill>
              <a:schemeClr val="accent6"/>
            </a:solidFill>
            <a:ln w="19050" cap="flat" cmpd="sng" algn="ctr">
              <a:no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defTabSz="638672"/>
              <a:endParaRPr lang="en-US" sz="1000" dirty="0">
                <a:solidFill>
                  <a:srgbClr val="4F5861"/>
                </a:solidFill>
              </a:endParaRPr>
            </a:p>
          </p:txBody>
        </p:sp>
        <p:sp>
          <p:nvSpPr>
            <p:cNvPr id="16" name="Text Placeholder 11"/>
            <p:cNvSpPr txBox="1">
              <a:spLocks/>
            </p:cNvSpPr>
            <p:nvPr userDrawn="1"/>
          </p:nvSpPr>
          <p:spPr bwMode="gray">
            <a:xfrm>
              <a:off x="899086" y="2419540"/>
              <a:ext cx="197861" cy="280077"/>
            </a:xfrm>
            <a:prstGeom prst="rect">
              <a:avLst/>
            </a:prstGeom>
          </p:spPr>
          <p:txBody>
            <a:bodyPr wrap="square" lIns="0" tIns="0" rIns="0" bIns="0" anchor="ctr">
              <a:spAutoFit/>
            </a:bodyPr>
            <a:lstStyle>
              <a:lvl1pPr marL="114300" indent="-114300" algn="l" defTabSz="640080" rtl="0" eaLnBrk="1" latinLnBrk="0" hangingPunct="1">
                <a:spcBef>
                  <a:spcPts val="500"/>
                </a:spcBef>
                <a:buFont typeface="Verdana" panose="020B0604030504040204" pitchFamily="34" charset="0"/>
                <a:buChar char="•"/>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228600" indent="-114300" algn="l" defTabSz="640080" rtl="0" eaLnBrk="1" latinLnBrk="0" hangingPunct="1">
                <a:spcBef>
                  <a:spcPts val="500"/>
                </a:spcBef>
                <a:buFont typeface="Arial" pitchFamily="34" charset="0"/>
                <a:buChar char="–"/>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342900" indent="-114300" algn="l" defTabSz="640080" rtl="0" eaLnBrk="1" latinLnBrk="0" hangingPunct="1">
                <a:spcBef>
                  <a:spcPts val="500"/>
                </a:spcBef>
                <a:buFont typeface="Verdana" panose="020B0604030504040204" pitchFamily="34" charset="0"/>
                <a:buChar char="•"/>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457200" indent="-114300" algn="l" defTabSz="640080" rtl="0" eaLnBrk="1" latinLnBrk="0" hangingPunct="1">
                <a:spcBef>
                  <a:spcPts val="500"/>
                </a:spcBef>
                <a:buFont typeface="Arial" pitchFamily="34" charset="0"/>
                <a:buChar char="–"/>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571500" indent="-114300" algn="l" defTabSz="640080" rtl="0" eaLnBrk="1" latinLnBrk="0" hangingPunct="1">
                <a:spcBef>
                  <a:spcPts val="500"/>
                </a:spcBef>
                <a:buFont typeface="Verdana" panose="020B0604030504040204" pitchFamily="34" charset="0"/>
                <a:buChar char="•"/>
                <a:defRPr sz="900"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176022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208026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40030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72034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9pPr>
            </a:lstStyle>
            <a:p>
              <a:pPr marL="0" indent="0" algn="ctr">
                <a:buFont typeface="Verdana" panose="020B0604030504040204" pitchFamily="34" charset="0"/>
                <a:buNone/>
              </a:pPr>
              <a:r>
                <a:rPr lang="en-US" sz="1800" dirty="0">
                  <a:solidFill>
                    <a:srgbClr val="FFFFFF"/>
                  </a:solidFill>
                  <a:latin typeface="Rockwell"/>
                </a:rPr>
                <a:t>3</a:t>
              </a:r>
            </a:p>
          </p:txBody>
        </p:sp>
      </p:grpSp>
      <p:sp>
        <p:nvSpPr>
          <p:cNvPr id="21" name="Text Placeholder 20"/>
          <p:cNvSpPr>
            <a:spLocks noGrp="1"/>
          </p:cNvSpPr>
          <p:nvPr>
            <p:ph type="body" sz="quarter" idx="10" hasCustomPrompt="1"/>
          </p:nvPr>
        </p:nvSpPr>
        <p:spPr bwMode="gray">
          <a:xfrm>
            <a:off x="1363152" y="2225635"/>
            <a:ext cx="3749040" cy="140039"/>
          </a:xfrm>
        </p:spPr>
        <p:txBody>
          <a:bodyPr anchor="ctr" anchorCtr="0"/>
          <a:lstStyle>
            <a:lvl1pPr marL="0" indent="0">
              <a:spcBef>
                <a:spcPts val="0"/>
              </a:spcBef>
              <a:buNone/>
              <a:defRPr>
                <a:solidFill>
                  <a:schemeClr val="accent1"/>
                </a:solidFill>
              </a:defRPr>
            </a:lvl1pPr>
            <a:lvl2pPr marL="114053" indent="0">
              <a:buNone/>
              <a:defRPr>
                <a:solidFill>
                  <a:schemeClr val="bg1"/>
                </a:solidFill>
              </a:defRPr>
            </a:lvl2pPr>
            <a:lvl3pPr marL="228087" indent="0">
              <a:buNone/>
              <a:defRPr>
                <a:solidFill>
                  <a:schemeClr val="bg1"/>
                </a:solidFill>
              </a:defRPr>
            </a:lvl3pPr>
            <a:lvl4pPr marL="342152" indent="0">
              <a:buNone/>
              <a:defRPr>
                <a:solidFill>
                  <a:schemeClr val="bg1"/>
                </a:solidFill>
              </a:defRPr>
            </a:lvl4pPr>
            <a:lvl5pPr marL="456197" indent="0">
              <a:buNone/>
              <a:defRPr>
                <a:solidFill>
                  <a:schemeClr val="bg1"/>
                </a:solidFill>
              </a:defRPr>
            </a:lvl5pPr>
          </a:lstStyle>
          <a:p>
            <a:pPr lvl="0"/>
            <a:r>
              <a:rPr lang="en-US" dirty="0"/>
              <a:t>Section Title – Verdana 9pt Regular, Accent 1, Title Case</a:t>
            </a:r>
          </a:p>
        </p:txBody>
      </p:sp>
      <p:sp>
        <p:nvSpPr>
          <p:cNvPr id="23" name="Text Placeholder 22"/>
          <p:cNvSpPr>
            <a:spLocks noGrp="1"/>
          </p:cNvSpPr>
          <p:nvPr>
            <p:ph type="body" sz="quarter" idx="11" hasCustomPrompt="1"/>
          </p:nvPr>
        </p:nvSpPr>
        <p:spPr bwMode="gray">
          <a:xfrm>
            <a:off x="1363152" y="1469615"/>
            <a:ext cx="3749040" cy="215444"/>
          </a:xfrm>
        </p:spPr>
        <p:txBody>
          <a:bodyPr anchor="ctr" anchorCtr="0"/>
          <a:lstStyle>
            <a:lvl1pPr marL="0" indent="0">
              <a:spcBef>
                <a:spcPts val="0"/>
              </a:spcBef>
              <a:buNone/>
              <a:defRPr sz="1400" spc="0" baseline="0">
                <a:solidFill>
                  <a:schemeClr val="bg1"/>
                </a:solidFill>
                <a:latin typeface="+mj-lt"/>
              </a:defRPr>
            </a:lvl1pPr>
          </a:lstStyle>
          <a:p>
            <a:pPr lvl="0"/>
            <a:r>
              <a:rPr lang="en-US" sz="1400" dirty="0">
                <a:latin typeface="+mj-lt"/>
              </a:rPr>
              <a:t>Section Title – Rockwell 14pt, Title Case</a:t>
            </a:r>
          </a:p>
        </p:txBody>
      </p:sp>
      <p:sp>
        <p:nvSpPr>
          <p:cNvPr id="25" name="Text Placeholder 24"/>
          <p:cNvSpPr>
            <a:spLocks noGrp="1"/>
          </p:cNvSpPr>
          <p:nvPr>
            <p:ph type="body" sz="quarter" idx="12" hasCustomPrompt="1"/>
          </p:nvPr>
        </p:nvSpPr>
        <p:spPr bwMode="gray">
          <a:xfrm>
            <a:off x="1363152" y="2958883"/>
            <a:ext cx="3749040" cy="140039"/>
          </a:xfrm>
        </p:spPr>
        <p:txBody>
          <a:bodyPr anchor="ctr" anchorCtr="0"/>
          <a:lstStyle>
            <a:lvl1pPr marL="0" indent="0">
              <a:spcBef>
                <a:spcPts val="0"/>
              </a:spcBef>
              <a:buNone/>
              <a:defRPr>
                <a:solidFill>
                  <a:schemeClr val="accent1"/>
                </a:solidFill>
              </a:defRPr>
            </a:lvl1pPr>
            <a:lvl2pPr marL="114053" indent="0">
              <a:buNone/>
              <a:defRPr>
                <a:solidFill>
                  <a:schemeClr val="accent1"/>
                </a:solidFill>
              </a:defRPr>
            </a:lvl2pPr>
            <a:lvl3pPr marL="228087" indent="0">
              <a:buNone/>
              <a:defRPr>
                <a:solidFill>
                  <a:schemeClr val="accent1"/>
                </a:solidFill>
              </a:defRPr>
            </a:lvl3pPr>
            <a:lvl4pPr marL="342152" indent="0">
              <a:buNone/>
              <a:defRPr>
                <a:solidFill>
                  <a:schemeClr val="accent1"/>
                </a:solidFill>
              </a:defRPr>
            </a:lvl4pPr>
            <a:lvl5pPr marL="456197" indent="0">
              <a:buNone/>
              <a:defRPr>
                <a:solidFill>
                  <a:schemeClr val="accent1"/>
                </a:solidFill>
              </a:defRPr>
            </a:lvl5pPr>
          </a:lstStyle>
          <a:p>
            <a:pPr lvl="0"/>
            <a:r>
              <a:rPr lang="en-US" dirty="0"/>
              <a:t>Section Title – Verdana 9pt Regular, Accent 1, Title Case</a:t>
            </a:r>
          </a:p>
        </p:txBody>
      </p:sp>
      <p:sp>
        <p:nvSpPr>
          <p:cNvPr id="31" name="TextBox 30"/>
          <p:cNvSpPr txBox="1"/>
          <p:nvPr userDrawn="1"/>
        </p:nvSpPr>
        <p:spPr bwMode="gray">
          <a:xfrm>
            <a:off x="6050800" y="1"/>
            <a:ext cx="298989" cy="133879"/>
          </a:xfrm>
          <a:prstGeom prst="rect">
            <a:avLst/>
          </a:prstGeom>
          <a:noFill/>
        </p:spPr>
        <p:txBody>
          <a:bodyPr wrap="square" lIns="0" tIns="36498" rIns="0" bIns="0" rtlCol="0">
            <a:spAutoFit/>
          </a:bodyPr>
          <a:lstStyle/>
          <a:p>
            <a:pPr algn="r" defTabSz="638672">
              <a:spcBef>
                <a:spcPts val="500"/>
              </a:spcBef>
            </a:pPr>
            <a:fld id="{11A0A082-46D1-4CDC-90AB-7FACAC0B3028}" type="slidenum">
              <a:rPr lang="en-US" sz="600" smtClean="0">
                <a:solidFill>
                  <a:srgbClr val="FFFFFF"/>
                </a:solidFill>
                <a:latin typeface="Rockwell"/>
              </a:rPr>
              <a:pPr algn="r" defTabSz="638672">
                <a:spcBef>
                  <a:spcPts val="500"/>
                </a:spcBef>
              </a:pPr>
              <a:t>‹#›</a:t>
            </a:fld>
            <a:endParaRPr lang="en-US" sz="600" dirty="0">
              <a:solidFill>
                <a:srgbClr val="FFFFFF"/>
              </a:solidFill>
              <a:latin typeface="Rockwell"/>
            </a:endParaRPr>
          </a:p>
        </p:txBody>
      </p:sp>
    </p:spTree>
    <p:extLst>
      <p:ext uri="{BB962C8B-B14F-4D97-AF65-F5344CB8AC3E}">
        <p14:creationId xmlns:p14="http://schemas.microsoft.com/office/powerpoint/2010/main" val="31526302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Standard">
    <p:spTree>
      <p:nvGrpSpPr>
        <p:cNvPr id="1" name=""/>
        <p:cNvGrpSpPr/>
        <p:nvPr/>
      </p:nvGrpSpPr>
      <p:grpSpPr>
        <a:xfrm>
          <a:off x="0" y="0"/>
          <a:ext cx="0" cy="0"/>
          <a:chOff x="0" y="0"/>
          <a:chExt cx="0" cy="0"/>
        </a:xfrm>
      </p:grpSpPr>
      <p:sp>
        <p:nvSpPr>
          <p:cNvPr id="4" name="Rectangle 3"/>
          <p:cNvSpPr/>
          <p:nvPr userDrawn="1"/>
        </p:nvSpPr>
        <p:spPr bwMode="gray">
          <a:xfrm>
            <a:off x="2" y="1"/>
            <a:ext cx="6400799" cy="601181"/>
          </a:xfrm>
          <a:prstGeom prst="rect">
            <a:avLst/>
          </a:prstGeom>
          <a:solidFill>
            <a:schemeClr val="bg2"/>
          </a:solidFill>
          <a:ln w="19050" cap="flat" cmpd="sng" algn="ctr">
            <a:noFill/>
            <a:prstDash val="solid"/>
            <a:miter lim="800000"/>
          </a:ln>
          <a:effectLst/>
        </p:spPr>
        <p:txBody>
          <a:bodyPr rot="0" spcFirstLastPara="0" vert="horz" wrap="square" lIns="68580" tIns="34290" rIns="68580" bIns="34290" numCol="1" spcCol="0" rtlCol="0" fromWordArt="0" anchor="t" anchorCtr="0" forceAA="0" compatLnSpc="1">
            <a:prstTxWarp prst="textNoShape">
              <a:avLst/>
            </a:prstTxWarp>
            <a:noAutofit/>
          </a:bodyPr>
          <a:lstStyle/>
          <a:p>
            <a:pPr algn="ctr"/>
            <a:endParaRPr lang="en-US" sz="750" dirty="0"/>
          </a:p>
        </p:txBody>
      </p:sp>
      <p:cxnSp>
        <p:nvCxnSpPr>
          <p:cNvPr id="14" name="Straight Connector 13"/>
          <p:cNvCxnSpPr/>
          <p:nvPr userDrawn="1"/>
        </p:nvCxnSpPr>
        <p:spPr bwMode="gray">
          <a:xfrm>
            <a:off x="0" y="601181"/>
            <a:ext cx="6400800" cy="0"/>
          </a:xfrm>
          <a:prstGeom prst="line">
            <a:avLst/>
          </a:prstGeom>
          <a:noFill/>
          <a:ln w="9525" cap="flat" cmpd="sng" algn="ctr">
            <a:solidFill>
              <a:schemeClr val="accent6"/>
            </a:solidFill>
            <a:prstDash val="solid"/>
            <a:miter lim="800000"/>
          </a:ln>
          <a:effectLst/>
        </p:spPr>
      </p:cxnSp>
      <p:sp>
        <p:nvSpPr>
          <p:cNvPr id="13" name="Text Placeholder 12"/>
          <p:cNvSpPr>
            <a:spLocks noGrp="1"/>
          </p:cNvSpPr>
          <p:nvPr userDrawn="1">
            <p:ph type="body" sz="quarter" idx="15" hasCustomPrompt="1"/>
          </p:nvPr>
        </p:nvSpPr>
        <p:spPr bwMode="gray">
          <a:xfrm>
            <a:off x="280195" y="640267"/>
            <a:ext cx="5842794" cy="138499"/>
          </a:xfrm>
        </p:spPr>
        <p:txBody>
          <a:bodyPr/>
          <a:lstStyle>
            <a:lvl1pPr marL="0" indent="0">
              <a:spcBef>
                <a:spcPts val="0"/>
              </a:spcBef>
              <a:buNone/>
              <a:defRPr sz="900">
                <a:solidFill>
                  <a:schemeClr val="tx1"/>
                </a:solidFill>
              </a:defRPr>
            </a:lvl1pPr>
            <a:lvl2pPr>
              <a:spcBef>
                <a:spcPts val="0"/>
              </a:spcBef>
              <a:defRPr sz="900"/>
            </a:lvl2pPr>
            <a:lvl3pPr>
              <a:spcBef>
                <a:spcPts val="0"/>
              </a:spcBef>
              <a:defRPr sz="900"/>
            </a:lvl3pPr>
            <a:lvl4pPr>
              <a:spcBef>
                <a:spcPts val="0"/>
              </a:spcBef>
              <a:defRPr sz="900"/>
            </a:lvl4pPr>
            <a:lvl5pPr>
              <a:spcBef>
                <a:spcPts val="0"/>
              </a:spcBef>
              <a:defRPr sz="900"/>
            </a:lvl5pPr>
          </a:lstStyle>
          <a:p>
            <a:pPr lvl="0"/>
            <a:r>
              <a:rPr lang="en-US" dirty="0"/>
              <a:t>Slide Subtitle – Verdana 12pt Regular, Title Case</a:t>
            </a:r>
          </a:p>
        </p:txBody>
      </p:sp>
      <p:sp>
        <p:nvSpPr>
          <p:cNvPr id="16" name="Text Placeholder 15"/>
          <p:cNvSpPr>
            <a:spLocks noGrp="1"/>
          </p:cNvSpPr>
          <p:nvPr userDrawn="1">
            <p:ph type="body" sz="quarter" idx="16" hasCustomPrompt="1"/>
          </p:nvPr>
        </p:nvSpPr>
        <p:spPr bwMode="gray">
          <a:xfrm>
            <a:off x="280194" y="115172"/>
            <a:ext cx="2560320" cy="92333"/>
          </a:xfrm>
        </p:spPr>
        <p:txBody>
          <a:bodyPr anchor="ctr" anchorCtr="0"/>
          <a:lstStyle>
            <a:lvl1pPr marL="0" indent="0">
              <a:spcBef>
                <a:spcPts val="0"/>
              </a:spcBef>
              <a:buNone/>
              <a:defRPr sz="600">
                <a:solidFill>
                  <a:schemeClr val="tx1"/>
                </a:solidFill>
              </a:defRPr>
            </a:lvl1pPr>
            <a:lvl2pPr marL="85727" indent="0">
              <a:spcBef>
                <a:spcPts val="0"/>
              </a:spcBef>
              <a:buNone/>
              <a:defRPr sz="600"/>
            </a:lvl2pPr>
            <a:lvl3pPr marL="171453" indent="0">
              <a:spcBef>
                <a:spcPts val="0"/>
              </a:spcBef>
              <a:buNone/>
              <a:defRPr sz="600"/>
            </a:lvl3pPr>
            <a:lvl4pPr marL="257180" indent="0">
              <a:spcBef>
                <a:spcPts val="0"/>
              </a:spcBef>
              <a:buNone/>
              <a:defRPr sz="600"/>
            </a:lvl4pPr>
            <a:lvl5pPr marL="342907" indent="0">
              <a:spcBef>
                <a:spcPts val="0"/>
              </a:spcBef>
              <a:buNone/>
              <a:defRPr sz="600"/>
            </a:lvl5pPr>
          </a:lstStyle>
          <a:p>
            <a:pPr lvl="0"/>
            <a:r>
              <a:rPr lang="en-US" dirty="0"/>
              <a:t>Top Kicker – Verdana 8pt Regular, Title Case</a:t>
            </a:r>
          </a:p>
        </p:txBody>
      </p:sp>
      <p:sp>
        <p:nvSpPr>
          <p:cNvPr id="22" name="Text Placeholder 21"/>
          <p:cNvSpPr>
            <a:spLocks noGrp="1"/>
          </p:cNvSpPr>
          <p:nvPr userDrawn="1">
            <p:ph type="body" sz="quarter" idx="18" hasCustomPrompt="1"/>
          </p:nvPr>
        </p:nvSpPr>
        <p:spPr bwMode="gray">
          <a:xfrm>
            <a:off x="5148072" y="4581310"/>
            <a:ext cx="1252728" cy="219291"/>
          </a:xfrm>
        </p:spPr>
        <p:txBody>
          <a:bodyPr rIns="64008" bIns="45720" anchor="b" anchorCtr="0"/>
          <a:lstStyle>
            <a:lvl1pPr marL="0" indent="0">
              <a:spcBef>
                <a:spcPts val="150"/>
              </a:spcBef>
              <a:buNone/>
              <a:defRPr sz="375">
                <a:solidFill>
                  <a:schemeClr val="tx1"/>
                </a:solidFill>
              </a:defRPr>
            </a:lvl1pPr>
            <a:lvl2pPr marL="85727" indent="0">
              <a:spcBef>
                <a:spcPts val="150"/>
              </a:spcBef>
              <a:buNone/>
              <a:defRPr sz="375"/>
            </a:lvl2pPr>
            <a:lvl3pPr marL="171453" indent="0">
              <a:spcBef>
                <a:spcPts val="150"/>
              </a:spcBef>
              <a:buNone/>
              <a:defRPr sz="375"/>
            </a:lvl3pPr>
            <a:lvl4pPr marL="257180" indent="0">
              <a:spcBef>
                <a:spcPts val="150"/>
              </a:spcBef>
              <a:buNone/>
              <a:defRPr sz="375"/>
            </a:lvl4pPr>
            <a:lvl5pPr marL="342907" indent="0">
              <a:spcBef>
                <a:spcPts val="150"/>
              </a:spcBef>
              <a:buNone/>
              <a:defRPr sz="375"/>
            </a:lvl5pPr>
          </a:lstStyle>
          <a:p>
            <a:pPr lvl="0"/>
            <a:r>
              <a:rPr lang="en-US" dirty="0"/>
              <a:t>Source: Click to add source. Use a single space after “Source:” and a period at the end of the source. Stretch box to the left as needed.</a:t>
            </a:r>
          </a:p>
        </p:txBody>
      </p:sp>
      <p:sp>
        <p:nvSpPr>
          <p:cNvPr id="15" name="Text Placeholder 14"/>
          <p:cNvSpPr>
            <a:spLocks noGrp="1"/>
          </p:cNvSpPr>
          <p:nvPr userDrawn="1">
            <p:ph type="body" sz="quarter" idx="19" hasCustomPrompt="1"/>
          </p:nvPr>
        </p:nvSpPr>
        <p:spPr bwMode="gray">
          <a:xfrm>
            <a:off x="0" y="4461533"/>
            <a:ext cx="2046204" cy="173124"/>
          </a:xfrm>
        </p:spPr>
        <p:txBody>
          <a:bodyPr lIns="64008" anchor="b" anchorCtr="0"/>
          <a:lstStyle>
            <a:lvl1pPr marL="85727" indent="-85727">
              <a:spcBef>
                <a:spcPts val="75"/>
              </a:spcBef>
              <a:buFont typeface="+mj-lt"/>
              <a:buAutoNum type="arabicParenR"/>
              <a:defRPr sz="375">
                <a:solidFill>
                  <a:schemeClr val="tx1"/>
                </a:solidFill>
              </a:defRPr>
            </a:lvl1pPr>
            <a:lvl2pPr>
              <a:spcBef>
                <a:spcPts val="150"/>
              </a:spcBef>
              <a:defRPr sz="375"/>
            </a:lvl2pPr>
            <a:lvl3pPr>
              <a:spcBef>
                <a:spcPts val="150"/>
              </a:spcBef>
              <a:defRPr sz="375"/>
            </a:lvl3pPr>
            <a:lvl4pPr>
              <a:spcBef>
                <a:spcPts val="150"/>
              </a:spcBef>
              <a:defRPr sz="375"/>
            </a:lvl4pPr>
            <a:lvl5pPr>
              <a:spcBef>
                <a:spcPts val="150"/>
              </a:spcBef>
              <a:defRPr sz="375"/>
            </a:lvl5pPr>
          </a:lstStyle>
          <a:p>
            <a:pPr lvl="0"/>
            <a:r>
              <a:rPr lang="en-US" dirty="0"/>
              <a:t>Click to add footnote. Numbers appear automatically (no additional space or tab needed). Use a period at the end of each footnote. Stretch the box to the right as needed.</a:t>
            </a:r>
          </a:p>
        </p:txBody>
      </p:sp>
      <p:sp>
        <p:nvSpPr>
          <p:cNvPr id="3" name="Title 2"/>
          <p:cNvSpPr>
            <a:spLocks noGrp="1"/>
          </p:cNvSpPr>
          <p:nvPr userDrawn="1">
            <p:ph type="title" hasCustomPrompt="1"/>
          </p:nvPr>
        </p:nvSpPr>
        <p:spPr bwMode="gray">
          <a:xfrm>
            <a:off x="280194" y="309824"/>
            <a:ext cx="5486400" cy="256480"/>
          </a:xfrm>
        </p:spPr>
        <p:txBody>
          <a:bodyPr/>
          <a:lstStyle>
            <a:lvl1pPr>
              <a:defRPr baseline="0">
                <a:solidFill>
                  <a:schemeClr val="tx1"/>
                </a:solidFill>
              </a:defRPr>
            </a:lvl1pPr>
          </a:lstStyle>
          <a:p>
            <a:r>
              <a:rPr lang="en-US" dirty="0"/>
              <a:t>Slide Title – Rockwell 18pt Regular, Title Case</a:t>
            </a:r>
          </a:p>
        </p:txBody>
      </p:sp>
      <p:grpSp>
        <p:nvGrpSpPr>
          <p:cNvPr id="17" name="Group 16"/>
          <p:cNvGrpSpPr/>
          <p:nvPr userDrawn="1"/>
        </p:nvGrpSpPr>
        <p:grpSpPr bwMode="gray">
          <a:xfrm>
            <a:off x="5888335" y="0"/>
            <a:ext cx="458401" cy="507600"/>
            <a:chOff x="5888334" y="0"/>
            <a:chExt cx="458401" cy="507600"/>
          </a:xfrm>
        </p:grpSpPr>
        <p:sp>
          <p:nvSpPr>
            <p:cNvPr id="19" name="Freeform 18"/>
            <p:cNvSpPr>
              <a:spLocks/>
            </p:cNvSpPr>
            <p:nvPr/>
          </p:nvSpPr>
          <p:spPr bwMode="gray">
            <a:xfrm>
              <a:off x="5888334" y="0"/>
              <a:ext cx="458401" cy="114262"/>
            </a:xfrm>
            <a:custGeom>
              <a:avLst/>
              <a:gdLst>
                <a:gd name="connsiteX0" fmla="*/ 283333 w 458401"/>
                <a:gd name="connsiteY0" fmla="*/ 0 h 114262"/>
                <a:gd name="connsiteX1" fmla="*/ 372260 w 458401"/>
                <a:gd name="connsiteY1" fmla="*/ 0 h 114262"/>
                <a:gd name="connsiteX2" fmla="*/ 393233 w 458401"/>
                <a:gd name="connsiteY2" fmla="*/ 16964 h 114262"/>
                <a:gd name="connsiteX3" fmla="*/ 413968 w 458401"/>
                <a:gd name="connsiteY3" fmla="*/ 38503 h 114262"/>
                <a:gd name="connsiteX4" fmla="*/ 431741 w 458401"/>
                <a:gd name="connsiteY4" fmla="*/ 61528 h 114262"/>
                <a:gd name="connsiteX5" fmla="*/ 447293 w 458401"/>
                <a:gd name="connsiteY5" fmla="*/ 87524 h 114262"/>
                <a:gd name="connsiteX6" fmla="*/ 458401 w 458401"/>
                <a:gd name="connsiteY6" fmla="*/ 114262 h 114262"/>
                <a:gd name="connsiteX7" fmla="*/ 402860 w 458401"/>
                <a:gd name="connsiteY7" fmla="*/ 89752 h 114262"/>
                <a:gd name="connsiteX8" fmla="*/ 391011 w 458401"/>
                <a:gd name="connsiteY8" fmla="*/ 74154 h 114262"/>
                <a:gd name="connsiteX9" fmla="*/ 377681 w 458401"/>
                <a:gd name="connsiteY9" fmla="*/ 57814 h 114262"/>
                <a:gd name="connsiteX10" fmla="*/ 362130 w 458401"/>
                <a:gd name="connsiteY10" fmla="*/ 43702 h 114262"/>
                <a:gd name="connsiteX11" fmla="*/ 345097 w 458401"/>
                <a:gd name="connsiteY11" fmla="*/ 28847 h 114262"/>
                <a:gd name="connsiteX12" fmla="*/ 325102 w 458401"/>
                <a:gd name="connsiteY12" fmla="*/ 16221 h 114262"/>
                <a:gd name="connsiteX13" fmla="*/ 303626 w 458401"/>
                <a:gd name="connsiteY13" fmla="*/ 6565 h 114262"/>
                <a:gd name="connsiteX14" fmla="*/ 85964 w 458401"/>
                <a:gd name="connsiteY14" fmla="*/ 0 h 114262"/>
                <a:gd name="connsiteX15" fmla="*/ 175637 w 458401"/>
                <a:gd name="connsiteY15" fmla="*/ 0 h 114262"/>
                <a:gd name="connsiteX16" fmla="*/ 154035 w 458401"/>
                <a:gd name="connsiteY16" fmla="*/ 6565 h 114262"/>
                <a:gd name="connsiteX17" fmla="*/ 131078 w 458401"/>
                <a:gd name="connsiteY17" fmla="*/ 18449 h 114262"/>
                <a:gd name="connsiteX18" fmla="*/ 108861 w 458401"/>
                <a:gd name="connsiteY18" fmla="*/ 31818 h 114262"/>
                <a:gd name="connsiteX19" fmla="*/ 88866 w 458401"/>
                <a:gd name="connsiteY19" fmla="*/ 48901 h 114262"/>
                <a:gd name="connsiteX20" fmla="*/ 71834 w 458401"/>
                <a:gd name="connsiteY20" fmla="*/ 66727 h 114262"/>
                <a:gd name="connsiteX21" fmla="*/ 56282 w 458401"/>
                <a:gd name="connsiteY21" fmla="*/ 88266 h 114262"/>
                <a:gd name="connsiteX22" fmla="*/ 0 w 458401"/>
                <a:gd name="connsiteY22" fmla="*/ 112777 h 114262"/>
                <a:gd name="connsiteX23" fmla="*/ 11109 w 458401"/>
                <a:gd name="connsiteY23" fmla="*/ 86038 h 114262"/>
                <a:gd name="connsiteX24" fmla="*/ 26660 w 458401"/>
                <a:gd name="connsiteY24" fmla="*/ 60785 h 114262"/>
                <a:gd name="connsiteX25" fmla="*/ 45174 w 458401"/>
                <a:gd name="connsiteY25" fmla="*/ 37018 h 114262"/>
                <a:gd name="connsiteX26" fmla="*/ 65909 w 458401"/>
                <a:gd name="connsiteY26" fmla="*/ 16221 h 114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58401" h="114262">
                  <a:moveTo>
                    <a:pt x="283333" y="0"/>
                  </a:moveTo>
                  <a:lnTo>
                    <a:pt x="372260" y="0"/>
                  </a:lnTo>
                  <a:lnTo>
                    <a:pt x="393233" y="16964"/>
                  </a:lnTo>
                  <a:lnTo>
                    <a:pt x="413968" y="38503"/>
                  </a:lnTo>
                  <a:lnTo>
                    <a:pt x="431741" y="61528"/>
                  </a:lnTo>
                  <a:lnTo>
                    <a:pt x="447293" y="87524"/>
                  </a:lnTo>
                  <a:lnTo>
                    <a:pt x="458401" y="114262"/>
                  </a:lnTo>
                  <a:lnTo>
                    <a:pt x="402860" y="89752"/>
                  </a:lnTo>
                  <a:lnTo>
                    <a:pt x="391011" y="74154"/>
                  </a:lnTo>
                  <a:lnTo>
                    <a:pt x="377681" y="57814"/>
                  </a:lnTo>
                  <a:lnTo>
                    <a:pt x="362130" y="43702"/>
                  </a:lnTo>
                  <a:lnTo>
                    <a:pt x="345097" y="28847"/>
                  </a:lnTo>
                  <a:lnTo>
                    <a:pt x="325102" y="16221"/>
                  </a:lnTo>
                  <a:lnTo>
                    <a:pt x="303626" y="6565"/>
                  </a:lnTo>
                  <a:close/>
                  <a:moveTo>
                    <a:pt x="85964" y="0"/>
                  </a:moveTo>
                  <a:lnTo>
                    <a:pt x="175637" y="0"/>
                  </a:lnTo>
                  <a:lnTo>
                    <a:pt x="154035" y="6565"/>
                  </a:lnTo>
                  <a:lnTo>
                    <a:pt x="131078" y="18449"/>
                  </a:lnTo>
                  <a:lnTo>
                    <a:pt x="108861" y="31818"/>
                  </a:lnTo>
                  <a:lnTo>
                    <a:pt x="88866" y="48901"/>
                  </a:lnTo>
                  <a:lnTo>
                    <a:pt x="71834" y="66727"/>
                  </a:lnTo>
                  <a:lnTo>
                    <a:pt x="56282" y="88266"/>
                  </a:lnTo>
                  <a:lnTo>
                    <a:pt x="0" y="112777"/>
                  </a:lnTo>
                  <a:lnTo>
                    <a:pt x="11109" y="86038"/>
                  </a:lnTo>
                  <a:lnTo>
                    <a:pt x="26660" y="60785"/>
                  </a:lnTo>
                  <a:lnTo>
                    <a:pt x="45174" y="37018"/>
                  </a:lnTo>
                  <a:lnTo>
                    <a:pt x="65909" y="16221"/>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en-US" sz="1350"/>
            </a:p>
          </p:txBody>
        </p:sp>
        <p:sp>
          <p:nvSpPr>
            <p:cNvPr id="7" name="Freeform 11"/>
            <p:cNvSpPr>
              <a:spLocks/>
            </p:cNvSpPr>
            <p:nvPr/>
          </p:nvSpPr>
          <p:spPr bwMode="gray">
            <a:xfrm>
              <a:off x="5888334" y="63986"/>
              <a:ext cx="458401" cy="141958"/>
            </a:xfrm>
            <a:custGeom>
              <a:avLst/>
              <a:gdLst>
                <a:gd name="T0" fmla="*/ 309 w 619"/>
                <a:gd name="T1" fmla="*/ 0 h 192"/>
                <a:gd name="T2" fmla="*/ 619 w 619"/>
                <a:gd name="T3" fmla="*/ 136 h 192"/>
                <a:gd name="T4" fmla="*/ 619 w 619"/>
                <a:gd name="T5" fmla="*/ 192 h 192"/>
                <a:gd name="T6" fmla="*/ 309 w 619"/>
                <a:gd name="T7" fmla="*/ 56 h 192"/>
                <a:gd name="T8" fmla="*/ 0 w 619"/>
                <a:gd name="T9" fmla="*/ 192 h 192"/>
                <a:gd name="T10" fmla="*/ 0 w 619"/>
                <a:gd name="T11" fmla="*/ 136 h 192"/>
                <a:gd name="T12" fmla="*/ 309 w 619"/>
                <a:gd name="T13" fmla="*/ 0 h 192"/>
              </a:gdLst>
              <a:ahLst/>
              <a:cxnLst>
                <a:cxn ang="0">
                  <a:pos x="T0" y="T1"/>
                </a:cxn>
                <a:cxn ang="0">
                  <a:pos x="T2" y="T3"/>
                </a:cxn>
                <a:cxn ang="0">
                  <a:pos x="T4" y="T5"/>
                </a:cxn>
                <a:cxn ang="0">
                  <a:pos x="T6" y="T7"/>
                </a:cxn>
                <a:cxn ang="0">
                  <a:pos x="T8" y="T9"/>
                </a:cxn>
                <a:cxn ang="0">
                  <a:pos x="T10" y="T11"/>
                </a:cxn>
                <a:cxn ang="0">
                  <a:pos x="T12" y="T13"/>
                </a:cxn>
              </a:cxnLst>
              <a:rect l="0" t="0" r="r" b="b"/>
              <a:pathLst>
                <a:path w="619" h="192">
                  <a:moveTo>
                    <a:pt x="309" y="0"/>
                  </a:moveTo>
                  <a:lnTo>
                    <a:pt x="619" y="136"/>
                  </a:lnTo>
                  <a:lnTo>
                    <a:pt x="619" y="192"/>
                  </a:lnTo>
                  <a:lnTo>
                    <a:pt x="309" y="56"/>
                  </a:lnTo>
                  <a:lnTo>
                    <a:pt x="0" y="192"/>
                  </a:lnTo>
                  <a:lnTo>
                    <a:pt x="0" y="136"/>
                  </a:lnTo>
                  <a:lnTo>
                    <a:pt x="30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8" name="Rectangle 12"/>
            <p:cNvSpPr>
              <a:spLocks noChangeArrowheads="1"/>
            </p:cNvSpPr>
            <p:nvPr/>
          </p:nvSpPr>
          <p:spPr bwMode="gray">
            <a:xfrm>
              <a:off x="5888334" y="469154"/>
              <a:ext cx="458401" cy="38446"/>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p>
          </p:txBody>
        </p:sp>
        <p:sp>
          <p:nvSpPr>
            <p:cNvPr id="9" name="Rectangle 13"/>
            <p:cNvSpPr>
              <a:spLocks noChangeArrowheads="1"/>
            </p:cNvSpPr>
            <p:nvPr/>
          </p:nvSpPr>
          <p:spPr bwMode="gray">
            <a:xfrm>
              <a:off x="6163373" y="247346"/>
              <a:ext cx="47318" cy="171530"/>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p>
          </p:txBody>
        </p:sp>
        <p:sp>
          <p:nvSpPr>
            <p:cNvPr id="10" name="Rectangle 14"/>
            <p:cNvSpPr>
              <a:spLocks noChangeArrowheads="1"/>
            </p:cNvSpPr>
            <p:nvPr/>
          </p:nvSpPr>
          <p:spPr bwMode="gray">
            <a:xfrm>
              <a:off x="6027332" y="247346"/>
              <a:ext cx="44362" cy="171530"/>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p>
          </p:txBody>
        </p:sp>
        <p:sp>
          <p:nvSpPr>
            <p:cNvPr id="11" name="Rectangle 15"/>
            <p:cNvSpPr>
              <a:spLocks noChangeArrowheads="1"/>
            </p:cNvSpPr>
            <p:nvPr/>
          </p:nvSpPr>
          <p:spPr bwMode="gray">
            <a:xfrm>
              <a:off x="5888334" y="247346"/>
              <a:ext cx="47318" cy="171530"/>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p>
          </p:txBody>
        </p:sp>
        <p:sp>
          <p:nvSpPr>
            <p:cNvPr id="12" name="Rectangle 16"/>
            <p:cNvSpPr>
              <a:spLocks noChangeArrowheads="1"/>
            </p:cNvSpPr>
            <p:nvPr/>
          </p:nvSpPr>
          <p:spPr bwMode="gray">
            <a:xfrm>
              <a:off x="6299415" y="247346"/>
              <a:ext cx="47318" cy="171530"/>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p>
          </p:txBody>
        </p:sp>
      </p:grpSp>
      <p:sp>
        <p:nvSpPr>
          <p:cNvPr id="18" name="TextBox 17"/>
          <p:cNvSpPr txBox="1"/>
          <p:nvPr userDrawn="1"/>
        </p:nvSpPr>
        <p:spPr bwMode="gray">
          <a:xfrm>
            <a:off x="6163374" y="444101"/>
            <a:ext cx="237427" cy="75085"/>
          </a:xfrm>
          <a:prstGeom prst="rect">
            <a:avLst/>
          </a:prstGeom>
          <a:solidFill>
            <a:schemeClr val="bg2"/>
          </a:solidFill>
        </p:spPr>
        <p:txBody>
          <a:bodyPr wrap="square" lIns="0" tIns="0" rIns="34290" bIns="0" rtlCol="0">
            <a:spAutoFit/>
          </a:bodyPr>
          <a:lstStyle/>
          <a:p>
            <a:pPr algn="r">
              <a:spcBef>
                <a:spcPts val="375"/>
              </a:spcBef>
            </a:pPr>
            <a:fld id="{11A0A082-46D1-4CDC-90AB-7FACAC0B3028}" type="slidenum">
              <a:rPr lang="en-US" sz="488" smtClean="0">
                <a:latin typeface="+mj-lt"/>
              </a:rPr>
              <a:pPr algn="r">
                <a:spcBef>
                  <a:spcPts val="375"/>
                </a:spcBef>
              </a:pPr>
              <a:t>‹#›</a:t>
            </a:fld>
            <a:endParaRPr lang="en-US" sz="488" dirty="0">
              <a:latin typeface="+mj-lt"/>
            </a:endParaRPr>
          </a:p>
        </p:txBody>
      </p:sp>
    </p:spTree>
    <p:custDataLst>
      <p:tags r:id="rId1"/>
    </p:custDataLst>
    <p:extLst>
      <p:ext uri="{BB962C8B-B14F-4D97-AF65-F5344CB8AC3E}">
        <p14:creationId xmlns:p14="http://schemas.microsoft.com/office/powerpoint/2010/main" val="1615000018"/>
      </p:ext>
    </p:extLst>
  </p:cSld>
  <p:clrMapOvr>
    <a:masterClrMapping/>
  </p:clrMapOvr>
  <p:extLst>
    <p:ext uri="{DCECCB84-F9BA-43D5-87BE-67443E8EF086}">
      <p15:sldGuideLst xmlns:p15="http://schemas.microsoft.com/office/powerpoint/2012/main">
        <p15:guide id="1" orient="horz" pos="6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AB In-Brief">
    <p:spTree>
      <p:nvGrpSpPr>
        <p:cNvPr id="1" name=""/>
        <p:cNvGrpSpPr/>
        <p:nvPr/>
      </p:nvGrpSpPr>
      <p:grpSpPr>
        <a:xfrm>
          <a:off x="0" y="0"/>
          <a:ext cx="0" cy="0"/>
          <a:chOff x="0" y="0"/>
          <a:chExt cx="0" cy="0"/>
        </a:xfrm>
      </p:grpSpPr>
      <p:sp>
        <p:nvSpPr>
          <p:cNvPr id="44" name="Freeform 22">
            <a:extLst>
              <a:ext uri="{FF2B5EF4-FFF2-40B4-BE49-F238E27FC236}">
                <a16:creationId xmlns:a16="http://schemas.microsoft.com/office/drawing/2014/main" id="{FD737D13-49C0-4D0C-9B09-F4698FB94EB9}"/>
              </a:ext>
            </a:extLst>
          </p:cNvPr>
          <p:cNvSpPr/>
          <p:nvPr userDrawn="1"/>
        </p:nvSpPr>
        <p:spPr bwMode="gray">
          <a:xfrm>
            <a:off x="0" y="1929942"/>
            <a:ext cx="2018465" cy="2870658"/>
          </a:xfrm>
          <a:custGeom>
            <a:avLst/>
            <a:gdLst>
              <a:gd name="connsiteX0" fmla="*/ 0 w 4910696"/>
              <a:gd name="connsiteY0" fmla="*/ 0 h 3474977"/>
              <a:gd name="connsiteX1" fmla="*/ 4910696 w 4910696"/>
              <a:gd name="connsiteY1" fmla="*/ 0 h 3474977"/>
              <a:gd name="connsiteX2" fmla="*/ 4910696 w 4910696"/>
              <a:gd name="connsiteY2" fmla="*/ 3474977 h 3474977"/>
              <a:gd name="connsiteX3" fmla="*/ 0 w 4910696"/>
              <a:gd name="connsiteY3" fmla="*/ 3474977 h 3474977"/>
            </a:gdLst>
            <a:ahLst/>
            <a:cxnLst>
              <a:cxn ang="0">
                <a:pos x="connsiteX0" y="connsiteY0"/>
              </a:cxn>
              <a:cxn ang="0">
                <a:pos x="connsiteX1" y="connsiteY1"/>
              </a:cxn>
              <a:cxn ang="0">
                <a:pos x="connsiteX2" y="connsiteY2"/>
              </a:cxn>
              <a:cxn ang="0">
                <a:pos x="connsiteX3" y="connsiteY3"/>
              </a:cxn>
            </a:cxnLst>
            <a:rect l="l" t="t" r="r" b="b"/>
            <a:pathLst>
              <a:path w="4910696" h="3474977">
                <a:moveTo>
                  <a:pt x="0" y="0"/>
                </a:moveTo>
                <a:lnTo>
                  <a:pt x="4910696" y="0"/>
                </a:lnTo>
                <a:lnTo>
                  <a:pt x="4910696" y="3474977"/>
                </a:lnTo>
                <a:lnTo>
                  <a:pt x="0" y="3474977"/>
                </a:lnTo>
                <a:close/>
              </a:path>
            </a:pathLst>
          </a:custGeom>
          <a:solidFill>
            <a:schemeClr val="tx1"/>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err="1">
              <a:solidFill>
                <a:schemeClr val="bg1"/>
              </a:solidFill>
            </a:endParaRPr>
          </a:p>
        </p:txBody>
      </p:sp>
      <p:cxnSp>
        <p:nvCxnSpPr>
          <p:cNvPr id="55" name="Straight Connector 54">
            <a:extLst>
              <a:ext uri="{FF2B5EF4-FFF2-40B4-BE49-F238E27FC236}">
                <a16:creationId xmlns:a16="http://schemas.microsoft.com/office/drawing/2014/main" id="{CCA2EDD7-0388-4400-A0FE-0B76DBE42557}"/>
              </a:ext>
            </a:extLst>
          </p:cNvPr>
          <p:cNvCxnSpPr>
            <a:cxnSpLocks/>
          </p:cNvCxnSpPr>
          <p:nvPr userDrawn="1"/>
        </p:nvCxnSpPr>
        <p:spPr bwMode="gray">
          <a:xfrm>
            <a:off x="0" y="1935341"/>
            <a:ext cx="2017307" cy="0"/>
          </a:xfrm>
          <a:prstGeom prst="line">
            <a:avLst/>
          </a:prstGeom>
          <a:ln w="22225">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43" name="Freeform 22">
            <a:extLst>
              <a:ext uri="{FF2B5EF4-FFF2-40B4-BE49-F238E27FC236}">
                <a16:creationId xmlns:a16="http://schemas.microsoft.com/office/drawing/2014/main" id="{B35C43AF-919F-4BAA-8EC4-638FB2640018}"/>
              </a:ext>
            </a:extLst>
          </p:cNvPr>
          <p:cNvSpPr/>
          <p:nvPr userDrawn="1"/>
        </p:nvSpPr>
        <p:spPr bwMode="gray">
          <a:xfrm>
            <a:off x="2011680" y="603504"/>
            <a:ext cx="4389120" cy="4197096"/>
          </a:xfrm>
          <a:custGeom>
            <a:avLst/>
            <a:gdLst>
              <a:gd name="connsiteX0" fmla="*/ 0 w 4910696"/>
              <a:gd name="connsiteY0" fmla="*/ 0 h 3474977"/>
              <a:gd name="connsiteX1" fmla="*/ 4910696 w 4910696"/>
              <a:gd name="connsiteY1" fmla="*/ 0 h 3474977"/>
              <a:gd name="connsiteX2" fmla="*/ 4910696 w 4910696"/>
              <a:gd name="connsiteY2" fmla="*/ 3474977 h 3474977"/>
              <a:gd name="connsiteX3" fmla="*/ 0 w 4910696"/>
              <a:gd name="connsiteY3" fmla="*/ 3474977 h 3474977"/>
            </a:gdLst>
            <a:ahLst/>
            <a:cxnLst>
              <a:cxn ang="0">
                <a:pos x="connsiteX0" y="connsiteY0"/>
              </a:cxn>
              <a:cxn ang="0">
                <a:pos x="connsiteX1" y="connsiteY1"/>
              </a:cxn>
              <a:cxn ang="0">
                <a:pos x="connsiteX2" y="connsiteY2"/>
              </a:cxn>
              <a:cxn ang="0">
                <a:pos x="connsiteX3" y="connsiteY3"/>
              </a:cxn>
            </a:cxnLst>
            <a:rect l="l" t="t" r="r" b="b"/>
            <a:pathLst>
              <a:path w="4910696" h="3474977">
                <a:moveTo>
                  <a:pt x="0" y="0"/>
                </a:moveTo>
                <a:lnTo>
                  <a:pt x="4910696" y="0"/>
                </a:lnTo>
                <a:lnTo>
                  <a:pt x="4910696" y="3474977"/>
                </a:lnTo>
                <a:lnTo>
                  <a:pt x="0" y="3474977"/>
                </a:lnTo>
                <a:close/>
              </a:path>
            </a:pathLst>
          </a:custGeom>
          <a:solidFill>
            <a:schemeClr val="accent5"/>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err="1">
              <a:solidFill>
                <a:schemeClr val="bg1"/>
              </a:solidFill>
            </a:endParaRPr>
          </a:p>
        </p:txBody>
      </p:sp>
      <p:pic>
        <p:nvPicPr>
          <p:cNvPr id="79" name="Picture 78">
            <a:extLst>
              <a:ext uri="{FF2B5EF4-FFF2-40B4-BE49-F238E27FC236}">
                <a16:creationId xmlns:a16="http://schemas.microsoft.com/office/drawing/2014/main" id="{14AA5082-E522-41B3-8A7A-5302BE19139B}"/>
              </a:ext>
            </a:extLst>
          </p:cNvPr>
          <p:cNvPicPr>
            <a:picLocks noChangeAspect="1"/>
          </p:cNvPicPr>
          <p:nvPr userDrawn="1"/>
        </p:nvPicPr>
        <p:blipFill>
          <a:blip r:embed="rId3"/>
          <a:stretch>
            <a:fillRect/>
          </a:stretch>
        </p:blipFill>
        <p:spPr bwMode="gray">
          <a:xfrm>
            <a:off x="2011680" y="603504"/>
            <a:ext cx="4379985" cy="4200153"/>
          </a:xfrm>
          <a:prstGeom prst="rect">
            <a:avLst/>
          </a:prstGeom>
        </p:spPr>
      </p:pic>
      <p:sp>
        <p:nvSpPr>
          <p:cNvPr id="80" name="Oval 79">
            <a:extLst>
              <a:ext uri="{FF2B5EF4-FFF2-40B4-BE49-F238E27FC236}">
                <a16:creationId xmlns:a16="http://schemas.microsoft.com/office/drawing/2014/main" id="{388963E6-34AD-4B7F-B968-9AD41BBDB734}"/>
              </a:ext>
            </a:extLst>
          </p:cNvPr>
          <p:cNvSpPr/>
          <p:nvPr userDrawn="1"/>
        </p:nvSpPr>
        <p:spPr bwMode="gray">
          <a:xfrm>
            <a:off x="2960180" y="1349833"/>
            <a:ext cx="2505205" cy="2505205"/>
          </a:xfrm>
          <a:prstGeom prst="ellipse">
            <a:avLst/>
          </a:prstGeom>
          <a:solidFill>
            <a:schemeClr val="accent5"/>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Text Placeholder 1"/>
          <p:cNvSpPr txBox="1">
            <a:spLocks/>
          </p:cNvSpPr>
          <p:nvPr userDrawn="1"/>
        </p:nvSpPr>
        <p:spPr bwMode="gray">
          <a:xfrm>
            <a:off x="6469574" y="-5582"/>
            <a:ext cx="1382195" cy="1231188"/>
          </a:xfrm>
          <a:prstGeom prst="rect">
            <a:avLst/>
          </a:prstGeom>
          <a:solidFill>
            <a:srgbClr val="009900"/>
          </a:solidFill>
        </p:spPr>
        <p:txBody>
          <a:bodyPr vert="horz" wrap="square" lIns="64008" tIns="45720" rIns="64008" bIns="45720" rtlCol="0">
            <a:noAutofit/>
          </a:bodyPr>
          <a:lstStyle>
            <a:lvl1pPr marL="112713" indent="-112713" algn="l" defTabSz="1018879" rtl="0" eaLnBrk="1" latinLnBrk="0" hangingPunct="1">
              <a:spcBef>
                <a:spcPts val="500"/>
              </a:spcBef>
              <a:buFont typeface="Arial" pitchFamily="34" charset="0"/>
              <a:buChar char="•"/>
              <a:defRPr sz="1000" kern="1200">
                <a:solidFill>
                  <a:schemeClr val="tx1"/>
                </a:solidFill>
                <a:latin typeface="+mn-lt"/>
                <a:ea typeface="+mn-ea"/>
                <a:cs typeface="+mn-cs"/>
              </a:defRPr>
            </a:lvl1pPr>
            <a:lvl2pPr marL="230188" indent="-117475" algn="l" defTabSz="1018879" rtl="0" eaLnBrk="1" latinLnBrk="0" hangingPunct="1">
              <a:spcBef>
                <a:spcPts val="500"/>
              </a:spcBef>
              <a:buFont typeface="Arial" pitchFamily="34" charset="0"/>
              <a:buChar char="–"/>
              <a:defRPr sz="1000" kern="1200">
                <a:solidFill>
                  <a:schemeClr val="tx1"/>
                </a:solidFill>
                <a:latin typeface="+mn-lt"/>
                <a:ea typeface="+mn-ea"/>
                <a:cs typeface="+mn-cs"/>
              </a:defRPr>
            </a:lvl2pPr>
            <a:lvl3pPr marL="342900" indent="-112713" algn="l" defTabSz="1018879" rtl="0" eaLnBrk="1" latinLnBrk="0" hangingPunct="1">
              <a:spcBef>
                <a:spcPts val="500"/>
              </a:spcBef>
              <a:buFont typeface="Arial" pitchFamily="34" charset="0"/>
              <a:buChar char="•"/>
              <a:defRPr sz="1000" kern="1200">
                <a:solidFill>
                  <a:schemeClr val="tx1"/>
                </a:solidFill>
                <a:latin typeface="+mn-lt"/>
                <a:ea typeface="+mn-ea"/>
                <a:cs typeface="+mn-cs"/>
              </a:defRPr>
            </a:lvl3pPr>
            <a:lvl4pPr marL="458788" indent="-115888" algn="l" defTabSz="1018879" rtl="0" eaLnBrk="1" latinLnBrk="0" hangingPunct="1">
              <a:spcBef>
                <a:spcPts val="500"/>
              </a:spcBef>
              <a:buFont typeface="Arial" pitchFamily="34" charset="0"/>
              <a:buChar char="–"/>
              <a:defRPr sz="1000" kern="1200">
                <a:solidFill>
                  <a:schemeClr val="tx1"/>
                </a:solidFill>
                <a:latin typeface="+mn-lt"/>
                <a:ea typeface="+mn-ea"/>
                <a:cs typeface="+mn-cs"/>
              </a:defRPr>
            </a:lvl4pPr>
            <a:lvl5pPr marL="571500" indent="-112713" algn="l" defTabSz="1018879" rtl="0" eaLnBrk="1" latinLnBrk="0" hangingPunct="1">
              <a:spcBef>
                <a:spcPts val="500"/>
              </a:spcBef>
              <a:buFont typeface="Arial" pitchFamily="34" charset="0"/>
              <a:buChar char="•"/>
              <a:defRPr sz="1000" kern="1200" baseline="0">
                <a:solidFill>
                  <a:schemeClr val="tx1"/>
                </a:solidFill>
                <a:latin typeface="+mn-lt"/>
                <a:ea typeface="+mn-ea"/>
                <a:cs typeface="+mn-cs"/>
              </a:defRPr>
            </a:lvl5pPr>
            <a:lvl6pPr marL="2801918" indent="-254720" algn="l" defTabSz="1018879"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11358" indent="-254720" algn="l" defTabSz="1018879"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20798" indent="-254720" algn="l" defTabSz="1018879"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30237" indent="-254720" algn="l" defTabSz="1018879" rtl="0" eaLnBrk="1" latinLnBrk="0" hangingPunct="1">
              <a:spcBef>
                <a:spcPct val="20000"/>
              </a:spcBef>
              <a:buFont typeface="Arial" pitchFamily="34" charset="0"/>
              <a:buChar char="•"/>
              <a:defRPr sz="2200" kern="1200">
                <a:solidFill>
                  <a:schemeClr val="tx1"/>
                </a:solidFill>
                <a:latin typeface="+mn-lt"/>
                <a:ea typeface="+mn-ea"/>
                <a:cs typeface="+mn-cs"/>
              </a:defRPr>
            </a:lvl9pPr>
          </a:lstStyle>
          <a:p>
            <a:pPr marL="0" indent="0">
              <a:buFont typeface="Arial" pitchFamily="34" charset="0"/>
              <a:buNone/>
            </a:pPr>
            <a:endParaRPr lang="en-US" dirty="0">
              <a:solidFill>
                <a:schemeClr val="bg1"/>
              </a:solidFill>
              <a:latin typeface="Arial" panose="020B0604020202020204" pitchFamily="34" charset="0"/>
              <a:cs typeface="Arial" panose="020B0604020202020204" pitchFamily="34" charset="0"/>
            </a:endParaRPr>
          </a:p>
        </p:txBody>
      </p:sp>
      <p:sp>
        <p:nvSpPr>
          <p:cNvPr id="7" name="TextBox 6"/>
          <p:cNvSpPr txBox="1"/>
          <p:nvPr userDrawn="1"/>
        </p:nvSpPr>
        <p:spPr bwMode="gray">
          <a:xfrm>
            <a:off x="6553161" y="50431"/>
            <a:ext cx="1267384" cy="553998"/>
          </a:xfrm>
          <a:prstGeom prst="rect">
            <a:avLst/>
          </a:prstGeom>
          <a:noFill/>
        </p:spPr>
        <p:txBody>
          <a:bodyPr wrap="square" lIns="0" tIns="0" rIns="0" bIns="0" rtlCol="0">
            <a:spAutoFit/>
          </a:bodyPr>
          <a:lstStyle/>
          <a:p>
            <a:pPr>
              <a:spcBef>
                <a:spcPts val="500"/>
              </a:spcBef>
            </a:pPr>
            <a:r>
              <a:rPr lang="en-US" sz="1200" b="1" dirty="0">
                <a:solidFill>
                  <a:schemeClr val="bg1"/>
                </a:solidFill>
                <a:latin typeface="Arial" panose="020B0604020202020204" pitchFamily="34" charset="0"/>
                <a:cs typeface="Arial" panose="020B0604020202020204" pitchFamily="34" charset="0"/>
              </a:rPr>
              <a:t>DO NOT EDIT THIS SLIDE FOR ANY PURPOSE</a:t>
            </a:r>
          </a:p>
        </p:txBody>
      </p:sp>
      <p:sp>
        <p:nvSpPr>
          <p:cNvPr id="8" name="TextBox 7"/>
          <p:cNvSpPr txBox="1"/>
          <p:nvPr userDrawn="1"/>
        </p:nvSpPr>
        <p:spPr bwMode="gray">
          <a:xfrm>
            <a:off x="6553161" y="722763"/>
            <a:ext cx="1267383" cy="433452"/>
          </a:xfrm>
          <a:prstGeom prst="rect">
            <a:avLst/>
          </a:prstGeom>
          <a:noFill/>
        </p:spPr>
        <p:txBody>
          <a:bodyPr wrap="square" lIns="0" tIns="0" rIns="0" bIns="0" rtlCol="0">
            <a:spAutoFit/>
          </a:bodyPr>
          <a:lstStyle/>
          <a:p>
            <a:pPr>
              <a:spcBef>
                <a:spcPts val="500"/>
              </a:spcBef>
            </a:pPr>
            <a:r>
              <a:rPr lang="en-US" sz="800" dirty="0">
                <a:solidFill>
                  <a:schemeClr val="bg1"/>
                </a:solidFill>
                <a:latin typeface="Arial" panose="020B0604020202020204" pitchFamily="34" charset="0"/>
                <a:cs typeface="Arial" panose="020B0604020202020204" pitchFamily="34" charset="0"/>
              </a:rPr>
              <a:t>If an edit is necessary,</a:t>
            </a:r>
            <a:br>
              <a:rPr lang="en-US" sz="800" dirty="0">
                <a:solidFill>
                  <a:schemeClr val="bg1"/>
                </a:solidFill>
                <a:latin typeface="Arial" panose="020B0604020202020204" pitchFamily="34" charset="0"/>
                <a:cs typeface="Arial" panose="020B0604020202020204" pitchFamily="34" charset="0"/>
              </a:rPr>
            </a:br>
            <a:r>
              <a:rPr lang="en-US" sz="800" dirty="0">
                <a:solidFill>
                  <a:schemeClr val="bg1"/>
                </a:solidFill>
                <a:latin typeface="Arial" panose="020B0604020202020204" pitchFamily="34" charset="0"/>
                <a:cs typeface="Arial" panose="020B0604020202020204" pitchFamily="34" charset="0"/>
              </a:rPr>
              <a:t>please contact:</a:t>
            </a:r>
          </a:p>
          <a:p>
            <a:pPr>
              <a:spcBef>
                <a:spcPts val="500"/>
              </a:spcBef>
            </a:pPr>
            <a:r>
              <a:rPr lang="en-US" sz="800" b="1" dirty="0">
                <a:solidFill>
                  <a:schemeClr val="bg1"/>
                </a:solidFill>
                <a:latin typeface="Arial" panose="020B0604020202020204" pitchFamily="34" charset="0"/>
                <a:cs typeface="Arial" panose="020B0604020202020204" pitchFamily="34" charset="0"/>
              </a:rPr>
              <a:t>DSS-Requests@eab.com</a:t>
            </a:r>
            <a:endParaRPr lang="en-US" sz="800" b="1" i="1" dirty="0">
              <a:solidFill>
                <a:schemeClr val="bg1"/>
              </a:solidFill>
              <a:latin typeface="Arial" panose="020B0604020202020204" pitchFamily="34" charset="0"/>
              <a:cs typeface="Arial" panose="020B0604020202020204" pitchFamily="34" charset="0"/>
            </a:endParaRPr>
          </a:p>
        </p:txBody>
      </p:sp>
      <p:pic>
        <p:nvPicPr>
          <p:cNvPr id="45" name="Picture 44">
            <a:extLst>
              <a:ext uri="{FF2B5EF4-FFF2-40B4-BE49-F238E27FC236}">
                <a16:creationId xmlns:a16="http://schemas.microsoft.com/office/drawing/2014/main" id="{8253B356-73C4-4A33-9FDB-18EBFACD2DC1}"/>
              </a:ext>
            </a:extLst>
          </p:cNvPr>
          <p:cNvPicPr>
            <a:picLocks noChangeAspect="1"/>
          </p:cNvPicPr>
          <p:nvPr userDrawn="1"/>
        </p:nvPicPr>
        <p:blipFill>
          <a:blip r:embed="rId4"/>
          <a:stretch>
            <a:fillRect/>
          </a:stretch>
        </p:blipFill>
        <p:spPr bwMode="gray">
          <a:xfrm>
            <a:off x="2643774" y="986010"/>
            <a:ext cx="3136584" cy="3139630"/>
          </a:xfrm>
          <a:prstGeom prst="rect">
            <a:avLst/>
          </a:prstGeom>
        </p:spPr>
      </p:pic>
      <p:grpSp>
        <p:nvGrpSpPr>
          <p:cNvPr id="49" name="Group 48">
            <a:extLst>
              <a:ext uri="{FF2B5EF4-FFF2-40B4-BE49-F238E27FC236}">
                <a16:creationId xmlns:a16="http://schemas.microsoft.com/office/drawing/2014/main" id="{1C6B6EF3-92B1-4B46-B9B1-B3564405201B}"/>
              </a:ext>
            </a:extLst>
          </p:cNvPr>
          <p:cNvGrpSpPr/>
          <p:nvPr userDrawn="1"/>
        </p:nvGrpSpPr>
        <p:grpSpPr bwMode="gray">
          <a:xfrm>
            <a:off x="272283" y="905558"/>
            <a:ext cx="1746182" cy="677108"/>
            <a:chOff x="226994" y="941528"/>
            <a:chExt cx="1746182" cy="677108"/>
          </a:xfrm>
        </p:grpSpPr>
        <p:sp>
          <p:nvSpPr>
            <p:cNvPr id="50" name="TextBox 49">
              <a:extLst>
                <a:ext uri="{FF2B5EF4-FFF2-40B4-BE49-F238E27FC236}">
                  <a16:creationId xmlns:a16="http://schemas.microsoft.com/office/drawing/2014/main" id="{4D990C86-80E9-4035-B1A7-351539DA9C1D}"/>
                </a:ext>
              </a:extLst>
            </p:cNvPr>
            <p:cNvSpPr txBox="1"/>
            <p:nvPr userDrawn="1"/>
          </p:nvSpPr>
          <p:spPr bwMode="gray">
            <a:xfrm>
              <a:off x="289781" y="941528"/>
              <a:ext cx="1683395" cy="677108"/>
            </a:xfrm>
            <a:prstGeom prst="rect">
              <a:avLst/>
            </a:prstGeom>
            <a:noFill/>
          </p:spPr>
          <p:txBody>
            <a:bodyPr wrap="square" lIns="0" tIns="0" rIns="0" bIns="0" rtlCol="0">
              <a:spAutoFit/>
            </a:bodyPr>
            <a:lstStyle/>
            <a:p>
              <a:pPr>
                <a:spcBef>
                  <a:spcPts val="500"/>
                </a:spcBef>
              </a:pPr>
              <a:r>
                <a:rPr lang="en-US" sz="1100" b="1" dirty="0">
                  <a:latin typeface="+mj-lt"/>
                </a:rPr>
                <a:t>We help schools </a:t>
              </a:r>
              <a:br>
                <a:rPr lang="en-US" sz="1100" b="1" dirty="0">
                  <a:latin typeface="+mj-lt"/>
                </a:rPr>
              </a:br>
              <a:r>
                <a:rPr lang="en-US" sz="1100" b="1" dirty="0">
                  <a:latin typeface="+mj-lt"/>
                </a:rPr>
                <a:t>support students </a:t>
              </a:r>
              <a:br>
                <a:rPr lang="en-US" sz="1100" b="1" dirty="0">
                  <a:latin typeface="+mj-lt"/>
                </a:rPr>
              </a:br>
              <a:r>
                <a:rPr lang="en-US" sz="1100" dirty="0">
                  <a:solidFill>
                    <a:schemeClr val="accent2"/>
                  </a:solidFill>
                  <a:latin typeface="+mj-lt"/>
                </a:rPr>
                <a:t>from enrollment to </a:t>
              </a:r>
              <a:br>
                <a:rPr lang="en-US" sz="1100" dirty="0">
                  <a:solidFill>
                    <a:schemeClr val="accent2"/>
                  </a:solidFill>
                  <a:latin typeface="+mj-lt"/>
                </a:rPr>
              </a:br>
              <a:r>
                <a:rPr lang="en-US" sz="1100" dirty="0">
                  <a:solidFill>
                    <a:schemeClr val="accent2"/>
                  </a:solidFill>
                  <a:latin typeface="+mj-lt"/>
                </a:rPr>
                <a:t>graduation and beyond</a:t>
              </a:r>
            </a:p>
          </p:txBody>
        </p:sp>
        <p:cxnSp>
          <p:nvCxnSpPr>
            <p:cNvPr id="51" name="Straight Connector 50">
              <a:extLst>
                <a:ext uri="{FF2B5EF4-FFF2-40B4-BE49-F238E27FC236}">
                  <a16:creationId xmlns:a16="http://schemas.microsoft.com/office/drawing/2014/main" id="{44EEF69A-489C-42AA-9032-8F88FA1E30BF}"/>
                </a:ext>
              </a:extLst>
            </p:cNvPr>
            <p:cNvCxnSpPr>
              <a:cxnSpLocks/>
            </p:cNvCxnSpPr>
            <p:nvPr userDrawn="1"/>
          </p:nvCxnSpPr>
          <p:spPr bwMode="gray">
            <a:xfrm flipH="1" flipV="1">
              <a:off x="226994" y="969237"/>
              <a:ext cx="5530" cy="649399"/>
            </a:xfrm>
            <a:prstGeom prst="line">
              <a:avLst/>
            </a:prstGeom>
            <a:ln w="22225">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52" name="TextBox 51">
            <a:extLst>
              <a:ext uri="{FF2B5EF4-FFF2-40B4-BE49-F238E27FC236}">
                <a16:creationId xmlns:a16="http://schemas.microsoft.com/office/drawing/2014/main" id="{9FAD879C-AE39-4D8C-9572-A04525ABE03D}"/>
              </a:ext>
            </a:extLst>
          </p:cNvPr>
          <p:cNvSpPr txBox="1"/>
          <p:nvPr userDrawn="1"/>
        </p:nvSpPr>
        <p:spPr bwMode="gray">
          <a:xfrm>
            <a:off x="2191780" y="721806"/>
            <a:ext cx="1129389" cy="256737"/>
          </a:xfrm>
          <a:prstGeom prst="rect">
            <a:avLst/>
          </a:prstGeom>
          <a:noFill/>
        </p:spPr>
        <p:txBody>
          <a:bodyPr wrap="square" lIns="0" tIns="0" rIns="0" bIns="0" numCol="1" spcCol="457200" rtlCol="0">
            <a:spAutoFit/>
          </a:bodyPr>
          <a:lstStyle/>
          <a:p>
            <a:pPr marL="112713" indent="-112713">
              <a:lnSpc>
                <a:spcPct val="108000"/>
              </a:lnSpc>
              <a:spcBef>
                <a:spcPts val="400"/>
              </a:spcBef>
              <a:buClr>
                <a:schemeClr val="tx2"/>
              </a:buClr>
              <a:buSzPct val="120000"/>
              <a:buFont typeface="Verdana" panose="020B0604030504040204" pitchFamily="34" charset="0"/>
              <a:buChar char="›"/>
            </a:pPr>
            <a:r>
              <a:rPr lang="en-US" sz="800" dirty="0">
                <a:solidFill>
                  <a:schemeClr val="bg1"/>
                </a:solidFill>
                <a:latin typeface="+mj-lt"/>
              </a:rPr>
              <a:t>Find and enroll your right-fit students</a:t>
            </a:r>
          </a:p>
        </p:txBody>
      </p:sp>
      <p:sp>
        <p:nvSpPr>
          <p:cNvPr id="53" name="TextBox 52">
            <a:extLst>
              <a:ext uri="{FF2B5EF4-FFF2-40B4-BE49-F238E27FC236}">
                <a16:creationId xmlns:a16="http://schemas.microsoft.com/office/drawing/2014/main" id="{18AB59BA-9156-48E0-AAFC-71176CA87C54}"/>
              </a:ext>
            </a:extLst>
          </p:cNvPr>
          <p:cNvSpPr txBox="1"/>
          <p:nvPr userDrawn="1"/>
        </p:nvSpPr>
        <p:spPr bwMode="gray">
          <a:xfrm>
            <a:off x="5029132" y="721806"/>
            <a:ext cx="1147566" cy="256737"/>
          </a:xfrm>
          <a:prstGeom prst="rect">
            <a:avLst/>
          </a:prstGeom>
          <a:noFill/>
        </p:spPr>
        <p:txBody>
          <a:bodyPr wrap="square" lIns="0" tIns="0" rIns="0" bIns="0" numCol="1" spcCol="457200" rtlCol="0">
            <a:spAutoFit/>
          </a:bodyPr>
          <a:lstStyle/>
          <a:p>
            <a:pPr marL="112713" indent="-112713">
              <a:lnSpc>
                <a:spcPct val="108000"/>
              </a:lnSpc>
              <a:spcBef>
                <a:spcPts val="400"/>
              </a:spcBef>
              <a:buClr>
                <a:schemeClr val="tx2"/>
              </a:buClr>
              <a:buSzPct val="120000"/>
              <a:buFont typeface="Verdana" panose="020B0604030504040204" pitchFamily="34" charset="0"/>
              <a:buChar char="›"/>
            </a:pPr>
            <a:r>
              <a:rPr lang="en-US" sz="800" dirty="0">
                <a:solidFill>
                  <a:schemeClr val="bg1"/>
                </a:solidFill>
                <a:latin typeface="+mj-lt"/>
              </a:rPr>
              <a:t>Support and graduate more students</a:t>
            </a:r>
          </a:p>
        </p:txBody>
      </p:sp>
      <p:sp>
        <p:nvSpPr>
          <p:cNvPr id="54" name="TextBox 53">
            <a:extLst>
              <a:ext uri="{FF2B5EF4-FFF2-40B4-BE49-F238E27FC236}">
                <a16:creationId xmlns:a16="http://schemas.microsoft.com/office/drawing/2014/main" id="{ADB7DC10-7703-4D6F-8172-B279CBFB82A0}"/>
              </a:ext>
            </a:extLst>
          </p:cNvPr>
          <p:cNvSpPr txBox="1"/>
          <p:nvPr userDrawn="1"/>
        </p:nvSpPr>
        <p:spPr bwMode="gray">
          <a:xfrm>
            <a:off x="3570592" y="4240173"/>
            <a:ext cx="1258401" cy="256737"/>
          </a:xfrm>
          <a:prstGeom prst="rect">
            <a:avLst/>
          </a:prstGeom>
          <a:noFill/>
        </p:spPr>
        <p:txBody>
          <a:bodyPr wrap="square" lIns="0" tIns="0" rIns="0" bIns="0" numCol="1" spcCol="457200" rtlCol="0">
            <a:spAutoFit/>
          </a:bodyPr>
          <a:lstStyle/>
          <a:p>
            <a:pPr marL="112713" indent="-112713">
              <a:lnSpc>
                <a:spcPct val="108000"/>
              </a:lnSpc>
              <a:spcBef>
                <a:spcPts val="600"/>
              </a:spcBef>
              <a:buClr>
                <a:schemeClr val="tx2"/>
              </a:buClr>
              <a:buSzPct val="120000"/>
              <a:buFont typeface="Verdana" panose="020B0604030504040204" pitchFamily="34" charset="0"/>
              <a:buChar char="›"/>
            </a:pPr>
            <a:r>
              <a:rPr lang="en-US" sz="800" dirty="0">
                <a:solidFill>
                  <a:schemeClr val="bg1"/>
                </a:solidFill>
                <a:latin typeface="+mj-lt"/>
              </a:rPr>
              <a:t>Prepare your institution </a:t>
            </a:r>
            <a:br>
              <a:rPr lang="en-US" sz="800" dirty="0">
                <a:solidFill>
                  <a:schemeClr val="bg1"/>
                </a:solidFill>
                <a:latin typeface="+mj-lt"/>
              </a:rPr>
            </a:br>
            <a:r>
              <a:rPr lang="en-US" sz="800" dirty="0">
                <a:solidFill>
                  <a:schemeClr val="bg1"/>
                </a:solidFill>
                <a:latin typeface="+mj-lt"/>
              </a:rPr>
              <a:t>for the future</a:t>
            </a:r>
          </a:p>
        </p:txBody>
      </p:sp>
      <p:sp>
        <p:nvSpPr>
          <p:cNvPr id="56" name="TextBox 55">
            <a:extLst>
              <a:ext uri="{FF2B5EF4-FFF2-40B4-BE49-F238E27FC236}">
                <a16:creationId xmlns:a16="http://schemas.microsoft.com/office/drawing/2014/main" id="{5E6B8A95-5375-4097-AA98-A002250613D5}"/>
              </a:ext>
            </a:extLst>
          </p:cNvPr>
          <p:cNvSpPr txBox="1"/>
          <p:nvPr userDrawn="1"/>
        </p:nvSpPr>
        <p:spPr bwMode="gray">
          <a:xfrm>
            <a:off x="444085" y="2188209"/>
            <a:ext cx="1162966" cy="115544"/>
          </a:xfrm>
          <a:prstGeom prst="rect">
            <a:avLst/>
          </a:prstGeom>
          <a:noFill/>
        </p:spPr>
        <p:txBody>
          <a:bodyPr wrap="square" lIns="0" tIns="0" rIns="0" bIns="0" numCol="1" spcCol="457200" rtlCol="0">
            <a:spAutoFit/>
          </a:bodyPr>
          <a:lstStyle/>
          <a:p>
            <a:pPr marL="0" marR="0" lvl="0" indent="0" algn="l" defTabSz="537667" rtl="0" eaLnBrk="1" fontAlgn="auto" latinLnBrk="0" hangingPunct="1">
              <a:lnSpc>
                <a:spcPct val="120000"/>
              </a:lnSpc>
              <a:spcBef>
                <a:spcPts val="400"/>
              </a:spcBef>
              <a:spcAft>
                <a:spcPts val="0"/>
              </a:spcAft>
              <a:buClrTx/>
              <a:buSzPct val="120000"/>
              <a:buFont typeface="Verdana" panose="020B0604030504040204" pitchFamily="34" charset="0"/>
              <a:buNone/>
              <a:tabLst/>
              <a:defRPr/>
            </a:pPr>
            <a:r>
              <a:rPr lang="en-US" sz="700" b="1" dirty="0">
                <a:solidFill>
                  <a:schemeClr val="bg1"/>
                </a:solidFill>
              </a:rPr>
              <a:t>ROOTED IN RESEARCH</a:t>
            </a:r>
          </a:p>
        </p:txBody>
      </p:sp>
      <p:sp>
        <p:nvSpPr>
          <p:cNvPr id="57" name="TextBox 56">
            <a:extLst>
              <a:ext uri="{FF2B5EF4-FFF2-40B4-BE49-F238E27FC236}">
                <a16:creationId xmlns:a16="http://schemas.microsoft.com/office/drawing/2014/main" id="{D4B08A33-B51F-4921-B09D-EBDDC2DD2449}"/>
              </a:ext>
            </a:extLst>
          </p:cNvPr>
          <p:cNvSpPr txBox="1"/>
          <p:nvPr userDrawn="1"/>
        </p:nvSpPr>
        <p:spPr bwMode="gray">
          <a:xfrm>
            <a:off x="903359" y="2369028"/>
            <a:ext cx="732284" cy="200055"/>
          </a:xfrm>
          <a:prstGeom prst="rect">
            <a:avLst/>
          </a:prstGeom>
          <a:noFill/>
        </p:spPr>
        <p:txBody>
          <a:bodyPr wrap="square" lIns="0" tIns="0" rIns="0" bIns="0" rtlCol="0">
            <a:spAutoFit/>
          </a:bodyPr>
          <a:lstStyle/>
          <a:p>
            <a:pPr>
              <a:spcBef>
                <a:spcPts val="500"/>
              </a:spcBef>
            </a:pPr>
            <a:r>
              <a:rPr lang="en-US" sz="650" dirty="0">
                <a:solidFill>
                  <a:schemeClr val="bg1"/>
                </a:solidFill>
              </a:rPr>
              <a:t>Peer-tested </a:t>
            </a:r>
            <a:br>
              <a:rPr lang="en-US" sz="650" dirty="0">
                <a:solidFill>
                  <a:schemeClr val="bg1"/>
                </a:solidFill>
              </a:rPr>
            </a:br>
            <a:r>
              <a:rPr lang="en-US" sz="650" dirty="0">
                <a:solidFill>
                  <a:schemeClr val="bg1"/>
                </a:solidFill>
              </a:rPr>
              <a:t>best practices</a:t>
            </a:r>
          </a:p>
        </p:txBody>
      </p:sp>
      <p:sp>
        <p:nvSpPr>
          <p:cNvPr id="58" name="TextBox 57">
            <a:extLst>
              <a:ext uri="{FF2B5EF4-FFF2-40B4-BE49-F238E27FC236}">
                <a16:creationId xmlns:a16="http://schemas.microsoft.com/office/drawing/2014/main" id="{5A220AAD-0796-4BB2-878F-73B9F64064AC}"/>
              </a:ext>
            </a:extLst>
          </p:cNvPr>
          <p:cNvSpPr txBox="1"/>
          <p:nvPr userDrawn="1"/>
        </p:nvSpPr>
        <p:spPr bwMode="gray">
          <a:xfrm>
            <a:off x="444085" y="2363411"/>
            <a:ext cx="443338" cy="169277"/>
          </a:xfrm>
          <a:prstGeom prst="rect">
            <a:avLst/>
          </a:prstGeom>
          <a:noFill/>
        </p:spPr>
        <p:txBody>
          <a:bodyPr wrap="square" lIns="0" tIns="0" rIns="0" bIns="0" rtlCol="0">
            <a:spAutoFit/>
          </a:bodyPr>
          <a:lstStyle/>
          <a:p>
            <a:pPr>
              <a:spcBef>
                <a:spcPts val="500"/>
              </a:spcBef>
            </a:pPr>
            <a:r>
              <a:rPr lang="en-US" sz="1100" dirty="0">
                <a:solidFill>
                  <a:schemeClr val="tx2"/>
                </a:solidFill>
                <a:latin typeface="+mj-lt"/>
              </a:rPr>
              <a:t>7,500</a:t>
            </a:r>
            <a:r>
              <a:rPr lang="en-US" sz="1100" baseline="30000" dirty="0">
                <a:solidFill>
                  <a:schemeClr val="tx2"/>
                </a:solidFill>
                <a:latin typeface="+mj-lt"/>
              </a:rPr>
              <a:t>+</a:t>
            </a:r>
          </a:p>
        </p:txBody>
      </p:sp>
      <p:sp>
        <p:nvSpPr>
          <p:cNvPr id="59" name="TextBox 58">
            <a:extLst>
              <a:ext uri="{FF2B5EF4-FFF2-40B4-BE49-F238E27FC236}">
                <a16:creationId xmlns:a16="http://schemas.microsoft.com/office/drawing/2014/main" id="{7776F4A0-CB6C-4D2E-94C9-D15611A2B978}"/>
              </a:ext>
            </a:extLst>
          </p:cNvPr>
          <p:cNvSpPr txBox="1"/>
          <p:nvPr userDrawn="1"/>
        </p:nvSpPr>
        <p:spPr bwMode="gray">
          <a:xfrm>
            <a:off x="903359" y="2643386"/>
            <a:ext cx="968825" cy="200055"/>
          </a:xfrm>
          <a:prstGeom prst="rect">
            <a:avLst/>
          </a:prstGeom>
          <a:noFill/>
        </p:spPr>
        <p:txBody>
          <a:bodyPr wrap="square" lIns="0" tIns="0" rIns="0" bIns="0" rtlCol="0">
            <a:spAutoFit/>
          </a:bodyPr>
          <a:lstStyle/>
          <a:p>
            <a:pPr>
              <a:spcBef>
                <a:spcPts val="500"/>
              </a:spcBef>
            </a:pPr>
            <a:r>
              <a:rPr lang="en-US" sz="650" spc="-10" baseline="0" dirty="0">
                <a:solidFill>
                  <a:schemeClr val="bg1"/>
                </a:solidFill>
              </a:rPr>
              <a:t>Enrollment innovations </a:t>
            </a:r>
            <a:r>
              <a:rPr lang="en-US" sz="650" dirty="0">
                <a:solidFill>
                  <a:schemeClr val="bg1"/>
                </a:solidFill>
              </a:rPr>
              <a:t>tested annually</a:t>
            </a:r>
          </a:p>
        </p:txBody>
      </p:sp>
      <p:sp>
        <p:nvSpPr>
          <p:cNvPr id="60" name="TextBox 59">
            <a:extLst>
              <a:ext uri="{FF2B5EF4-FFF2-40B4-BE49-F238E27FC236}">
                <a16:creationId xmlns:a16="http://schemas.microsoft.com/office/drawing/2014/main" id="{1A72E09B-BAE9-4211-82CD-F3B75654241F}"/>
              </a:ext>
            </a:extLst>
          </p:cNvPr>
          <p:cNvSpPr txBox="1"/>
          <p:nvPr userDrawn="1"/>
        </p:nvSpPr>
        <p:spPr bwMode="gray">
          <a:xfrm>
            <a:off x="444085" y="2637769"/>
            <a:ext cx="443338" cy="169277"/>
          </a:xfrm>
          <a:prstGeom prst="rect">
            <a:avLst/>
          </a:prstGeom>
          <a:noFill/>
        </p:spPr>
        <p:txBody>
          <a:bodyPr wrap="square" lIns="0" tIns="0" rIns="0" bIns="0" rtlCol="0">
            <a:spAutoFit/>
          </a:bodyPr>
          <a:lstStyle/>
          <a:p>
            <a:pPr>
              <a:spcBef>
                <a:spcPts val="500"/>
              </a:spcBef>
            </a:pPr>
            <a:r>
              <a:rPr lang="en-US" sz="1100" dirty="0">
                <a:solidFill>
                  <a:schemeClr val="tx2"/>
                </a:solidFill>
                <a:latin typeface="+mj-lt"/>
              </a:rPr>
              <a:t>500</a:t>
            </a:r>
            <a:r>
              <a:rPr lang="en-US" sz="1100" baseline="30000" dirty="0">
                <a:solidFill>
                  <a:schemeClr val="tx2"/>
                </a:solidFill>
                <a:latin typeface="+mj-lt"/>
              </a:rPr>
              <a:t>+</a:t>
            </a:r>
          </a:p>
        </p:txBody>
      </p:sp>
      <p:grpSp>
        <p:nvGrpSpPr>
          <p:cNvPr id="61" name="Group 60">
            <a:extLst>
              <a:ext uri="{FF2B5EF4-FFF2-40B4-BE49-F238E27FC236}">
                <a16:creationId xmlns:a16="http://schemas.microsoft.com/office/drawing/2014/main" id="{47AC8ACA-20C6-4E46-9DF1-37FD1693BDE9}"/>
              </a:ext>
            </a:extLst>
          </p:cNvPr>
          <p:cNvGrpSpPr/>
          <p:nvPr userDrawn="1"/>
        </p:nvGrpSpPr>
        <p:grpSpPr bwMode="gray">
          <a:xfrm>
            <a:off x="264738" y="2196283"/>
            <a:ext cx="108698" cy="108698"/>
            <a:chOff x="4812593" y="3156606"/>
            <a:chExt cx="316374" cy="316374"/>
          </a:xfrm>
        </p:grpSpPr>
        <p:sp>
          <p:nvSpPr>
            <p:cNvPr id="62" name="Oval 61">
              <a:extLst>
                <a:ext uri="{FF2B5EF4-FFF2-40B4-BE49-F238E27FC236}">
                  <a16:creationId xmlns:a16="http://schemas.microsoft.com/office/drawing/2014/main" id="{E457DA8F-7C30-4052-A7F0-73DDEEC5FB01}"/>
                </a:ext>
              </a:extLst>
            </p:cNvPr>
            <p:cNvSpPr/>
            <p:nvPr/>
          </p:nvSpPr>
          <p:spPr bwMode="gray">
            <a:xfrm>
              <a:off x="4812593" y="3156606"/>
              <a:ext cx="316374" cy="316374"/>
            </a:xfrm>
            <a:prstGeom prst="ellipse">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6478" tIns="28239" rIns="56478" bIns="28239" numCol="1" spcCol="0" rtlCol="0" fromWordArt="0" anchor="ctr" anchorCtr="0" forceAA="0" compatLnSpc="1">
              <a:prstTxWarp prst="textNoShape">
                <a:avLst/>
              </a:prstTxWarp>
              <a:noAutofit/>
            </a:bodyPr>
            <a:lstStyle/>
            <a:p>
              <a:pPr algn="ctr"/>
              <a:endParaRPr lang="en-US" sz="699"/>
            </a:p>
          </p:txBody>
        </p:sp>
        <p:sp>
          <p:nvSpPr>
            <p:cNvPr id="63" name="Freeform 12">
              <a:extLst>
                <a:ext uri="{FF2B5EF4-FFF2-40B4-BE49-F238E27FC236}">
                  <a16:creationId xmlns:a16="http://schemas.microsoft.com/office/drawing/2014/main" id="{34FB12DA-07B5-4E92-A04B-B8FA405F320B}"/>
                </a:ext>
              </a:extLst>
            </p:cNvPr>
            <p:cNvSpPr/>
            <p:nvPr/>
          </p:nvSpPr>
          <p:spPr bwMode="gray">
            <a:xfrm rot="8100000">
              <a:off x="4899384" y="3263023"/>
              <a:ext cx="100493" cy="103540"/>
            </a:xfrm>
            <a:custGeom>
              <a:avLst/>
              <a:gdLst>
                <a:gd name="connsiteX0" fmla="*/ 0 w 755703"/>
                <a:gd name="connsiteY0" fmla="*/ 0 h 755703"/>
                <a:gd name="connsiteX1" fmla="*/ 755703 w 755703"/>
                <a:gd name="connsiteY1" fmla="*/ 0 h 755703"/>
                <a:gd name="connsiteX2" fmla="*/ 755703 w 755703"/>
                <a:gd name="connsiteY2" fmla="*/ 755703 h 755703"/>
                <a:gd name="connsiteX3" fmla="*/ 0 w 755703"/>
                <a:gd name="connsiteY3" fmla="*/ 755703 h 755703"/>
                <a:gd name="connsiteX4" fmla="*/ 0 w 755703"/>
                <a:gd name="connsiteY4" fmla="*/ 0 h 755703"/>
                <a:gd name="connsiteX0" fmla="*/ 755703 w 847143"/>
                <a:gd name="connsiteY0" fmla="*/ 755703 h 847143"/>
                <a:gd name="connsiteX1" fmla="*/ 0 w 847143"/>
                <a:gd name="connsiteY1" fmla="*/ 755703 h 847143"/>
                <a:gd name="connsiteX2" fmla="*/ 0 w 847143"/>
                <a:gd name="connsiteY2" fmla="*/ 0 h 847143"/>
                <a:gd name="connsiteX3" fmla="*/ 755703 w 847143"/>
                <a:gd name="connsiteY3" fmla="*/ 0 h 847143"/>
                <a:gd name="connsiteX4" fmla="*/ 847143 w 847143"/>
                <a:gd name="connsiteY4" fmla="*/ 847143 h 847143"/>
                <a:gd name="connsiteX0" fmla="*/ 755703 w 755703"/>
                <a:gd name="connsiteY0" fmla="*/ 755703 h 755703"/>
                <a:gd name="connsiteX1" fmla="*/ 0 w 755703"/>
                <a:gd name="connsiteY1" fmla="*/ 755703 h 755703"/>
                <a:gd name="connsiteX2" fmla="*/ 0 w 755703"/>
                <a:gd name="connsiteY2" fmla="*/ 0 h 755703"/>
                <a:gd name="connsiteX3" fmla="*/ 755703 w 755703"/>
                <a:gd name="connsiteY3" fmla="*/ 0 h 755703"/>
                <a:gd name="connsiteX0" fmla="*/ 0 w 755703"/>
                <a:gd name="connsiteY0" fmla="*/ 755703 h 755703"/>
                <a:gd name="connsiteX1" fmla="*/ 0 w 755703"/>
                <a:gd name="connsiteY1" fmla="*/ 0 h 755703"/>
                <a:gd name="connsiteX2" fmla="*/ 755703 w 755703"/>
                <a:gd name="connsiteY2" fmla="*/ 0 h 755703"/>
              </a:gdLst>
              <a:ahLst/>
              <a:cxnLst>
                <a:cxn ang="0">
                  <a:pos x="connsiteX0" y="connsiteY0"/>
                </a:cxn>
                <a:cxn ang="0">
                  <a:pos x="connsiteX1" y="connsiteY1"/>
                </a:cxn>
                <a:cxn ang="0">
                  <a:pos x="connsiteX2" y="connsiteY2"/>
                </a:cxn>
              </a:cxnLst>
              <a:rect l="l" t="t" r="r" b="b"/>
              <a:pathLst>
                <a:path w="755703" h="755703">
                  <a:moveTo>
                    <a:pt x="0" y="755703"/>
                  </a:moveTo>
                  <a:lnTo>
                    <a:pt x="0" y="0"/>
                  </a:lnTo>
                  <a:lnTo>
                    <a:pt x="755703" y="0"/>
                  </a:lnTo>
                </a:path>
              </a:pathLst>
            </a:custGeom>
            <a:noFill/>
            <a:ln w="9525" cap="rnd" cmpd="sng" algn="ctr">
              <a:solidFill>
                <a:schemeClr val="bg1"/>
              </a:solidFill>
              <a:prstDash val="solid"/>
              <a:miter lim="800000"/>
              <a:headEnd type="none" w="med" len="med"/>
              <a:tailEnd type="none" w="med" len="med"/>
            </a:ln>
            <a:effectLst/>
          </p:spPr>
          <p:txBody>
            <a:bodyPr vert="horz" wrap="square" lIns="87231" tIns="43616" rIns="87231" bIns="43616" numCol="1" rtlCol="0" anchor="t" anchorCtr="0" compatLnSpc="1">
              <a:prstTxWarp prst="textNoShape">
                <a:avLst/>
              </a:prstTxWarp>
            </a:bodyPr>
            <a:lstStyle>
              <a:defPPr>
                <a:defRPr lang="en-US"/>
              </a:defPPr>
              <a:lvl1pPr algn="ctr" rtl="0" fontAlgn="base">
                <a:spcBef>
                  <a:spcPct val="0"/>
                </a:spcBef>
                <a:spcAft>
                  <a:spcPct val="0"/>
                </a:spcAft>
                <a:defRPr sz="1300" kern="1200">
                  <a:solidFill>
                    <a:schemeClr val="tx1"/>
                  </a:solidFill>
                  <a:latin typeface="Arial" charset="0"/>
                  <a:ea typeface="+mn-ea"/>
                  <a:cs typeface="+mn-cs"/>
                </a:defRPr>
              </a:lvl1pPr>
              <a:lvl2pPr marL="204083" algn="ctr" rtl="0" fontAlgn="base">
                <a:spcBef>
                  <a:spcPct val="0"/>
                </a:spcBef>
                <a:spcAft>
                  <a:spcPct val="0"/>
                </a:spcAft>
                <a:defRPr sz="1300" kern="1200">
                  <a:solidFill>
                    <a:schemeClr val="tx1"/>
                  </a:solidFill>
                  <a:latin typeface="Arial" charset="0"/>
                  <a:ea typeface="+mn-ea"/>
                  <a:cs typeface="+mn-cs"/>
                </a:defRPr>
              </a:lvl2pPr>
              <a:lvl3pPr marL="408165" algn="ctr" rtl="0" fontAlgn="base">
                <a:spcBef>
                  <a:spcPct val="0"/>
                </a:spcBef>
                <a:spcAft>
                  <a:spcPct val="0"/>
                </a:spcAft>
                <a:defRPr sz="1300" kern="1200">
                  <a:solidFill>
                    <a:schemeClr val="tx1"/>
                  </a:solidFill>
                  <a:latin typeface="Arial" charset="0"/>
                  <a:ea typeface="+mn-ea"/>
                  <a:cs typeface="+mn-cs"/>
                </a:defRPr>
              </a:lvl3pPr>
              <a:lvl4pPr marL="612248" algn="ctr" rtl="0" fontAlgn="base">
                <a:spcBef>
                  <a:spcPct val="0"/>
                </a:spcBef>
                <a:spcAft>
                  <a:spcPct val="0"/>
                </a:spcAft>
                <a:defRPr sz="1300" kern="1200">
                  <a:solidFill>
                    <a:schemeClr val="tx1"/>
                  </a:solidFill>
                  <a:latin typeface="Arial" charset="0"/>
                  <a:ea typeface="+mn-ea"/>
                  <a:cs typeface="+mn-cs"/>
                </a:defRPr>
              </a:lvl4pPr>
              <a:lvl5pPr marL="816331" algn="ctr" rtl="0" fontAlgn="base">
                <a:spcBef>
                  <a:spcPct val="0"/>
                </a:spcBef>
                <a:spcAft>
                  <a:spcPct val="0"/>
                </a:spcAft>
                <a:defRPr sz="1300" kern="1200">
                  <a:solidFill>
                    <a:schemeClr val="tx1"/>
                  </a:solidFill>
                  <a:latin typeface="Arial" charset="0"/>
                  <a:ea typeface="+mn-ea"/>
                  <a:cs typeface="+mn-cs"/>
                </a:defRPr>
              </a:lvl5pPr>
              <a:lvl6pPr marL="1020413" algn="l" defTabSz="408165" rtl="0" eaLnBrk="1" latinLnBrk="0" hangingPunct="1">
                <a:defRPr sz="1300" kern="1200">
                  <a:solidFill>
                    <a:schemeClr val="tx1"/>
                  </a:solidFill>
                  <a:latin typeface="Arial" charset="0"/>
                  <a:ea typeface="+mn-ea"/>
                  <a:cs typeface="+mn-cs"/>
                </a:defRPr>
              </a:lvl6pPr>
              <a:lvl7pPr marL="1224496" algn="l" defTabSz="408165" rtl="0" eaLnBrk="1" latinLnBrk="0" hangingPunct="1">
                <a:defRPr sz="1300" kern="1200">
                  <a:solidFill>
                    <a:schemeClr val="tx1"/>
                  </a:solidFill>
                  <a:latin typeface="Arial" charset="0"/>
                  <a:ea typeface="+mn-ea"/>
                  <a:cs typeface="+mn-cs"/>
                </a:defRPr>
              </a:lvl7pPr>
              <a:lvl8pPr marL="1428579" algn="l" defTabSz="408165" rtl="0" eaLnBrk="1" latinLnBrk="0" hangingPunct="1">
                <a:defRPr sz="1300" kern="1200">
                  <a:solidFill>
                    <a:schemeClr val="tx1"/>
                  </a:solidFill>
                  <a:latin typeface="Arial" charset="0"/>
                  <a:ea typeface="+mn-ea"/>
                  <a:cs typeface="+mn-cs"/>
                </a:defRPr>
              </a:lvl8pPr>
              <a:lvl9pPr marL="1632661" algn="l" defTabSz="408165" rtl="0" eaLnBrk="1" latinLnBrk="0" hangingPunct="1">
                <a:defRPr sz="1300" kern="1200">
                  <a:solidFill>
                    <a:schemeClr val="tx1"/>
                  </a:solidFill>
                  <a:latin typeface="Arial" charset="0"/>
                  <a:ea typeface="+mn-ea"/>
                  <a:cs typeface="+mn-cs"/>
                </a:defRPr>
              </a:lvl9pPr>
            </a:lstStyle>
            <a:p>
              <a:pPr algn="l" defTabSz="1396087"/>
              <a:endParaRPr lang="en-US" sz="959" b="1" dirty="0">
                <a:solidFill>
                  <a:schemeClr val="bg2"/>
                </a:solidFill>
                <a:latin typeface="+mn-lt"/>
              </a:endParaRPr>
            </a:p>
          </p:txBody>
        </p:sp>
      </p:grpSp>
      <p:sp>
        <p:nvSpPr>
          <p:cNvPr id="64" name="TextBox 63">
            <a:extLst>
              <a:ext uri="{FF2B5EF4-FFF2-40B4-BE49-F238E27FC236}">
                <a16:creationId xmlns:a16="http://schemas.microsoft.com/office/drawing/2014/main" id="{3EBD75B6-04FA-46CD-BCD2-EF09236F8FDA}"/>
              </a:ext>
            </a:extLst>
          </p:cNvPr>
          <p:cNvSpPr txBox="1"/>
          <p:nvPr userDrawn="1"/>
        </p:nvSpPr>
        <p:spPr bwMode="gray">
          <a:xfrm>
            <a:off x="444085" y="3092228"/>
            <a:ext cx="1147481" cy="115544"/>
          </a:xfrm>
          <a:prstGeom prst="rect">
            <a:avLst/>
          </a:prstGeom>
          <a:noFill/>
        </p:spPr>
        <p:txBody>
          <a:bodyPr wrap="square" lIns="0" tIns="0" rIns="0" bIns="0" numCol="1" spcCol="457200" rtlCol="0">
            <a:spAutoFit/>
          </a:bodyPr>
          <a:lstStyle/>
          <a:p>
            <a:pPr marL="0" marR="0" lvl="0" indent="0" algn="l" defTabSz="537667" rtl="0" eaLnBrk="1" fontAlgn="auto" latinLnBrk="0" hangingPunct="1">
              <a:lnSpc>
                <a:spcPct val="120000"/>
              </a:lnSpc>
              <a:spcBef>
                <a:spcPts val="400"/>
              </a:spcBef>
              <a:spcAft>
                <a:spcPts val="0"/>
              </a:spcAft>
              <a:buClrTx/>
              <a:buSzPct val="120000"/>
              <a:buFont typeface="Verdana" panose="020B0604030504040204" pitchFamily="34" charset="0"/>
              <a:buNone/>
              <a:tabLst/>
              <a:defRPr/>
            </a:pPr>
            <a:r>
              <a:rPr lang="en-US" sz="700" b="1" dirty="0">
                <a:solidFill>
                  <a:schemeClr val="bg1"/>
                </a:solidFill>
              </a:rPr>
              <a:t>ADVANTAGE OF SCALE</a:t>
            </a:r>
          </a:p>
        </p:txBody>
      </p:sp>
      <p:sp>
        <p:nvSpPr>
          <p:cNvPr id="65" name="TextBox 64">
            <a:extLst>
              <a:ext uri="{FF2B5EF4-FFF2-40B4-BE49-F238E27FC236}">
                <a16:creationId xmlns:a16="http://schemas.microsoft.com/office/drawing/2014/main" id="{881A8E26-7F89-4FA4-91A1-C0737D0A6CD0}"/>
              </a:ext>
            </a:extLst>
          </p:cNvPr>
          <p:cNvSpPr txBox="1"/>
          <p:nvPr userDrawn="1"/>
        </p:nvSpPr>
        <p:spPr bwMode="gray">
          <a:xfrm>
            <a:off x="903359" y="3273047"/>
            <a:ext cx="732284" cy="200055"/>
          </a:xfrm>
          <a:prstGeom prst="rect">
            <a:avLst/>
          </a:prstGeom>
          <a:noFill/>
        </p:spPr>
        <p:txBody>
          <a:bodyPr wrap="square" lIns="0" tIns="0" rIns="0" bIns="0" rtlCol="0">
            <a:spAutoFit/>
          </a:bodyPr>
          <a:lstStyle/>
          <a:p>
            <a:pPr>
              <a:spcBef>
                <a:spcPts val="500"/>
              </a:spcBef>
            </a:pPr>
            <a:r>
              <a:rPr lang="en-US" sz="650" dirty="0">
                <a:solidFill>
                  <a:schemeClr val="bg1"/>
                </a:solidFill>
              </a:rPr>
              <a:t>Institutions </a:t>
            </a:r>
            <a:br>
              <a:rPr lang="en-US" sz="650" dirty="0">
                <a:solidFill>
                  <a:schemeClr val="bg1"/>
                </a:solidFill>
              </a:rPr>
            </a:br>
            <a:r>
              <a:rPr lang="en-US" sz="650" dirty="0">
                <a:solidFill>
                  <a:schemeClr val="bg1"/>
                </a:solidFill>
              </a:rPr>
              <a:t>served</a:t>
            </a:r>
          </a:p>
        </p:txBody>
      </p:sp>
      <p:sp>
        <p:nvSpPr>
          <p:cNvPr id="66" name="TextBox 65">
            <a:extLst>
              <a:ext uri="{FF2B5EF4-FFF2-40B4-BE49-F238E27FC236}">
                <a16:creationId xmlns:a16="http://schemas.microsoft.com/office/drawing/2014/main" id="{8F006172-9BFA-427D-9855-69216A673130}"/>
              </a:ext>
            </a:extLst>
          </p:cNvPr>
          <p:cNvSpPr txBox="1"/>
          <p:nvPr userDrawn="1"/>
        </p:nvSpPr>
        <p:spPr bwMode="gray">
          <a:xfrm>
            <a:off x="444085" y="3267430"/>
            <a:ext cx="443338" cy="169277"/>
          </a:xfrm>
          <a:prstGeom prst="rect">
            <a:avLst/>
          </a:prstGeom>
          <a:noFill/>
        </p:spPr>
        <p:txBody>
          <a:bodyPr wrap="square" lIns="0" tIns="0" rIns="0" bIns="0" rtlCol="0">
            <a:spAutoFit/>
          </a:bodyPr>
          <a:lstStyle/>
          <a:p>
            <a:pPr>
              <a:spcBef>
                <a:spcPts val="500"/>
              </a:spcBef>
            </a:pPr>
            <a:r>
              <a:rPr lang="en-US" sz="1100" dirty="0">
                <a:solidFill>
                  <a:schemeClr val="tx2"/>
                </a:solidFill>
                <a:latin typeface="+mj-lt"/>
              </a:rPr>
              <a:t>1,500</a:t>
            </a:r>
            <a:r>
              <a:rPr lang="en-US" sz="1100" baseline="30000" dirty="0">
                <a:solidFill>
                  <a:schemeClr val="tx2"/>
                </a:solidFill>
                <a:latin typeface="+mj-lt"/>
              </a:rPr>
              <a:t>+</a:t>
            </a:r>
          </a:p>
        </p:txBody>
      </p:sp>
      <p:sp>
        <p:nvSpPr>
          <p:cNvPr id="67" name="TextBox 66">
            <a:extLst>
              <a:ext uri="{FF2B5EF4-FFF2-40B4-BE49-F238E27FC236}">
                <a16:creationId xmlns:a16="http://schemas.microsoft.com/office/drawing/2014/main" id="{3A211A68-C41E-49F2-A3A3-3228AEA24ED3}"/>
              </a:ext>
            </a:extLst>
          </p:cNvPr>
          <p:cNvSpPr txBox="1"/>
          <p:nvPr userDrawn="1"/>
        </p:nvSpPr>
        <p:spPr bwMode="gray">
          <a:xfrm>
            <a:off x="903359" y="3547405"/>
            <a:ext cx="933758" cy="200055"/>
          </a:xfrm>
          <a:prstGeom prst="rect">
            <a:avLst/>
          </a:prstGeom>
          <a:noFill/>
        </p:spPr>
        <p:txBody>
          <a:bodyPr wrap="square" lIns="0" tIns="0" rIns="0" bIns="0" rtlCol="0">
            <a:spAutoFit/>
          </a:bodyPr>
          <a:lstStyle/>
          <a:p>
            <a:pPr>
              <a:spcBef>
                <a:spcPts val="500"/>
              </a:spcBef>
            </a:pPr>
            <a:r>
              <a:rPr lang="en-US" sz="650" dirty="0">
                <a:solidFill>
                  <a:schemeClr val="bg1"/>
                </a:solidFill>
              </a:rPr>
              <a:t>Students supported by our SSMS</a:t>
            </a:r>
          </a:p>
        </p:txBody>
      </p:sp>
      <p:sp>
        <p:nvSpPr>
          <p:cNvPr id="68" name="TextBox 67">
            <a:extLst>
              <a:ext uri="{FF2B5EF4-FFF2-40B4-BE49-F238E27FC236}">
                <a16:creationId xmlns:a16="http://schemas.microsoft.com/office/drawing/2014/main" id="{4DE21C5E-9D41-4B70-89CE-78ACE2601E1A}"/>
              </a:ext>
            </a:extLst>
          </p:cNvPr>
          <p:cNvSpPr txBox="1"/>
          <p:nvPr userDrawn="1"/>
        </p:nvSpPr>
        <p:spPr bwMode="gray">
          <a:xfrm>
            <a:off x="444085" y="3541788"/>
            <a:ext cx="460433" cy="169277"/>
          </a:xfrm>
          <a:prstGeom prst="rect">
            <a:avLst/>
          </a:prstGeom>
          <a:noFill/>
        </p:spPr>
        <p:txBody>
          <a:bodyPr wrap="square" lIns="0" tIns="0" rIns="0" bIns="0" rtlCol="0">
            <a:spAutoFit/>
          </a:bodyPr>
          <a:lstStyle/>
          <a:p>
            <a:pPr>
              <a:spcBef>
                <a:spcPts val="500"/>
              </a:spcBef>
            </a:pPr>
            <a:r>
              <a:rPr lang="en-US" sz="1100" baseline="0" dirty="0">
                <a:solidFill>
                  <a:schemeClr val="tx2"/>
                </a:solidFill>
                <a:latin typeface="+mj-lt"/>
              </a:rPr>
              <a:t>3.7 M</a:t>
            </a:r>
            <a:r>
              <a:rPr lang="en-US" sz="1100" baseline="30000" dirty="0">
                <a:solidFill>
                  <a:schemeClr val="tx2"/>
                </a:solidFill>
                <a:latin typeface="+mj-lt"/>
              </a:rPr>
              <a:t>+</a:t>
            </a:r>
          </a:p>
        </p:txBody>
      </p:sp>
      <p:grpSp>
        <p:nvGrpSpPr>
          <p:cNvPr id="69" name="Group 68">
            <a:extLst>
              <a:ext uri="{FF2B5EF4-FFF2-40B4-BE49-F238E27FC236}">
                <a16:creationId xmlns:a16="http://schemas.microsoft.com/office/drawing/2014/main" id="{BAAE7EC0-4317-4845-B3A1-250D73387686}"/>
              </a:ext>
            </a:extLst>
          </p:cNvPr>
          <p:cNvGrpSpPr/>
          <p:nvPr userDrawn="1"/>
        </p:nvGrpSpPr>
        <p:grpSpPr bwMode="gray">
          <a:xfrm>
            <a:off x="264738" y="3100302"/>
            <a:ext cx="108698" cy="108698"/>
            <a:chOff x="4812593" y="3156606"/>
            <a:chExt cx="316374" cy="316374"/>
          </a:xfrm>
        </p:grpSpPr>
        <p:sp>
          <p:nvSpPr>
            <p:cNvPr id="70" name="Oval 69">
              <a:extLst>
                <a:ext uri="{FF2B5EF4-FFF2-40B4-BE49-F238E27FC236}">
                  <a16:creationId xmlns:a16="http://schemas.microsoft.com/office/drawing/2014/main" id="{2F3EBA82-A9C7-446D-868D-2F6B3AFFDF3F}"/>
                </a:ext>
              </a:extLst>
            </p:cNvPr>
            <p:cNvSpPr/>
            <p:nvPr/>
          </p:nvSpPr>
          <p:spPr bwMode="gray">
            <a:xfrm>
              <a:off x="4812593" y="3156606"/>
              <a:ext cx="316374" cy="316374"/>
            </a:xfrm>
            <a:prstGeom prst="ellipse">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6478" tIns="28239" rIns="56478" bIns="28239" numCol="1" spcCol="0" rtlCol="0" fromWordArt="0" anchor="ctr" anchorCtr="0" forceAA="0" compatLnSpc="1">
              <a:prstTxWarp prst="textNoShape">
                <a:avLst/>
              </a:prstTxWarp>
              <a:noAutofit/>
            </a:bodyPr>
            <a:lstStyle/>
            <a:p>
              <a:pPr algn="ctr"/>
              <a:endParaRPr lang="en-US" sz="699"/>
            </a:p>
          </p:txBody>
        </p:sp>
        <p:sp>
          <p:nvSpPr>
            <p:cNvPr id="71" name="Freeform 12">
              <a:extLst>
                <a:ext uri="{FF2B5EF4-FFF2-40B4-BE49-F238E27FC236}">
                  <a16:creationId xmlns:a16="http://schemas.microsoft.com/office/drawing/2014/main" id="{95F34C82-18A7-4539-99F0-761D7F4BB257}"/>
                </a:ext>
              </a:extLst>
            </p:cNvPr>
            <p:cNvSpPr/>
            <p:nvPr/>
          </p:nvSpPr>
          <p:spPr bwMode="gray">
            <a:xfrm rot="8100000">
              <a:off x="4899384" y="3263023"/>
              <a:ext cx="100493" cy="103540"/>
            </a:xfrm>
            <a:custGeom>
              <a:avLst/>
              <a:gdLst>
                <a:gd name="connsiteX0" fmla="*/ 0 w 755703"/>
                <a:gd name="connsiteY0" fmla="*/ 0 h 755703"/>
                <a:gd name="connsiteX1" fmla="*/ 755703 w 755703"/>
                <a:gd name="connsiteY1" fmla="*/ 0 h 755703"/>
                <a:gd name="connsiteX2" fmla="*/ 755703 w 755703"/>
                <a:gd name="connsiteY2" fmla="*/ 755703 h 755703"/>
                <a:gd name="connsiteX3" fmla="*/ 0 w 755703"/>
                <a:gd name="connsiteY3" fmla="*/ 755703 h 755703"/>
                <a:gd name="connsiteX4" fmla="*/ 0 w 755703"/>
                <a:gd name="connsiteY4" fmla="*/ 0 h 755703"/>
                <a:gd name="connsiteX0" fmla="*/ 755703 w 847143"/>
                <a:gd name="connsiteY0" fmla="*/ 755703 h 847143"/>
                <a:gd name="connsiteX1" fmla="*/ 0 w 847143"/>
                <a:gd name="connsiteY1" fmla="*/ 755703 h 847143"/>
                <a:gd name="connsiteX2" fmla="*/ 0 w 847143"/>
                <a:gd name="connsiteY2" fmla="*/ 0 h 847143"/>
                <a:gd name="connsiteX3" fmla="*/ 755703 w 847143"/>
                <a:gd name="connsiteY3" fmla="*/ 0 h 847143"/>
                <a:gd name="connsiteX4" fmla="*/ 847143 w 847143"/>
                <a:gd name="connsiteY4" fmla="*/ 847143 h 847143"/>
                <a:gd name="connsiteX0" fmla="*/ 755703 w 755703"/>
                <a:gd name="connsiteY0" fmla="*/ 755703 h 755703"/>
                <a:gd name="connsiteX1" fmla="*/ 0 w 755703"/>
                <a:gd name="connsiteY1" fmla="*/ 755703 h 755703"/>
                <a:gd name="connsiteX2" fmla="*/ 0 w 755703"/>
                <a:gd name="connsiteY2" fmla="*/ 0 h 755703"/>
                <a:gd name="connsiteX3" fmla="*/ 755703 w 755703"/>
                <a:gd name="connsiteY3" fmla="*/ 0 h 755703"/>
                <a:gd name="connsiteX0" fmla="*/ 0 w 755703"/>
                <a:gd name="connsiteY0" fmla="*/ 755703 h 755703"/>
                <a:gd name="connsiteX1" fmla="*/ 0 w 755703"/>
                <a:gd name="connsiteY1" fmla="*/ 0 h 755703"/>
                <a:gd name="connsiteX2" fmla="*/ 755703 w 755703"/>
                <a:gd name="connsiteY2" fmla="*/ 0 h 755703"/>
              </a:gdLst>
              <a:ahLst/>
              <a:cxnLst>
                <a:cxn ang="0">
                  <a:pos x="connsiteX0" y="connsiteY0"/>
                </a:cxn>
                <a:cxn ang="0">
                  <a:pos x="connsiteX1" y="connsiteY1"/>
                </a:cxn>
                <a:cxn ang="0">
                  <a:pos x="connsiteX2" y="connsiteY2"/>
                </a:cxn>
              </a:cxnLst>
              <a:rect l="l" t="t" r="r" b="b"/>
              <a:pathLst>
                <a:path w="755703" h="755703">
                  <a:moveTo>
                    <a:pt x="0" y="755703"/>
                  </a:moveTo>
                  <a:lnTo>
                    <a:pt x="0" y="0"/>
                  </a:lnTo>
                  <a:lnTo>
                    <a:pt x="755703" y="0"/>
                  </a:lnTo>
                </a:path>
              </a:pathLst>
            </a:custGeom>
            <a:noFill/>
            <a:ln w="9525" cap="rnd" cmpd="sng" algn="ctr">
              <a:solidFill>
                <a:schemeClr val="bg1"/>
              </a:solidFill>
              <a:prstDash val="solid"/>
              <a:miter lim="800000"/>
              <a:headEnd type="none" w="med" len="med"/>
              <a:tailEnd type="none" w="med" len="med"/>
            </a:ln>
            <a:effectLst/>
          </p:spPr>
          <p:txBody>
            <a:bodyPr vert="horz" wrap="square" lIns="87231" tIns="43616" rIns="87231" bIns="43616" numCol="1" rtlCol="0" anchor="t" anchorCtr="0" compatLnSpc="1">
              <a:prstTxWarp prst="textNoShape">
                <a:avLst/>
              </a:prstTxWarp>
            </a:bodyPr>
            <a:lstStyle>
              <a:defPPr>
                <a:defRPr lang="en-US"/>
              </a:defPPr>
              <a:lvl1pPr algn="ctr" rtl="0" fontAlgn="base">
                <a:spcBef>
                  <a:spcPct val="0"/>
                </a:spcBef>
                <a:spcAft>
                  <a:spcPct val="0"/>
                </a:spcAft>
                <a:defRPr sz="1300" kern="1200">
                  <a:solidFill>
                    <a:schemeClr val="tx1"/>
                  </a:solidFill>
                  <a:latin typeface="Arial" charset="0"/>
                  <a:ea typeface="+mn-ea"/>
                  <a:cs typeface="+mn-cs"/>
                </a:defRPr>
              </a:lvl1pPr>
              <a:lvl2pPr marL="204083" algn="ctr" rtl="0" fontAlgn="base">
                <a:spcBef>
                  <a:spcPct val="0"/>
                </a:spcBef>
                <a:spcAft>
                  <a:spcPct val="0"/>
                </a:spcAft>
                <a:defRPr sz="1300" kern="1200">
                  <a:solidFill>
                    <a:schemeClr val="tx1"/>
                  </a:solidFill>
                  <a:latin typeface="Arial" charset="0"/>
                  <a:ea typeface="+mn-ea"/>
                  <a:cs typeface="+mn-cs"/>
                </a:defRPr>
              </a:lvl2pPr>
              <a:lvl3pPr marL="408165" algn="ctr" rtl="0" fontAlgn="base">
                <a:spcBef>
                  <a:spcPct val="0"/>
                </a:spcBef>
                <a:spcAft>
                  <a:spcPct val="0"/>
                </a:spcAft>
                <a:defRPr sz="1300" kern="1200">
                  <a:solidFill>
                    <a:schemeClr val="tx1"/>
                  </a:solidFill>
                  <a:latin typeface="Arial" charset="0"/>
                  <a:ea typeface="+mn-ea"/>
                  <a:cs typeface="+mn-cs"/>
                </a:defRPr>
              </a:lvl3pPr>
              <a:lvl4pPr marL="612248" algn="ctr" rtl="0" fontAlgn="base">
                <a:spcBef>
                  <a:spcPct val="0"/>
                </a:spcBef>
                <a:spcAft>
                  <a:spcPct val="0"/>
                </a:spcAft>
                <a:defRPr sz="1300" kern="1200">
                  <a:solidFill>
                    <a:schemeClr val="tx1"/>
                  </a:solidFill>
                  <a:latin typeface="Arial" charset="0"/>
                  <a:ea typeface="+mn-ea"/>
                  <a:cs typeface="+mn-cs"/>
                </a:defRPr>
              </a:lvl4pPr>
              <a:lvl5pPr marL="816331" algn="ctr" rtl="0" fontAlgn="base">
                <a:spcBef>
                  <a:spcPct val="0"/>
                </a:spcBef>
                <a:spcAft>
                  <a:spcPct val="0"/>
                </a:spcAft>
                <a:defRPr sz="1300" kern="1200">
                  <a:solidFill>
                    <a:schemeClr val="tx1"/>
                  </a:solidFill>
                  <a:latin typeface="Arial" charset="0"/>
                  <a:ea typeface="+mn-ea"/>
                  <a:cs typeface="+mn-cs"/>
                </a:defRPr>
              </a:lvl5pPr>
              <a:lvl6pPr marL="1020413" algn="l" defTabSz="408165" rtl="0" eaLnBrk="1" latinLnBrk="0" hangingPunct="1">
                <a:defRPr sz="1300" kern="1200">
                  <a:solidFill>
                    <a:schemeClr val="tx1"/>
                  </a:solidFill>
                  <a:latin typeface="Arial" charset="0"/>
                  <a:ea typeface="+mn-ea"/>
                  <a:cs typeface="+mn-cs"/>
                </a:defRPr>
              </a:lvl6pPr>
              <a:lvl7pPr marL="1224496" algn="l" defTabSz="408165" rtl="0" eaLnBrk="1" latinLnBrk="0" hangingPunct="1">
                <a:defRPr sz="1300" kern="1200">
                  <a:solidFill>
                    <a:schemeClr val="tx1"/>
                  </a:solidFill>
                  <a:latin typeface="Arial" charset="0"/>
                  <a:ea typeface="+mn-ea"/>
                  <a:cs typeface="+mn-cs"/>
                </a:defRPr>
              </a:lvl7pPr>
              <a:lvl8pPr marL="1428579" algn="l" defTabSz="408165" rtl="0" eaLnBrk="1" latinLnBrk="0" hangingPunct="1">
                <a:defRPr sz="1300" kern="1200">
                  <a:solidFill>
                    <a:schemeClr val="tx1"/>
                  </a:solidFill>
                  <a:latin typeface="Arial" charset="0"/>
                  <a:ea typeface="+mn-ea"/>
                  <a:cs typeface="+mn-cs"/>
                </a:defRPr>
              </a:lvl8pPr>
              <a:lvl9pPr marL="1632661" algn="l" defTabSz="408165" rtl="0" eaLnBrk="1" latinLnBrk="0" hangingPunct="1">
                <a:defRPr sz="1300" kern="1200">
                  <a:solidFill>
                    <a:schemeClr val="tx1"/>
                  </a:solidFill>
                  <a:latin typeface="Arial" charset="0"/>
                  <a:ea typeface="+mn-ea"/>
                  <a:cs typeface="+mn-cs"/>
                </a:defRPr>
              </a:lvl9pPr>
            </a:lstStyle>
            <a:p>
              <a:pPr algn="l" defTabSz="1396087"/>
              <a:endParaRPr lang="en-US" sz="959" b="1" dirty="0">
                <a:solidFill>
                  <a:schemeClr val="bg2"/>
                </a:solidFill>
                <a:latin typeface="+mn-lt"/>
              </a:endParaRPr>
            </a:p>
          </p:txBody>
        </p:sp>
      </p:grpSp>
      <p:sp>
        <p:nvSpPr>
          <p:cNvPr id="72" name="TextBox 71">
            <a:extLst>
              <a:ext uri="{FF2B5EF4-FFF2-40B4-BE49-F238E27FC236}">
                <a16:creationId xmlns:a16="http://schemas.microsoft.com/office/drawing/2014/main" id="{6725F3AA-084F-4FDE-A18F-3FCA6DA11B7B}"/>
              </a:ext>
            </a:extLst>
          </p:cNvPr>
          <p:cNvSpPr txBox="1"/>
          <p:nvPr userDrawn="1"/>
        </p:nvSpPr>
        <p:spPr bwMode="gray">
          <a:xfrm>
            <a:off x="444085" y="3983973"/>
            <a:ext cx="1147481" cy="115544"/>
          </a:xfrm>
          <a:prstGeom prst="rect">
            <a:avLst/>
          </a:prstGeom>
          <a:noFill/>
        </p:spPr>
        <p:txBody>
          <a:bodyPr wrap="square" lIns="0" tIns="0" rIns="0" bIns="0" numCol="1" spcCol="457200" rtlCol="0">
            <a:spAutoFit/>
          </a:bodyPr>
          <a:lstStyle/>
          <a:p>
            <a:pPr marL="0" marR="0" lvl="0" indent="0" algn="l" defTabSz="537667" rtl="0" eaLnBrk="1" fontAlgn="auto" latinLnBrk="0" hangingPunct="1">
              <a:lnSpc>
                <a:spcPct val="120000"/>
              </a:lnSpc>
              <a:spcBef>
                <a:spcPts val="400"/>
              </a:spcBef>
              <a:spcAft>
                <a:spcPts val="0"/>
              </a:spcAft>
              <a:buClrTx/>
              <a:buSzPct val="120000"/>
              <a:buFont typeface="Verdana" panose="020B0604030504040204" pitchFamily="34" charset="0"/>
              <a:buNone/>
              <a:tabLst/>
              <a:defRPr/>
            </a:pPr>
            <a:r>
              <a:rPr lang="en-US" sz="700" b="1" dirty="0">
                <a:solidFill>
                  <a:schemeClr val="bg1"/>
                </a:solidFill>
              </a:rPr>
              <a:t>WE DELIVER RESULTS</a:t>
            </a:r>
          </a:p>
        </p:txBody>
      </p:sp>
      <p:sp>
        <p:nvSpPr>
          <p:cNvPr id="73" name="TextBox 72">
            <a:extLst>
              <a:ext uri="{FF2B5EF4-FFF2-40B4-BE49-F238E27FC236}">
                <a16:creationId xmlns:a16="http://schemas.microsoft.com/office/drawing/2014/main" id="{304BAB0A-6CBE-494B-9EB9-6704BDAF1D6F}"/>
              </a:ext>
            </a:extLst>
          </p:cNvPr>
          <p:cNvSpPr txBox="1"/>
          <p:nvPr userDrawn="1"/>
        </p:nvSpPr>
        <p:spPr bwMode="gray">
          <a:xfrm>
            <a:off x="903359" y="4164792"/>
            <a:ext cx="1048201" cy="400110"/>
          </a:xfrm>
          <a:prstGeom prst="rect">
            <a:avLst/>
          </a:prstGeom>
          <a:noFill/>
        </p:spPr>
        <p:txBody>
          <a:bodyPr wrap="square" lIns="0" tIns="0" rIns="0" bIns="0" rtlCol="0">
            <a:spAutoFit/>
          </a:bodyPr>
          <a:lstStyle/>
          <a:p>
            <a:pPr>
              <a:spcBef>
                <a:spcPts val="500"/>
              </a:spcBef>
            </a:pPr>
            <a:r>
              <a:rPr lang="en-US" sz="650" spc="-20" baseline="0" dirty="0">
                <a:solidFill>
                  <a:schemeClr val="bg1"/>
                </a:solidFill>
              </a:rPr>
              <a:t>Of our partners continue </a:t>
            </a:r>
            <a:r>
              <a:rPr lang="en-US" sz="650" spc="-10" baseline="0" dirty="0">
                <a:solidFill>
                  <a:schemeClr val="bg1"/>
                </a:solidFill>
              </a:rPr>
              <a:t>with us year after year, </a:t>
            </a:r>
            <a:r>
              <a:rPr lang="en-US" sz="650" dirty="0">
                <a:solidFill>
                  <a:schemeClr val="bg1"/>
                </a:solidFill>
              </a:rPr>
              <a:t>reflecting the goals we </a:t>
            </a:r>
            <a:br>
              <a:rPr lang="en-US" sz="650" dirty="0">
                <a:solidFill>
                  <a:schemeClr val="bg1"/>
                </a:solidFill>
              </a:rPr>
            </a:br>
            <a:r>
              <a:rPr lang="en-US" sz="650" b="1" dirty="0">
                <a:solidFill>
                  <a:schemeClr val="tx2"/>
                </a:solidFill>
              </a:rPr>
              <a:t>achieve together</a:t>
            </a:r>
          </a:p>
        </p:txBody>
      </p:sp>
      <p:sp>
        <p:nvSpPr>
          <p:cNvPr id="74" name="TextBox 73">
            <a:extLst>
              <a:ext uri="{FF2B5EF4-FFF2-40B4-BE49-F238E27FC236}">
                <a16:creationId xmlns:a16="http://schemas.microsoft.com/office/drawing/2014/main" id="{877BF29E-8075-4A86-9ABD-BAE20C853765}"/>
              </a:ext>
            </a:extLst>
          </p:cNvPr>
          <p:cNvSpPr txBox="1"/>
          <p:nvPr userDrawn="1"/>
        </p:nvSpPr>
        <p:spPr bwMode="gray">
          <a:xfrm>
            <a:off x="444085" y="4159175"/>
            <a:ext cx="338278" cy="169277"/>
          </a:xfrm>
          <a:prstGeom prst="rect">
            <a:avLst/>
          </a:prstGeom>
          <a:noFill/>
        </p:spPr>
        <p:txBody>
          <a:bodyPr wrap="square" lIns="0" tIns="0" rIns="0" bIns="0" rtlCol="0">
            <a:spAutoFit/>
          </a:bodyPr>
          <a:lstStyle/>
          <a:p>
            <a:pPr>
              <a:spcBef>
                <a:spcPts val="500"/>
              </a:spcBef>
            </a:pPr>
            <a:r>
              <a:rPr lang="en-US" sz="1100" baseline="0" dirty="0">
                <a:solidFill>
                  <a:schemeClr val="tx2"/>
                </a:solidFill>
                <a:latin typeface="+mj-lt"/>
              </a:rPr>
              <a:t>95%</a:t>
            </a:r>
            <a:endParaRPr lang="en-US" sz="1100" baseline="30000" dirty="0">
              <a:solidFill>
                <a:schemeClr val="tx2"/>
              </a:solidFill>
              <a:latin typeface="+mj-lt"/>
            </a:endParaRPr>
          </a:p>
        </p:txBody>
      </p:sp>
      <p:grpSp>
        <p:nvGrpSpPr>
          <p:cNvPr id="75" name="Group 74">
            <a:extLst>
              <a:ext uri="{FF2B5EF4-FFF2-40B4-BE49-F238E27FC236}">
                <a16:creationId xmlns:a16="http://schemas.microsoft.com/office/drawing/2014/main" id="{8FC5566F-A87F-4946-9E76-0DC59CA4CEA8}"/>
              </a:ext>
            </a:extLst>
          </p:cNvPr>
          <p:cNvGrpSpPr/>
          <p:nvPr userDrawn="1"/>
        </p:nvGrpSpPr>
        <p:grpSpPr bwMode="gray">
          <a:xfrm>
            <a:off x="264738" y="3992047"/>
            <a:ext cx="108698" cy="108698"/>
            <a:chOff x="4812593" y="3156606"/>
            <a:chExt cx="316374" cy="316374"/>
          </a:xfrm>
        </p:grpSpPr>
        <p:sp>
          <p:nvSpPr>
            <p:cNvPr id="76" name="Oval 75">
              <a:extLst>
                <a:ext uri="{FF2B5EF4-FFF2-40B4-BE49-F238E27FC236}">
                  <a16:creationId xmlns:a16="http://schemas.microsoft.com/office/drawing/2014/main" id="{2E1EAC39-2257-4FF3-BD47-F813F4EF02CF}"/>
                </a:ext>
              </a:extLst>
            </p:cNvPr>
            <p:cNvSpPr/>
            <p:nvPr/>
          </p:nvSpPr>
          <p:spPr bwMode="gray">
            <a:xfrm>
              <a:off x="4812593" y="3156606"/>
              <a:ext cx="316374" cy="316374"/>
            </a:xfrm>
            <a:prstGeom prst="ellipse">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6478" tIns="28239" rIns="56478" bIns="28239" numCol="1" spcCol="0" rtlCol="0" fromWordArt="0" anchor="ctr" anchorCtr="0" forceAA="0" compatLnSpc="1">
              <a:prstTxWarp prst="textNoShape">
                <a:avLst/>
              </a:prstTxWarp>
              <a:noAutofit/>
            </a:bodyPr>
            <a:lstStyle/>
            <a:p>
              <a:pPr algn="ctr"/>
              <a:endParaRPr lang="en-US" sz="699"/>
            </a:p>
          </p:txBody>
        </p:sp>
        <p:sp>
          <p:nvSpPr>
            <p:cNvPr id="77" name="Freeform 12">
              <a:extLst>
                <a:ext uri="{FF2B5EF4-FFF2-40B4-BE49-F238E27FC236}">
                  <a16:creationId xmlns:a16="http://schemas.microsoft.com/office/drawing/2014/main" id="{3EE3D030-D2CB-45D1-A0D4-B08B90961275}"/>
                </a:ext>
              </a:extLst>
            </p:cNvPr>
            <p:cNvSpPr/>
            <p:nvPr/>
          </p:nvSpPr>
          <p:spPr bwMode="gray">
            <a:xfrm rot="8100000">
              <a:off x="4899384" y="3263023"/>
              <a:ext cx="100493" cy="103540"/>
            </a:xfrm>
            <a:custGeom>
              <a:avLst/>
              <a:gdLst>
                <a:gd name="connsiteX0" fmla="*/ 0 w 755703"/>
                <a:gd name="connsiteY0" fmla="*/ 0 h 755703"/>
                <a:gd name="connsiteX1" fmla="*/ 755703 w 755703"/>
                <a:gd name="connsiteY1" fmla="*/ 0 h 755703"/>
                <a:gd name="connsiteX2" fmla="*/ 755703 w 755703"/>
                <a:gd name="connsiteY2" fmla="*/ 755703 h 755703"/>
                <a:gd name="connsiteX3" fmla="*/ 0 w 755703"/>
                <a:gd name="connsiteY3" fmla="*/ 755703 h 755703"/>
                <a:gd name="connsiteX4" fmla="*/ 0 w 755703"/>
                <a:gd name="connsiteY4" fmla="*/ 0 h 755703"/>
                <a:gd name="connsiteX0" fmla="*/ 755703 w 847143"/>
                <a:gd name="connsiteY0" fmla="*/ 755703 h 847143"/>
                <a:gd name="connsiteX1" fmla="*/ 0 w 847143"/>
                <a:gd name="connsiteY1" fmla="*/ 755703 h 847143"/>
                <a:gd name="connsiteX2" fmla="*/ 0 w 847143"/>
                <a:gd name="connsiteY2" fmla="*/ 0 h 847143"/>
                <a:gd name="connsiteX3" fmla="*/ 755703 w 847143"/>
                <a:gd name="connsiteY3" fmla="*/ 0 h 847143"/>
                <a:gd name="connsiteX4" fmla="*/ 847143 w 847143"/>
                <a:gd name="connsiteY4" fmla="*/ 847143 h 847143"/>
                <a:gd name="connsiteX0" fmla="*/ 755703 w 755703"/>
                <a:gd name="connsiteY0" fmla="*/ 755703 h 755703"/>
                <a:gd name="connsiteX1" fmla="*/ 0 w 755703"/>
                <a:gd name="connsiteY1" fmla="*/ 755703 h 755703"/>
                <a:gd name="connsiteX2" fmla="*/ 0 w 755703"/>
                <a:gd name="connsiteY2" fmla="*/ 0 h 755703"/>
                <a:gd name="connsiteX3" fmla="*/ 755703 w 755703"/>
                <a:gd name="connsiteY3" fmla="*/ 0 h 755703"/>
                <a:gd name="connsiteX0" fmla="*/ 0 w 755703"/>
                <a:gd name="connsiteY0" fmla="*/ 755703 h 755703"/>
                <a:gd name="connsiteX1" fmla="*/ 0 w 755703"/>
                <a:gd name="connsiteY1" fmla="*/ 0 h 755703"/>
                <a:gd name="connsiteX2" fmla="*/ 755703 w 755703"/>
                <a:gd name="connsiteY2" fmla="*/ 0 h 755703"/>
              </a:gdLst>
              <a:ahLst/>
              <a:cxnLst>
                <a:cxn ang="0">
                  <a:pos x="connsiteX0" y="connsiteY0"/>
                </a:cxn>
                <a:cxn ang="0">
                  <a:pos x="connsiteX1" y="connsiteY1"/>
                </a:cxn>
                <a:cxn ang="0">
                  <a:pos x="connsiteX2" y="connsiteY2"/>
                </a:cxn>
              </a:cxnLst>
              <a:rect l="l" t="t" r="r" b="b"/>
              <a:pathLst>
                <a:path w="755703" h="755703">
                  <a:moveTo>
                    <a:pt x="0" y="755703"/>
                  </a:moveTo>
                  <a:lnTo>
                    <a:pt x="0" y="0"/>
                  </a:lnTo>
                  <a:lnTo>
                    <a:pt x="755703" y="0"/>
                  </a:lnTo>
                </a:path>
              </a:pathLst>
            </a:custGeom>
            <a:noFill/>
            <a:ln w="9525" cap="rnd" cmpd="sng" algn="ctr">
              <a:solidFill>
                <a:schemeClr val="bg1"/>
              </a:solidFill>
              <a:prstDash val="solid"/>
              <a:miter lim="800000"/>
              <a:headEnd type="none" w="med" len="med"/>
              <a:tailEnd type="none" w="med" len="med"/>
            </a:ln>
            <a:effectLst/>
          </p:spPr>
          <p:txBody>
            <a:bodyPr vert="horz" wrap="square" lIns="87231" tIns="43616" rIns="87231" bIns="43616" numCol="1" rtlCol="0" anchor="t" anchorCtr="0" compatLnSpc="1">
              <a:prstTxWarp prst="textNoShape">
                <a:avLst/>
              </a:prstTxWarp>
            </a:bodyPr>
            <a:lstStyle>
              <a:defPPr>
                <a:defRPr lang="en-US"/>
              </a:defPPr>
              <a:lvl1pPr algn="ctr" rtl="0" fontAlgn="base">
                <a:spcBef>
                  <a:spcPct val="0"/>
                </a:spcBef>
                <a:spcAft>
                  <a:spcPct val="0"/>
                </a:spcAft>
                <a:defRPr sz="1300" kern="1200">
                  <a:solidFill>
                    <a:schemeClr val="tx1"/>
                  </a:solidFill>
                  <a:latin typeface="Arial" charset="0"/>
                  <a:ea typeface="+mn-ea"/>
                  <a:cs typeface="+mn-cs"/>
                </a:defRPr>
              </a:lvl1pPr>
              <a:lvl2pPr marL="204083" algn="ctr" rtl="0" fontAlgn="base">
                <a:spcBef>
                  <a:spcPct val="0"/>
                </a:spcBef>
                <a:spcAft>
                  <a:spcPct val="0"/>
                </a:spcAft>
                <a:defRPr sz="1300" kern="1200">
                  <a:solidFill>
                    <a:schemeClr val="tx1"/>
                  </a:solidFill>
                  <a:latin typeface="Arial" charset="0"/>
                  <a:ea typeface="+mn-ea"/>
                  <a:cs typeface="+mn-cs"/>
                </a:defRPr>
              </a:lvl2pPr>
              <a:lvl3pPr marL="408165" algn="ctr" rtl="0" fontAlgn="base">
                <a:spcBef>
                  <a:spcPct val="0"/>
                </a:spcBef>
                <a:spcAft>
                  <a:spcPct val="0"/>
                </a:spcAft>
                <a:defRPr sz="1300" kern="1200">
                  <a:solidFill>
                    <a:schemeClr val="tx1"/>
                  </a:solidFill>
                  <a:latin typeface="Arial" charset="0"/>
                  <a:ea typeface="+mn-ea"/>
                  <a:cs typeface="+mn-cs"/>
                </a:defRPr>
              </a:lvl3pPr>
              <a:lvl4pPr marL="612248" algn="ctr" rtl="0" fontAlgn="base">
                <a:spcBef>
                  <a:spcPct val="0"/>
                </a:spcBef>
                <a:spcAft>
                  <a:spcPct val="0"/>
                </a:spcAft>
                <a:defRPr sz="1300" kern="1200">
                  <a:solidFill>
                    <a:schemeClr val="tx1"/>
                  </a:solidFill>
                  <a:latin typeface="Arial" charset="0"/>
                  <a:ea typeface="+mn-ea"/>
                  <a:cs typeface="+mn-cs"/>
                </a:defRPr>
              </a:lvl4pPr>
              <a:lvl5pPr marL="816331" algn="ctr" rtl="0" fontAlgn="base">
                <a:spcBef>
                  <a:spcPct val="0"/>
                </a:spcBef>
                <a:spcAft>
                  <a:spcPct val="0"/>
                </a:spcAft>
                <a:defRPr sz="1300" kern="1200">
                  <a:solidFill>
                    <a:schemeClr val="tx1"/>
                  </a:solidFill>
                  <a:latin typeface="Arial" charset="0"/>
                  <a:ea typeface="+mn-ea"/>
                  <a:cs typeface="+mn-cs"/>
                </a:defRPr>
              </a:lvl5pPr>
              <a:lvl6pPr marL="1020413" algn="l" defTabSz="408165" rtl="0" eaLnBrk="1" latinLnBrk="0" hangingPunct="1">
                <a:defRPr sz="1300" kern="1200">
                  <a:solidFill>
                    <a:schemeClr val="tx1"/>
                  </a:solidFill>
                  <a:latin typeface="Arial" charset="0"/>
                  <a:ea typeface="+mn-ea"/>
                  <a:cs typeface="+mn-cs"/>
                </a:defRPr>
              </a:lvl6pPr>
              <a:lvl7pPr marL="1224496" algn="l" defTabSz="408165" rtl="0" eaLnBrk="1" latinLnBrk="0" hangingPunct="1">
                <a:defRPr sz="1300" kern="1200">
                  <a:solidFill>
                    <a:schemeClr val="tx1"/>
                  </a:solidFill>
                  <a:latin typeface="Arial" charset="0"/>
                  <a:ea typeface="+mn-ea"/>
                  <a:cs typeface="+mn-cs"/>
                </a:defRPr>
              </a:lvl7pPr>
              <a:lvl8pPr marL="1428579" algn="l" defTabSz="408165" rtl="0" eaLnBrk="1" latinLnBrk="0" hangingPunct="1">
                <a:defRPr sz="1300" kern="1200">
                  <a:solidFill>
                    <a:schemeClr val="tx1"/>
                  </a:solidFill>
                  <a:latin typeface="Arial" charset="0"/>
                  <a:ea typeface="+mn-ea"/>
                  <a:cs typeface="+mn-cs"/>
                </a:defRPr>
              </a:lvl8pPr>
              <a:lvl9pPr marL="1632661" algn="l" defTabSz="408165" rtl="0" eaLnBrk="1" latinLnBrk="0" hangingPunct="1">
                <a:defRPr sz="1300" kern="1200">
                  <a:solidFill>
                    <a:schemeClr val="tx1"/>
                  </a:solidFill>
                  <a:latin typeface="Arial" charset="0"/>
                  <a:ea typeface="+mn-ea"/>
                  <a:cs typeface="+mn-cs"/>
                </a:defRPr>
              </a:lvl9pPr>
            </a:lstStyle>
            <a:p>
              <a:pPr algn="l" defTabSz="1396087"/>
              <a:endParaRPr lang="en-US" sz="959" b="1" dirty="0">
                <a:solidFill>
                  <a:schemeClr val="bg2"/>
                </a:solidFill>
                <a:latin typeface="+mn-lt"/>
              </a:endParaRPr>
            </a:p>
          </p:txBody>
        </p:sp>
      </p:grpSp>
      <p:pic>
        <p:nvPicPr>
          <p:cNvPr id="42" name="Picture 41">
            <a:extLst>
              <a:ext uri="{FF2B5EF4-FFF2-40B4-BE49-F238E27FC236}">
                <a16:creationId xmlns:a16="http://schemas.microsoft.com/office/drawing/2014/main" id="{DA1936B1-DEDD-4B3C-BA0F-E1EB6DE95B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bwMode="gray">
          <a:xfrm>
            <a:off x="255892" y="182579"/>
            <a:ext cx="1090389" cy="417192"/>
          </a:xfrm>
          <a:prstGeom prst="rect">
            <a:avLst/>
          </a:prstGeom>
        </p:spPr>
      </p:pic>
      <p:sp>
        <p:nvSpPr>
          <p:cNvPr id="46" name="Rectangle 45">
            <a:extLst>
              <a:ext uri="{FF2B5EF4-FFF2-40B4-BE49-F238E27FC236}">
                <a16:creationId xmlns:a16="http://schemas.microsoft.com/office/drawing/2014/main" id="{5208DA4E-BD80-49C6-8044-448E94C2BB74}"/>
              </a:ext>
            </a:extLst>
          </p:cNvPr>
          <p:cNvSpPr/>
          <p:nvPr userDrawn="1"/>
        </p:nvSpPr>
        <p:spPr bwMode="gray">
          <a:xfrm>
            <a:off x="1321255" y="360187"/>
            <a:ext cx="4843169" cy="96950"/>
          </a:xfrm>
          <a:prstGeom prst="rect">
            <a:avLst/>
          </a:prstGeom>
        </p:spPr>
        <p:txBody>
          <a:bodyPr wrap="square" lIns="0" tIns="0" rIns="0" bIns="0">
            <a:spAutoFit/>
          </a:bodyPr>
          <a:lstStyle/>
          <a:p>
            <a:pPr algn="r">
              <a:spcBef>
                <a:spcPts val="500"/>
              </a:spcBef>
            </a:pPr>
            <a:r>
              <a:rPr lang="en-US" sz="620" spc="0" baseline="0" dirty="0">
                <a:solidFill>
                  <a:schemeClr val="accent3"/>
                </a:solidFill>
              </a:rPr>
              <a:t>K-12   |   Community Colleges   |   Four-Year Colleges and Universities   |   Graduate and Adult Learning</a:t>
            </a:r>
          </a:p>
        </p:txBody>
      </p:sp>
      <p:sp>
        <p:nvSpPr>
          <p:cNvPr id="41" name="Text Placeholder 1">
            <a:extLst>
              <a:ext uri="{FF2B5EF4-FFF2-40B4-BE49-F238E27FC236}">
                <a16:creationId xmlns:a16="http://schemas.microsoft.com/office/drawing/2014/main" id="{C8AFD6D0-2923-4F8E-8E95-DF7F2B0E0217}"/>
              </a:ext>
            </a:extLst>
          </p:cNvPr>
          <p:cNvSpPr txBox="1">
            <a:spLocks/>
          </p:cNvSpPr>
          <p:nvPr userDrawn="1"/>
        </p:nvSpPr>
        <p:spPr bwMode="gray">
          <a:xfrm>
            <a:off x="6469249" y="1374747"/>
            <a:ext cx="1382195" cy="802784"/>
          </a:xfrm>
          <a:prstGeom prst="rect">
            <a:avLst/>
          </a:prstGeom>
          <a:solidFill>
            <a:srgbClr val="009900"/>
          </a:solidFill>
        </p:spPr>
        <p:txBody>
          <a:bodyPr vert="horz" wrap="square" lIns="64008" tIns="45720" rIns="64008" bIns="45720" rtlCol="0">
            <a:spAutoFit/>
          </a:bodyPr>
          <a:lstStyle>
            <a:lvl1pPr marL="112713" indent="-112713" algn="l" defTabSz="1018879" rtl="0" eaLnBrk="1" latinLnBrk="0" hangingPunct="1">
              <a:spcBef>
                <a:spcPts val="500"/>
              </a:spcBef>
              <a:buFont typeface="Arial" pitchFamily="34" charset="0"/>
              <a:buChar char="•"/>
              <a:defRPr sz="1000" kern="1200">
                <a:solidFill>
                  <a:schemeClr val="tx1"/>
                </a:solidFill>
                <a:latin typeface="+mn-lt"/>
                <a:ea typeface="+mn-ea"/>
                <a:cs typeface="+mn-cs"/>
              </a:defRPr>
            </a:lvl1pPr>
            <a:lvl2pPr marL="230188" indent="-117475" algn="l" defTabSz="1018879" rtl="0" eaLnBrk="1" latinLnBrk="0" hangingPunct="1">
              <a:spcBef>
                <a:spcPts val="500"/>
              </a:spcBef>
              <a:buFont typeface="Arial" pitchFamily="34" charset="0"/>
              <a:buChar char="–"/>
              <a:defRPr sz="1000" kern="1200">
                <a:solidFill>
                  <a:schemeClr val="tx1"/>
                </a:solidFill>
                <a:latin typeface="+mn-lt"/>
                <a:ea typeface="+mn-ea"/>
                <a:cs typeface="+mn-cs"/>
              </a:defRPr>
            </a:lvl2pPr>
            <a:lvl3pPr marL="342900" indent="-112713" algn="l" defTabSz="1018879" rtl="0" eaLnBrk="1" latinLnBrk="0" hangingPunct="1">
              <a:spcBef>
                <a:spcPts val="500"/>
              </a:spcBef>
              <a:buFont typeface="Arial" pitchFamily="34" charset="0"/>
              <a:buChar char="•"/>
              <a:defRPr sz="1000" kern="1200">
                <a:solidFill>
                  <a:schemeClr val="tx1"/>
                </a:solidFill>
                <a:latin typeface="+mn-lt"/>
                <a:ea typeface="+mn-ea"/>
                <a:cs typeface="+mn-cs"/>
              </a:defRPr>
            </a:lvl3pPr>
            <a:lvl4pPr marL="458788" indent="-115888" algn="l" defTabSz="1018879" rtl="0" eaLnBrk="1" latinLnBrk="0" hangingPunct="1">
              <a:spcBef>
                <a:spcPts val="500"/>
              </a:spcBef>
              <a:buFont typeface="Arial" pitchFamily="34" charset="0"/>
              <a:buChar char="–"/>
              <a:defRPr sz="1000" kern="1200">
                <a:solidFill>
                  <a:schemeClr val="tx1"/>
                </a:solidFill>
                <a:latin typeface="+mn-lt"/>
                <a:ea typeface="+mn-ea"/>
                <a:cs typeface="+mn-cs"/>
              </a:defRPr>
            </a:lvl4pPr>
            <a:lvl5pPr marL="571500" indent="-112713" algn="l" defTabSz="1018879" rtl="0" eaLnBrk="1" latinLnBrk="0" hangingPunct="1">
              <a:spcBef>
                <a:spcPts val="500"/>
              </a:spcBef>
              <a:buFont typeface="Arial" pitchFamily="34" charset="0"/>
              <a:buChar char="•"/>
              <a:defRPr sz="1000" kern="1200" baseline="0">
                <a:solidFill>
                  <a:schemeClr val="tx1"/>
                </a:solidFill>
                <a:latin typeface="+mn-lt"/>
                <a:ea typeface="+mn-ea"/>
                <a:cs typeface="+mn-cs"/>
              </a:defRPr>
            </a:lvl5pPr>
            <a:lvl6pPr marL="2801918" indent="-254720" algn="l" defTabSz="1018879"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11358" indent="-254720" algn="l" defTabSz="1018879"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20798" indent="-254720" algn="l" defTabSz="1018879"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30237" indent="-254720" algn="l" defTabSz="1018879" rtl="0" eaLnBrk="1" latinLnBrk="0" hangingPunct="1">
              <a:spcBef>
                <a:spcPct val="20000"/>
              </a:spcBef>
              <a:buFont typeface="Arial" pitchFamily="34" charset="0"/>
              <a:buChar char="•"/>
              <a:defRPr sz="2200" kern="1200">
                <a:solidFill>
                  <a:schemeClr val="tx1"/>
                </a:solidFill>
                <a:latin typeface="+mn-lt"/>
                <a:ea typeface="+mn-ea"/>
                <a:cs typeface="+mn-cs"/>
              </a:defRPr>
            </a:lvl9pPr>
          </a:lstStyle>
          <a:p>
            <a:pPr marL="0" indent="0">
              <a:buFont typeface="Arial" pitchFamily="34" charset="0"/>
              <a:buNone/>
            </a:pPr>
            <a:r>
              <a:rPr lang="en-US" sz="1100" b="1" dirty="0">
                <a:solidFill>
                  <a:schemeClr val="bg1"/>
                </a:solidFill>
                <a:latin typeface="Arial" panose="020B0604020202020204" pitchFamily="34" charset="0"/>
                <a:cs typeface="Arial" panose="020B0604020202020204" pitchFamily="34" charset="0"/>
              </a:rPr>
              <a:t>Script can be found here:</a:t>
            </a:r>
          </a:p>
          <a:p>
            <a:pPr marL="0" marR="0" lvl="0" indent="0" algn="l" defTabSz="1018879" rtl="0" eaLnBrk="1" fontAlgn="auto" latinLnBrk="0" hangingPunct="1">
              <a:lnSpc>
                <a:spcPct val="100000"/>
              </a:lnSpc>
              <a:spcBef>
                <a:spcPts val="500"/>
              </a:spcBef>
              <a:spcAft>
                <a:spcPts val="0"/>
              </a:spcAft>
              <a:buClrTx/>
              <a:buSzTx/>
              <a:buFont typeface="Arial" pitchFamily="34" charset="0"/>
              <a:buNone/>
              <a:tabLst/>
              <a:defRPr/>
            </a:pPr>
            <a:r>
              <a:rPr lang="en-US" dirty="0">
                <a:solidFill>
                  <a:schemeClr val="bg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https://eab.box.com/v/eab-one-pager-script</a:t>
            </a:r>
            <a:r>
              <a:rPr lang="en-US" dirty="0">
                <a:solidFill>
                  <a:schemeClr val="bg1"/>
                </a:solidFill>
                <a:latin typeface="Arial" panose="020B0604020202020204" pitchFamily="34" charset="0"/>
                <a:cs typeface="Arial" panose="020B0604020202020204" pitchFamily="34" charset="0"/>
              </a:rPr>
              <a:t> </a:t>
            </a:r>
          </a:p>
        </p:txBody>
      </p:sp>
    </p:spTree>
    <p:custDataLst>
      <p:tags r:id="rId1"/>
    </p:custDataLst>
    <p:extLst>
      <p:ext uri="{BB962C8B-B14F-4D97-AF65-F5344CB8AC3E}">
        <p14:creationId xmlns:p14="http://schemas.microsoft.com/office/powerpoint/2010/main" val="1605282615"/>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AB In-Brief: customizable">
    <p:spTree>
      <p:nvGrpSpPr>
        <p:cNvPr id="1" name=""/>
        <p:cNvGrpSpPr/>
        <p:nvPr/>
      </p:nvGrpSpPr>
      <p:grpSpPr>
        <a:xfrm>
          <a:off x="0" y="0"/>
          <a:ext cx="0" cy="0"/>
          <a:chOff x="0" y="0"/>
          <a:chExt cx="0" cy="0"/>
        </a:xfrm>
      </p:grpSpPr>
      <p:sp>
        <p:nvSpPr>
          <p:cNvPr id="46" name="Freeform 22">
            <a:extLst>
              <a:ext uri="{FF2B5EF4-FFF2-40B4-BE49-F238E27FC236}">
                <a16:creationId xmlns:a16="http://schemas.microsoft.com/office/drawing/2014/main" id="{94C4E7A8-84FB-431A-B684-715C04B480CB}"/>
              </a:ext>
            </a:extLst>
          </p:cNvPr>
          <p:cNvSpPr/>
          <p:nvPr userDrawn="1"/>
        </p:nvSpPr>
        <p:spPr bwMode="gray">
          <a:xfrm>
            <a:off x="0" y="1929942"/>
            <a:ext cx="2018465" cy="2870658"/>
          </a:xfrm>
          <a:custGeom>
            <a:avLst/>
            <a:gdLst>
              <a:gd name="connsiteX0" fmla="*/ 0 w 4910696"/>
              <a:gd name="connsiteY0" fmla="*/ 0 h 3474977"/>
              <a:gd name="connsiteX1" fmla="*/ 4910696 w 4910696"/>
              <a:gd name="connsiteY1" fmla="*/ 0 h 3474977"/>
              <a:gd name="connsiteX2" fmla="*/ 4910696 w 4910696"/>
              <a:gd name="connsiteY2" fmla="*/ 3474977 h 3474977"/>
              <a:gd name="connsiteX3" fmla="*/ 0 w 4910696"/>
              <a:gd name="connsiteY3" fmla="*/ 3474977 h 3474977"/>
            </a:gdLst>
            <a:ahLst/>
            <a:cxnLst>
              <a:cxn ang="0">
                <a:pos x="connsiteX0" y="connsiteY0"/>
              </a:cxn>
              <a:cxn ang="0">
                <a:pos x="connsiteX1" y="connsiteY1"/>
              </a:cxn>
              <a:cxn ang="0">
                <a:pos x="connsiteX2" y="connsiteY2"/>
              </a:cxn>
              <a:cxn ang="0">
                <a:pos x="connsiteX3" y="connsiteY3"/>
              </a:cxn>
            </a:cxnLst>
            <a:rect l="l" t="t" r="r" b="b"/>
            <a:pathLst>
              <a:path w="4910696" h="3474977">
                <a:moveTo>
                  <a:pt x="0" y="0"/>
                </a:moveTo>
                <a:lnTo>
                  <a:pt x="4910696" y="0"/>
                </a:lnTo>
                <a:lnTo>
                  <a:pt x="4910696" y="3474977"/>
                </a:lnTo>
                <a:lnTo>
                  <a:pt x="0" y="3474977"/>
                </a:lnTo>
                <a:close/>
              </a:path>
            </a:pathLst>
          </a:custGeom>
          <a:solidFill>
            <a:schemeClr val="tx1"/>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err="1">
              <a:solidFill>
                <a:schemeClr val="bg1"/>
              </a:solidFill>
            </a:endParaRPr>
          </a:p>
        </p:txBody>
      </p:sp>
      <p:cxnSp>
        <p:nvCxnSpPr>
          <p:cNvPr id="47" name="Straight Connector 46">
            <a:extLst>
              <a:ext uri="{FF2B5EF4-FFF2-40B4-BE49-F238E27FC236}">
                <a16:creationId xmlns:a16="http://schemas.microsoft.com/office/drawing/2014/main" id="{62177D0E-48DA-4B51-94CD-4032393DCB0D}"/>
              </a:ext>
            </a:extLst>
          </p:cNvPr>
          <p:cNvCxnSpPr>
            <a:cxnSpLocks/>
          </p:cNvCxnSpPr>
          <p:nvPr userDrawn="1"/>
        </p:nvCxnSpPr>
        <p:spPr bwMode="gray">
          <a:xfrm>
            <a:off x="0" y="1935341"/>
            <a:ext cx="2017307" cy="0"/>
          </a:xfrm>
          <a:prstGeom prst="line">
            <a:avLst/>
          </a:prstGeom>
          <a:ln w="22225">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48" name="Freeform 22">
            <a:extLst>
              <a:ext uri="{FF2B5EF4-FFF2-40B4-BE49-F238E27FC236}">
                <a16:creationId xmlns:a16="http://schemas.microsoft.com/office/drawing/2014/main" id="{2060B1A0-89BE-478B-8922-B8DE6049283C}"/>
              </a:ext>
            </a:extLst>
          </p:cNvPr>
          <p:cNvSpPr/>
          <p:nvPr userDrawn="1"/>
        </p:nvSpPr>
        <p:spPr bwMode="gray">
          <a:xfrm>
            <a:off x="2011680" y="603504"/>
            <a:ext cx="4389120" cy="4197096"/>
          </a:xfrm>
          <a:custGeom>
            <a:avLst/>
            <a:gdLst>
              <a:gd name="connsiteX0" fmla="*/ 0 w 4910696"/>
              <a:gd name="connsiteY0" fmla="*/ 0 h 3474977"/>
              <a:gd name="connsiteX1" fmla="*/ 4910696 w 4910696"/>
              <a:gd name="connsiteY1" fmla="*/ 0 h 3474977"/>
              <a:gd name="connsiteX2" fmla="*/ 4910696 w 4910696"/>
              <a:gd name="connsiteY2" fmla="*/ 3474977 h 3474977"/>
              <a:gd name="connsiteX3" fmla="*/ 0 w 4910696"/>
              <a:gd name="connsiteY3" fmla="*/ 3474977 h 3474977"/>
            </a:gdLst>
            <a:ahLst/>
            <a:cxnLst>
              <a:cxn ang="0">
                <a:pos x="connsiteX0" y="connsiteY0"/>
              </a:cxn>
              <a:cxn ang="0">
                <a:pos x="connsiteX1" y="connsiteY1"/>
              </a:cxn>
              <a:cxn ang="0">
                <a:pos x="connsiteX2" y="connsiteY2"/>
              </a:cxn>
              <a:cxn ang="0">
                <a:pos x="connsiteX3" y="connsiteY3"/>
              </a:cxn>
            </a:cxnLst>
            <a:rect l="l" t="t" r="r" b="b"/>
            <a:pathLst>
              <a:path w="4910696" h="3474977">
                <a:moveTo>
                  <a:pt x="0" y="0"/>
                </a:moveTo>
                <a:lnTo>
                  <a:pt x="4910696" y="0"/>
                </a:lnTo>
                <a:lnTo>
                  <a:pt x="4910696" y="3474977"/>
                </a:lnTo>
                <a:lnTo>
                  <a:pt x="0" y="3474977"/>
                </a:lnTo>
                <a:close/>
              </a:path>
            </a:pathLst>
          </a:custGeom>
          <a:solidFill>
            <a:schemeClr val="accent5"/>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err="1">
              <a:solidFill>
                <a:schemeClr val="bg1"/>
              </a:solidFill>
            </a:endParaRPr>
          </a:p>
        </p:txBody>
      </p:sp>
      <p:pic>
        <p:nvPicPr>
          <p:cNvPr id="81" name="Picture 80">
            <a:extLst>
              <a:ext uri="{FF2B5EF4-FFF2-40B4-BE49-F238E27FC236}">
                <a16:creationId xmlns:a16="http://schemas.microsoft.com/office/drawing/2014/main" id="{9EF0933A-E37F-4B90-B8A0-EC14057E67EF}"/>
              </a:ext>
            </a:extLst>
          </p:cNvPr>
          <p:cNvPicPr>
            <a:picLocks noChangeAspect="1"/>
          </p:cNvPicPr>
          <p:nvPr userDrawn="1"/>
        </p:nvPicPr>
        <p:blipFill>
          <a:blip r:embed="rId3"/>
          <a:stretch>
            <a:fillRect/>
          </a:stretch>
        </p:blipFill>
        <p:spPr bwMode="gray">
          <a:xfrm>
            <a:off x="2011680" y="603504"/>
            <a:ext cx="4379985" cy="4200153"/>
          </a:xfrm>
          <a:prstGeom prst="rect">
            <a:avLst/>
          </a:prstGeom>
        </p:spPr>
      </p:pic>
      <p:sp>
        <p:nvSpPr>
          <p:cNvPr id="82" name="Oval 81">
            <a:extLst>
              <a:ext uri="{FF2B5EF4-FFF2-40B4-BE49-F238E27FC236}">
                <a16:creationId xmlns:a16="http://schemas.microsoft.com/office/drawing/2014/main" id="{E4C87DB8-4393-439D-B0C7-38EB4A54BABD}"/>
              </a:ext>
            </a:extLst>
          </p:cNvPr>
          <p:cNvSpPr/>
          <p:nvPr userDrawn="1"/>
        </p:nvSpPr>
        <p:spPr bwMode="gray">
          <a:xfrm>
            <a:off x="2960180" y="1349833"/>
            <a:ext cx="2505205" cy="2505205"/>
          </a:xfrm>
          <a:prstGeom prst="ellipse">
            <a:avLst/>
          </a:prstGeom>
          <a:solidFill>
            <a:schemeClr val="accent5"/>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Text Placeholder 1">
            <a:extLst>
              <a:ext uri="{FF2B5EF4-FFF2-40B4-BE49-F238E27FC236}">
                <a16:creationId xmlns:a16="http://schemas.microsoft.com/office/drawing/2014/main" id="{2E1061F1-4E58-4F06-AD44-CDCE8F352E8E}"/>
              </a:ext>
            </a:extLst>
          </p:cNvPr>
          <p:cNvSpPr txBox="1">
            <a:spLocks/>
          </p:cNvSpPr>
          <p:nvPr userDrawn="1"/>
        </p:nvSpPr>
        <p:spPr bwMode="gray">
          <a:xfrm>
            <a:off x="6469574" y="-5582"/>
            <a:ext cx="1382195" cy="1231188"/>
          </a:xfrm>
          <a:prstGeom prst="rect">
            <a:avLst/>
          </a:prstGeom>
          <a:solidFill>
            <a:srgbClr val="009900"/>
          </a:solidFill>
        </p:spPr>
        <p:txBody>
          <a:bodyPr vert="horz" wrap="square" lIns="64008" tIns="45720" rIns="64008" bIns="45720" rtlCol="0">
            <a:noAutofit/>
          </a:bodyPr>
          <a:lstStyle>
            <a:lvl1pPr marL="112713" indent="-112713" algn="l" defTabSz="1018879" rtl="0" eaLnBrk="1" latinLnBrk="0" hangingPunct="1">
              <a:spcBef>
                <a:spcPts val="500"/>
              </a:spcBef>
              <a:buFont typeface="Arial" pitchFamily="34" charset="0"/>
              <a:buChar char="•"/>
              <a:defRPr sz="1000" kern="1200">
                <a:solidFill>
                  <a:schemeClr val="tx1"/>
                </a:solidFill>
                <a:latin typeface="+mn-lt"/>
                <a:ea typeface="+mn-ea"/>
                <a:cs typeface="+mn-cs"/>
              </a:defRPr>
            </a:lvl1pPr>
            <a:lvl2pPr marL="230188" indent="-117475" algn="l" defTabSz="1018879" rtl="0" eaLnBrk="1" latinLnBrk="0" hangingPunct="1">
              <a:spcBef>
                <a:spcPts val="500"/>
              </a:spcBef>
              <a:buFont typeface="Arial" pitchFamily="34" charset="0"/>
              <a:buChar char="–"/>
              <a:defRPr sz="1000" kern="1200">
                <a:solidFill>
                  <a:schemeClr val="tx1"/>
                </a:solidFill>
                <a:latin typeface="+mn-lt"/>
                <a:ea typeface="+mn-ea"/>
                <a:cs typeface="+mn-cs"/>
              </a:defRPr>
            </a:lvl2pPr>
            <a:lvl3pPr marL="342900" indent="-112713" algn="l" defTabSz="1018879" rtl="0" eaLnBrk="1" latinLnBrk="0" hangingPunct="1">
              <a:spcBef>
                <a:spcPts val="500"/>
              </a:spcBef>
              <a:buFont typeface="Arial" pitchFamily="34" charset="0"/>
              <a:buChar char="•"/>
              <a:defRPr sz="1000" kern="1200">
                <a:solidFill>
                  <a:schemeClr val="tx1"/>
                </a:solidFill>
                <a:latin typeface="+mn-lt"/>
                <a:ea typeface="+mn-ea"/>
                <a:cs typeface="+mn-cs"/>
              </a:defRPr>
            </a:lvl3pPr>
            <a:lvl4pPr marL="458788" indent="-115888" algn="l" defTabSz="1018879" rtl="0" eaLnBrk="1" latinLnBrk="0" hangingPunct="1">
              <a:spcBef>
                <a:spcPts val="500"/>
              </a:spcBef>
              <a:buFont typeface="Arial" pitchFamily="34" charset="0"/>
              <a:buChar char="–"/>
              <a:defRPr sz="1000" kern="1200">
                <a:solidFill>
                  <a:schemeClr val="tx1"/>
                </a:solidFill>
                <a:latin typeface="+mn-lt"/>
                <a:ea typeface="+mn-ea"/>
                <a:cs typeface="+mn-cs"/>
              </a:defRPr>
            </a:lvl4pPr>
            <a:lvl5pPr marL="571500" indent="-112713" algn="l" defTabSz="1018879" rtl="0" eaLnBrk="1" latinLnBrk="0" hangingPunct="1">
              <a:spcBef>
                <a:spcPts val="500"/>
              </a:spcBef>
              <a:buFont typeface="Arial" pitchFamily="34" charset="0"/>
              <a:buChar char="•"/>
              <a:defRPr sz="1000" kern="1200" baseline="0">
                <a:solidFill>
                  <a:schemeClr val="tx1"/>
                </a:solidFill>
                <a:latin typeface="+mn-lt"/>
                <a:ea typeface="+mn-ea"/>
                <a:cs typeface="+mn-cs"/>
              </a:defRPr>
            </a:lvl5pPr>
            <a:lvl6pPr marL="2801918" indent="-254720" algn="l" defTabSz="1018879"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11358" indent="-254720" algn="l" defTabSz="1018879"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20798" indent="-254720" algn="l" defTabSz="1018879"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30237" indent="-254720" algn="l" defTabSz="1018879" rtl="0" eaLnBrk="1" latinLnBrk="0" hangingPunct="1">
              <a:spcBef>
                <a:spcPct val="20000"/>
              </a:spcBef>
              <a:buFont typeface="Arial" pitchFamily="34" charset="0"/>
              <a:buChar char="•"/>
              <a:defRPr sz="2200" kern="1200">
                <a:solidFill>
                  <a:schemeClr val="tx1"/>
                </a:solidFill>
                <a:latin typeface="+mn-lt"/>
                <a:ea typeface="+mn-ea"/>
                <a:cs typeface="+mn-cs"/>
              </a:defRPr>
            </a:lvl9pPr>
          </a:lstStyle>
          <a:p>
            <a:pPr marL="0" indent="0">
              <a:buFont typeface="Arial" pitchFamily="34" charset="0"/>
              <a:buNone/>
            </a:pPr>
            <a:endParaRPr lang="en-US" dirty="0">
              <a:solidFill>
                <a:schemeClr val="bg1"/>
              </a:solidFill>
              <a:latin typeface="Arial" panose="020B0604020202020204" pitchFamily="34" charset="0"/>
              <a:cs typeface="Arial" panose="020B0604020202020204" pitchFamily="34" charset="0"/>
            </a:endParaRPr>
          </a:p>
        </p:txBody>
      </p:sp>
      <p:sp>
        <p:nvSpPr>
          <p:cNvPr id="84" name="TextBox 83">
            <a:extLst>
              <a:ext uri="{FF2B5EF4-FFF2-40B4-BE49-F238E27FC236}">
                <a16:creationId xmlns:a16="http://schemas.microsoft.com/office/drawing/2014/main" id="{95FDE04C-822F-4A69-94A4-E16670D73239}"/>
              </a:ext>
            </a:extLst>
          </p:cNvPr>
          <p:cNvSpPr txBox="1"/>
          <p:nvPr userDrawn="1"/>
        </p:nvSpPr>
        <p:spPr bwMode="gray">
          <a:xfrm>
            <a:off x="6553161" y="50431"/>
            <a:ext cx="1267384" cy="553998"/>
          </a:xfrm>
          <a:prstGeom prst="rect">
            <a:avLst/>
          </a:prstGeom>
          <a:noFill/>
        </p:spPr>
        <p:txBody>
          <a:bodyPr wrap="square" lIns="0" tIns="0" rIns="0" bIns="0" rtlCol="0">
            <a:spAutoFit/>
          </a:bodyPr>
          <a:lstStyle/>
          <a:p>
            <a:pPr>
              <a:spcBef>
                <a:spcPts val="500"/>
              </a:spcBef>
            </a:pPr>
            <a:r>
              <a:rPr lang="en-US" sz="1200" b="1" dirty="0">
                <a:solidFill>
                  <a:schemeClr val="bg1"/>
                </a:solidFill>
                <a:latin typeface="Arial" panose="020B0604020202020204" pitchFamily="34" charset="0"/>
                <a:cs typeface="Arial" panose="020B0604020202020204" pitchFamily="34" charset="0"/>
              </a:rPr>
              <a:t>DO NOT EDIT THIS SLIDE FOR ANY PURPOSE</a:t>
            </a:r>
          </a:p>
        </p:txBody>
      </p:sp>
      <p:sp>
        <p:nvSpPr>
          <p:cNvPr id="85" name="TextBox 84">
            <a:extLst>
              <a:ext uri="{FF2B5EF4-FFF2-40B4-BE49-F238E27FC236}">
                <a16:creationId xmlns:a16="http://schemas.microsoft.com/office/drawing/2014/main" id="{4329FEEB-9128-435C-B874-ABC589493BDC}"/>
              </a:ext>
            </a:extLst>
          </p:cNvPr>
          <p:cNvSpPr txBox="1"/>
          <p:nvPr userDrawn="1"/>
        </p:nvSpPr>
        <p:spPr bwMode="gray">
          <a:xfrm>
            <a:off x="6553161" y="722763"/>
            <a:ext cx="1267383" cy="433452"/>
          </a:xfrm>
          <a:prstGeom prst="rect">
            <a:avLst/>
          </a:prstGeom>
          <a:noFill/>
        </p:spPr>
        <p:txBody>
          <a:bodyPr wrap="square" lIns="0" tIns="0" rIns="0" bIns="0" rtlCol="0">
            <a:spAutoFit/>
          </a:bodyPr>
          <a:lstStyle/>
          <a:p>
            <a:pPr>
              <a:spcBef>
                <a:spcPts val="500"/>
              </a:spcBef>
            </a:pPr>
            <a:r>
              <a:rPr lang="en-US" sz="800" dirty="0">
                <a:solidFill>
                  <a:schemeClr val="bg1"/>
                </a:solidFill>
                <a:latin typeface="Arial" panose="020B0604020202020204" pitchFamily="34" charset="0"/>
                <a:cs typeface="Arial" panose="020B0604020202020204" pitchFamily="34" charset="0"/>
              </a:rPr>
              <a:t>If an edit is necessary,</a:t>
            </a:r>
            <a:br>
              <a:rPr lang="en-US" sz="800" dirty="0">
                <a:solidFill>
                  <a:schemeClr val="bg1"/>
                </a:solidFill>
                <a:latin typeface="Arial" panose="020B0604020202020204" pitchFamily="34" charset="0"/>
                <a:cs typeface="Arial" panose="020B0604020202020204" pitchFamily="34" charset="0"/>
              </a:rPr>
            </a:br>
            <a:r>
              <a:rPr lang="en-US" sz="800" dirty="0">
                <a:solidFill>
                  <a:schemeClr val="bg1"/>
                </a:solidFill>
                <a:latin typeface="Arial" panose="020B0604020202020204" pitchFamily="34" charset="0"/>
                <a:cs typeface="Arial" panose="020B0604020202020204" pitchFamily="34" charset="0"/>
              </a:rPr>
              <a:t>please contact:</a:t>
            </a:r>
          </a:p>
          <a:p>
            <a:pPr>
              <a:spcBef>
                <a:spcPts val="500"/>
              </a:spcBef>
            </a:pPr>
            <a:r>
              <a:rPr lang="en-US" sz="800" b="1" dirty="0">
                <a:solidFill>
                  <a:schemeClr val="bg1"/>
                </a:solidFill>
                <a:latin typeface="Arial" panose="020B0604020202020204" pitchFamily="34" charset="0"/>
                <a:cs typeface="Arial" panose="020B0604020202020204" pitchFamily="34" charset="0"/>
              </a:rPr>
              <a:t>DSS-Requests@eab.com</a:t>
            </a:r>
            <a:endParaRPr lang="en-US" sz="800" b="1" i="1" dirty="0">
              <a:solidFill>
                <a:schemeClr val="bg1"/>
              </a:solidFill>
              <a:latin typeface="Arial" panose="020B0604020202020204" pitchFamily="34" charset="0"/>
              <a:cs typeface="Arial" panose="020B0604020202020204" pitchFamily="34" charset="0"/>
            </a:endParaRPr>
          </a:p>
        </p:txBody>
      </p:sp>
      <p:pic>
        <p:nvPicPr>
          <p:cNvPr id="86" name="Picture 85">
            <a:extLst>
              <a:ext uri="{FF2B5EF4-FFF2-40B4-BE49-F238E27FC236}">
                <a16:creationId xmlns:a16="http://schemas.microsoft.com/office/drawing/2014/main" id="{C502B129-FE71-43BE-80FA-9B921E6DD52B}"/>
              </a:ext>
            </a:extLst>
          </p:cNvPr>
          <p:cNvPicPr>
            <a:picLocks noChangeAspect="1"/>
          </p:cNvPicPr>
          <p:nvPr userDrawn="1"/>
        </p:nvPicPr>
        <p:blipFill>
          <a:blip r:embed="rId4"/>
          <a:stretch>
            <a:fillRect/>
          </a:stretch>
        </p:blipFill>
        <p:spPr bwMode="gray">
          <a:xfrm>
            <a:off x="2643774" y="986010"/>
            <a:ext cx="3136584" cy="3139630"/>
          </a:xfrm>
          <a:prstGeom prst="rect">
            <a:avLst/>
          </a:prstGeom>
        </p:spPr>
      </p:pic>
      <p:grpSp>
        <p:nvGrpSpPr>
          <p:cNvPr id="87" name="Group 86">
            <a:extLst>
              <a:ext uri="{FF2B5EF4-FFF2-40B4-BE49-F238E27FC236}">
                <a16:creationId xmlns:a16="http://schemas.microsoft.com/office/drawing/2014/main" id="{0746E12A-E3AC-4059-88FC-15CCC94A5F72}"/>
              </a:ext>
            </a:extLst>
          </p:cNvPr>
          <p:cNvGrpSpPr/>
          <p:nvPr userDrawn="1"/>
        </p:nvGrpSpPr>
        <p:grpSpPr bwMode="gray">
          <a:xfrm>
            <a:off x="272283" y="905558"/>
            <a:ext cx="1746182" cy="677108"/>
            <a:chOff x="226994" y="941528"/>
            <a:chExt cx="1746182" cy="677108"/>
          </a:xfrm>
        </p:grpSpPr>
        <p:sp>
          <p:nvSpPr>
            <p:cNvPr id="88" name="TextBox 87">
              <a:extLst>
                <a:ext uri="{FF2B5EF4-FFF2-40B4-BE49-F238E27FC236}">
                  <a16:creationId xmlns:a16="http://schemas.microsoft.com/office/drawing/2014/main" id="{FAB2497F-A9B2-464E-B062-CBD0BC070ED4}"/>
                </a:ext>
              </a:extLst>
            </p:cNvPr>
            <p:cNvSpPr txBox="1"/>
            <p:nvPr userDrawn="1"/>
          </p:nvSpPr>
          <p:spPr bwMode="gray">
            <a:xfrm>
              <a:off x="289781" y="941528"/>
              <a:ext cx="1683395" cy="677108"/>
            </a:xfrm>
            <a:prstGeom prst="rect">
              <a:avLst/>
            </a:prstGeom>
            <a:noFill/>
          </p:spPr>
          <p:txBody>
            <a:bodyPr wrap="square" lIns="0" tIns="0" rIns="0" bIns="0" rtlCol="0">
              <a:spAutoFit/>
            </a:bodyPr>
            <a:lstStyle/>
            <a:p>
              <a:pPr>
                <a:spcBef>
                  <a:spcPts val="500"/>
                </a:spcBef>
              </a:pPr>
              <a:r>
                <a:rPr lang="en-US" sz="1100" b="1" dirty="0">
                  <a:latin typeface="+mj-lt"/>
                </a:rPr>
                <a:t>We help schools </a:t>
              </a:r>
              <a:br>
                <a:rPr lang="en-US" sz="1100" b="1" dirty="0">
                  <a:latin typeface="+mj-lt"/>
                </a:rPr>
              </a:br>
              <a:r>
                <a:rPr lang="en-US" sz="1100" b="1" dirty="0">
                  <a:latin typeface="+mj-lt"/>
                </a:rPr>
                <a:t>support students </a:t>
              </a:r>
              <a:br>
                <a:rPr lang="en-US" sz="1100" b="1" dirty="0">
                  <a:latin typeface="+mj-lt"/>
                </a:rPr>
              </a:br>
              <a:r>
                <a:rPr lang="en-US" sz="1100" dirty="0">
                  <a:solidFill>
                    <a:schemeClr val="accent2"/>
                  </a:solidFill>
                  <a:latin typeface="+mj-lt"/>
                </a:rPr>
                <a:t>from enrollment to </a:t>
              </a:r>
              <a:br>
                <a:rPr lang="en-US" sz="1100" dirty="0">
                  <a:solidFill>
                    <a:schemeClr val="accent2"/>
                  </a:solidFill>
                  <a:latin typeface="+mj-lt"/>
                </a:rPr>
              </a:br>
              <a:r>
                <a:rPr lang="en-US" sz="1100" dirty="0">
                  <a:solidFill>
                    <a:schemeClr val="accent2"/>
                  </a:solidFill>
                  <a:latin typeface="+mj-lt"/>
                </a:rPr>
                <a:t>graduation and beyond</a:t>
              </a:r>
            </a:p>
          </p:txBody>
        </p:sp>
        <p:cxnSp>
          <p:nvCxnSpPr>
            <p:cNvPr id="89" name="Straight Connector 88">
              <a:extLst>
                <a:ext uri="{FF2B5EF4-FFF2-40B4-BE49-F238E27FC236}">
                  <a16:creationId xmlns:a16="http://schemas.microsoft.com/office/drawing/2014/main" id="{7D3211F4-48D4-40CA-94E6-E300863157B0}"/>
                </a:ext>
              </a:extLst>
            </p:cNvPr>
            <p:cNvCxnSpPr>
              <a:cxnSpLocks/>
            </p:cNvCxnSpPr>
            <p:nvPr userDrawn="1"/>
          </p:nvCxnSpPr>
          <p:spPr bwMode="gray">
            <a:xfrm flipH="1" flipV="1">
              <a:off x="226994" y="969237"/>
              <a:ext cx="5530" cy="649399"/>
            </a:xfrm>
            <a:prstGeom prst="line">
              <a:avLst/>
            </a:prstGeom>
            <a:ln w="22225">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90" name="TextBox 89">
            <a:extLst>
              <a:ext uri="{FF2B5EF4-FFF2-40B4-BE49-F238E27FC236}">
                <a16:creationId xmlns:a16="http://schemas.microsoft.com/office/drawing/2014/main" id="{145104A4-4D88-4F8D-8D0D-DA4D829CDB69}"/>
              </a:ext>
            </a:extLst>
          </p:cNvPr>
          <p:cNvSpPr txBox="1"/>
          <p:nvPr userDrawn="1"/>
        </p:nvSpPr>
        <p:spPr bwMode="gray">
          <a:xfrm>
            <a:off x="2191780" y="721806"/>
            <a:ext cx="1129389" cy="256737"/>
          </a:xfrm>
          <a:prstGeom prst="rect">
            <a:avLst/>
          </a:prstGeom>
          <a:noFill/>
        </p:spPr>
        <p:txBody>
          <a:bodyPr wrap="square" lIns="0" tIns="0" rIns="0" bIns="0" numCol="1" spcCol="457200" rtlCol="0">
            <a:spAutoFit/>
          </a:bodyPr>
          <a:lstStyle/>
          <a:p>
            <a:pPr marL="112713" indent="-112713">
              <a:lnSpc>
                <a:spcPct val="108000"/>
              </a:lnSpc>
              <a:spcBef>
                <a:spcPts val="400"/>
              </a:spcBef>
              <a:buClr>
                <a:schemeClr val="tx2"/>
              </a:buClr>
              <a:buSzPct val="120000"/>
              <a:buFont typeface="Verdana" panose="020B0604030504040204" pitchFamily="34" charset="0"/>
              <a:buChar char="›"/>
            </a:pPr>
            <a:r>
              <a:rPr lang="en-US" sz="800" dirty="0">
                <a:solidFill>
                  <a:schemeClr val="bg1"/>
                </a:solidFill>
                <a:latin typeface="+mj-lt"/>
              </a:rPr>
              <a:t>Find and enroll your right-fit students</a:t>
            </a:r>
          </a:p>
        </p:txBody>
      </p:sp>
      <p:sp>
        <p:nvSpPr>
          <p:cNvPr id="91" name="TextBox 90">
            <a:extLst>
              <a:ext uri="{FF2B5EF4-FFF2-40B4-BE49-F238E27FC236}">
                <a16:creationId xmlns:a16="http://schemas.microsoft.com/office/drawing/2014/main" id="{FC54F57C-2699-402B-AB62-CFE2C2E6029F}"/>
              </a:ext>
            </a:extLst>
          </p:cNvPr>
          <p:cNvSpPr txBox="1"/>
          <p:nvPr userDrawn="1"/>
        </p:nvSpPr>
        <p:spPr bwMode="gray">
          <a:xfrm>
            <a:off x="5029132" y="721806"/>
            <a:ext cx="1147566" cy="256737"/>
          </a:xfrm>
          <a:prstGeom prst="rect">
            <a:avLst/>
          </a:prstGeom>
          <a:noFill/>
        </p:spPr>
        <p:txBody>
          <a:bodyPr wrap="square" lIns="0" tIns="0" rIns="0" bIns="0" numCol="1" spcCol="457200" rtlCol="0">
            <a:spAutoFit/>
          </a:bodyPr>
          <a:lstStyle/>
          <a:p>
            <a:pPr marL="112713" indent="-112713">
              <a:lnSpc>
                <a:spcPct val="108000"/>
              </a:lnSpc>
              <a:spcBef>
                <a:spcPts val="400"/>
              </a:spcBef>
              <a:buClr>
                <a:schemeClr val="tx2"/>
              </a:buClr>
              <a:buSzPct val="120000"/>
              <a:buFont typeface="Verdana" panose="020B0604030504040204" pitchFamily="34" charset="0"/>
              <a:buChar char="›"/>
            </a:pPr>
            <a:r>
              <a:rPr lang="en-US" sz="800" dirty="0">
                <a:solidFill>
                  <a:schemeClr val="bg1"/>
                </a:solidFill>
                <a:latin typeface="+mj-lt"/>
              </a:rPr>
              <a:t>Support and graduate more students</a:t>
            </a:r>
          </a:p>
        </p:txBody>
      </p:sp>
      <p:sp>
        <p:nvSpPr>
          <p:cNvPr id="92" name="TextBox 91">
            <a:extLst>
              <a:ext uri="{FF2B5EF4-FFF2-40B4-BE49-F238E27FC236}">
                <a16:creationId xmlns:a16="http://schemas.microsoft.com/office/drawing/2014/main" id="{37615EB3-099B-4A5D-8585-1D483FEBC75C}"/>
              </a:ext>
            </a:extLst>
          </p:cNvPr>
          <p:cNvSpPr txBox="1"/>
          <p:nvPr userDrawn="1"/>
        </p:nvSpPr>
        <p:spPr bwMode="gray">
          <a:xfrm>
            <a:off x="3570592" y="4240173"/>
            <a:ext cx="1258401" cy="256737"/>
          </a:xfrm>
          <a:prstGeom prst="rect">
            <a:avLst/>
          </a:prstGeom>
          <a:noFill/>
        </p:spPr>
        <p:txBody>
          <a:bodyPr wrap="square" lIns="0" tIns="0" rIns="0" bIns="0" numCol="1" spcCol="457200" rtlCol="0">
            <a:spAutoFit/>
          </a:bodyPr>
          <a:lstStyle/>
          <a:p>
            <a:pPr marL="112713" indent="-112713">
              <a:lnSpc>
                <a:spcPct val="108000"/>
              </a:lnSpc>
              <a:spcBef>
                <a:spcPts val="600"/>
              </a:spcBef>
              <a:buClr>
                <a:schemeClr val="tx2"/>
              </a:buClr>
              <a:buSzPct val="120000"/>
              <a:buFont typeface="Verdana" panose="020B0604030504040204" pitchFamily="34" charset="0"/>
              <a:buChar char="›"/>
            </a:pPr>
            <a:r>
              <a:rPr lang="en-US" sz="800" dirty="0">
                <a:solidFill>
                  <a:schemeClr val="bg1"/>
                </a:solidFill>
                <a:latin typeface="+mj-lt"/>
              </a:rPr>
              <a:t>Prepare your institution </a:t>
            </a:r>
            <a:br>
              <a:rPr lang="en-US" sz="800" dirty="0">
                <a:solidFill>
                  <a:schemeClr val="bg1"/>
                </a:solidFill>
                <a:latin typeface="+mj-lt"/>
              </a:rPr>
            </a:br>
            <a:r>
              <a:rPr lang="en-US" sz="800" dirty="0">
                <a:solidFill>
                  <a:schemeClr val="bg1"/>
                </a:solidFill>
                <a:latin typeface="+mj-lt"/>
              </a:rPr>
              <a:t>for the future</a:t>
            </a:r>
          </a:p>
        </p:txBody>
      </p:sp>
      <p:sp>
        <p:nvSpPr>
          <p:cNvPr id="93" name="TextBox 92">
            <a:extLst>
              <a:ext uri="{FF2B5EF4-FFF2-40B4-BE49-F238E27FC236}">
                <a16:creationId xmlns:a16="http://schemas.microsoft.com/office/drawing/2014/main" id="{D0CB9116-D65B-4B18-8C9C-0AAB3D431349}"/>
              </a:ext>
            </a:extLst>
          </p:cNvPr>
          <p:cNvSpPr txBox="1"/>
          <p:nvPr userDrawn="1"/>
        </p:nvSpPr>
        <p:spPr bwMode="gray">
          <a:xfrm>
            <a:off x="444085" y="2188209"/>
            <a:ext cx="1162966" cy="115544"/>
          </a:xfrm>
          <a:prstGeom prst="rect">
            <a:avLst/>
          </a:prstGeom>
          <a:noFill/>
        </p:spPr>
        <p:txBody>
          <a:bodyPr wrap="square" lIns="0" tIns="0" rIns="0" bIns="0" numCol="1" spcCol="457200" rtlCol="0">
            <a:spAutoFit/>
          </a:bodyPr>
          <a:lstStyle/>
          <a:p>
            <a:pPr marL="0" marR="0" lvl="0" indent="0" algn="l" defTabSz="537667" rtl="0" eaLnBrk="1" fontAlgn="auto" latinLnBrk="0" hangingPunct="1">
              <a:lnSpc>
                <a:spcPct val="120000"/>
              </a:lnSpc>
              <a:spcBef>
                <a:spcPts val="400"/>
              </a:spcBef>
              <a:spcAft>
                <a:spcPts val="0"/>
              </a:spcAft>
              <a:buClrTx/>
              <a:buSzPct val="120000"/>
              <a:buFont typeface="Verdana" panose="020B0604030504040204" pitchFamily="34" charset="0"/>
              <a:buNone/>
              <a:tabLst/>
              <a:defRPr/>
            </a:pPr>
            <a:r>
              <a:rPr lang="en-US" sz="700" b="1" dirty="0">
                <a:solidFill>
                  <a:schemeClr val="bg1"/>
                </a:solidFill>
              </a:rPr>
              <a:t>ROOTED IN RESEARCH</a:t>
            </a:r>
          </a:p>
        </p:txBody>
      </p:sp>
      <p:sp>
        <p:nvSpPr>
          <p:cNvPr id="94" name="TextBox 93">
            <a:extLst>
              <a:ext uri="{FF2B5EF4-FFF2-40B4-BE49-F238E27FC236}">
                <a16:creationId xmlns:a16="http://schemas.microsoft.com/office/drawing/2014/main" id="{BAD7781D-4B69-4E9A-A4F5-1284EEAD071A}"/>
              </a:ext>
            </a:extLst>
          </p:cNvPr>
          <p:cNvSpPr txBox="1"/>
          <p:nvPr userDrawn="1"/>
        </p:nvSpPr>
        <p:spPr bwMode="gray">
          <a:xfrm>
            <a:off x="903359" y="2369028"/>
            <a:ext cx="732284" cy="200055"/>
          </a:xfrm>
          <a:prstGeom prst="rect">
            <a:avLst/>
          </a:prstGeom>
          <a:noFill/>
        </p:spPr>
        <p:txBody>
          <a:bodyPr wrap="square" lIns="0" tIns="0" rIns="0" bIns="0" rtlCol="0">
            <a:spAutoFit/>
          </a:bodyPr>
          <a:lstStyle/>
          <a:p>
            <a:pPr>
              <a:spcBef>
                <a:spcPts val="500"/>
              </a:spcBef>
            </a:pPr>
            <a:r>
              <a:rPr lang="en-US" sz="650" dirty="0">
                <a:solidFill>
                  <a:schemeClr val="bg1"/>
                </a:solidFill>
              </a:rPr>
              <a:t>Peer-tested </a:t>
            </a:r>
            <a:br>
              <a:rPr lang="en-US" sz="650" dirty="0">
                <a:solidFill>
                  <a:schemeClr val="bg1"/>
                </a:solidFill>
              </a:rPr>
            </a:br>
            <a:r>
              <a:rPr lang="en-US" sz="650" dirty="0">
                <a:solidFill>
                  <a:schemeClr val="bg1"/>
                </a:solidFill>
              </a:rPr>
              <a:t>best practices</a:t>
            </a:r>
          </a:p>
        </p:txBody>
      </p:sp>
      <p:sp>
        <p:nvSpPr>
          <p:cNvPr id="95" name="TextBox 94">
            <a:extLst>
              <a:ext uri="{FF2B5EF4-FFF2-40B4-BE49-F238E27FC236}">
                <a16:creationId xmlns:a16="http://schemas.microsoft.com/office/drawing/2014/main" id="{E8D19EB8-2FB8-470E-9EC0-1C7886B34B78}"/>
              </a:ext>
            </a:extLst>
          </p:cNvPr>
          <p:cNvSpPr txBox="1"/>
          <p:nvPr userDrawn="1"/>
        </p:nvSpPr>
        <p:spPr bwMode="gray">
          <a:xfrm>
            <a:off x="444085" y="2363411"/>
            <a:ext cx="443338" cy="169277"/>
          </a:xfrm>
          <a:prstGeom prst="rect">
            <a:avLst/>
          </a:prstGeom>
          <a:noFill/>
        </p:spPr>
        <p:txBody>
          <a:bodyPr wrap="square" lIns="0" tIns="0" rIns="0" bIns="0" rtlCol="0">
            <a:spAutoFit/>
          </a:bodyPr>
          <a:lstStyle/>
          <a:p>
            <a:pPr>
              <a:spcBef>
                <a:spcPts val="500"/>
              </a:spcBef>
            </a:pPr>
            <a:r>
              <a:rPr lang="en-US" sz="1100" dirty="0">
                <a:solidFill>
                  <a:schemeClr val="tx2"/>
                </a:solidFill>
                <a:latin typeface="+mj-lt"/>
              </a:rPr>
              <a:t>7,500</a:t>
            </a:r>
            <a:r>
              <a:rPr lang="en-US" sz="1100" baseline="30000" dirty="0">
                <a:solidFill>
                  <a:schemeClr val="tx2"/>
                </a:solidFill>
                <a:latin typeface="+mj-lt"/>
              </a:rPr>
              <a:t>+</a:t>
            </a:r>
          </a:p>
        </p:txBody>
      </p:sp>
      <p:sp>
        <p:nvSpPr>
          <p:cNvPr id="96" name="TextBox 95">
            <a:extLst>
              <a:ext uri="{FF2B5EF4-FFF2-40B4-BE49-F238E27FC236}">
                <a16:creationId xmlns:a16="http://schemas.microsoft.com/office/drawing/2014/main" id="{15AFB7A1-F5AF-4325-AE1A-53E6F581A9D4}"/>
              </a:ext>
            </a:extLst>
          </p:cNvPr>
          <p:cNvSpPr txBox="1"/>
          <p:nvPr userDrawn="1"/>
        </p:nvSpPr>
        <p:spPr bwMode="gray">
          <a:xfrm>
            <a:off x="903359" y="2643386"/>
            <a:ext cx="968825" cy="200055"/>
          </a:xfrm>
          <a:prstGeom prst="rect">
            <a:avLst/>
          </a:prstGeom>
          <a:noFill/>
        </p:spPr>
        <p:txBody>
          <a:bodyPr wrap="square" lIns="0" tIns="0" rIns="0" bIns="0" rtlCol="0">
            <a:spAutoFit/>
          </a:bodyPr>
          <a:lstStyle/>
          <a:p>
            <a:pPr>
              <a:spcBef>
                <a:spcPts val="500"/>
              </a:spcBef>
            </a:pPr>
            <a:r>
              <a:rPr lang="en-US" sz="650" spc="-10" baseline="0" dirty="0">
                <a:solidFill>
                  <a:schemeClr val="bg1"/>
                </a:solidFill>
              </a:rPr>
              <a:t>Enrollment innovations </a:t>
            </a:r>
            <a:r>
              <a:rPr lang="en-US" sz="650" dirty="0">
                <a:solidFill>
                  <a:schemeClr val="bg1"/>
                </a:solidFill>
              </a:rPr>
              <a:t>tested annually</a:t>
            </a:r>
          </a:p>
        </p:txBody>
      </p:sp>
      <p:sp>
        <p:nvSpPr>
          <p:cNvPr id="97" name="TextBox 96">
            <a:extLst>
              <a:ext uri="{FF2B5EF4-FFF2-40B4-BE49-F238E27FC236}">
                <a16:creationId xmlns:a16="http://schemas.microsoft.com/office/drawing/2014/main" id="{012182C6-A3AB-4FA5-8EB3-81D644D5C93C}"/>
              </a:ext>
            </a:extLst>
          </p:cNvPr>
          <p:cNvSpPr txBox="1"/>
          <p:nvPr userDrawn="1"/>
        </p:nvSpPr>
        <p:spPr bwMode="gray">
          <a:xfrm>
            <a:off x="444085" y="2637769"/>
            <a:ext cx="443338" cy="169277"/>
          </a:xfrm>
          <a:prstGeom prst="rect">
            <a:avLst/>
          </a:prstGeom>
          <a:noFill/>
        </p:spPr>
        <p:txBody>
          <a:bodyPr wrap="square" lIns="0" tIns="0" rIns="0" bIns="0" rtlCol="0">
            <a:spAutoFit/>
          </a:bodyPr>
          <a:lstStyle/>
          <a:p>
            <a:pPr>
              <a:spcBef>
                <a:spcPts val="500"/>
              </a:spcBef>
            </a:pPr>
            <a:r>
              <a:rPr lang="en-US" sz="1100" dirty="0">
                <a:solidFill>
                  <a:schemeClr val="tx2"/>
                </a:solidFill>
                <a:latin typeface="+mj-lt"/>
              </a:rPr>
              <a:t>500</a:t>
            </a:r>
            <a:r>
              <a:rPr lang="en-US" sz="1100" baseline="30000" dirty="0">
                <a:solidFill>
                  <a:schemeClr val="tx2"/>
                </a:solidFill>
                <a:latin typeface="+mj-lt"/>
              </a:rPr>
              <a:t>+</a:t>
            </a:r>
          </a:p>
        </p:txBody>
      </p:sp>
      <p:grpSp>
        <p:nvGrpSpPr>
          <p:cNvPr id="98" name="Group 97">
            <a:extLst>
              <a:ext uri="{FF2B5EF4-FFF2-40B4-BE49-F238E27FC236}">
                <a16:creationId xmlns:a16="http://schemas.microsoft.com/office/drawing/2014/main" id="{C47A5C34-341E-446B-BD4D-8C3496750DD7}"/>
              </a:ext>
            </a:extLst>
          </p:cNvPr>
          <p:cNvGrpSpPr/>
          <p:nvPr userDrawn="1"/>
        </p:nvGrpSpPr>
        <p:grpSpPr bwMode="gray">
          <a:xfrm>
            <a:off x="264738" y="2196283"/>
            <a:ext cx="108698" cy="108698"/>
            <a:chOff x="4812593" y="3156606"/>
            <a:chExt cx="316374" cy="316374"/>
          </a:xfrm>
        </p:grpSpPr>
        <p:sp>
          <p:nvSpPr>
            <p:cNvPr id="99" name="Oval 98">
              <a:extLst>
                <a:ext uri="{FF2B5EF4-FFF2-40B4-BE49-F238E27FC236}">
                  <a16:creationId xmlns:a16="http://schemas.microsoft.com/office/drawing/2014/main" id="{7CDD4C0E-2417-4E79-9BD0-12091074B23C}"/>
                </a:ext>
              </a:extLst>
            </p:cNvPr>
            <p:cNvSpPr/>
            <p:nvPr/>
          </p:nvSpPr>
          <p:spPr bwMode="gray">
            <a:xfrm>
              <a:off x="4812593" y="3156606"/>
              <a:ext cx="316374" cy="316374"/>
            </a:xfrm>
            <a:prstGeom prst="ellipse">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6478" tIns="28239" rIns="56478" bIns="28239" numCol="1" spcCol="0" rtlCol="0" fromWordArt="0" anchor="ctr" anchorCtr="0" forceAA="0" compatLnSpc="1">
              <a:prstTxWarp prst="textNoShape">
                <a:avLst/>
              </a:prstTxWarp>
              <a:noAutofit/>
            </a:bodyPr>
            <a:lstStyle/>
            <a:p>
              <a:pPr algn="ctr"/>
              <a:endParaRPr lang="en-US" sz="699"/>
            </a:p>
          </p:txBody>
        </p:sp>
        <p:sp>
          <p:nvSpPr>
            <p:cNvPr id="100" name="Freeform 12">
              <a:extLst>
                <a:ext uri="{FF2B5EF4-FFF2-40B4-BE49-F238E27FC236}">
                  <a16:creationId xmlns:a16="http://schemas.microsoft.com/office/drawing/2014/main" id="{747F517C-FB19-4082-80E3-0F799BF7C0E3}"/>
                </a:ext>
              </a:extLst>
            </p:cNvPr>
            <p:cNvSpPr/>
            <p:nvPr/>
          </p:nvSpPr>
          <p:spPr bwMode="gray">
            <a:xfrm rot="8100000">
              <a:off x="4899384" y="3263023"/>
              <a:ext cx="100493" cy="103540"/>
            </a:xfrm>
            <a:custGeom>
              <a:avLst/>
              <a:gdLst>
                <a:gd name="connsiteX0" fmla="*/ 0 w 755703"/>
                <a:gd name="connsiteY0" fmla="*/ 0 h 755703"/>
                <a:gd name="connsiteX1" fmla="*/ 755703 w 755703"/>
                <a:gd name="connsiteY1" fmla="*/ 0 h 755703"/>
                <a:gd name="connsiteX2" fmla="*/ 755703 w 755703"/>
                <a:gd name="connsiteY2" fmla="*/ 755703 h 755703"/>
                <a:gd name="connsiteX3" fmla="*/ 0 w 755703"/>
                <a:gd name="connsiteY3" fmla="*/ 755703 h 755703"/>
                <a:gd name="connsiteX4" fmla="*/ 0 w 755703"/>
                <a:gd name="connsiteY4" fmla="*/ 0 h 755703"/>
                <a:gd name="connsiteX0" fmla="*/ 755703 w 847143"/>
                <a:gd name="connsiteY0" fmla="*/ 755703 h 847143"/>
                <a:gd name="connsiteX1" fmla="*/ 0 w 847143"/>
                <a:gd name="connsiteY1" fmla="*/ 755703 h 847143"/>
                <a:gd name="connsiteX2" fmla="*/ 0 w 847143"/>
                <a:gd name="connsiteY2" fmla="*/ 0 h 847143"/>
                <a:gd name="connsiteX3" fmla="*/ 755703 w 847143"/>
                <a:gd name="connsiteY3" fmla="*/ 0 h 847143"/>
                <a:gd name="connsiteX4" fmla="*/ 847143 w 847143"/>
                <a:gd name="connsiteY4" fmla="*/ 847143 h 847143"/>
                <a:gd name="connsiteX0" fmla="*/ 755703 w 755703"/>
                <a:gd name="connsiteY0" fmla="*/ 755703 h 755703"/>
                <a:gd name="connsiteX1" fmla="*/ 0 w 755703"/>
                <a:gd name="connsiteY1" fmla="*/ 755703 h 755703"/>
                <a:gd name="connsiteX2" fmla="*/ 0 w 755703"/>
                <a:gd name="connsiteY2" fmla="*/ 0 h 755703"/>
                <a:gd name="connsiteX3" fmla="*/ 755703 w 755703"/>
                <a:gd name="connsiteY3" fmla="*/ 0 h 755703"/>
                <a:gd name="connsiteX0" fmla="*/ 0 w 755703"/>
                <a:gd name="connsiteY0" fmla="*/ 755703 h 755703"/>
                <a:gd name="connsiteX1" fmla="*/ 0 w 755703"/>
                <a:gd name="connsiteY1" fmla="*/ 0 h 755703"/>
                <a:gd name="connsiteX2" fmla="*/ 755703 w 755703"/>
                <a:gd name="connsiteY2" fmla="*/ 0 h 755703"/>
              </a:gdLst>
              <a:ahLst/>
              <a:cxnLst>
                <a:cxn ang="0">
                  <a:pos x="connsiteX0" y="connsiteY0"/>
                </a:cxn>
                <a:cxn ang="0">
                  <a:pos x="connsiteX1" y="connsiteY1"/>
                </a:cxn>
                <a:cxn ang="0">
                  <a:pos x="connsiteX2" y="connsiteY2"/>
                </a:cxn>
              </a:cxnLst>
              <a:rect l="l" t="t" r="r" b="b"/>
              <a:pathLst>
                <a:path w="755703" h="755703">
                  <a:moveTo>
                    <a:pt x="0" y="755703"/>
                  </a:moveTo>
                  <a:lnTo>
                    <a:pt x="0" y="0"/>
                  </a:lnTo>
                  <a:lnTo>
                    <a:pt x="755703" y="0"/>
                  </a:lnTo>
                </a:path>
              </a:pathLst>
            </a:custGeom>
            <a:noFill/>
            <a:ln w="9525" cap="rnd" cmpd="sng" algn="ctr">
              <a:solidFill>
                <a:schemeClr val="bg1"/>
              </a:solidFill>
              <a:prstDash val="solid"/>
              <a:miter lim="800000"/>
              <a:headEnd type="none" w="med" len="med"/>
              <a:tailEnd type="none" w="med" len="med"/>
            </a:ln>
            <a:effectLst/>
          </p:spPr>
          <p:txBody>
            <a:bodyPr vert="horz" wrap="square" lIns="87231" tIns="43616" rIns="87231" bIns="43616" numCol="1" rtlCol="0" anchor="t" anchorCtr="0" compatLnSpc="1">
              <a:prstTxWarp prst="textNoShape">
                <a:avLst/>
              </a:prstTxWarp>
            </a:bodyPr>
            <a:lstStyle>
              <a:defPPr>
                <a:defRPr lang="en-US"/>
              </a:defPPr>
              <a:lvl1pPr algn="ctr" rtl="0" fontAlgn="base">
                <a:spcBef>
                  <a:spcPct val="0"/>
                </a:spcBef>
                <a:spcAft>
                  <a:spcPct val="0"/>
                </a:spcAft>
                <a:defRPr sz="1300" kern="1200">
                  <a:solidFill>
                    <a:schemeClr val="tx1"/>
                  </a:solidFill>
                  <a:latin typeface="Arial" charset="0"/>
                  <a:ea typeface="+mn-ea"/>
                  <a:cs typeface="+mn-cs"/>
                </a:defRPr>
              </a:lvl1pPr>
              <a:lvl2pPr marL="204083" algn="ctr" rtl="0" fontAlgn="base">
                <a:spcBef>
                  <a:spcPct val="0"/>
                </a:spcBef>
                <a:spcAft>
                  <a:spcPct val="0"/>
                </a:spcAft>
                <a:defRPr sz="1300" kern="1200">
                  <a:solidFill>
                    <a:schemeClr val="tx1"/>
                  </a:solidFill>
                  <a:latin typeface="Arial" charset="0"/>
                  <a:ea typeface="+mn-ea"/>
                  <a:cs typeface="+mn-cs"/>
                </a:defRPr>
              </a:lvl2pPr>
              <a:lvl3pPr marL="408165" algn="ctr" rtl="0" fontAlgn="base">
                <a:spcBef>
                  <a:spcPct val="0"/>
                </a:spcBef>
                <a:spcAft>
                  <a:spcPct val="0"/>
                </a:spcAft>
                <a:defRPr sz="1300" kern="1200">
                  <a:solidFill>
                    <a:schemeClr val="tx1"/>
                  </a:solidFill>
                  <a:latin typeface="Arial" charset="0"/>
                  <a:ea typeface="+mn-ea"/>
                  <a:cs typeface="+mn-cs"/>
                </a:defRPr>
              </a:lvl3pPr>
              <a:lvl4pPr marL="612248" algn="ctr" rtl="0" fontAlgn="base">
                <a:spcBef>
                  <a:spcPct val="0"/>
                </a:spcBef>
                <a:spcAft>
                  <a:spcPct val="0"/>
                </a:spcAft>
                <a:defRPr sz="1300" kern="1200">
                  <a:solidFill>
                    <a:schemeClr val="tx1"/>
                  </a:solidFill>
                  <a:latin typeface="Arial" charset="0"/>
                  <a:ea typeface="+mn-ea"/>
                  <a:cs typeface="+mn-cs"/>
                </a:defRPr>
              </a:lvl4pPr>
              <a:lvl5pPr marL="816331" algn="ctr" rtl="0" fontAlgn="base">
                <a:spcBef>
                  <a:spcPct val="0"/>
                </a:spcBef>
                <a:spcAft>
                  <a:spcPct val="0"/>
                </a:spcAft>
                <a:defRPr sz="1300" kern="1200">
                  <a:solidFill>
                    <a:schemeClr val="tx1"/>
                  </a:solidFill>
                  <a:latin typeface="Arial" charset="0"/>
                  <a:ea typeface="+mn-ea"/>
                  <a:cs typeface="+mn-cs"/>
                </a:defRPr>
              </a:lvl5pPr>
              <a:lvl6pPr marL="1020413" algn="l" defTabSz="408165" rtl="0" eaLnBrk="1" latinLnBrk="0" hangingPunct="1">
                <a:defRPr sz="1300" kern="1200">
                  <a:solidFill>
                    <a:schemeClr val="tx1"/>
                  </a:solidFill>
                  <a:latin typeface="Arial" charset="0"/>
                  <a:ea typeface="+mn-ea"/>
                  <a:cs typeface="+mn-cs"/>
                </a:defRPr>
              </a:lvl6pPr>
              <a:lvl7pPr marL="1224496" algn="l" defTabSz="408165" rtl="0" eaLnBrk="1" latinLnBrk="0" hangingPunct="1">
                <a:defRPr sz="1300" kern="1200">
                  <a:solidFill>
                    <a:schemeClr val="tx1"/>
                  </a:solidFill>
                  <a:latin typeface="Arial" charset="0"/>
                  <a:ea typeface="+mn-ea"/>
                  <a:cs typeface="+mn-cs"/>
                </a:defRPr>
              </a:lvl7pPr>
              <a:lvl8pPr marL="1428579" algn="l" defTabSz="408165" rtl="0" eaLnBrk="1" latinLnBrk="0" hangingPunct="1">
                <a:defRPr sz="1300" kern="1200">
                  <a:solidFill>
                    <a:schemeClr val="tx1"/>
                  </a:solidFill>
                  <a:latin typeface="Arial" charset="0"/>
                  <a:ea typeface="+mn-ea"/>
                  <a:cs typeface="+mn-cs"/>
                </a:defRPr>
              </a:lvl8pPr>
              <a:lvl9pPr marL="1632661" algn="l" defTabSz="408165" rtl="0" eaLnBrk="1" latinLnBrk="0" hangingPunct="1">
                <a:defRPr sz="1300" kern="1200">
                  <a:solidFill>
                    <a:schemeClr val="tx1"/>
                  </a:solidFill>
                  <a:latin typeface="Arial" charset="0"/>
                  <a:ea typeface="+mn-ea"/>
                  <a:cs typeface="+mn-cs"/>
                </a:defRPr>
              </a:lvl9pPr>
            </a:lstStyle>
            <a:p>
              <a:pPr algn="l" defTabSz="1396087"/>
              <a:endParaRPr lang="en-US" sz="959" b="1" dirty="0">
                <a:solidFill>
                  <a:schemeClr val="bg2"/>
                </a:solidFill>
                <a:latin typeface="+mn-lt"/>
              </a:endParaRPr>
            </a:p>
          </p:txBody>
        </p:sp>
      </p:grpSp>
      <p:sp>
        <p:nvSpPr>
          <p:cNvPr id="101" name="TextBox 100">
            <a:extLst>
              <a:ext uri="{FF2B5EF4-FFF2-40B4-BE49-F238E27FC236}">
                <a16:creationId xmlns:a16="http://schemas.microsoft.com/office/drawing/2014/main" id="{84D9BE93-9D00-4B8A-BC5B-B5FA6F43D820}"/>
              </a:ext>
            </a:extLst>
          </p:cNvPr>
          <p:cNvSpPr txBox="1"/>
          <p:nvPr userDrawn="1"/>
        </p:nvSpPr>
        <p:spPr bwMode="gray">
          <a:xfrm>
            <a:off x="444085" y="3092228"/>
            <a:ext cx="1147481" cy="115544"/>
          </a:xfrm>
          <a:prstGeom prst="rect">
            <a:avLst/>
          </a:prstGeom>
          <a:noFill/>
        </p:spPr>
        <p:txBody>
          <a:bodyPr wrap="square" lIns="0" tIns="0" rIns="0" bIns="0" numCol="1" spcCol="457200" rtlCol="0">
            <a:spAutoFit/>
          </a:bodyPr>
          <a:lstStyle/>
          <a:p>
            <a:pPr marL="0" marR="0" lvl="0" indent="0" algn="l" defTabSz="537667" rtl="0" eaLnBrk="1" fontAlgn="auto" latinLnBrk="0" hangingPunct="1">
              <a:lnSpc>
                <a:spcPct val="120000"/>
              </a:lnSpc>
              <a:spcBef>
                <a:spcPts val="400"/>
              </a:spcBef>
              <a:spcAft>
                <a:spcPts val="0"/>
              </a:spcAft>
              <a:buClrTx/>
              <a:buSzPct val="120000"/>
              <a:buFont typeface="Verdana" panose="020B0604030504040204" pitchFamily="34" charset="0"/>
              <a:buNone/>
              <a:tabLst/>
              <a:defRPr/>
            </a:pPr>
            <a:r>
              <a:rPr lang="en-US" sz="700" b="1" dirty="0">
                <a:solidFill>
                  <a:schemeClr val="bg1"/>
                </a:solidFill>
              </a:rPr>
              <a:t>ADVANTAGE OF SCALE</a:t>
            </a:r>
          </a:p>
        </p:txBody>
      </p:sp>
      <p:sp>
        <p:nvSpPr>
          <p:cNvPr id="102" name="TextBox 101">
            <a:extLst>
              <a:ext uri="{FF2B5EF4-FFF2-40B4-BE49-F238E27FC236}">
                <a16:creationId xmlns:a16="http://schemas.microsoft.com/office/drawing/2014/main" id="{4C6F490A-1ECC-42C0-A22F-5DC1CA41C0A9}"/>
              </a:ext>
            </a:extLst>
          </p:cNvPr>
          <p:cNvSpPr txBox="1"/>
          <p:nvPr userDrawn="1"/>
        </p:nvSpPr>
        <p:spPr bwMode="gray">
          <a:xfrm>
            <a:off x="903359" y="3273047"/>
            <a:ext cx="732284" cy="200055"/>
          </a:xfrm>
          <a:prstGeom prst="rect">
            <a:avLst/>
          </a:prstGeom>
          <a:noFill/>
        </p:spPr>
        <p:txBody>
          <a:bodyPr wrap="square" lIns="0" tIns="0" rIns="0" bIns="0" rtlCol="0">
            <a:spAutoFit/>
          </a:bodyPr>
          <a:lstStyle/>
          <a:p>
            <a:pPr>
              <a:spcBef>
                <a:spcPts val="500"/>
              </a:spcBef>
            </a:pPr>
            <a:r>
              <a:rPr lang="en-US" sz="650" dirty="0">
                <a:solidFill>
                  <a:schemeClr val="bg1"/>
                </a:solidFill>
              </a:rPr>
              <a:t>Institutions </a:t>
            </a:r>
            <a:br>
              <a:rPr lang="en-US" sz="650" dirty="0">
                <a:solidFill>
                  <a:schemeClr val="bg1"/>
                </a:solidFill>
              </a:rPr>
            </a:br>
            <a:r>
              <a:rPr lang="en-US" sz="650" dirty="0">
                <a:solidFill>
                  <a:schemeClr val="bg1"/>
                </a:solidFill>
              </a:rPr>
              <a:t>served</a:t>
            </a:r>
          </a:p>
        </p:txBody>
      </p:sp>
      <p:sp>
        <p:nvSpPr>
          <p:cNvPr id="103" name="TextBox 102">
            <a:extLst>
              <a:ext uri="{FF2B5EF4-FFF2-40B4-BE49-F238E27FC236}">
                <a16:creationId xmlns:a16="http://schemas.microsoft.com/office/drawing/2014/main" id="{9FACC39F-C964-4BF3-A5D0-072FE6136D7A}"/>
              </a:ext>
            </a:extLst>
          </p:cNvPr>
          <p:cNvSpPr txBox="1"/>
          <p:nvPr userDrawn="1"/>
        </p:nvSpPr>
        <p:spPr bwMode="gray">
          <a:xfrm>
            <a:off x="444085" y="3267430"/>
            <a:ext cx="443338" cy="169277"/>
          </a:xfrm>
          <a:prstGeom prst="rect">
            <a:avLst/>
          </a:prstGeom>
          <a:noFill/>
        </p:spPr>
        <p:txBody>
          <a:bodyPr wrap="square" lIns="0" tIns="0" rIns="0" bIns="0" rtlCol="0">
            <a:spAutoFit/>
          </a:bodyPr>
          <a:lstStyle/>
          <a:p>
            <a:pPr>
              <a:spcBef>
                <a:spcPts val="500"/>
              </a:spcBef>
            </a:pPr>
            <a:r>
              <a:rPr lang="en-US" sz="1100" dirty="0">
                <a:solidFill>
                  <a:schemeClr val="tx2"/>
                </a:solidFill>
                <a:latin typeface="+mj-lt"/>
              </a:rPr>
              <a:t>1,500</a:t>
            </a:r>
            <a:r>
              <a:rPr lang="en-US" sz="1100" baseline="30000" dirty="0">
                <a:solidFill>
                  <a:schemeClr val="tx2"/>
                </a:solidFill>
                <a:latin typeface="+mj-lt"/>
              </a:rPr>
              <a:t>+</a:t>
            </a:r>
          </a:p>
        </p:txBody>
      </p:sp>
      <p:sp>
        <p:nvSpPr>
          <p:cNvPr id="104" name="TextBox 103">
            <a:extLst>
              <a:ext uri="{FF2B5EF4-FFF2-40B4-BE49-F238E27FC236}">
                <a16:creationId xmlns:a16="http://schemas.microsoft.com/office/drawing/2014/main" id="{91781A47-A99C-457B-9ABA-3F07F4FDAE78}"/>
              </a:ext>
            </a:extLst>
          </p:cNvPr>
          <p:cNvSpPr txBox="1"/>
          <p:nvPr userDrawn="1"/>
        </p:nvSpPr>
        <p:spPr bwMode="gray">
          <a:xfrm>
            <a:off x="903359" y="3547405"/>
            <a:ext cx="933758" cy="200055"/>
          </a:xfrm>
          <a:prstGeom prst="rect">
            <a:avLst/>
          </a:prstGeom>
          <a:noFill/>
        </p:spPr>
        <p:txBody>
          <a:bodyPr wrap="square" lIns="0" tIns="0" rIns="0" bIns="0" rtlCol="0">
            <a:spAutoFit/>
          </a:bodyPr>
          <a:lstStyle/>
          <a:p>
            <a:pPr>
              <a:spcBef>
                <a:spcPts val="500"/>
              </a:spcBef>
            </a:pPr>
            <a:r>
              <a:rPr lang="en-US" sz="650" dirty="0">
                <a:solidFill>
                  <a:schemeClr val="bg1"/>
                </a:solidFill>
              </a:rPr>
              <a:t>Students supported by our SSMS</a:t>
            </a:r>
          </a:p>
        </p:txBody>
      </p:sp>
      <p:sp>
        <p:nvSpPr>
          <p:cNvPr id="105" name="TextBox 104">
            <a:extLst>
              <a:ext uri="{FF2B5EF4-FFF2-40B4-BE49-F238E27FC236}">
                <a16:creationId xmlns:a16="http://schemas.microsoft.com/office/drawing/2014/main" id="{0C0121D9-77D9-40DD-BE40-3610CA71E036}"/>
              </a:ext>
            </a:extLst>
          </p:cNvPr>
          <p:cNvSpPr txBox="1"/>
          <p:nvPr userDrawn="1"/>
        </p:nvSpPr>
        <p:spPr bwMode="gray">
          <a:xfrm>
            <a:off x="444085" y="3541788"/>
            <a:ext cx="460433" cy="169277"/>
          </a:xfrm>
          <a:prstGeom prst="rect">
            <a:avLst/>
          </a:prstGeom>
          <a:noFill/>
        </p:spPr>
        <p:txBody>
          <a:bodyPr wrap="square" lIns="0" tIns="0" rIns="0" bIns="0" rtlCol="0">
            <a:spAutoFit/>
          </a:bodyPr>
          <a:lstStyle/>
          <a:p>
            <a:pPr>
              <a:spcBef>
                <a:spcPts val="500"/>
              </a:spcBef>
            </a:pPr>
            <a:r>
              <a:rPr lang="en-US" sz="1100" baseline="0" dirty="0">
                <a:solidFill>
                  <a:schemeClr val="tx2"/>
                </a:solidFill>
                <a:latin typeface="+mj-lt"/>
              </a:rPr>
              <a:t>3.7 M</a:t>
            </a:r>
            <a:r>
              <a:rPr lang="en-US" sz="1100" baseline="30000" dirty="0">
                <a:solidFill>
                  <a:schemeClr val="tx2"/>
                </a:solidFill>
                <a:latin typeface="+mj-lt"/>
              </a:rPr>
              <a:t>+</a:t>
            </a:r>
          </a:p>
        </p:txBody>
      </p:sp>
      <p:grpSp>
        <p:nvGrpSpPr>
          <p:cNvPr id="106" name="Group 105">
            <a:extLst>
              <a:ext uri="{FF2B5EF4-FFF2-40B4-BE49-F238E27FC236}">
                <a16:creationId xmlns:a16="http://schemas.microsoft.com/office/drawing/2014/main" id="{A8EB32E6-AD63-403B-9D52-8B58266C12B2}"/>
              </a:ext>
            </a:extLst>
          </p:cNvPr>
          <p:cNvGrpSpPr/>
          <p:nvPr userDrawn="1"/>
        </p:nvGrpSpPr>
        <p:grpSpPr bwMode="gray">
          <a:xfrm>
            <a:off x="264738" y="3100302"/>
            <a:ext cx="108698" cy="108698"/>
            <a:chOff x="4812593" y="3156606"/>
            <a:chExt cx="316374" cy="316374"/>
          </a:xfrm>
        </p:grpSpPr>
        <p:sp>
          <p:nvSpPr>
            <p:cNvPr id="107" name="Oval 106">
              <a:extLst>
                <a:ext uri="{FF2B5EF4-FFF2-40B4-BE49-F238E27FC236}">
                  <a16:creationId xmlns:a16="http://schemas.microsoft.com/office/drawing/2014/main" id="{9E1D65CC-2A13-4F84-A053-A1385B0B9A84}"/>
                </a:ext>
              </a:extLst>
            </p:cNvPr>
            <p:cNvSpPr/>
            <p:nvPr/>
          </p:nvSpPr>
          <p:spPr bwMode="gray">
            <a:xfrm>
              <a:off x="4812593" y="3156606"/>
              <a:ext cx="316374" cy="316374"/>
            </a:xfrm>
            <a:prstGeom prst="ellipse">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6478" tIns="28239" rIns="56478" bIns="28239" numCol="1" spcCol="0" rtlCol="0" fromWordArt="0" anchor="ctr" anchorCtr="0" forceAA="0" compatLnSpc="1">
              <a:prstTxWarp prst="textNoShape">
                <a:avLst/>
              </a:prstTxWarp>
              <a:noAutofit/>
            </a:bodyPr>
            <a:lstStyle/>
            <a:p>
              <a:pPr algn="ctr"/>
              <a:endParaRPr lang="en-US" sz="699"/>
            </a:p>
          </p:txBody>
        </p:sp>
        <p:sp>
          <p:nvSpPr>
            <p:cNvPr id="108" name="Freeform 12">
              <a:extLst>
                <a:ext uri="{FF2B5EF4-FFF2-40B4-BE49-F238E27FC236}">
                  <a16:creationId xmlns:a16="http://schemas.microsoft.com/office/drawing/2014/main" id="{ACB8E87C-2730-4E4B-9722-31618FDE492D}"/>
                </a:ext>
              </a:extLst>
            </p:cNvPr>
            <p:cNvSpPr/>
            <p:nvPr/>
          </p:nvSpPr>
          <p:spPr bwMode="gray">
            <a:xfrm rot="8100000">
              <a:off x="4899384" y="3263023"/>
              <a:ext cx="100493" cy="103540"/>
            </a:xfrm>
            <a:custGeom>
              <a:avLst/>
              <a:gdLst>
                <a:gd name="connsiteX0" fmla="*/ 0 w 755703"/>
                <a:gd name="connsiteY0" fmla="*/ 0 h 755703"/>
                <a:gd name="connsiteX1" fmla="*/ 755703 w 755703"/>
                <a:gd name="connsiteY1" fmla="*/ 0 h 755703"/>
                <a:gd name="connsiteX2" fmla="*/ 755703 w 755703"/>
                <a:gd name="connsiteY2" fmla="*/ 755703 h 755703"/>
                <a:gd name="connsiteX3" fmla="*/ 0 w 755703"/>
                <a:gd name="connsiteY3" fmla="*/ 755703 h 755703"/>
                <a:gd name="connsiteX4" fmla="*/ 0 w 755703"/>
                <a:gd name="connsiteY4" fmla="*/ 0 h 755703"/>
                <a:gd name="connsiteX0" fmla="*/ 755703 w 847143"/>
                <a:gd name="connsiteY0" fmla="*/ 755703 h 847143"/>
                <a:gd name="connsiteX1" fmla="*/ 0 w 847143"/>
                <a:gd name="connsiteY1" fmla="*/ 755703 h 847143"/>
                <a:gd name="connsiteX2" fmla="*/ 0 w 847143"/>
                <a:gd name="connsiteY2" fmla="*/ 0 h 847143"/>
                <a:gd name="connsiteX3" fmla="*/ 755703 w 847143"/>
                <a:gd name="connsiteY3" fmla="*/ 0 h 847143"/>
                <a:gd name="connsiteX4" fmla="*/ 847143 w 847143"/>
                <a:gd name="connsiteY4" fmla="*/ 847143 h 847143"/>
                <a:gd name="connsiteX0" fmla="*/ 755703 w 755703"/>
                <a:gd name="connsiteY0" fmla="*/ 755703 h 755703"/>
                <a:gd name="connsiteX1" fmla="*/ 0 w 755703"/>
                <a:gd name="connsiteY1" fmla="*/ 755703 h 755703"/>
                <a:gd name="connsiteX2" fmla="*/ 0 w 755703"/>
                <a:gd name="connsiteY2" fmla="*/ 0 h 755703"/>
                <a:gd name="connsiteX3" fmla="*/ 755703 w 755703"/>
                <a:gd name="connsiteY3" fmla="*/ 0 h 755703"/>
                <a:gd name="connsiteX0" fmla="*/ 0 w 755703"/>
                <a:gd name="connsiteY0" fmla="*/ 755703 h 755703"/>
                <a:gd name="connsiteX1" fmla="*/ 0 w 755703"/>
                <a:gd name="connsiteY1" fmla="*/ 0 h 755703"/>
                <a:gd name="connsiteX2" fmla="*/ 755703 w 755703"/>
                <a:gd name="connsiteY2" fmla="*/ 0 h 755703"/>
              </a:gdLst>
              <a:ahLst/>
              <a:cxnLst>
                <a:cxn ang="0">
                  <a:pos x="connsiteX0" y="connsiteY0"/>
                </a:cxn>
                <a:cxn ang="0">
                  <a:pos x="connsiteX1" y="connsiteY1"/>
                </a:cxn>
                <a:cxn ang="0">
                  <a:pos x="connsiteX2" y="connsiteY2"/>
                </a:cxn>
              </a:cxnLst>
              <a:rect l="l" t="t" r="r" b="b"/>
              <a:pathLst>
                <a:path w="755703" h="755703">
                  <a:moveTo>
                    <a:pt x="0" y="755703"/>
                  </a:moveTo>
                  <a:lnTo>
                    <a:pt x="0" y="0"/>
                  </a:lnTo>
                  <a:lnTo>
                    <a:pt x="755703" y="0"/>
                  </a:lnTo>
                </a:path>
              </a:pathLst>
            </a:custGeom>
            <a:noFill/>
            <a:ln w="9525" cap="rnd" cmpd="sng" algn="ctr">
              <a:solidFill>
                <a:schemeClr val="bg1"/>
              </a:solidFill>
              <a:prstDash val="solid"/>
              <a:miter lim="800000"/>
              <a:headEnd type="none" w="med" len="med"/>
              <a:tailEnd type="none" w="med" len="med"/>
            </a:ln>
            <a:effectLst/>
          </p:spPr>
          <p:txBody>
            <a:bodyPr vert="horz" wrap="square" lIns="87231" tIns="43616" rIns="87231" bIns="43616" numCol="1" rtlCol="0" anchor="t" anchorCtr="0" compatLnSpc="1">
              <a:prstTxWarp prst="textNoShape">
                <a:avLst/>
              </a:prstTxWarp>
            </a:bodyPr>
            <a:lstStyle>
              <a:defPPr>
                <a:defRPr lang="en-US"/>
              </a:defPPr>
              <a:lvl1pPr algn="ctr" rtl="0" fontAlgn="base">
                <a:spcBef>
                  <a:spcPct val="0"/>
                </a:spcBef>
                <a:spcAft>
                  <a:spcPct val="0"/>
                </a:spcAft>
                <a:defRPr sz="1300" kern="1200">
                  <a:solidFill>
                    <a:schemeClr val="tx1"/>
                  </a:solidFill>
                  <a:latin typeface="Arial" charset="0"/>
                  <a:ea typeface="+mn-ea"/>
                  <a:cs typeface="+mn-cs"/>
                </a:defRPr>
              </a:lvl1pPr>
              <a:lvl2pPr marL="204083" algn="ctr" rtl="0" fontAlgn="base">
                <a:spcBef>
                  <a:spcPct val="0"/>
                </a:spcBef>
                <a:spcAft>
                  <a:spcPct val="0"/>
                </a:spcAft>
                <a:defRPr sz="1300" kern="1200">
                  <a:solidFill>
                    <a:schemeClr val="tx1"/>
                  </a:solidFill>
                  <a:latin typeface="Arial" charset="0"/>
                  <a:ea typeface="+mn-ea"/>
                  <a:cs typeface="+mn-cs"/>
                </a:defRPr>
              </a:lvl2pPr>
              <a:lvl3pPr marL="408165" algn="ctr" rtl="0" fontAlgn="base">
                <a:spcBef>
                  <a:spcPct val="0"/>
                </a:spcBef>
                <a:spcAft>
                  <a:spcPct val="0"/>
                </a:spcAft>
                <a:defRPr sz="1300" kern="1200">
                  <a:solidFill>
                    <a:schemeClr val="tx1"/>
                  </a:solidFill>
                  <a:latin typeface="Arial" charset="0"/>
                  <a:ea typeface="+mn-ea"/>
                  <a:cs typeface="+mn-cs"/>
                </a:defRPr>
              </a:lvl3pPr>
              <a:lvl4pPr marL="612248" algn="ctr" rtl="0" fontAlgn="base">
                <a:spcBef>
                  <a:spcPct val="0"/>
                </a:spcBef>
                <a:spcAft>
                  <a:spcPct val="0"/>
                </a:spcAft>
                <a:defRPr sz="1300" kern="1200">
                  <a:solidFill>
                    <a:schemeClr val="tx1"/>
                  </a:solidFill>
                  <a:latin typeface="Arial" charset="0"/>
                  <a:ea typeface="+mn-ea"/>
                  <a:cs typeface="+mn-cs"/>
                </a:defRPr>
              </a:lvl4pPr>
              <a:lvl5pPr marL="816331" algn="ctr" rtl="0" fontAlgn="base">
                <a:spcBef>
                  <a:spcPct val="0"/>
                </a:spcBef>
                <a:spcAft>
                  <a:spcPct val="0"/>
                </a:spcAft>
                <a:defRPr sz="1300" kern="1200">
                  <a:solidFill>
                    <a:schemeClr val="tx1"/>
                  </a:solidFill>
                  <a:latin typeface="Arial" charset="0"/>
                  <a:ea typeface="+mn-ea"/>
                  <a:cs typeface="+mn-cs"/>
                </a:defRPr>
              </a:lvl5pPr>
              <a:lvl6pPr marL="1020413" algn="l" defTabSz="408165" rtl="0" eaLnBrk="1" latinLnBrk="0" hangingPunct="1">
                <a:defRPr sz="1300" kern="1200">
                  <a:solidFill>
                    <a:schemeClr val="tx1"/>
                  </a:solidFill>
                  <a:latin typeface="Arial" charset="0"/>
                  <a:ea typeface="+mn-ea"/>
                  <a:cs typeface="+mn-cs"/>
                </a:defRPr>
              </a:lvl6pPr>
              <a:lvl7pPr marL="1224496" algn="l" defTabSz="408165" rtl="0" eaLnBrk="1" latinLnBrk="0" hangingPunct="1">
                <a:defRPr sz="1300" kern="1200">
                  <a:solidFill>
                    <a:schemeClr val="tx1"/>
                  </a:solidFill>
                  <a:latin typeface="Arial" charset="0"/>
                  <a:ea typeface="+mn-ea"/>
                  <a:cs typeface="+mn-cs"/>
                </a:defRPr>
              </a:lvl7pPr>
              <a:lvl8pPr marL="1428579" algn="l" defTabSz="408165" rtl="0" eaLnBrk="1" latinLnBrk="0" hangingPunct="1">
                <a:defRPr sz="1300" kern="1200">
                  <a:solidFill>
                    <a:schemeClr val="tx1"/>
                  </a:solidFill>
                  <a:latin typeface="Arial" charset="0"/>
                  <a:ea typeface="+mn-ea"/>
                  <a:cs typeface="+mn-cs"/>
                </a:defRPr>
              </a:lvl8pPr>
              <a:lvl9pPr marL="1632661" algn="l" defTabSz="408165" rtl="0" eaLnBrk="1" latinLnBrk="0" hangingPunct="1">
                <a:defRPr sz="1300" kern="1200">
                  <a:solidFill>
                    <a:schemeClr val="tx1"/>
                  </a:solidFill>
                  <a:latin typeface="Arial" charset="0"/>
                  <a:ea typeface="+mn-ea"/>
                  <a:cs typeface="+mn-cs"/>
                </a:defRPr>
              </a:lvl9pPr>
            </a:lstStyle>
            <a:p>
              <a:pPr algn="l" defTabSz="1396087"/>
              <a:endParaRPr lang="en-US" sz="959" b="1" dirty="0">
                <a:solidFill>
                  <a:schemeClr val="bg2"/>
                </a:solidFill>
                <a:latin typeface="+mn-lt"/>
              </a:endParaRPr>
            </a:p>
          </p:txBody>
        </p:sp>
      </p:grpSp>
      <p:sp>
        <p:nvSpPr>
          <p:cNvPr id="109" name="TextBox 108">
            <a:extLst>
              <a:ext uri="{FF2B5EF4-FFF2-40B4-BE49-F238E27FC236}">
                <a16:creationId xmlns:a16="http://schemas.microsoft.com/office/drawing/2014/main" id="{B097CE8B-F5F7-4A9E-AF24-14655FAB51A2}"/>
              </a:ext>
            </a:extLst>
          </p:cNvPr>
          <p:cNvSpPr txBox="1"/>
          <p:nvPr userDrawn="1"/>
        </p:nvSpPr>
        <p:spPr bwMode="gray">
          <a:xfrm>
            <a:off x="444085" y="3983973"/>
            <a:ext cx="1147481" cy="115544"/>
          </a:xfrm>
          <a:prstGeom prst="rect">
            <a:avLst/>
          </a:prstGeom>
          <a:noFill/>
        </p:spPr>
        <p:txBody>
          <a:bodyPr wrap="square" lIns="0" tIns="0" rIns="0" bIns="0" numCol="1" spcCol="457200" rtlCol="0">
            <a:spAutoFit/>
          </a:bodyPr>
          <a:lstStyle/>
          <a:p>
            <a:pPr marL="0" marR="0" lvl="0" indent="0" algn="l" defTabSz="537667" rtl="0" eaLnBrk="1" fontAlgn="auto" latinLnBrk="0" hangingPunct="1">
              <a:lnSpc>
                <a:spcPct val="120000"/>
              </a:lnSpc>
              <a:spcBef>
                <a:spcPts val="400"/>
              </a:spcBef>
              <a:spcAft>
                <a:spcPts val="0"/>
              </a:spcAft>
              <a:buClrTx/>
              <a:buSzPct val="120000"/>
              <a:buFont typeface="Verdana" panose="020B0604030504040204" pitchFamily="34" charset="0"/>
              <a:buNone/>
              <a:tabLst/>
              <a:defRPr/>
            </a:pPr>
            <a:r>
              <a:rPr lang="en-US" sz="700" b="1" dirty="0">
                <a:solidFill>
                  <a:schemeClr val="bg1"/>
                </a:solidFill>
              </a:rPr>
              <a:t>WE DELIVER RESULTS</a:t>
            </a:r>
          </a:p>
        </p:txBody>
      </p:sp>
      <p:sp>
        <p:nvSpPr>
          <p:cNvPr id="110" name="TextBox 109">
            <a:extLst>
              <a:ext uri="{FF2B5EF4-FFF2-40B4-BE49-F238E27FC236}">
                <a16:creationId xmlns:a16="http://schemas.microsoft.com/office/drawing/2014/main" id="{A05ECBA9-E8C6-4CBD-85E3-C4A7291E6D73}"/>
              </a:ext>
            </a:extLst>
          </p:cNvPr>
          <p:cNvSpPr txBox="1"/>
          <p:nvPr userDrawn="1"/>
        </p:nvSpPr>
        <p:spPr bwMode="gray">
          <a:xfrm>
            <a:off x="903359" y="4164792"/>
            <a:ext cx="1048201" cy="400110"/>
          </a:xfrm>
          <a:prstGeom prst="rect">
            <a:avLst/>
          </a:prstGeom>
          <a:noFill/>
        </p:spPr>
        <p:txBody>
          <a:bodyPr wrap="square" lIns="0" tIns="0" rIns="0" bIns="0" rtlCol="0">
            <a:spAutoFit/>
          </a:bodyPr>
          <a:lstStyle/>
          <a:p>
            <a:pPr>
              <a:spcBef>
                <a:spcPts val="500"/>
              </a:spcBef>
            </a:pPr>
            <a:r>
              <a:rPr lang="en-US" sz="650" spc="-20" baseline="0" dirty="0">
                <a:solidFill>
                  <a:schemeClr val="bg1"/>
                </a:solidFill>
              </a:rPr>
              <a:t>Of our partners continue </a:t>
            </a:r>
            <a:r>
              <a:rPr lang="en-US" sz="650" spc="-10" baseline="0" dirty="0">
                <a:solidFill>
                  <a:schemeClr val="bg1"/>
                </a:solidFill>
              </a:rPr>
              <a:t>with us year after year, </a:t>
            </a:r>
            <a:r>
              <a:rPr lang="en-US" sz="650" dirty="0">
                <a:solidFill>
                  <a:schemeClr val="bg1"/>
                </a:solidFill>
              </a:rPr>
              <a:t>reflecting the goals we </a:t>
            </a:r>
            <a:br>
              <a:rPr lang="en-US" sz="650" dirty="0">
                <a:solidFill>
                  <a:schemeClr val="bg1"/>
                </a:solidFill>
              </a:rPr>
            </a:br>
            <a:r>
              <a:rPr lang="en-US" sz="650" b="1" dirty="0">
                <a:solidFill>
                  <a:schemeClr val="tx2"/>
                </a:solidFill>
              </a:rPr>
              <a:t>achieve together</a:t>
            </a:r>
          </a:p>
        </p:txBody>
      </p:sp>
      <p:sp>
        <p:nvSpPr>
          <p:cNvPr id="111" name="TextBox 110">
            <a:extLst>
              <a:ext uri="{FF2B5EF4-FFF2-40B4-BE49-F238E27FC236}">
                <a16:creationId xmlns:a16="http://schemas.microsoft.com/office/drawing/2014/main" id="{FA5457EF-B606-4101-B039-12255317A82E}"/>
              </a:ext>
            </a:extLst>
          </p:cNvPr>
          <p:cNvSpPr txBox="1"/>
          <p:nvPr userDrawn="1"/>
        </p:nvSpPr>
        <p:spPr bwMode="gray">
          <a:xfrm>
            <a:off x="444085" y="4159175"/>
            <a:ext cx="338278" cy="169277"/>
          </a:xfrm>
          <a:prstGeom prst="rect">
            <a:avLst/>
          </a:prstGeom>
          <a:noFill/>
        </p:spPr>
        <p:txBody>
          <a:bodyPr wrap="square" lIns="0" tIns="0" rIns="0" bIns="0" rtlCol="0">
            <a:spAutoFit/>
          </a:bodyPr>
          <a:lstStyle/>
          <a:p>
            <a:pPr>
              <a:spcBef>
                <a:spcPts val="500"/>
              </a:spcBef>
            </a:pPr>
            <a:r>
              <a:rPr lang="en-US" sz="1100" baseline="0" dirty="0">
                <a:solidFill>
                  <a:schemeClr val="tx2"/>
                </a:solidFill>
                <a:latin typeface="+mj-lt"/>
              </a:rPr>
              <a:t>95%</a:t>
            </a:r>
            <a:endParaRPr lang="en-US" sz="1100" baseline="30000" dirty="0">
              <a:solidFill>
                <a:schemeClr val="tx2"/>
              </a:solidFill>
              <a:latin typeface="+mj-lt"/>
            </a:endParaRPr>
          </a:p>
        </p:txBody>
      </p:sp>
      <p:grpSp>
        <p:nvGrpSpPr>
          <p:cNvPr id="112" name="Group 111">
            <a:extLst>
              <a:ext uri="{FF2B5EF4-FFF2-40B4-BE49-F238E27FC236}">
                <a16:creationId xmlns:a16="http://schemas.microsoft.com/office/drawing/2014/main" id="{67DDFA0C-C743-40E5-B51B-84314DF6EDFF}"/>
              </a:ext>
            </a:extLst>
          </p:cNvPr>
          <p:cNvGrpSpPr/>
          <p:nvPr userDrawn="1"/>
        </p:nvGrpSpPr>
        <p:grpSpPr bwMode="gray">
          <a:xfrm>
            <a:off x="264738" y="3992047"/>
            <a:ext cx="108698" cy="108698"/>
            <a:chOff x="4812593" y="3156606"/>
            <a:chExt cx="316374" cy="316374"/>
          </a:xfrm>
        </p:grpSpPr>
        <p:sp>
          <p:nvSpPr>
            <p:cNvPr id="113" name="Oval 112">
              <a:extLst>
                <a:ext uri="{FF2B5EF4-FFF2-40B4-BE49-F238E27FC236}">
                  <a16:creationId xmlns:a16="http://schemas.microsoft.com/office/drawing/2014/main" id="{A42BE485-D66C-4899-97F0-D0E866A2CB72}"/>
                </a:ext>
              </a:extLst>
            </p:cNvPr>
            <p:cNvSpPr/>
            <p:nvPr/>
          </p:nvSpPr>
          <p:spPr bwMode="gray">
            <a:xfrm>
              <a:off x="4812593" y="3156606"/>
              <a:ext cx="316374" cy="316374"/>
            </a:xfrm>
            <a:prstGeom prst="ellipse">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6478" tIns="28239" rIns="56478" bIns="28239" numCol="1" spcCol="0" rtlCol="0" fromWordArt="0" anchor="ctr" anchorCtr="0" forceAA="0" compatLnSpc="1">
              <a:prstTxWarp prst="textNoShape">
                <a:avLst/>
              </a:prstTxWarp>
              <a:noAutofit/>
            </a:bodyPr>
            <a:lstStyle/>
            <a:p>
              <a:pPr algn="ctr"/>
              <a:endParaRPr lang="en-US" sz="699"/>
            </a:p>
          </p:txBody>
        </p:sp>
        <p:sp>
          <p:nvSpPr>
            <p:cNvPr id="114" name="Freeform 12">
              <a:extLst>
                <a:ext uri="{FF2B5EF4-FFF2-40B4-BE49-F238E27FC236}">
                  <a16:creationId xmlns:a16="http://schemas.microsoft.com/office/drawing/2014/main" id="{A7E78A29-C978-42CC-A512-5E661B096E89}"/>
                </a:ext>
              </a:extLst>
            </p:cNvPr>
            <p:cNvSpPr/>
            <p:nvPr/>
          </p:nvSpPr>
          <p:spPr bwMode="gray">
            <a:xfrm rot="8100000">
              <a:off x="4899384" y="3263023"/>
              <a:ext cx="100493" cy="103540"/>
            </a:xfrm>
            <a:custGeom>
              <a:avLst/>
              <a:gdLst>
                <a:gd name="connsiteX0" fmla="*/ 0 w 755703"/>
                <a:gd name="connsiteY0" fmla="*/ 0 h 755703"/>
                <a:gd name="connsiteX1" fmla="*/ 755703 w 755703"/>
                <a:gd name="connsiteY1" fmla="*/ 0 h 755703"/>
                <a:gd name="connsiteX2" fmla="*/ 755703 w 755703"/>
                <a:gd name="connsiteY2" fmla="*/ 755703 h 755703"/>
                <a:gd name="connsiteX3" fmla="*/ 0 w 755703"/>
                <a:gd name="connsiteY3" fmla="*/ 755703 h 755703"/>
                <a:gd name="connsiteX4" fmla="*/ 0 w 755703"/>
                <a:gd name="connsiteY4" fmla="*/ 0 h 755703"/>
                <a:gd name="connsiteX0" fmla="*/ 755703 w 847143"/>
                <a:gd name="connsiteY0" fmla="*/ 755703 h 847143"/>
                <a:gd name="connsiteX1" fmla="*/ 0 w 847143"/>
                <a:gd name="connsiteY1" fmla="*/ 755703 h 847143"/>
                <a:gd name="connsiteX2" fmla="*/ 0 w 847143"/>
                <a:gd name="connsiteY2" fmla="*/ 0 h 847143"/>
                <a:gd name="connsiteX3" fmla="*/ 755703 w 847143"/>
                <a:gd name="connsiteY3" fmla="*/ 0 h 847143"/>
                <a:gd name="connsiteX4" fmla="*/ 847143 w 847143"/>
                <a:gd name="connsiteY4" fmla="*/ 847143 h 847143"/>
                <a:gd name="connsiteX0" fmla="*/ 755703 w 755703"/>
                <a:gd name="connsiteY0" fmla="*/ 755703 h 755703"/>
                <a:gd name="connsiteX1" fmla="*/ 0 w 755703"/>
                <a:gd name="connsiteY1" fmla="*/ 755703 h 755703"/>
                <a:gd name="connsiteX2" fmla="*/ 0 w 755703"/>
                <a:gd name="connsiteY2" fmla="*/ 0 h 755703"/>
                <a:gd name="connsiteX3" fmla="*/ 755703 w 755703"/>
                <a:gd name="connsiteY3" fmla="*/ 0 h 755703"/>
                <a:gd name="connsiteX0" fmla="*/ 0 w 755703"/>
                <a:gd name="connsiteY0" fmla="*/ 755703 h 755703"/>
                <a:gd name="connsiteX1" fmla="*/ 0 w 755703"/>
                <a:gd name="connsiteY1" fmla="*/ 0 h 755703"/>
                <a:gd name="connsiteX2" fmla="*/ 755703 w 755703"/>
                <a:gd name="connsiteY2" fmla="*/ 0 h 755703"/>
              </a:gdLst>
              <a:ahLst/>
              <a:cxnLst>
                <a:cxn ang="0">
                  <a:pos x="connsiteX0" y="connsiteY0"/>
                </a:cxn>
                <a:cxn ang="0">
                  <a:pos x="connsiteX1" y="connsiteY1"/>
                </a:cxn>
                <a:cxn ang="0">
                  <a:pos x="connsiteX2" y="connsiteY2"/>
                </a:cxn>
              </a:cxnLst>
              <a:rect l="l" t="t" r="r" b="b"/>
              <a:pathLst>
                <a:path w="755703" h="755703">
                  <a:moveTo>
                    <a:pt x="0" y="755703"/>
                  </a:moveTo>
                  <a:lnTo>
                    <a:pt x="0" y="0"/>
                  </a:lnTo>
                  <a:lnTo>
                    <a:pt x="755703" y="0"/>
                  </a:lnTo>
                </a:path>
              </a:pathLst>
            </a:custGeom>
            <a:noFill/>
            <a:ln w="9525" cap="rnd" cmpd="sng" algn="ctr">
              <a:solidFill>
                <a:schemeClr val="bg1"/>
              </a:solidFill>
              <a:prstDash val="solid"/>
              <a:miter lim="800000"/>
              <a:headEnd type="none" w="med" len="med"/>
              <a:tailEnd type="none" w="med" len="med"/>
            </a:ln>
            <a:effectLst/>
          </p:spPr>
          <p:txBody>
            <a:bodyPr vert="horz" wrap="square" lIns="87231" tIns="43616" rIns="87231" bIns="43616" numCol="1" rtlCol="0" anchor="t" anchorCtr="0" compatLnSpc="1">
              <a:prstTxWarp prst="textNoShape">
                <a:avLst/>
              </a:prstTxWarp>
            </a:bodyPr>
            <a:lstStyle>
              <a:defPPr>
                <a:defRPr lang="en-US"/>
              </a:defPPr>
              <a:lvl1pPr algn="ctr" rtl="0" fontAlgn="base">
                <a:spcBef>
                  <a:spcPct val="0"/>
                </a:spcBef>
                <a:spcAft>
                  <a:spcPct val="0"/>
                </a:spcAft>
                <a:defRPr sz="1300" kern="1200">
                  <a:solidFill>
                    <a:schemeClr val="tx1"/>
                  </a:solidFill>
                  <a:latin typeface="Arial" charset="0"/>
                  <a:ea typeface="+mn-ea"/>
                  <a:cs typeface="+mn-cs"/>
                </a:defRPr>
              </a:lvl1pPr>
              <a:lvl2pPr marL="204083" algn="ctr" rtl="0" fontAlgn="base">
                <a:spcBef>
                  <a:spcPct val="0"/>
                </a:spcBef>
                <a:spcAft>
                  <a:spcPct val="0"/>
                </a:spcAft>
                <a:defRPr sz="1300" kern="1200">
                  <a:solidFill>
                    <a:schemeClr val="tx1"/>
                  </a:solidFill>
                  <a:latin typeface="Arial" charset="0"/>
                  <a:ea typeface="+mn-ea"/>
                  <a:cs typeface="+mn-cs"/>
                </a:defRPr>
              </a:lvl2pPr>
              <a:lvl3pPr marL="408165" algn="ctr" rtl="0" fontAlgn="base">
                <a:spcBef>
                  <a:spcPct val="0"/>
                </a:spcBef>
                <a:spcAft>
                  <a:spcPct val="0"/>
                </a:spcAft>
                <a:defRPr sz="1300" kern="1200">
                  <a:solidFill>
                    <a:schemeClr val="tx1"/>
                  </a:solidFill>
                  <a:latin typeface="Arial" charset="0"/>
                  <a:ea typeface="+mn-ea"/>
                  <a:cs typeface="+mn-cs"/>
                </a:defRPr>
              </a:lvl3pPr>
              <a:lvl4pPr marL="612248" algn="ctr" rtl="0" fontAlgn="base">
                <a:spcBef>
                  <a:spcPct val="0"/>
                </a:spcBef>
                <a:spcAft>
                  <a:spcPct val="0"/>
                </a:spcAft>
                <a:defRPr sz="1300" kern="1200">
                  <a:solidFill>
                    <a:schemeClr val="tx1"/>
                  </a:solidFill>
                  <a:latin typeface="Arial" charset="0"/>
                  <a:ea typeface="+mn-ea"/>
                  <a:cs typeface="+mn-cs"/>
                </a:defRPr>
              </a:lvl4pPr>
              <a:lvl5pPr marL="816331" algn="ctr" rtl="0" fontAlgn="base">
                <a:spcBef>
                  <a:spcPct val="0"/>
                </a:spcBef>
                <a:spcAft>
                  <a:spcPct val="0"/>
                </a:spcAft>
                <a:defRPr sz="1300" kern="1200">
                  <a:solidFill>
                    <a:schemeClr val="tx1"/>
                  </a:solidFill>
                  <a:latin typeface="Arial" charset="0"/>
                  <a:ea typeface="+mn-ea"/>
                  <a:cs typeface="+mn-cs"/>
                </a:defRPr>
              </a:lvl5pPr>
              <a:lvl6pPr marL="1020413" algn="l" defTabSz="408165" rtl="0" eaLnBrk="1" latinLnBrk="0" hangingPunct="1">
                <a:defRPr sz="1300" kern="1200">
                  <a:solidFill>
                    <a:schemeClr val="tx1"/>
                  </a:solidFill>
                  <a:latin typeface="Arial" charset="0"/>
                  <a:ea typeface="+mn-ea"/>
                  <a:cs typeface="+mn-cs"/>
                </a:defRPr>
              </a:lvl6pPr>
              <a:lvl7pPr marL="1224496" algn="l" defTabSz="408165" rtl="0" eaLnBrk="1" latinLnBrk="0" hangingPunct="1">
                <a:defRPr sz="1300" kern="1200">
                  <a:solidFill>
                    <a:schemeClr val="tx1"/>
                  </a:solidFill>
                  <a:latin typeface="Arial" charset="0"/>
                  <a:ea typeface="+mn-ea"/>
                  <a:cs typeface="+mn-cs"/>
                </a:defRPr>
              </a:lvl7pPr>
              <a:lvl8pPr marL="1428579" algn="l" defTabSz="408165" rtl="0" eaLnBrk="1" latinLnBrk="0" hangingPunct="1">
                <a:defRPr sz="1300" kern="1200">
                  <a:solidFill>
                    <a:schemeClr val="tx1"/>
                  </a:solidFill>
                  <a:latin typeface="Arial" charset="0"/>
                  <a:ea typeface="+mn-ea"/>
                  <a:cs typeface="+mn-cs"/>
                </a:defRPr>
              </a:lvl8pPr>
              <a:lvl9pPr marL="1632661" algn="l" defTabSz="408165" rtl="0" eaLnBrk="1" latinLnBrk="0" hangingPunct="1">
                <a:defRPr sz="1300" kern="1200">
                  <a:solidFill>
                    <a:schemeClr val="tx1"/>
                  </a:solidFill>
                  <a:latin typeface="Arial" charset="0"/>
                  <a:ea typeface="+mn-ea"/>
                  <a:cs typeface="+mn-cs"/>
                </a:defRPr>
              </a:lvl9pPr>
            </a:lstStyle>
            <a:p>
              <a:pPr algn="l" defTabSz="1396087"/>
              <a:endParaRPr lang="en-US" sz="959" b="1" dirty="0">
                <a:solidFill>
                  <a:schemeClr val="bg2"/>
                </a:solidFill>
                <a:latin typeface="+mn-lt"/>
              </a:endParaRPr>
            </a:p>
          </p:txBody>
        </p:sp>
      </p:grpSp>
      <p:pic>
        <p:nvPicPr>
          <p:cNvPr id="115" name="Picture 114">
            <a:extLst>
              <a:ext uri="{FF2B5EF4-FFF2-40B4-BE49-F238E27FC236}">
                <a16:creationId xmlns:a16="http://schemas.microsoft.com/office/drawing/2014/main" id="{177A9767-839C-4786-954B-2C6161E9CB3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bwMode="gray">
          <a:xfrm>
            <a:off x="255892" y="182579"/>
            <a:ext cx="1090389" cy="417192"/>
          </a:xfrm>
          <a:prstGeom prst="rect">
            <a:avLst/>
          </a:prstGeom>
        </p:spPr>
      </p:pic>
      <p:sp>
        <p:nvSpPr>
          <p:cNvPr id="116" name="Rectangle 115">
            <a:extLst>
              <a:ext uri="{FF2B5EF4-FFF2-40B4-BE49-F238E27FC236}">
                <a16:creationId xmlns:a16="http://schemas.microsoft.com/office/drawing/2014/main" id="{1F549B42-A2C8-458D-B1A4-0F53EB86C183}"/>
              </a:ext>
            </a:extLst>
          </p:cNvPr>
          <p:cNvSpPr/>
          <p:nvPr userDrawn="1"/>
        </p:nvSpPr>
        <p:spPr bwMode="gray">
          <a:xfrm>
            <a:off x="1321255" y="360187"/>
            <a:ext cx="4843169" cy="96950"/>
          </a:xfrm>
          <a:prstGeom prst="rect">
            <a:avLst/>
          </a:prstGeom>
        </p:spPr>
        <p:txBody>
          <a:bodyPr wrap="square" lIns="0" tIns="0" rIns="0" bIns="0">
            <a:spAutoFit/>
          </a:bodyPr>
          <a:lstStyle/>
          <a:p>
            <a:pPr algn="r">
              <a:spcBef>
                <a:spcPts val="500"/>
              </a:spcBef>
            </a:pPr>
            <a:r>
              <a:rPr lang="en-US" sz="620" spc="0" baseline="0" dirty="0">
                <a:solidFill>
                  <a:schemeClr val="accent3"/>
                </a:solidFill>
              </a:rPr>
              <a:t>K-12   |   Community Colleges   |   Four-Year Colleges and Universities   |   Graduate and Adult Learning</a:t>
            </a:r>
          </a:p>
        </p:txBody>
      </p:sp>
      <p:sp>
        <p:nvSpPr>
          <p:cNvPr id="3" name="Oval 2">
            <a:extLst>
              <a:ext uri="{FF2B5EF4-FFF2-40B4-BE49-F238E27FC236}">
                <a16:creationId xmlns:a16="http://schemas.microsoft.com/office/drawing/2014/main" id="{F1A292E5-28B4-424F-B64E-471CCA2C8EF1}"/>
              </a:ext>
            </a:extLst>
          </p:cNvPr>
          <p:cNvSpPr>
            <a:spLocks noChangeAspect="1"/>
          </p:cNvSpPr>
          <p:nvPr userDrawn="1"/>
        </p:nvSpPr>
        <p:spPr bwMode="gray">
          <a:xfrm>
            <a:off x="3532130" y="1874597"/>
            <a:ext cx="1362456" cy="13624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Text Placeholder 1">
            <a:extLst>
              <a:ext uri="{FF2B5EF4-FFF2-40B4-BE49-F238E27FC236}">
                <a16:creationId xmlns:a16="http://schemas.microsoft.com/office/drawing/2014/main" id="{58D487A4-9706-44F3-8227-9C3CE72FB4FE}"/>
              </a:ext>
            </a:extLst>
          </p:cNvPr>
          <p:cNvSpPr txBox="1">
            <a:spLocks/>
          </p:cNvSpPr>
          <p:nvPr userDrawn="1"/>
        </p:nvSpPr>
        <p:spPr bwMode="gray">
          <a:xfrm>
            <a:off x="6469249" y="1374747"/>
            <a:ext cx="1382195" cy="802784"/>
          </a:xfrm>
          <a:prstGeom prst="rect">
            <a:avLst/>
          </a:prstGeom>
          <a:solidFill>
            <a:srgbClr val="009900"/>
          </a:solidFill>
        </p:spPr>
        <p:txBody>
          <a:bodyPr vert="horz" wrap="square" lIns="64008" tIns="45720" rIns="64008" bIns="45720" rtlCol="0">
            <a:spAutoFit/>
          </a:bodyPr>
          <a:lstStyle>
            <a:lvl1pPr marL="112713" indent="-112713" algn="l" defTabSz="1018879" rtl="0" eaLnBrk="1" latinLnBrk="0" hangingPunct="1">
              <a:spcBef>
                <a:spcPts val="500"/>
              </a:spcBef>
              <a:buFont typeface="Arial" pitchFamily="34" charset="0"/>
              <a:buChar char="•"/>
              <a:defRPr sz="1000" kern="1200">
                <a:solidFill>
                  <a:schemeClr val="tx1"/>
                </a:solidFill>
                <a:latin typeface="+mn-lt"/>
                <a:ea typeface="+mn-ea"/>
                <a:cs typeface="+mn-cs"/>
              </a:defRPr>
            </a:lvl1pPr>
            <a:lvl2pPr marL="230188" indent="-117475" algn="l" defTabSz="1018879" rtl="0" eaLnBrk="1" latinLnBrk="0" hangingPunct="1">
              <a:spcBef>
                <a:spcPts val="500"/>
              </a:spcBef>
              <a:buFont typeface="Arial" pitchFamily="34" charset="0"/>
              <a:buChar char="–"/>
              <a:defRPr sz="1000" kern="1200">
                <a:solidFill>
                  <a:schemeClr val="tx1"/>
                </a:solidFill>
                <a:latin typeface="+mn-lt"/>
                <a:ea typeface="+mn-ea"/>
                <a:cs typeface="+mn-cs"/>
              </a:defRPr>
            </a:lvl2pPr>
            <a:lvl3pPr marL="342900" indent="-112713" algn="l" defTabSz="1018879" rtl="0" eaLnBrk="1" latinLnBrk="0" hangingPunct="1">
              <a:spcBef>
                <a:spcPts val="500"/>
              </a:spcBef>
              <a:buFont typeface="Arial" pitchFamily="34" charset="0"/>
              <a:buChar char="•"/>
              <a:defRPr sz="1000" kern="1200">
                <a:solidFill>
                  <a:schemeClr val="tx1"/>
                </a:solidFill>
                <a:latin typeface="+mn-lt"/>
                <a:ea typeface="+mn-ea"/>
                <a:cs typeface="+mn-cs"/>
              </a:defRPr>
            </a:lvl3pPr>
            <a:lvl4pPr marL="458788" indent="-115888" algn="l" defTabSz="1018879" rtl="0" eaLnBrk="1" latinLnBrk="0" hangingPunct="1">
              <a:spcBef>
                <a:spcPts val="500"/>
              </a:spcBef>
              <a:buFont typeface="Arial" pitchFamily="34" charset="0"/>
              <a:buChar char="–"/>
              <a:defRPr sz="1000" kern="1200">
                <a:solidFill>
                  <a:schemeClr val="tx1"/>
                </a:solidFill>
                <a:latin typeface="+mn-lt"/>
                <a:ea typeface="+mn-ea"/>
                <a:cs typeface="+mn-cs"/>
              </a:defRPr>
            </a:lvl4pPr>
            <a:lvl5pPr marL="571500" indent="-112713" algn="l" defTabSz="1018879" rtl="0" eaLnBrk="1" latinLnBrk="0" hangingPunct="1">
              <a:spcBef>
                <a:spcPts val="500"/>
              </a:spcBef>
              <a:buFont typeface="Arial" pitchFamily="34" charset="0"/>
              <a:buChar char="•"/>
              <a:defRPr sz="1000" kern="1200" baseline="0">
                <a:solidFill>
                  <a:schemeClr val="tx1"/>
                </a:solidFill>
                <a:latin typeface="+mn-lt"/>
                <a:ea typeface="+mn-ea"/>
                <a:cs typeface="+mn-cs"/>
              </a:defRPr>
            </a:lvl5pPr>
            <a:lvl6pPr marL="2801918" indent="-254720" algn="l" defTabSz="1018879"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11358" indent="-254720" algn="l" defTabSz="1018879"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20798" indent="-254720" algn="l" defTabSz="1018879"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30237" indent="-254720" algn="l" defTabSz="1018879" rtl="0" eaLnBrk="1" latinLnBrk="0" hangingPunct="1">
              <a:spcBef>
                <a:spcPct val="20000"/>
              </a:spcBef>
              <a:buFont typeface="Arial" pitchFamily="34" charset="0"/>
              <a:buChar char="•"/>
              <a:defRPr sz="2200" kern="1200">
                <a:solidFill>
                  <a:schemeClr val="tx1"/>
                </a:solidFill>
                <a:latin typeface="+mn-lt"/>
                <a:ea typeface="+mn-ea"/>
                <a:cs typeface="+mn-cs"/>
              </a:defRPr>
            </a:lvl9pPr>
          </a:lstStyle>
          <a:p>
            <a:pPr marL="0" indent="0">
              <a:buFont typeface="Arial" pitchFamily="34" charset="0"/>
              <a:buNone/>
            </a:pPr>
            <a:r>
              <a:rPr lang="en-US" sz="1100" b="1" dirty="0">
                <a:solidFill>
                  <a:schemeClr val="bg1"/>
                </a:solidFill>
                <a:latin typeface="Arial" panose="020B0604020202020204" pitchFamily="34" charset="0"/>
                <a:cs typeface="Arial" panose="020B0604020202020204" pitchFamily="34" charset="0"/>
              </a:rPr>
              <a:t>Script can be found here:</a:t>
            </a:r>
          </a:p>
          <a:p>
            <a:pPr marL="0" marR="0" lvl="0" indent="0" algn="l" defTabSz="1018879" rtl="0" eaLnBrk="1" fontAlgn="auto" latinLnBrk="0" hangingPunct="1">
              <a:lnSpc>
                <a:spcPct val="100000"/>
              </a:lnSpc>
              <a:spcBef>
                <a:spcPts val="500"/>
              </a:spcBef>
              <a:spcAft>
                <a:spcPts val="0"/>
              </a:spcAft>
              <a:buClrTx/>
              <a:buSzTx/>
              <a:buFont typeface="Arial" pitchFamily="34" charset="0"/>
              <a:buNone/>
              <a:tabLst/>
              <a:defRPr/>
            </a:pPr>
            <a:r>
              <a:rPr lang="en-US" dirty="0">
                <a:solidFill>
                  <a:schemeClr val="bg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https://eab.box.com/v/eab-one-pager-script</a:t>
            </a:r>
            <a:r>
              <a:rPr lang="en-US" dirty="0">
                <a:solidFill>
                  <a:schemeClr val="bg1"/>
                </a:solidFill>
                <a:latin typeface="Arial" panose="020B0604020202020204" pitchFamily="34" charset="0"/>
                <a:cs typeface="Arial" panose="020B0604020202020204" pitchFamily="34" charset="0"/>
              </a:rPr>
              <a:t> </a:t>
            </a:r>
          </a:p>
        </p:txBody>
      </p:sp>
    </p:spTree>
    <p:custDataLst>
      <p:tags r:id="rId1"/>
    </p:custDataLst>
    <p:extLst>
      <p:ext uri="{BB962C8B-B14F-4D97-AF65-F5344CB8AC3E}">
        <p14:creationId xmlns:p14="http://schemas.microsoft.com/office/powerpoint/2010/main" val="4260056353"/>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oad Map">
    <p:bg bwMode="gray">
      <p:bgPr>
        <a:solidFill>
          <a:srgbClr val="003D70"/>
        </a:solidFill>
        <a:effectLst/>
      </p:bgPr>
    </p:bg>
    <p:spTree>
      <p:nvGrpSpPr>
        <p:cNvPr id="1" name=""/>
        <p:cNvGrpSpPr/>
        <p:nvPr/>
      </p:nvGrpSpPr>
      <p:grpSpPr>
        <a:xfrm>
          <a:off x="0" y="0"/>
          <a:ext cx="0" cy="0"/>
          <a:chOff x="0" y="0"/>
          <a:chExt cx="0" cy="0"/>
        </a:xfrm>
      </p:grpSpPr>
      <p:sp>
        <p:nvSpPr>
          <p:cNvPr id="11" name="Round Same Side Corner Rectangle 10"/>
          <p:cNvSpPr/>
          <p:nvPr userDrawn="1"/>
        </p:nvSpPr>
        <p:spPr bwMode="gray">
          <a:xfrm rot="10800000">
            <a:off x="5015828" y="1"/>
            <a:ext cx="843487" cy="296918"/>
          </a:xfrm>
          <a:prstGeom prst="round2SameRect">
            <a:avLst>
              <a:gd name="adj1" fmla="val 27409"/>
              <a:gd name="adj2" fmla="val 0"/>
            </a:avLst>
          </a:prstGeom>
          <a:solidFill>
            <a:schemeClr val="tx2"/>
          </a:solidFill>
          <a:ln w="19050" cap="flat" cmpd="sng" algn="ctr">
            <a:no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endParaRPr lang="en-US" sz="1000" dirty="0"/>
          </a:p>
        </p:txBody>
      </p:sp>
      <p:cxnSp>
        <p:nvCxnSpPr>
          <p:cNvPr id="24" name="Straight Connector 23"/>
          <p:cNvCxnSpPr/>
          <p:nvPr userDrawn="1"/>
        </p:nvCxnSpPr>
        <p:spPr bwMode="gray">
          <a:xfrm>
            <a:off x="863781" y="3942474"/>
            <a:ext cx="4673238" cy="0"/>
          </a:xfrm>
          <a:prstGeom prst="line">
            <a:avLst/>
          </a:prstGeom>
          <a:noFill/>
          <a:ln w="6350" cap="flat" cmpd="sng" algn="ctr">
            <a:solidFill>
              <a:schemeClr val="bg1"/>
            </a:solidFill>
            <a:prstDash val="solid"/>
            <a:miter lim="800000"/>
          </a:ln>
          <a:effectLst/>
        </p:spPr>
      </p:cxnSp>
      <p:sp>
        <p:nvSpPr>
          <p:cNvPr id="27" name="TextBox 26"/>
          <p:cNvSpPr txBox="1"/>
          <p:nvPr userDrawn="1"/>
        </p:nvSpPr>
        <p:spPr bwMode="gray">
          <a:xfrm>
            <a:off x="5015829" y="92575"/>
            <a:ext cx="843487" cy="138499"/>
          </a:xfrm>
          <a:prstGeom prst="rect">
            <a:avLst/>
          </a:prstGeom>
          <a:noFill/>
        </p:spPr>
        <p:txBody>
          <a:bodyPr wrap="square" lIns="0" tIns="0" rIns="0" bIns="0" rtlCol="0">
            <a:spAutoFit/>
          </a:bodyPr>
          <a:lstStyle/>
          <a:p>
            <a:pPr algn="ctr">
              <a:spcBef>
                <a:spcPts val="500"/>
              </a:spcBef>
            </a:pPr>
            <a:r>
              <a:rPr lang="en-US" sz="900" spc="50" baseline="0" dirty="0">
                <a:solidFill>
                  <a:schemeClr val="bg1"/>
                </a:solidFill>
                <a:latin typeface="+mj-lt"/>
              </a:rPr>
              <a:t>ROAD MAP</a:t>
            </a:r>
          </a:p>
        </p:txBody>
      </p:sp>
      <p:sp>
        <p:nvSpPr>
          <p:cNvPr id="32" name="Text Placeholder 3"/>
          <p:cNvSpPr>
            <a:spLocks noGrp="1"/>
          </p:cNvSpPr>
          <p:nvPr>
            <p:ph type="body" sz="quarter" idx="13" hasCustomPrompt="1"/>
          </p:nvPr>
        </p:nvSpPr>
        <p:spPr bwMode="gray">
          <a:xfrm>
            <a:off x="1363152" y="1038840"/>
            <a:ext cx="3749040" cy="215444"/>
          </a:xfrm>
        </p:spPr>
        <p:txBody>
          <a:bodyPr anchor="ctr" anchorCtr="0"/>
          <a:lstStyle>
            <a:lvl1pPr marL="0" indent="0">
              <a:spcBef>
                <a:spcPts val="0"/>
              </a:spcBef>
              <a:buNone/>
              <a:defRPr sz="1400" baseline="0">
                <a:solidFill>
                  <a:schemeClr val="bg1"/>
                </a:solidFill>
                <a:latin typeface="+mj-lt"/>
              </a:defRPr>
            </a:lvl1pPr>
            <a:lvl2pPr marL="114300" indent="0">
              <a:buNone/>
              <a:defRPr>
                <a:solidFill>
                  <a:schemeClr val="accent1"/>
                </a:solidFill>
              </a:defRPr>
            </a:lvl2pPr>
            <a:lvl3pPr marL="228600" indent="0">
              <a:buNone/>
              <a:defRPr>
                <a:solidFill>
                  <a:schemeClr val="accent1"/>
                </a:solidFill>
              </a:defRPr>
            </a:lvl3pPr>
            <a:lvl4pPr marL="342900" indent="0">
              <a:buNone/>
              <a:defRPr>
                <a:solidFill>
                  <a:schemeClr val="accent1"/>
                </a:solidFill>
              </a:defRPr>
            </a:lvl4pPr>
            <a:lvl5pPr marL="457200" indent="0">
              <a:buNone/>
              <a:defRPr>
                <a:solidFill>
                  <a:schemeClr val="accent1"/>
                </a:solidFill>
              </a:defRPr>
            </a:lvl5pPr>
          </a:lstStyle>
          <a:p>
            <a:pPr lvl="0"/>
            <a:r>
              <a:rPr lang="en-US" dirty="0"/>
              <a:t>Section Title – Rockwell 14pt, Title Case</a:t>
            </a:r>
          </a:p>
        </p:txBody>
      </p:sp>
      <p:sp>
        <p:nvSpPr>
          <p:cNvPr id="18" name="Title 17"/>
          <p:cNvSpPr>
            <a:spLocks noGrp="1"/>
          </p:cNvSpPr>
          <p:nvPr>
            <p:ph type="title" hasCustomPrompt="1"/>
          </p:nvPr>
        </p:nvSpPr>
        <p:spPr bwMode="gray">
          <a:xfrm>
            <a:off x="863781" y="1009402"/>
            <a:ext cx="274320" cy="274320"/>
          </a:xfrm>
          <a:prstGeom prst="ellipse">
            <a:avLst/>
          </a:prstGeom>
          <a:solidFill>
            <a:schemeClr val="accent6"/>
          </a:solidFill>
        </p:spPr>
        <p:txBody>
          <a:bodyPr wrap="none" anchor="ctr" anchorCtr="1">
            <a:noAutofit/>
          </a:bodyPr>
          <a:lstStyle>
            <a:lvl1pPr>
              <a:defRPr>
                <a:solidFill>
                  <a:schemeClr val="bg1"/>
                </a:solidFill>
              </a:defRPr>
            </a:lvl1pPr>
          </a:lstStyle>
          <a:p>
            <a:r>
              <a:rPr lang="en-US" dirty="0"/>
              <a:t>#</a:t>
            </a:r>
          </a:p>
        </p:txBody>
      </p:sp>
      <p:sp>
        <p:nvSpPr>
          <p:cNvPr id="20" name="Text Placeholder 19"/>
          <p:cNvSpPr>
            <a:spLocks noGrp="1"/>
          </p:cNvSpPr>
          <p:nvPr>
            <p:ph type="body" sz="quarter" idx="17" hasCustomPrompt="1"/>
          </p:nvPr>
        </p:nvSpPr>
        <p:spPr bwMode="gray">
          <a:xfrm>
            <a:off x="863781" y="1588773"/>
            <a:ext cx="274320" cy="276999"/>
          </a:xfrm>
          <a:prstGeom prst="ellipse">
            <a:avLst/>
          </a:prstGeom>
          <a:solidFill>
            <a:schemeClr val="accent6"/>
          </a:solidFill>
        </p:spPr>
        <p:txBody>
          <a:bodyPr wrap="none" anchor="ctr" anchorCtr="1">
            <a:noAutofit/>
          </a:bodyPr>
          <a:lstStyle>
            <a:lvl1pPr marL="0" indent="0">
              <a:buNone/>
              <a:defRPr sz="1800">
                <a:solidFill>
                  <a:schemeClr val="bg1"/>
                </a:solidFill>
                <a:latin typeface="+mj-lt"/>
              </a:defRPr>
            </a:lvl1pPr>
          </a:lstStyle>
          <a:p>
            <a:pPr lvl="0"/>
            <a:r>
              <a:rPr lang="en-US" dirty="0"/>
              <a:t>#</a:t>
            </a:r>
          </a:p>
        </p:txBody>
      </p:sp>
      <p:sp>
        <p:nvSpPr>
          <p:cNvPr id="39" name="Text Placeholder 3"/>
          <p:cNvSpPr>
            <a:spLocks noGrp="1"/>
          </p:cNvSpPr>
          <p:nvPr>
            <p:ph type="body" sz="quarter" idx="18" hasCustomPrompt="1"/>
          </p:nvPr>
        </p:nvSpPr>
        <p:spPr bwMode="gray">
          <a:xfrm>
            <a:off x="1363152" y="1658023"/>
            <a:ext cx="3749040" cy="138499"/>
          </a:xfrm>
        </p:spPr>
        <p:txBody>
          <a:bodyPr anchor="ctr" anchorCtr="0"/>
          <a:lstStyle>
            <a:lvl1pPr marL="0" indent="0">
              <a:spcBef>
                <a:spcPts val="0"/>
              </a:spcBef>
              <a:buNone/>
              <a:defRPr sz="900">
                <a:solidFill>
                  <a:schemeClr val="accent1"/>
                </a:solidFill>
                <a:latin typeface="+mn-lt"/>
              </a:defRPr>
            </a:lvl1pPr>
            <a:lvl2pPr marL="114300" indent="0">
              <a:buNone/>
              <a:defRPr>
                <a:solidFill>
                  <a:schemeClr val="accent1"/>
                </a:solidFill>
              </a:defRPr>
            </a:lvl2pPr>
            <a:lvl3pPr marL="228600" indent="0">
              <a:buNone/>
              <a:defRPr>
                <a:solidFill>
                  <a:schemeClr val="accent1"/>
                </a:solidFill>
              </a:defRPr>
            </a:lvl3pPr>
            <a:lvl4pPr marL="342900" indent="0">
              <a:buNone/>
              <a:defRPr>
                <a:solidFill>
                  <a:schemeClr val="accent1"/>
                </a:solidFill>
              </a:defRPr>
            </a:lvl4pPr>
            <a:lvl5pPr marL="457200" indent="0">
              <a:buNone/>
              <a:defRPr>
                <a:solidFill>
                  <a:schemeClr val="accent1"/>
                </a:solidFill>
              </a:defRPr>
            </a:lvl5pPr>
          </a:lstStyle>
          <a:p>
            <a:pPr lvl="0"/>
            <a:r>
              <a:rPr lang="en-US" dirty="0"/>
              <a:t>Section Title – Verdana 9pt Regular, Accent 1, Title Case</a:t>
            </a:r>
          </a:p>
        </p:txBody>
      </p:sp>
      <p:sp>
        <p:nvSpPr>
          <p:cNvPr id="40" name="Text Placeholder 19"/>
          <p:cNvSpPr>
            <a:spLocks noGrp="1"/>
          </p:cNvSpPr>
          <p:nvPr>
            <p:ph type="body" sz="quarter" idx="19" hasCustomPrompt="1"/>
          </p:nvPr>
        </p:nvSpPr>
        <p:spPr bwMode="gray">
          <a:xfrm>
            <a:off x="863781" y="2170823"/>
            <a:ext cx="274320" cy="276999"/>
          </a:xfrm>
          <a:prstGeom prst="ellipse">
            <a:avLst/>
          </a:prstGeom>
          <a:solidFill>
            <a:schemeClr val="accent6"/>
          </a:solidFill>
        </p:spPr>
        <p:txBody>
          <a:bodyPr wrap="none" anchor="ctr" anchorCtr="1">
            <a:noAutofit/>
          </a:bodyPr>
          <a:lstStyle>
            <a:lvl1pPr marL="0" indent="0">
              <a:buNone/>
              <a:defRPr sz="1800">
                <a:solidFill>
                  <a:schemeClr val="bg1"/>
                </a:solidFill>
                <a:latin typeface="+mj-lt"/>
              </a:defRPr>
            </a:lvl1pPr>
          </a:lstStyle>
          <a:p>
            <a:pPr lvl="0"/>
            <a:r>
              <a:rPr lang="en-US" dirty="0"/>
              <a:t>#</a:t>
            </a:r>
          </a:p>
        </p:txBody>
      </p:sp>
      <p:sp>
        <p:nvSpPr>
          <p:cNvPr id="41" name="Text Placeholder 3"/>
          <p:cNvSpPr>
            <a:spLocks noGrp="1"/>
          </p:cNvSpPr>
          <p:nvPr>
            <p:ph type="body" sz="quarter" idx="20" hasCustomPrompt="1"/>
          </p:nvPr>
        </p:nvSpPr>
        <p:spPr bwMode="gray">
          <a:xfrm>
            <a:off x="1363152" y="2240073"/>
            <a:ext cx="3749040" cy="138499"/>
          </a:xfrm>
        </p:spPr>
        <p:txBody>
          <a:bodyPr anchor="ctr" anchorCtr="0"/>
          <a:lstStyle>
            <a:lvl1pPr marL="0" indent="0">
              <a:spcBef>
                <a:spcPts val="0"/>
              </a:spcBef>
              <a:buNone/>
              <a:defRPr sz="900">
                <a:solidFill>
                  <a:schemeClr val="accent1"/>
                </a:solidFill>
                <a:latin typeface="+mn-lt"/>
              </a:defRPr>
            </a:lvl1pPr>
            <a:lvl2pPr marL="114300" indent="0">
              <a:buNone/>
              <a:defRPr>
                <a:solidFill>
                  <a:schemeClr val="accent1"/>
                </a:solidFill>
              </a:defRPr>
            </a:lvl2pPr>
            <a:lvl3pPr marL="228600" indent="0">
              <a:buNone/>
              <a:defRPr>
                <a:solidFill>
                  <a:schemeClr val="accent1"/>
                </a:solidFill>
              </a:defRPr>
            </a:lvl3pPr>
            <a:lvl4pPr marL="342900" indent="0">
              <a:buNone/>
              <a:defRPr>
                <a:solidFill>
                  <a:schemeClr val="accent1"/>
                </a:solidFill>
              </a:defRPr>
            </a:lvl4pPr>
            <a:lvl5pPr marL="457200" indent="0">
              <a:buNone/>
              <a:defRPr>
                <a:solidFill>
                  <a:schemeClr val="accent1"/>
                </a:solidFill>
              </a:defRPr>
            </a:lvl5pPr>
          </a:lstStyle>
          <a:p>
            <a:pPr lvl="0"/>
            <a:r>
              <a:rPr lang="en-US" dirty="0"/>
              <a:t>Section Title – Verdana 9pt Regular, Accent 1, Title Case</a:t>
            </a:r>
          </a:p>
        </p:txBody>
      </p:sp>
      <p:sp>
        <p:nvSpPr>
          <p:cNvPr id="42" name="Text Placeholder 19"/>
          <p:cNvSpPr>
            <a:spLocks noGrp="1"/>
          </p:cNvSpPr>
          <p:nvPr>
            <p:ph type="body" sz="quarter" idx="21" hasCustomPrompt="1"/>
          </p:nvPr>
        </p:nvSpPr>
        <p:spPr bwMode="gray">
          <a:xfrm>
            <a:off x="863781" y="2752873"/>
            <a:ext cx="274320" cy="276999"/>
          </a:xfrm>
          <a:prstGeom prst="ellipse">
            <a:avLst/>
          </a:prstGeom>
          <a:solidFill>
            <a:schemeClr val="accent6"/>
          </a:solidFill>
        </p:spPr>
        <p:txBody>
          <a:bodyPr wrap="none" anchor="ctr" anchorCtr="1">
            <a:noAutofit/>
          </a:bodyPr>
          <a:lstStyle>
            <a:lvl1pPr marL="0" indent="0">
              <a:buNone/>
              <a:defRPr sz="1800">
                <a:solidFill>
                  <a:schemeClr val="bg1"/>
                </a:solidFill>
                <a:latin typeface="+mj-lt"/>
              </a:defRPr>
            </a:lvl1pPr>
          </a:lstStyle>
          <a:p>
            <a:pPr lvl="0"/>
            <a:r>
              <a:rPr lang="en-US" dirty="0"/>
              <a:t>#</a:t>
            </a:r>
          </a:p>
        </p:txBody>
      </p:sp>
      <p:sp>
        <p:nvSpPr>
          <p:cNvPr id="43" name="Text Placeholder 3"/>
          <p:cNvSpPr>
            <a:spLocks noGrp="1"/>
          </p:cNvSpPr>
          <p:nvPr>
            <p:ph type="body" sz="quarter" idx="22" hasCustomPrompt="1"/>
          </p:nvPr>
        </p:nvSpPr>
        <p:spPr bwMode="gray">
          <a:xfrm>
            <a:off x="1363152" y="2822123"/>
            <a:ext cx="3749040" cy="138499"/>
          </a:xfrm>
        </p:spPr>
        <p:txBody>
          <a:bodyPr anchor="ctr" anchorCtr="0"/>
          <a:lstStyle>
            <a:lvl1pPr marL="0" indent="0">
              <a:spcBef>
                <a:spcPts val="0"/>
              </a:spcBef>
              <a:buNone/>
              <a:defRPr sz="900">
                <a:solidFill>
                  <a:schemeClr val="accent1"/>
                </a:solidFill>
                <a:latin typeface="+mn-lt"/>
              </a:defRPr>
            </a:lvl1pPr>
            <a:lvl2pPr marL="114300" indent="0">
              <a:buNone/>
              <a:defRPr>
                <a:solidFill>
                  <a:schemeClr val="accent1"/>
                </a:solidFill>
              </a:defRPr>
            </a:lvl2pPr>
            <a:lvl3pPr marL="228600" indent="0">
              <a:buNone/>
              <a:defRPr>
                <a:solidFill>
                  <a:schemeClr val="accent1"/>
                </a:solidFill>
              </a:defRPr>
            </a:lvl3pPr>
            <a:lvl4pPr marL="342900" indent="0">
              <a:buNone/>
              <a:defRPr>
                <a:solidFill>
                  <a:schemeClr val="accent1"/>
                </a:solidFill>
              </a:defRPr>
            </a:lvl4pPr>
            <a:lvl5pPr marL="457200" indent="0">
              <a:buNone/>
              <a:defRPr>
                <a:solidFill>
                  <a:schemeClr val="accent1"/>
                </a:solidFill>
              </a:defRPr>
            </a:lvl5pPr>
          </a:lstStyle>
          <a:p>
            <a:pPr lvl="0"/>
            <a:r>
              <a:rPr lang="en-US" dirty="0"/>
              <a:t>Section Title – Verdana 9pt Regular, Accent 1, Title Case</a:t>
            </a:r>
          </a:p>
        </p:txBody>
      </p:sp>
      <p:sp>
        <p:nvSpPr>
          <p:cNvPr id="44" name="Text Placeholder 19"/>
          <p:cNvSpPr>
            <a:spLocks noGrp="1"/>
          </p:cNvSpPr>
          <p:nvPr>
            <p:ph type="body" sz="quarter" idx="23" hasCustomPrompt="1"/>
          </p:nvPr>
        </p:nvSpPr>
        <p:spPr bwMode="gray">
          <a:xfrm>
            <a:off x="863781" y="3334922"/>
            <a:ext cx="274320" cy="276999"/>
          </a:xfrm>
          <a:prstGeom prst="ellipse">
            <a:avLst/>
          </a:prstGeom>
          <a:solidFill>
            <a:schemeClr val="accent6"/>
          </a:solidFill>
        </p:spPr>
        <p:txBody>
          <a:bodyPr wrap="none" anchor="ctr" anchorCtr="1">
            <a:noAutofit/>
          </a:bodyPr>
          <a:lstStyle>
            <a:lvl1pPr marL="0" indent="0">
              <a:buNone/>
              <a:defRPr sz="1800">
                <a:solidFill>
                  <a:schemeClr val="bg1"/>
                </a:solidFill>
                <a:latin typeface="+mj-lt"/>
              </a:defRPr>
            </a:lvl1pPr>
          </a:lstStyle>
          <a:p>
            <a:pPr lvl="0"/>
            <a:r>
              <a:rPr lang="en-US" dirty="0"/>
              <a:t>#</a:t>
            </a:r>
          </a:p>
        </p:txBody>
      </p:sp>
      <p:sp>
        <p:nvSpPr>
          <p:cNvPr id="45" name="Text Placeholder 3"/>
          <p:cNvSpPr>
            <a:spLocks noGrp="1"/>
          </p:cNvSpPr>
          <p:nvPr>
            <p:ph type="body" sz="quarter" idx="24" hasCustomPrompt="1"/>
          </p:nvPr>
        </p:nvSpPr>
        <p:spPr bwMode="gray">
          <a:xfrm>
            <a:off x="1363152" y="3404172"/>
            <a:ext cx="3749040" cy="138499"/>
          </a:xfrm>
        </p:spPr>
        <p:txBody>
          <a:bodyPr anchor="ctr" anchorCtr="0"/>
          <a:lstStyle>
            <a:lvl1pPr marL="0" indent="0">
              <a:spcBef>
                <a:spcPts val="0"/>
              </a:spcBef>
              <a:buNone/>
              <a:defRPr sz="900">
                <a:solidFill>
                  <a:schemeClr val="accent1"/>
                </a:solidFill>
                <a:latin typeface="+mn-lt"/>
              </a:defRPr>
            </a:lvl1pPr>
            <a:lvl2pPr marL="114300" indent="0">
              <a:buNone/>
              <a:defRPr>
                <a:solidFill>
                  <a:schemeClr val="accent1"/>
                </a:solidFill>
              </a:defRPr>
            </a:lvl2pPr>
            <a:lvl3pPr marL="228600" indent="0">
              <a:buNone/>
              <a:defRPr>
                <a:solidFill>
                  <a:schemeClr val="accent1"/>
                </a:solidFill>
              </a:defRPr>
            </a:lvl3pPr>
            <a:lvl4pPr marL="342900" indent="0">
              <a:buNone/>
              <a:defRPr>
                <a:solidFill>
                  <a:schemeClr val="accent1"/>
                </a:solidFill>
              </a:defRPr>
            </a:lvl4pPr>
            <a:lvl5pPr marL="457200" indent="0">
              <a:buNone/>
              <a:defRPr>
                <a:solidFill>
                  <a:schemeClr val="accent1"/>
                </a:solidFill>
              </a:defRPr>
            </a:lvl5pPr>
          </a:lstStyle>
          <a:p>
            <a:pPr lvl="0"/>
            <a:r>
              <a:rPr lang="en-US" dirty="0"/>
              <a:t>Section Title – Verdana 9pt Regular, Accent 1, Title Case</a:t>
            </a:r>
          </a:p>
        </p:txBody>
      </p:sp>
      <p:sp>
        <p:nvSpPr>
          <p:cNvPr id="47" name="TextBox 46"/>
          <p:cNvSpPr txBox="1"/>
          <p:nvPr userDrawn="1"/>
        </p:nvSpPr>
        <p:spPr bwMode="gray">
          <a:xfrm>
            <a:off x="6128821" y="0"/>
            <a:ext cx="271979" cy="136961"/>
          </a:xfrm>
          <a:prstGeom prst="rect">
            <a:avLst/>
          </a:prstGeom>
          <a:noFill/>
        </p:spPr>
        <p:txBody>
          <a:bodyPr wrap="square" lIns="0" tIns="36576" rIns="45720" bIns="0" rtlCol="0">
            <a:spAutoFit/>
          </a:bodyPr>
          <a:lstStyle/>
          <a:p>
            <a:pPr algn="r">
              <a:spcBef>
                <a:spcPts val="500"/>
              </a:spcBef>
            </a:pPr>
            <a:fld id="{11A0A082-46D1-4CDC-90AB-7FACAC0B3028}" type="slidenum">
              <a:rPr lang="en-US" sz="650" smtClean="0">
                <a:solidFill>
                  <a:schemeClr val="bg1"/>
                </a:solidFill>
                <a:latin typeface="+mj-lt"/>
              </a:rPr>
              <a:t>‹#›</a:t>
            </a:fld>
            <a:endParaRPr lang="en-US" sz="650" dirty="0">
              <a:solidFill>
                <a:schemeClr val="bg1"/>
              </a:solidFill>
              <a:latin typeface="+mj-lt"/>
            </a:endParaRPr>
          </a:p>
        </p:txBody>
      </p:sp>
      <p:sp>
        <p:nvSpPr>
          <p:cNvPr id="19" name="Text Placeholder 1"/>
          <p:cNvSpPr txBox="1">
            <a:spLocks/>
          </p:cNvSpPr>
          <p:nvPr userDrawn="1"/>
        </p:nvSpPr>
        <p:spPr bwMode="gray">
          <a:xfrm>
            <a:off x="6469576" y="0"/>
            <a:ext cx="1685883" cy="3844642"/>
          </a:xfrm>
          <a:prstGeom prst="rect">
            <a:avLst/>
          </a:prstGeom>
          <a:solidFill>
            <a:srgbClr val="009900"/>
          </a:solidFill>
        </p:spPr>
        <p:txBody>
          <a:bodyPr vert="horz" wrap="square" lIns="64008" tIns="45720" rIns="64008" bIns="45720" rtlCol="0">
            <a:spAutoFit/>
          </a:bodyPr>
          <a:lstStyle>
            <a:lvl1pPr marL="0" indent="0" algn="l" defTabSz="640080" rtl="0" eaLnBrk="1" latinLnBrk="0" hangingPunct="1">
              <a:spcBef>
                <a:spcPts val="500"/>
              </a:spcBef>
              <a:buFontTx/>
              <a:buNone/>
              <a:defRPr sz="1000" kern="1200" baseline="0">
                <a:solidFill>
                  <a:schemeClr val="tx1"/>
                </a:solidFill>
                <a:latin typeface="+mn-lt"/>
                <a:ea typeface="+mn-ea"/>
                <a:cs typeface="+mn-cs"/>
              </a:defRPr>
            </a:lvl1pPr>
            <a:lvl2pPr marL="228600" indent="-114300" algn="l" defTabSz="640080" rtl="0" eaLnBrk="1" latinLnBrk="0" hangingPunct="1">
              <a:spcBef>
                <a:spcPts val="500"/>
              </a:spcBef>
              <a:buFont typeface="Arial" pitchFamily="34" charset="0"/>
              <a:buChar char="–"/>
              <a:defRPr sz="1000" kern="1200">
                <a:solidFill>
                  <a:schemeClr val="tx1"/>
                </a:solidFill>
                <a:latin typeface="+mn-lt"/>
                <a:ea typeface="+mn-ea"/>
                <a:cs typeface="+mn-cs"/>
              </a:defRPr>
            </a:lvl2pPr>
            <a:lvl3pPr marL="342900" indent="-114300" algn="l" defTabSz="640080" rtl="0" eaLnBrk="1" latinLnBrk="0" hangingPunct="1">
              <a:spcBef>
                <a:spcPts val="500"/>
              </a:spcBef>
              <a:buFont typeface="Arial" pitchFamily="34" charset="0"/>
              <a:buChar char="•"/>
              <a:defRPr sz="1000" kern="1200">
                <a:solidFill>
                  <a:schemeClr val="tx1"/>
                </a:solidFill>
                <a:latin typeface="+mn-lt"/>
                <a:ea typeface="+mn-ea"/>
                <a:cs typeface="+mn-cs"/>
              </a:defRPr>
            </a:lvl3pPr>
            <a:lvl4pPr marL="457200" indent="-114300" algn="l" defTabSz="640080" rtl="0" eaLnBrk="1" latinLnBrk="0" hangingPunct="1">
              <a:spcBef>
                <a:spcPts val="500"/>
              </a:spcBef>
              <a:buFont typeface="Arial" pitchFamily="34" charset="0"/>
              <a:buChar char="–"/>
              <a:defRPr sz="1000" kern="1200">
                <a:solidFill>
                  <a:schemeClr val="tx1"/>
                </a:solidFill>
                <a:latin typeface="+mn-lt"/>
                <a:ea typeface="+mn-ea"/>
                <a:cs typeface="+mn-cs"/>
              </a:defRPr>
            </a:lvl4pPr>
            <a:lvl5pPr marL="571500" indent="-114300" algn="l" defTabSz="640080" rtl="0" eaLnBrk="1" latinLnBrk="0" hangingPunct="1">
              <a:spcBef>
                <a:spcPts val="500"/>
              </a:spcBef>
              <a:buFont typeface="Arial" pitchFamily="34" charset="0"/>
              <a:buChar char="•"/>
              <a:defRPr sz="1000" kern="1200" baseline="0">
                <a:solidFill>
                  <a:schemeClr val="tx1"/>
                </a:solidFill>
                <a:latin typeface="+mn-lt"/>
                <a:ea typeface="+mn-ea"/>
                <a:cs typeface="+mn-cs"/>
              </a:defRPr>
            </a:lvl5pPr>
            <a:lvl6pPr marL="685800" indent="-114300" algn="l" defTabSz="640080" rtl="0" eaLnBrk="1" latinLnBrk="0" hangingPunct="1">
              <a:spcBef>
                <a:spcPts val="500"/>
              </a:spcBef>
              <a:buFont typeface="Arial" pitchFamily="34" charset="0"/>
              <a:buChar char="–"/>
              <a:defRPr sz="1000" kern="1200">
                <a:solidFill>
                  <a:schemeClr val="tx1"/>
                </a:solidFill>
                <a:latin typeface="+mn-lt"/>
                <a:ea typeface="+mn-ea"/>
                <a:cs typeface="+mn-cs"/>
              </a:defRPr>
            </a:lvl6pPr>
            <a:lvl7pPr marL="800100" indent="-114300" algn="l" defTabSz="640080" rtl="0" eaLnBrk="1" latinLnBrk="0" hangingPunct="1">
              <a:spcBef>
                <a:spcPts val="500"/>
              </a:spcBef>
              <a:buFont typeface="Arial" pitchFamily="34" charset="0"/>
              <a:buChar char="•"/>
              <a:defRPr sz="1000" kern="1200">
                <a:solidFill>
                  <a:schemeClr val="tx1"/>
                </a:solidFill>
                <a:latin typeface="+mn-lt"/>
                <a:ea typeface="+mn-ea"/>
                <a:cs typeface="+mn-cs"/>
              </a:defRPr>
            </a:lvl7pPr>
            <a:lvl8pPr marL="914400" indent="-114300" algn="l" defTabSz="640080" rtl="0" eaLnBrk="1" latinLnBrk="0" hangingPunct="1">
              <a:spcBef>
                <a:spcPts val="500"/>
              </a:spcBef>
              <a:buFont typeface="Arial" pitchFamily="34" charset="0"/>
              <a:buChar char="–"/>
              <a:defRPr sz="1000" kern="1200">
                <a:solidFill>
                  <a:schemeClr val="tx1"/>
                </a:solidFill>
                <a:latin typeface="+mn-lt"/>
                <a:ea typeface="+mn-ea"/>
                <a:cs typeface="+mn-cs"/>
              </a:defRPr>
            </a:lvl8pPr>
            <a:lvl9pPr marL="1028700" indent="-114300" algn="l" defTabSz="640080" rtl="0" eaLnBrk="1" latinLnBrk="0" hangingPunct="1">
              <a:spcBef>
                <a:spcPts val="500"/>
              </a:spcBef>
              <a:buFont typeface="Arial" pitchFamily="34" charset="0"/>
              <a:buChar char="•"/>
              <a:defRPr sz="1000" kern="1200" baseline="0">
                <a:solidFill>
                  <a:schemeClr val="tx1"/>
                </a:solidFill>
                <a:latin typeface="+mn-lt"/>
                <a:ea typeface="+mn-ea"/>
                <a:cs typeface="+mn-cs"/>
              </a:defRPr>
            </a:lvl9pPr>
          </a:lstStyle>
          <a:p>
            <a:r>
              <a:rPr lang="en-US" sz="1000" b="1" dirty="0">
                <a:solidFill>
                  <a:schemeClr val="bg1"/>
                </a:solidFill>
                <a:latin typeface="Arial" panose="020B0604020202020204" pitchFamily="34" charset="0"/>
                <a:cs typeface="Arial" panose="020B0604020202020204" pitchFamily="34" charset="0"/>
              </a:rPr>
              <a:t>How to Use this</a:t>
            </a:r>
            <a:br>
              <a:rPr lang="en-US" sz="1000" b="1" dirty="0">
                <a:solidFill>
                  <a:schemeClr val="bg1"/>
                </a:solidFill>
                <a:latin typeface="Arial" panose="020B0604020202020204" pitchFamily="34" charset="0"/>
                <a:cs typeface="Arial" panose="020B0604020202020204" pitchFamily="34" charset="0"/>
              </a:rPr>
            </a:br>
            <a:r>
              <a:rPr lang="en-US" sz="1000" b="1" dirty="0">
                <a:solidFill>
                  <a:schemeClr val="bg1"/>
                </a:solidFill>
                <a:latin typeface="Arial" panose="020B0604020202020204" pitchFamily="34" charset="0"/>
                <a:cs typeface="Arial" panose="020B0604020202020204" pitchFamily="34" charset="0"/>
              </a:rPr>
              <a:t>Editable Road Map</a:t>
            </a:r>
          </a:p>
          <a:p>
            <a:pPr marL="169863" indent="-169863">
              <a:buFont typeface="+mj-lt"/>
              <a:buAutoNum type="arabicPeriod"/>
            </a:pPr>
            <a:r>
              <a:rPr lang="en-US" sz="800" dirty="0">
                <a:solidFill>
                  <a:schemeClr val="bg1"/>
                </a:solidFill>
                <a:latin typeface="Arial" panose="020B0604020202020204" pitchFamily="34" charset="0"/>
                <a:cs typeface="Arial" panose="020B0604020202020204" pitchFamily="34" charset="0"/>
              </a:rPr>
              <a:t>Insert a road map layout</a:t>
            </a:r>
          </a:p>
          <a:p>
            <a:pPr marL="169863" indent="-169863">
              <a:buFont typeface="+mj-lt"/>
              <a:buAutoNum type="arabicPeriod"/>
            </a:pPr>
            <a:r>
              <a:rPr lang="en-US" sz="800" dirty="0">
                <a:solidFill>
                  <a:schemeClr val="bg1"/>
                </a:solidFill>
                <a:latin typeface="Arial" panose="020B0604020202020204" pitchFamily="34" charset="0"/>
                <a:cs typeface="Arial" panose="020B0604020202020204" pitchFamily="34" charset="0"/>
              </a:rPr>
              <a:t>Determine how many sections are needed</a:t>
            </a:r>
          </a:p>
          <a:p>
            <a:pPr marL="169863" indent="-169863">
              <a:buFont typeface="+mj-lt"/>
              <a:buAutoNum type="arabicPeriod"/>
            </a:pPr>
            <a:r>
              <a:rPr lang="en-US" sz="800" dirty="0">
                <a:solidFill>
                  <a:schemeClr val="bg1"/>
                </a:solidFill>
                <a:latin typeface="Arial" panose="020B0604020202020204" pitchFamily="34" charset="0"/>
                <a:cs typeface="Arial" panose="020B0604020202020204" pitchFamily="34" charset="0"/>
              </a:rPr>
              <a:t>If only 3, delete rows 2 and 4. If 4, delete row 5.</a:t>
            </a:r>
          </a:p>
          <a:p>
            <a:pPr marL="169863" indent="-169863">
              <a:buFont typeface="+mj-lt"/>
              <a:buAutoNum type="arabicPeriod"/>
            </a:pPr>
            <a:r>
              <a:rPr lang="en-US" sz="800" dirty="0">
                <a:solidFill>
                  <a:schemeClr val="bg1"/>
                </a:solidFill>
                <a:latin typeface="Arial" panose="020B0604020202020204" pitchFamily="34" charset="0"/>
                <a:cs typeface="Arial" panose="020B0604020202020204" pitchFamily="34" charset="0"/>
              </a:rPr>
              <a:t>Change the highlighted section title to Verdana</a:t>
            </a:r>
            <a:r>
              <a:rPr lang="en-US" sz="800" baseline="0" dirty="0">
                <a:solidFill>
                  <a:schemeClr val="bg1"/>
                </a:solidFill>
                <a:latin typeface="Arial" panose="020B0604020202020204" pitchFamily="34" charset="0"/>
                <a:cs typeface="Arial" panose="020B0604020202020204" pitchFamily="34" charset="0"/>
              </a:rPr>
              <a:t> 9</a:t>
            </a:r>
            <a:r>
              <a:rPr lang="en-US" sz="800" dirty="0">
                <a:solidFill>
                  <a:schemeClr val="bg1"/>
                </a:solidFill>
                <a:latin typeface="Arial" panose="020B0604020202020204" pitchFamily="34" charset="0"/>
                <a:cs typeface="Arial" panose="020B0604020202020204" pitchFamily="34" charset="0"/>
              </a:rPr>
              <a:t>pt Regular, Accent 1 so all the titles are the exact same</a:t>
            </a:r>
            <a:br>
              <a:rPr lang="en-US" sz="800" dirty="0">
                <a:solidFill>
                  <a:schemeClr val="bg1"/>
                </a:solidFill>
                <a:latin typeface="Arial" panose="020B0604020202020204" pitchFamily="34" charset="0"/>
                <a:cs typeface="Arial" panose="020B0604020202020204" pitchFamily="34" charset="0"/>
              </a:rPr>
            </a:br>
            <a:r>
              <a:rPr lang="en-US" sz="800" dirty="0">
                <a:solidFill>
                  <a:schemeClr val="bg1"/>
                </a:solidFill>
                <a:latin typeface="Arial" panose="020B0604020202020204" pitchFamily="34" charset="0"/>
                <a:cs typeface="Arial" panose="020B0604020202020204" pitchFamily="34" charset="0"/>
              </a:rPr>
              <a:t>font style</a:t>
            </a:r>
          </a:p>
          <a:p>
            <a:pPr marL="169863" indent="-169863">
              <a:buFont typeface="+mj-lt"/>
              <a:buAutoNum type="arabicPeriod"/>
            </a:pPr>
            <a:r>
              <a:rPr lang="en-US" sz="800" dirty="0">
                <a:solidFill>
                  <a:schemeClr val="bg1"/>
                </a:solidFill>
                <a:latin typeface="Arial" panose="020B0604020202020204" pitchFamily="34" charset="0"/>
                <a:cs typeface="Arial" panose="020B0604020202020204" pitchFamily="34" charset="0"/>
              </a:rPr>
              <a:t>Type in #’s and section titles for all levels</a:t>
            </a:r>
          </a:p>
          <a:p>
            <a:pPr marL="169863" indent="-169863">
              <a:buFont typeface="+mj-lt"/>
              <a:buAutoNum type="arabicPeriod"/>
            </a:pPr>
            <a:r>
              <a:rPr lang="en-US" sz="800" dirty="0">
                <a:solidFill>
                  <a:schemeClr val="bg1"/>
                </a:solidFill>
                <a:latin typeface="Arial" panose="020B0604020202020204" pitchFamily="34" charset="0"/>
                <a:cs typeface="Arial" panose="020B0604020202020204" pitchFamily="34" charset="0"/>
              </a:rPr>
              <a:t>Duplicate the slide so you have a slide for each section</a:t>
            </a:r>
          </a:p>
          <a:p>
            <a:pPr marL="169863" indent="-169863">
              <a:buFont typeface="+mj-lt"/>
              <a:buAutoNum type="arabicPeriod"/>
            </a:pPr>
            <a:r>
              <a:rPr lang="en-US" sz="800" dirty="0">
                <a:solidFill>
                  <a:schemeClr val="bg1"/>
                </a:solidFill>
                <a:latin typeface="Arial" panose="020B0604020202020204" pitchFamily="34" charset="0"/>
                <a:cs typeface="Arial" panose="020B0604020202020204" pitchFamily="34" charset="0"/>
              </a:rPr>
              <a:t>On each slide, change</a:t>
            </a:r>
            <a:br>
              <a:rPr lang="en-US" sz="800" dirty="0">
                <a:solidFill>
                  <a:schemeClr val="bg1"/>
                </a:solidFill>
                <a:latin typeface="Arial" panose="020B0604020202020204" pitchFamily="34" charset="0"/>
                <a:cs typeface="Arial" panose="020B0604020202020204" pitchFamily="34" charset="0"/>
              </a:rPr>
            </a:br>
            <a:r>
              <a:rPr lang="en-US" sz="800" dirty="0">
                <a:solidFill>
                  <a:schemeClr val="bg1"/>
                </a:solidFill>
                <a:latin typeface="Arial" panose="020B0604020202020204" pitchFamily="34" charset="0"/>
                <a:cs typeface="Arial" panose="020B0604020202020204" pitchFamily="34" charset="0"/>
              </a:rPr>
              <a:t>the highlighted section title back to Rockwell 14pt</a:t>
            </a:r>
            <a:br>
              <a:rPr lang="en-US" sz="800" dirty="0">
                <a:solidFill>
                  <a:schemeClr val="bg1"/>
                </a:solidFill>
                <a:latin typeface="Arial" panose="020B0604020202020204" pitchFamily="34" charset="0"/>
                <a:cs typeface="Arial" panose="020B0604020202020204" pitchFamily="34" charset="0"/>
              </a:rPr>
            </a:br>
            <a:r>
              <a:rPr lang="en-US" sz="800" dirty="0">
                <a:solidFill>
                  <a:schemeClr val="bg1"/>
                </a:solidFill>
                <a:latin typeface="Arial" panose="020B0604020202020204" pitchFamily="34" charset="0"/>
                <a:cs typeface="Arial" panose="020B0604020202020204" pitchFamily="34" charset="0"/>
              </a:rPr>
              <a:t>Regular,</a:t>
            </a:r>
            <a:r>
              <a:rPr lang="en-US" sz="800" baseline="0" dirty="0">
                <a:solidFill>
                  <a:schemeClr val="bg1"/>
                </a:solidFill>
                <a:latin typeface="Arial" panose="020B0604020202020204" pitchFamily="34" charset="0"/>
                <a:cs typeface="Arial" panose="020B0604020202020204" pitchFamily="34" charset="0"/>
              </a:rPr>
              <a:t> </a:t>
            </a:r>
            <a:r>
              <a:rPr lang="en-US" sz="800" dirty="0">
                <a:solidFill>
                  <a:schemeClr val="bg1"/>
                </a:solidFill>
                <a:latin typeface="Arial" panose="020B0604020202020204" pitchFamily="34" charset="0"/>
                <a:cs typeface="Arial" panose="020B0604020202020204" pitchFamily="34" charset="0"/>
              </a:rPr>
              <a:t>white</a:t>
            </a:r>
          </a:p>
          <a:p>
            <a:pPr marL="0" indent="0">
              <a:spcBef>
                <a:spcPts val="1200"/>
              </a:spcBef>
              <a:buFont typeface="+mj-lt"/>
              <a:buNone/>
            </a:pPr>
            <a:r>
              <a:rPr lang="en-US" sz="900" b="1" dirty="0">
                <a:solidFill>
                  <a:schemeClr val="bg1"/>
                </a:solidFill>
                <a:latin typeface="Arial" panose="020B0604020202020204" pitchFamily="34" charset="0"/>
                <a:cs typeface="Arial" panose="020B0604020202020204" pitchFamily="34" charset="0"/>
              </a:rPr>
              <a:t>NEED MORE SECTIONS?</a:t>
            </a:r>
          </a:p>
          <a:p>
            <a:pPr marL="0" indent="0">
              <a:spcBef>
                <a:spcPts val="200"/>
              </a:spcBef>
              <a:buFont typeface="+mj-lt"/>
              <a:buNone/>
            </a:pPr>
            <a:r>
              <a:rPr lang="en-US" sz="750" dirty="0">
                <a:solidFill>
                  <a:schemeClr val="bg1"/>
                </a:solidFill>
                <a:latin typeface="Arial" panose="020B0604020202020204" pitchFamily="34" charset="0"/>
                <a:cs typeface="Arial" panose="020B0604020202020204" pitchFamily="34" charset="0"/>
              </a:rPr>
              <a:t>See</a:t>
            </a:r>
            <a:r>
              <a:rPr lang="en-US" sz="750" baseline="0" dirty="0">
                <a:solidFill>
                  <a:schemeClr val="bg1"/>
                </a:solidFill>
                <a:latin typeface="Arial" panose="020B0604020202020204" pitchFamily="34" charset="0"/>
                <a:cs typeface="Arial" panose="020B0604020202020204" pitchFamily="34" charset="0"/>
              </a:rPr>
              <a:t> the on-screen GLG for a customizable road map layout that includes 8 levels. It can be added as a layout into this deck. </a:t>
            </a:r>
            <a:endParaRPr lang="en-US" sz="750" dirty="0">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582425629"/>
      </p:ext>
    </p:extLst>
  </p:cSld>
  <p:clrMapOvr>
    <a:masterClrMapping/>
  </p:clrMapOvr>
  <p:extLst>
    <p:ext uri="{DCECCB84-F9BA-43D5-87BE-67443E8EF086}">
      <p15:sldGuideLst xmlns:p15="http://schemas.microsoft.com/office/powerpoint/2012/main">
        <p15:guide id="1" pos="85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p:bg bwMode="gray">
      <p:bgPr>
        <a:solidFill>
          <a:srgbClr val="003D70"/>
        </a:solidFill>
        <a:effectLst/>
      </p:bgPr>
    </p:bg>
    <p:spTree>
      <p:nvGrpSpPr>
        <p:cNvPr id="1" name=""/>
        <p:cNvGrpSpPr/>
        <p:nvPr/>
      </p:nvGrpSpPr>
      <p:grpSpPr>
        <a:xfrm>
          <a:off x="0" y="0"/>
          <a:ext cx="0" cy="0"/>
          <a:chOff x="0" y="0"/>
          <a:chExt cx="0" cy="0"/>
        </a:xfrm>
      </p:grpSpPr>
      <p:cxnSp>
        <p:nvCxnSpPr>
          <p:cNvPr id="11" name="Straight Connector 10"/>
          <p:cNvCxnSpPr/>
          <p:nvPr userDrawn="1"/>
        </p:nvCxnSpPr>
        <p:spPr bwMode="gray">
          <a:xfrm>
            <a:off x="457200" y="3486806"/>
            <a:ext cx="4977889" cy="0"/>
          </a:xfrm>
          <a:prstGeom prst="line">
            <a:avLst/>
          </a:prstGeom>
          <a:ln w="6350">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bwMode="gray">
          <a:xfrm>
            <a:off x="457200" y="2033730"/>
            <a:ext cx="4114800" cy="692497"/>
          </a:xfrm>
          <a:prstGeom prst="rect">
            <a:avLst/>
          </a:prstGeom>
        </p:spPr>
        <p:txBody>
          <a:bodyPr lIns="0" tIns="0" rIns="0" bIns="0" anchor="b" anchorCtr="0">
            <a:spAutoFit/>
          </a:bodyPr>
          <a:lstStyle>
            <a:lvl1pPr>
              <a:lnSpc>
                <a:spcPct val="90000"/>
              </a:lnSpc>
              <a:defRPr sz="2500" b="0" baseline="0">
                <a:solidFill>
                  <a:schemeClr val="bg1"/>
                </a:solidFill>
              </a:defRPr>
            </a:lvl1pPr>
          </a:lstStyle>
          <a:p>
            <a:r>
              <a:rPr lang="en-US" dirty="0"/>
              <a:t>Divider Title – Rockwell 25pt Regular, Title Case</a:t>
            </a:r>
          </a:p>
        </p:txBody>
      </p:sp>
      <p:sp>
        <p:nvSpPr>
          <p:cNvPr id="4" name="Text Placeholder 3"/>
          <p:cNvSpPr>
            <a:spLocks noGrp="1"/>
          </p:cNvSpPr>
          <p:nvPr>
            <p:ph type="body" sz="quarter" idx="19" hasCustomPrompt="1"/>
          </p:nvPr>
        </p:nvSpPr>
        <p:spPr bwMode="gray">
          <a:xfrm>
            <a:off x="457200" y="2827417"/>
            <a:ext cx="4114800" cy="169277"/>
          </a:xfrm>
        </p:spPr>
        <p:txBody>
          <a:bodyPr/>
          <a:lstStyle>
            <a:lvl1pPr marL="0" indent="0">
              <a:spcBef>
                <a:spcPts val="0"/>
              </a:spcBef>
              <a:buNone/>
              <a:defRPr sz="1100">
                <a:solidFill>
                  <a:schemeClr val="accent1"/>
                </a:solidFill>
              </a:defRPr>
            </a:lvl1pPr>
            <a:lvl2pPr marL="114300" indent="0">
              <a:spcBef>
                <a:spcPts val="0"/>
              </a:spcBef>
              <a:buNone/>
              <a:defRPr sz="1100">
                <a:solidFill>
                  <a:schemeClr val="accent1"/>
                </a:solidFill>
              </a:defRPr>
            </a:lvl2pPr>
            <a:lvl3pPr marL="228600" indent="0">
              <a:spcBef>
                <a:spcPts val="0"/>
              </a:spcBef>
              <a:buNone/>
              <a:defRPr sz="1100">
                <a:solidFill>
                  <a:schemeClr val="accent1"/>
                </a:solidFill>
              </a:defRPr>
            </a:lvl3pPr>
            <a:lvl4pPr marL="342900" indent="0">
              <a:spcBef>
                <a:spcPts val="0"/>
              </a:spcBef>
              <a:buNone/>
              <a:defRPr sz="1100">
                <a:solidFill>
                  <a:schemeClr val="accent1"/>
                </a:solidFill>
              </a:defRPr>
            </a:lvl4pPr>
            <a:lvl5pPr marL="457200" indent="0">
              <a:spcBef>
                <a:spcPts val="0"/>
              </a:spcBef>
              <a:buNone/>
              <a:defRPr sz="1100">
                <a:solidFill>
                  <a:schemeClr val="accent1"/>
                </a:solidFill>
              </a:defRPr>
            </a:lvl5pPr>
          </a:lstStyle>
          <a:p>
            <a:pPr lvl="0"/>
            <a:r>
              <a:rPr lang="en-US" dirty="0"/>
              <a:t>Divider Subtitle – Verdana 11pt Regular, Title Case</a:t>
            </a:r>
          </a:p>
        </p:txBody>
      </p:sp>
      <p:sp>
        <p:nvSpPr>
          <p:cNvPr id="7" name="Text Placeholder 6"/>
          <p:cNvSpPr>
            <a:spLocks noGrp="1"/>
          </p:cNvSpPr>
          <p:nvPr>
            <p:ph type="body" sz="quarter" idx="20" hasCustomPrompt="1"/>
          </p:nvPr>
        </p:nvSpPr>
        <p:spPr bwMode="gray">
          <a:xfrm>
            <a:off x="457200" y="3711659"/>
            <a:ext cx="2286000" cy="446276"/>
          </a:xfrm>
        </p:spPr>
        <p:txBody>
          <a:bodyPr/>
          <a:lstStyle>
            <a:lvl1pPr>
              <a:spcBef>
                <a:spcPts val="300"/>
              </a:spcBef>
              <a:defRPr sz="800">
                <a:solidFill>
                  <a:schemeClr val="bg1"/>
                </a:solidFill>
              </a:defRPr>
            </a:lvl1pPr>
            <a:lvl2pPr>
              <a:spcBef>
                <a:spcPts val="300"/>
              </a:spcBef>
              <a:defRPr sz="800">
                <a:solidFill>
                  <a:schemeClr val="bg1"/>
                </a:solidFill>
              </a:defRPr>
            </a:lvl2pPr>
            <a:lvl3pPr>
              <a:spcBef>
                <a:spcPts val="300"/>
              </a:spcBef>
              <a:defRPr sz="800">
                <a:solidFill>
                  <a:schemeClr val="bg1"/>
                </a:solidFill>
              </a:defRPr>
            </a:lvl3pPr>
            <a:lvl4pPr>
              <a:spcBef>
                <a:spcPts val="300"/>
              </a:spcBef>
              <a:defRPr sz="800">
                <a:solidFill>
                  <a:schemeClr val="bg1"/>
                </a:solidFill>
              </a:defRPr>
            </a:lvl4pPr>
            <a:lvl5pPr>
              <a:spcBef>
                <a:spcPts val="300"/>
              </a:spcBef>
              <a:defRPr sz="800">
                <a:solidFill>
                  <a:schemeClr val="bg1"/>
                </a:solidFill>
              </a:defRPr>
            </a:lvl5pPr>
          </a:lstStyle>
          <a:p>
            <a:pPr lvl="0"/>
            <a:r>
              <a:rPr lang="en-US" dirty="0"/>
              <a:t>Divider Bullet Placement (if needed)</a:t>
            </a:r>
          </a:p>
          <a:p>
            <a:pPr lvl="0"/>
            <a:r>
              <a:rPr lang="en-US" dirty="0"/>
              <a:t>Divider Bullet Placement (if needed)</a:t>
            </a:r>
          </a:p>
          <a:p>
            <a:pPr lvl="0"/>
            <a:r>
              <a:rPr lang="en-US" dirty="0"/>
              <a:t>Divider Bullet Placement (if needed)</a:t>
            </a:r>
          </a:p>
        </p:txBody>
      </p:sp>
      <p:sp>
        <p:nvSpPr>
          <p:cNvPr id="16" name="Text Placeholder 15"/>
          <p:cNvSpPr>
            <a:spLocks noGrp="1"/>
          </p:cNvSpPr>
          <p:nvPr>
            <p:ph type="body" sz="quarter" idx="21" hasCustomPrompt="1"/>
          </p:nvPr>
        </p:nvSpPr>
        <p:spPr bwMode="gray">
          <a:xfrm>
            <a:off x="4136076" y="3494256"/>
            <a:ext cx="1299013" cy="205151"/>
          </a:xfrm>
          <a:prstGeom prst="round2SameRect">
            <a:avLst>
              <a:gd name="adj1" fmla="val 0"/>
              <a:gd name="adj2" fmla="val 19914"/>
            </a:avLst>
          </a:prstGeom>
          <a:solidFill>
            <a:schemeClr val="tx2"/>
          </a:solidFill>
        </p:spPr>
        <p:txBody>
          <a:bodyPr wrap="none" lIns="45720" tIns="27432" rIns="45720" bIns="27432">
            <a:spAutoFit/>
          </a:bodyPr>
          <a:lstStyle>
            <a:lvl1pPr marL="0" indent="0" algn="r">
              <a:spcBef>
                <a:spcPts val="0"/>
              </a:spcBef>
              <a:buNone/>
              <a:defRPr sz="900" cap="all" spc="50" baseline="0">
                <a:solidFill>
                  <a:schemeClr val="bg1"/>
                </a:solidFill>
                <a:latin typeface="+mj-lt"/>
              </a:defRPr>
            </a:lvl1pPr>
          </a:lstStyle>
          <a:p>
            <a:pPr lvl="0"/>
            <a:r>
              <a:rPr lang="en-US" dirty="0"/>
              <a:t>Insert break type</a:t>
            </a:r>
          </a:p>
        </p:txBody>
      </p:sp>
      <p:sp>
        <p:nvSpPr>
          <p:cNvPr id="18" name="Text Placeholder 17"/>
          <p:cNvSpPr>
            <a:spLocks noGrp="1"/>
          </p:cNvSpPr>
          <p:nvPr>
            <p:ph type="body" sz="quarter" idx="22" hasCustomPrompt="1"/>
          </p:nvPr>
        </p:nvSpPr>
        <p:spPr bwMode="gray">
          <a:xfrm>
            <a:off x="5459586" y="3171239"/>
            <a:ext cx="740664" cy="1384995"/>
          </a:xfrm>
        </p:spPr>
        <p:txBody>
          <a:bodyPr/>
          <a:lstStyle>
            <a:lvl1pPr marL="0" indent="0" algn="r">
              <a:spcBef>
                <a:spcPts val="0"/>
              </a:spcBef>
              <a:buNone/>
              <a:defRPr sz="9000">
                <a:solidFill>
                  <a:schemeClr val="accent6"/>
                </a:solidFill>
                <a:latin typeface="+mj-lt"/>
              </a:defRPr>
            </a:lvl1pPr>
          </a:lstStyle>
          <a:p>
            <a:pPr lvl="0"/>
            <a:r>
              <a:rPr lang="en-US" dirty="0"/>
              <a:t>#</a:t>
            </a:r>
          </a:p>
        </p:txBody>
      </p:sp>
      <p:sp>
        <p:nvSpPr>
          <p:cNvPr id="17" name="TextBox 16"/>
          <p:cNvSpPr txBox="1"/>
          <p:nvPr userDrawn="1"/>
        </p:nvSpPr>
        <p:spPr bwMode="gray">
          <a:xfrm>
            <a:off x="6128821" y="0"/>
            <a:ext cx="271979" cy="136961"/>
          </a:xfrm>
          <a:prstGeom prst="rect">
            <a:avLst/>
          </a:prstGeom>
          <a:noFill/>
        </p:spPr>
        <p:txBody>
          <a:bodyPr wrap="square" lIns="0" tIns="36576" rIns="45720" bIns="0" rtlCol="0">
            <a:spAutoFit/>
          </a:bodyPr>
          <a:lstStyle/>
          <a:p>
            <a:pPr algn="r">
              <a:spcBef>
                <a:spcPts val="500"/>
              </a:spcBef>
            </a:pPr>
            <a:fld id="{11A0A082-46D1-4CDC-90AB-7FACAC0B3028}" type="slidenum">
              <a:rPr lang="en-US" sz="650" smtClean="0">
                <a:solidFill>
                  <a:schemeClr val="bg1"/>
                </a:solidFill>
                <a:latin typeface="+mj-lt"/>
              </a:rPr>
              <a:t>‹#›</a:t>
            </a:fld>
            <a:endParaRPr lang="en-US" sz="650" dirty="0">
              <a:solidFill>
                <a:schemeClr val="bg1"/>
              </a:solidFill>
              <a:latin typeface="+mj-lt"/>
            </a:endParaRPr>
          </a:p>
        </p:txBody>
      </p:sp>
      <p:sp>
        <p:nvSpPr>
          <p:cNvPr id="12" name="Text Placeholder 1"/>
          <p:cNvSpPr txBox="1">
            <a:spLocks/>
          </p:cNvSpPr>
          <p:nvPr userDrawn="1"/>
        </p:nvSpPr>
        <p:spPr bwMode="gray">
          <a:xfrm>
            <a:off x="6469576" y="3025755"/>
            <a:ext cx="1543781" cy="1774845"/>
          </a:xfrm>
          <a:prstGeom prst="rect">
            <a:avLst/>
          </a:prstGeom>
          <a:solidFill>
            <a:srgbClr val="009900"/>
          </a:solidFill>
        </p:spPr>
        <p:txBody>
          <a:bodyPr vert="horz" wrap="square" lIns="64008" tIns="45720" rIns="64008" bIns="45720" rtlCol="0">
            <a:spAutoFit/>
          </a:bodyPr>
          <a:lstStyle>
            <a:lvl1pPr marL="0" indent="0" algn="l" defTabSz="640080" rtl="0" eaLnBrk="1" latinLnBrk="0" hangingPunct="1">
              <a:spcBef>
                <a:spcPts val="500"/>
              </a:spcBef>
              <a:buFontTx/>
              <a:buNone/>
              <a:defRPr sz="1000" kern="1200" baseline="0">
                <a:solidFill>
                  <a:schemeClr val="tx1"/>
                </a:solidFill>
                <a:latin typeface="+mn-lt"/>
                <a:ea typeface="+mn-ea"/>
                <a:cs typeface="+mn-cs"/>
              </a:defRPr>
            </a:lvl1pPr>
            <a:lvl2pPr marL="228600" indent="-114300" algn="l" defTabSz="640080" rtl="0" eaLnBrk="1" latinLnBrk="0" hangingPunct="1">
              <a:spcBef>
                <a:spcPts val="500"/>
              </a:spcBef>
              <a:buFont typeface="Arial" pitchFamily="34" charset="0"/>
              <a:buChar char="–"/>
              <a:defRPr sz="1000" kern="1200">
                <a:solidFill>
                  <a:schemeClr val="tx1"/>
                </a:solidFill>
                <a:latin typeface="+mn-lt"/>
                <a:ea typeface="+mn-ea"/>
                <a:cs typeface="+mn-cs"/>
              </a:defRPr>
            </a:lvl2pPr>
            <a:lvl3pPr marL="342900" indent="-114300" algn="l" defTabSz="640080" rtl="0" eaLnBrk="1" latinLnBrk="0" hangingPunct="1">
              <a:spcBef>
                <a:spcPts val="500"/>
              </a:spcBef>
              <a:buFont typeface="Arial" pitchFamily="34" charset="0"/>
              <a:buChar char="•"/>
              <a:defRPr sz="1000" kern="1200">
                <a:solidFill>
                  <a:schemeClr val="tx1"/>
                </a:solidFill>
                <a:latin typeface="+mn-lt"/>
                <a:ea typeface="+mn-ea"/>
                <a:cs typeface="+mn-cs"/>
              </a:defRPr>
            </a:lvl3pPr>
            <a:lvl4pPr marL="457200" indent="-114300" algn="l" defTabSz="640080" rtl="0" eaLnBrk="1" latinLnBrk="0" hangingPunct="1">
              <a:spcBef>
                <a:spcPts val="500"/>
              </a:spcBef>
              <a:buFont typeface="Arial" pitchFamily="34" charset="0"/>
              <a:buChar char="–"/>
              <a:defRPr sz="1000" kern="1200">
                <a:solidFill>
                  <a:schemeClr val="tx1"/>
                </a:solidFill>
                <a:latin typeface="+mn-lt"/>
                <a:ea typeface="+mn-ea"/>
                <a:cs typeface="+mn-cs"/>
              </a:defRPr>
            </a:lvl4pPr>
            <a:lvl5pPr marL="571500" indent="-114300" algn="l" defTabSz="640080" rtl="0" eaLnBrk="1" latinLnBrk="0" hangingPunct="1">
              <a:spcBef>
                <a:spcPts val="500"/>
              </a:spcBef>
              <a:buFont typeface="Arial" pitchFamily="34" charset="0"/>
              <a:buChar char="•"/>
              <a:defRPr sz="1000" kern="1200" baseline="0">
                <a:solidFill>
                  <a:schemeClr val="tx1"/>
                </a:solidFill>
                <a:latin typeface="+mn-lt"/>
                <a:ea typeface="+mn-ea"/>
                <a:cs typeface="+mn-cs"/>
              </a:defRPr>
            </a:lvl5pPr>
            <a:lvl6pPr marL="685800" indent="-114300" algn="l" defTabSz="640080" rtl="0" eaLnBrk="1" latinLnBrk="0" hangingPunct="1">
              <a:spcBef>
                <a:spcPts val="500"/>
              </a:spcBef>
              <a:buFont typeface="Arial" pitchFamily="34" charset="0"/>
              <a:buChar char="–"/>
              <a:defRPr sz="1000" kern="1200">
                <a:solidFill>
                  <a:schemeClr val="tx1"/>
                </a:solidFill>
                <a:latin typeface="+mn-lt"/>
                <a:ea typeface="+mn-ea"/>
                <a:cs typeface="+mn-cs"/>
              </a:defRPr>
            </a:lvl6pPr>
            <a:lvl7pPr marL="800100" indent="-114300" algn="l" defTabSz="640080" rtl="0" eaLnBrk="1" latinLnBrk="0" hangingPunct="1">
              <a:spcBef>
                <a:spcPts val="500"/>
              </a:spcBef>
              <a:buFont typeface="Arial" pitchFamily="34" charset="0"/>
              <a:buChar char="•"/>
              <a:defRPr sz="1000" kern="1200">
                <a:solidFill>
                  <a:schemeClr val="tx1"/>
                </a:solidFill>
                <a:latin typeface="+mn-lt"/>
                <a:ea typeface="+mn-ea"/>
                <a:cs typeface="+mn-cs"/>
              </a:defRPr>
            </a:lvl7pPr>
            <a:lvl8pPr marL="914400" indent="-114300" algn="l" defTabSz="640080" rtl="0" eaLnBrk="1" latinLnBrk="0" hangingPunct="1">
              <a:spcBef>
                <a:spcPts val="500"/>
              </a:spcBef>
              <a:buFont typeface="Arial" pitchFamily="34" charset="0"/>
              <a:buChar char="–"/>
              <a:defRPr sz="1000" kern="1200">
                <a:solidFill>
                  <a:schemeClr val="tx1"/>
                </a:solidFill>
                <a:latin typeface="+mn-lt"/>
                <a:ea typeface="+mn-ea"/>
                <a:cs typeface="+mn-cs"/>
              </a:defRPr>
            </a:lvl8pPr>
            <a:lvl9pPr marL="1028700" indent="-114300" algn="l" defTabSz="640080" rtl="0" eaLnBrk="1" latinLnBrk="0" hangingPunct="1">
              <a:spcBef>
                <a:spcPts val="500"/>
              </a:spcBef>
              <a:buFont typeface="Arial" pitchFamily="34" charset="0"/>
              <a:buChar char="•"/>
              <a:defRPr sz="1000" kern="1200" baseline="0">
                <a:solidFill>
                  <a:schemeClr val="tx1"/>
                </a:solidFill>
                <a:latin typeface="+mn-lt"/>
                <a:ea typeface="+mn-ea"/>
                <a:cs typeface="+mn-cs"/>
              </a:defRPr>
            </a:lvl9pPr>
          </a:lstStyle>
          <a:p>
            <a:r>
              <a:rPr lang="en-US" sz="1000" b="1" dirty="0">
                <a:solidFill>
                  <a:schemeClr val="bg1"/>
                </a:solidFill>
                <a:latin typeface="Arial" panose="020B0604020202020204" pitchFamily="34" charset="0"/>
                <a:cs typeface="Arial" panose="020B0604020202020204" pitchFamily="34" charset="0"/>
              </a:rPr>
              <a:t>What’s a Break Type?</a:t>
            </a:r>
          </a:p>
          <a:p>
            <a:pPr marL="0" indent="0">
              <a:spcBef>
                <a:spcPts val="300"/>
              </a:spcBef>
              <a:buFont typeface="+mj-lt"/>
              <a:buNone/>
            </a:pPr>
            <a:r>
              <a:rPr lang="en-US" sz="800" b="0" dirty="0">
                <a:solidFill>
                  <a:schemeClr val="bg1"/>
                </a:solidFill>
                <a:latin typeface="Arial" panose="020B0604020202020204" pitchFamily="34" charset="0"/>
                <a:cs typeface="Arial" panose="020B0604020202020204" pitchFamily="34" charset="0"/>
              </a:rPr>
              <a:t>Break types</a:t>
            </a:r>
            <a:r>
              <a:rPr lang="en-US" sz="800" b="0" baseline="0" dirty="0">
                <a:solidFill>
                  <a:schemeClr val="bg1"/>
                </a:solidFill>
                <a:latin typeface="Arial" panose="020B0604020202020204" pitchFamily="34" charset="0"/>
                <a:cs typeface="Arial" panose="020B0604020202020204" pitchFamily="34" charset="0"/>
              </a:rPr>
              <a:t> can be anything that you want to consider the section following the divider as:</a:t>
            </a:r>
          </a:p>
          <a:p>
            <a:pPr marL="117475" indent="-117475">
              <a:spcBef>
                <a:spcPts val="500"/>
              </a:spcBef>
              <a:buFont typeface="Arial" panose="020B0604020202020204" pitchFamily="34" charset="0"/>
              <a:buChar char="•"/>
            </a:pPr>
            <a:r>
              <a:rPr lang="en-US" sz="800" b="0" baseline="0" dirty="0">
                <a:solidFill>
                  <a:schemeClr val="bg1"/>
                </a:solidFill>
                <a:latin typeface="Arial" panose="020B0604020202020204" pitchFamily="34" charset="0"/>
                <a:cs typeface="Arial" panose="020B0604020202020204" pitchFamily="34" charset="0"/>
              </a:rPr>
              <a:t>Section</a:t>
            </a:r>
          </a:p>
          <a:p>
            <a:pPr marL="117475" indent="-117475">
              <a:spcBef>
                <a:spcPts val="200"/>
              </a:spcBef>
              <a:buFont typeface="Arial" panose="020B0604020202020204" pitchFamily="34" charset="0"/>
              <a:buChar char="•"/>
            </a:pPr>
            <a:r>
              <a:rPr lang="en-US" sz="800" b="0" baseline="0" dirty="0">
                <a:solidFill>
                  <a:schemeClr val="bg1"/>
                </a:solidFill>
                <a:latin typeface="Arial" panose="020B0604020202020204" pitchFamily="34" charset="0"/>
                <a:cs typeface="Arial" panose="020B0604020202020204" pitchFamily="34" charset="0"/>
              </a:rPr>
              <a:t>Chapter</a:t>
            </a:r>
          </a:p>
          <a:p>
            <a:pPr marL="117475" indent="-117475">
              <a:spcBef>
                <a:spcPts val="200"/>
              </a:spcBef>
              <a:buFont typeface="Arial" panose="020B0604020202020204" pitchFamily="34" charset="0"/>
              <a:buChar char="•"/>
            </a:pPr>
            <a:r>
              <a:rPr lang="en-US" sz="800" b="0" baseline="0" dirty="0">
                <a:solidFill>
                  <a:schemeClr val="bg1"/>
                </a:solidFill>
                <a:latin typeface="Arial" panose="020B0604020202020204" pitchFamily="34" charset="0"/>
                <a:cs typeface="Arial" panose="020B0604020202020204" pitchFamily="34" charset="0"/>
              </a:rPr>
              <a:t>Essay</a:t>
            </a:r>
          </a:p>
          <a:p>
            <a:pPr marL="117475" indent="-117475">
              <a:spcBef>
                <a:spcPts val="200"/>
              </a:spcBef>
              <a:buFont typeface="Arial" panose="020B0604020202020204" pitchFamily="34" charset="0"/>
              <a:buChar char="•"/>
            </a:pPr>
            <a:r>
              <a:rPr lang="en-US" sz="800" b="0" baseline="0" dirty="0">
                <a:solidFill>
                  <a:schemeClr val="bg1"/>
                </a:solidFill>
                <a:latin typeface="Arial" panose="020B0604020202020204" pitchFamily="34" charset="0"/>
                <a:cs typeface="Arial" panose="020B0604020202020204" pitchFamily="34" charset="0"/>
              </a:rPr>
              <a:t>Appendix</a:t>
            </a:r>
          </a:p>
          <a:p>
            <a:pPr marL="117475" indent="-117475">
              <a:spcBef>
                <a:spcPts val="200"/>
              </a:spcBef>
              <a:buFont typeface="Arial" panose="020B0604020202020204" pitchFamily="34" charset="0"/>
              <a:buChar char="•"/>
            </a:pPr>
            <a:r>
              <a:rPr lang="en-US" sz="800" b="0" baseline="0" dirty="0">
                <a:solidFill>
                  <a:schemeClr val="bg1"/>
                </a:solidFill>
                <a:latin typeface="Arial" panose="020B0604020202020204" pitchFamily="34" charset="0"/>
                <a:cs typeface="Arial" panose="020B0604020202020204" pitchFamily="34" charset="0"/>
              </a:rPr>
              <a:t>Etc.</a:t>
            </a:r>
          </a:p>
          <a:p>
            <a:pPr marL="0" indent="0">
              <a:spcBef>
                <a:spcPts val="600"/>
              </a:spcBef>
              <a:buFont typeface="Arial" panose="020B0604020202020204" pitchFamily="34" charset="0"/>
              <a:buNone/>
            </a:pPr>
            <a:r>
              <a:rPr lang="en-US" sz="800" b="0" i="1" baseline="0" dirty="0">
                <a:solidFill>
                  <a:schemeClr val="bg1"/>
                </a:solidFill>
                <a:latin typeface="Arial" panose="020B0604020202020204" pitchFamily="34" charset="0"/>
                <a:cs typeface="Arial" panose="020B0604020202020204" pitchFamily="34" charset="0"/>
              </a:rPr>
              <a:t>If not needed, you may delete the break type box.</a:t>
            </a:r>
            <a:endParaRPr lang="en-US" sz="800" b="0" i="1" dirty="0">
              <a:solidFill>
                <a:schemeClr val="bg1"/>
              </a:solidFill>
              <a:latin typeface="Arial" panose="020B0604020202020204" pitchFamily="34" charset="0"/>
              <a:cs typeface="Arial" panose="020B0604020202020204" pitchFamily="34" charset="0"/>
            </a:endParaRPr>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60600" y="683511"/>
            <a:ext cx="1128820" cy="433532"/>
          </a:xfrm>
          <a:prstGeom prst="rect">
            <a:avLst/>
          </a:prstGeom>
        </p:spPr>
      </p:pic>
    </p:spTree>
    <p:custDataLst>
      <p:tags r:id="rId1"/>
    </p:custDataLst>
    <p:extLst>
      <p:ext uri="{BB962C8B-B14F-4D97-AF65-F5344CB8AC3E}">
        <p14:creationId xmlns:p14="http://schemas.microsoft.com/office/powerpoint/2010/main" val="2931385124"/>
      </p:ext>
    </p:extLst>
  </p:cSld>
  <p:clrMapOvr>
    <a:masterClrMapping/>
  </p:clrMapOvr>
  <p:extLst>
    <p:ext uri="{DCECCB84-F9BA-43D5-87BE-67443E8EF086}">
      <p15:sldGuideLst xmlns:p15="http://schemas.microsoft.com/office/powerpoint/2012/main">
        <p15:guide id="1" pos="288" userDrawn="1">
          <p15:clr>
            <a:srgbClr val="FBAE40"/>
          </p15:clr>
        </p15:guide>
        <p15:guide id="2" orient="horz" pos="1718">
          <p15:clr>
            <a:srgbClr val="FBAE40"/>
          </p15:clr>
        </p15:guide>
        <p15:guide id="3" orient="horz" pos="1781"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sp>
        <p:nvSpPr>
          <p:cNvPr id="4" name="Rectangle 3"/>
          <p:cNvSpPr/>
          <p:nvPr userDrawn="1"/>
        </p:nvSpPr>
        <p:spPr bwMode="gray">
          <a:xfrm>
            <a:off x="1" y="0"/>
            <a:ext cx="6400799" cy="601181"/>
          </a:xfrm>
          <a:prstGeom prst="rect">
            <a:avLst/>
          </a:prstGeom>
          <a:solidFill>
            <a:schemeClr val="bg2"/>
          </a:solidFill>
          <a:ln w="19050" cap="flat" cmpd="sng" algn="ctr">
            <a:no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endParaRPr lang="en-US" sz="1000" dirty="0"/>
          </a:p>
        </p:txBody>
      </p:sp>
      <p:cxnSp>
        <p:nvCxnSpPr>
          <p:cNvPr id="14" name="Straight Connector 13"/>
          <p:cNvCxnSpPr/>
          <p:nvPr userDrawn="1"/>
        </p:nvCxnSpPr>
        <p:spPr bwMode="gray">
          <a:xfrm>
            <a:off x="0" y="601181"/>
            <a:ext cx="6400800" cy="0"/>
          </a:xfrm>
          <a:prstGeom prst="line">
            <a:avLst/>
          </a:prstGeom>
          <a:noFill/>
          <a:ln w="9525" cap="flat" cmpd="sng" algn="ctr">
            <a:solidFill>
              <a:schemeClr val="accent6"/>
            </a:solidFill>
            <a:prstDash val="solid"/>
            <a:miter lim="800000"/>
          </a:ln>
          <a:effectLst/>
        </p:spPr>
      </p:cxnSp>
      <p:sp>
        <p:nvSpPr>
          <p:cNvPr id="13" name="Text Placeholder 12"/>
          <p:cNvSpPr>
            <a:spLocks noGrp="1"/>
          </p:cNvSpPr>
          <p:nvPr userDrawn="1">
            <p:ph type="body" sz="quarter" idx="15" hasCustomPrompt="1"/>
          </p:nvPr>
        </p:nvSpPr>
        <p:spPr bwMode="gray">
          <a:xfrm>
            <a:off x="280195" y="640267"/>
            <a:ext cx="5842794" cy="184666"/>
          </a:xfrm>
        </p:spPr>
        <p:txBody>
          <a:bodyPr/>
          <a:lstStyle>
            <a:lvl1pPr marL="0" indent="0">
              <a:spcBef>
                <a:spcPts val="0"/>
              </a:spcBef>
              <a:buNone/>
              <a:defRPr sz="1200">
                <a:solidFill>
                  <a:schemeClr val="tx1"/>
                </a:solidFill>
              </a:defRPr>
            </a:lvl1pPr>
            <a:lvl2pPr>
              <a:spcBef>
                <a:spcPts val="0"/>
              </a:spcBef>
              <a:defRPr sz="1200"/>
            </a:lvl2pPr>
            <a:lvl3pPr>
              <a:spcBef>
                <a:spcPts val="0"/>
              </a:spcBef>
              <a:defRPr sz="1200"/>
            </a:lvl3pPr>
            <a:lvl4pPr>
              <a:spcBef>
                <a:spcPts val="0"/>
              </a:spcBef>
              <a:defRPr sz="1200"/>
            </a:lvl4pPr>
            <a:lvl5pPr>
              <a:spcBef>
                <a:spcPts val="0"/>
              </a:spcBef>
              <a:defRPr sz="1200"/>
            </a:lvl5pPr>
          </a:lstStyle>
          <a:p>
            <a:pPr lvl="0"/>
            <a:r>
              <a:rPr lang="en-US" dirty="0"/>
              <a:t>Slide Subtitle – Verdana 12pt Regular, Title Case</a:t>
            </a:r>
          </a:p>
        </p:txBody>
      </p:sp>
      <p:sp>
        <p:nvSpPr>
          <p:cNvPr id="16" name="Text Placeholder 15"/>
          <p:cNvSpPr>
            <a:spLocks noGrp="1"/>
          </p:cNvSpPr>
          <p:nvPr userDrawn="1">
            <p:ph type="body" sz="quarter" idx="16" hasCustomPrompt="1"/>
          </p:nvPr>
        </p:nvSpPr>
        <p:spPr bwMode="gray">
          <a:xfrm>
            <a:off x="280194" y="99782"/>
            <a:ext cx="2560320" cy="123111"/>
          </a:xfrm>
        </p:spPr>
        <p:txBody>
          <a:bodyPr anchor="ctr" anchorCtr="0"/>
          <a:lstStyle>
            <a:lvl1pPr marL="0" indent="0">
              <a:spcBef>
                <a:spcPts val="0"/>
              </a:spcBef>
              <a:buNone/>
              <a:defRPr sz="800">
                <a:solidFill>
                  <a:schemeClr val="tx1"/>
                </a:solidFill>
              </a:defRPr>
            </a:lvl1pPr>
            <a:lvl2pPr marL="114300" indent="0">
              <a:spcBef>
                <a:spcPts val="0"/>
              </a:spcBef>
              <a:buNone/>
              <a:defRPr sz="800"/>
            </a:lvl2pPr>
            <a:lvl3pPr marL="228600" indent="0">
              <a:spcBef>
                <a:spcPts val="0"/>
              </a:spcBef>
              <a:buNone/>
              <a:defRPr sz="800"/>
            </a:lvl3pPr>
            <a:lvl4pPr marL="342900" indent="0">
              <a:spcBef>
                <a:spcPts val="0"/>
              </a:spcBef>
              <a:buNone/>
              <a:defRPr sz="800"/>
            </a:lvl4pPr>
            <a:lvl5pPr marL="457200" indent="0">
              <a:spcBef>
                <a:spcPts val="0"/>
              </a:spcBef>
              <a:buNone/>
              <a:defRPr sz="800"/>
            </a:lvl5pPr>
          </a:lstStyle>
          <a:p>
            <a:pPr lvl="0"/>
            <a:r>
              <a:rPr lang="en-US" dirty="0"/>
              <a:t>Top Kicker – Verdana 8pt Regular, Title Case</a:t>
            </a:r>
          </a:p>
        </p:txBody>
      </p:sp>
      <p:sp>
        <p:nvSpPr>
          <p:cNvPr id="22" name="Text Placeholder 21"/>
          <p:cNvSpPr>
            <a:spLocks noGrp="1"/>
          </p:cNvSpPr>
          <p:nvPr userDrawn="1">
            <p:ph type="body" sz="quarter" idx="18" hasCustomPrompt="1"/>
          </p:nvPr>
        </p:nvSpPr>
        <p:spPr bwMode="gray">
          <a:xfrm>
            <a:off x="5148072" y="4446657"/>
            <a:ext cx="1252728" cy="353943"/>
          </a:xfrm>
        </p:spPr>
        <p:txBody>
          <a:bodyPr rIns="64008" bIns="45720" anchor="b" anchorCtr="0"/>
          <a:lstStyle>
            <a:lvl1pPr marL="0" indent="0">
              <a:spcBef>
                <a:spcPts val="200"/>
              </a:spcBef>
              <a:buNone/>
              <a:defRPr sz="500">
                <a:solidFill>
                  <a:schemeClr val="tx1"/>
                </a:solidFill>
              </a:defRPr>
            </a:lvl1pPr>
            <a:lvl2pPr marL="114300" indent="0">
              <a:spcBef>
                <a:spcPts val="200"/>
              </a:spcBef>
              <a:buNone/>
              <a:defRPr sz="500"/>
            </a:lvl2pPr>
            <a:lvl3pPr marL="228600" indent="0">
              <a:spcBef>
                <a:spcPts val="200"/>
              </a:spcBef>
              <a:buNone/>
              <a:defRPr sz="500"/>
            </a:lvl3pPr>
            <a:lvl4pPr marL="342900" indent="0">
              <a:spcBef>
                <a:spcPts val="200"/>
              </a:spcBef>
              <a:buNone/>
              <a:defRPr sz="500"/>
            </a:lvl4pPr>
            <a:lvl5pPr marL="457200" indent="0">
              <a:spcBef>
                <a:spcPts val="200"/>
              </a:spcBef>
              <a:buNone/>
              <a:defRPr sz="500"/>
            </a:lvl5pPr>
          </a:lstStyle>
          <a:p>
            <a:pPr lvl="0"/>
            <a:r>
              <a:rPr lang="en-US" dirty="0"/>
              <a:t>Source: Click to add source. Use a single space after “Source:” and a period at the end of the source. Stretch box to the left as needed.</a:t>
            </a:r>
          </a:p>
        </p:txBody>
      </p:sp>
      <p:sp>
        <p:nvSpPr>
          <p:cNvPr id="15" name="Text Placeholder 14"/>
          <p:cNvSpPr>
            <a:spLocks noGrp="1"/>
          </p:cNvSpPr>
          <p:nvPr userDrawn="1">
            <p:ph type="body" sz="quarter" idx="19" hasCustomPrompt="1"/>
          </p:nvPr>
        </p:nvSpPr>
        <p:spPr bwMode="gray">
          <a:xfrm>
            <a:off x="0" y="4403825"/>
            <a:ext cx="2046204" cy="230832"/>
          </a:xfrm>
        </p:spPr>
        <p:txBody>
          <a:bodyPr lIns="64008" anchor="b" anchorCtr="0"/>
          <a:lstStyle>
            <a:lvl1pPr marL="114300" indent="-114300">
              <a:spcBef>
                <a:spcPts val="100"/>
              </a:spcBef>
              <a:buFont typeface="+mj-lt"/>
              <a:buAutoNum type="arabicParenR"/>
              <a:defRPr sz="500">
                <a:solidFill>
                  <a:schemeClr val="tx1"/>
                </a:solidFill>
              </a:defRPr>
            </a:lvl1pPr>
            <a:lvl2pPr>
              <a:spcBef>
                <a:spcPts val="200"/>
              </a:spcBef>
              <a:defRPr sz="500"/>
            </a:lvl2pPr>
            <a:lvl3pPr>
              <a:spcBef>
                <a:spcPts val="200"/>
              </a:spcBef>
              <a:defRPr sz="500"/>
            </a:lvl3pPr>
            <a:lvl4pPr>
              <a:spcBef>
                <a:spcPts val="200"/>
              </a:spcBef>
              <a:defRPr sz="500"/>
            </a:lvl4pPr>
            <a:lvl5pPr>
              <a:spcBef>
                <a:spcPts val="200"/>
              </a:spcBef>
              <a:defRPr sz="500"/>
            </a:lvl5pPr>
          </a:lstStyle>
          <a:p>
            <a:pPr lvl="0"/>
            <a:r>
              <a:rPr lang="en-US" dirty="0"/>
              <a:t>Click to add footnote. Numbers appear automatically (no additional space or tab needed). Use a period at the end of each footnote. Stretch the box to the right as needed.</a:t>
            </a:r>
          </a:p>
        </p:txBody>
      </p:sp>
      <p:sp>
        <p:nvSpPr>
          <p:cNvPr id="3" name="Title 2"/>
          <p:cNvSpPr>
            <a:spLocks noGrp="1"/>
          </p:cNvSpPr>
          <p:nvPr userDrawn="1">
            <p:ph type="title" hasCustomPrompt="1"/>
          </p:nvPr>
        </p:nvSpPr>
        <p:spPr bwMode="gray">
          <a:xfrm>
            <a:off x="280194" y="309824"/>
            <a:ext cx="5486400" cy="256480"/>
          </a:xfrm>
        </p:spPr>
        <p:txBody>
          <a:bodyPr/>
          <a:lstStyle>
            <a:lvl1pPr>
              <a:defRPr baseline="0">
                <a:solidFill>
                  <a:schemeClr val="tx1"/>
                </a:solidFill>
              </a:defRPr>
            </a:lvl1pPr>
          </a:lstStyle>
          <a:p>
            <a:r>
              <a:rPr lang="en-US" dirty="0"/>
              <a:t>Slide Title – Rockwell 18pt Regular, Title Case</a:t>
            </a:r>
          </a:p>
        </p:txBody>
      </p:sp>
      <p:grpSp>
        <p:nvGrpSpPr>
          <p:cNvPr id="17" name="Group 16"/>
          <p:cNvGrpSpPr/>
          <p:nvPr userDrawn="1"/>
        </p:nvGrpSpPr>
        <p:grpSpPr bwMode="gray">
          <a:xfrm>
            <a:off x="5888334" y="0"/>
            <a:ext cx="458401" cy="507600"/>
            <a:chOff x="5888334" y="0"/>
            <a:chExt cx="458401" cy="507600"/>
          </a:xfrm>
        </p:grpSpPr>
        <p:sp>
          <p:nvSpPr>
            <p:cNvPr id="19" name="Freeform 18"/>
            <p:cNvSpPr>
              <a:spLocks/>
            </p:cNvSpPr>
            <p:nvPr/>
          </p:nvSpPr>
          <p:spPr bwMode="gray">
            <a:xfrm>
              <a:off x="5888334" y="0"/>
              <a:ext cx="458401" cy="114262"/>
            </a:xfrm>
            <a:custGeom>
              <a:avLst/>
              <a:gdLst>
                <a:gd name="connsiteX0" fmla="*/ 283333 w 458401"/>
                <a:gd name="connsiteY0" fmla="*/ 0 h 114262"/>
                <a:gd name="connsiteX1" fmla="*/ 372260 w 458401"/>
                <a:gd name="connsiteY1" fmla="*/ 0 h 114262"/>
                <a:gd name="connsiteX2" fmla="*/ 393233 w 458401"/>
                <a:gd name="connsiteY2" fmla="*/ 16964 h 114262"/>
                <a:gd name="connsiteX3" fmla="*/ 413968 w 458401"/>
                <a:gd name="connsiteY3" fmla="*/ 38503 h 114262"/>
                <a:gd name="connsiteX4" fmla="*/ 431741 w 458401"/>
                <a:gd name="connsiteY4" fmla="*/ 61528 h 114262"/>
                <a:gd name="connsiteX5" fmla="*/ 447293 w 458401"/>
                <a:gd name="connsiteY5" fmla="*/ 87524 h 114262"/>
                <a:gd name="connsiteX6" fmla="*/ 458401 w 458401"/>
                <a:gd name="connsiteY6" fmla="*/ 114262 h 114262"/>
                <a:gd name="connsiteX7" fmla="*/ 402860 w 458401"/>
                <a:gd name="connsiteY7" fmla="*/ 89752 h 114262"/>
                <a:gd name="connsiteX8" fmla="*/ 391011 w 458401"/>
                <a:gd name="connsiteY8" fmla="*/ 74154 h 114262"/>
                <a:gd name="connsiteX9" fmla="*/ 377681 w 458401"/>
                <a:gd name="connsiteY9" fmla="*/ 57814 h 114262"/>
                <a:gd name="connsiteX10" fmla="*/ 362130 w 458401"/>
                <a:gd name="connsiteY10" fmla="*/ 43702 h 114262"/>
                <a:gd name="connsiteX11" fmla="*/ 345097 w 458401"/>
                <a:gd name="connsiteY11" fmla="*/ 28847 h 114262"/>
                <a:gd name="connsiteX12" fmla="*/ 325102 w 458401"/>
                <a:gd name="connsiteY12" fmla="*/ 16221 h 114262"/>
                <a:gd name="connsiteX13" fmla="*/ 303626 w 458401"/>
                <a:gd name="connsiteY13" fmla="*/ 6565 h 114262"/>
                <a:gd name="connsiteX14" fmla="*/ 85964 w 458401"/>
                <a:gd name="connsiteY14" fmla="*/ 0 h 114262"/>
                <a:gd name="connsiteX15" fmla="*/ 175637 w 458401"/>
                <a:gd name="connsiteY15" fmla="*/ 0 h 114262"/>
                <a:gd name="connsiteX16" fmla="*/ 154035 w 458401"/>
                <a:gd name="connsiteY16" fmla="*/ 6565 h 114262"/>
                <a:gd name="connsiteX17" fmla="*/ 131078 w 458401"/>
                <a:gd name="connsiteY17" fmla="*/ 18449 h 114262"/>
                <a:gd name="connsiteX18" fmla="*/ 108861 w 458401"/>
                <a:gd name="connsiteY18" fmla="*/ 31818 h 114262"/>
                <a:gd name="connsiteX19" fmla="*/ 88866 w 458401"/>
                <a:gd name="connsiteY19" fmla="*/ 48901 h 114262"/>
                <a:gd name="connsiteX20" fmla="*/ 71834 w 458401"/>
                <a:gd name="connsiteY20" fmla="*/ 66727 h 114262"/>
                <a:gd name="connsiteX21" fmla="*/ 56282 w 458401"/>
                <a:gd name="connsiteY21" fmla="*/ 88266 h 114262"/>
                <a:gd name="connsiteX22" fmla="*/ 0 w 458401"/>
                <a:gd name="connsiteY22" fmla="*/ 112777 h 114262"/>
                <a:gd name="connsiteX23" fmla="*/ 11109 w 458401"/>
                <a:gd name="connsiteY23" fmla="*/ 86038 h 114262"/>
                <a:gd name="connsiteX24" fmla="*/ 26660 w 458401"/>
                <a:gd name="connsiteY24" fmla="*/ 60785 h 114262"/>
                <a:gd name="connsiteX25" fmla="*/ 45174 w 458401"/>
                <a:gd name="connsiteY25" fmla="*/ 37018 h 114262"/>
                <a:gd name="connsiteX26" fmla="*/ 65909 w 458401"/>
                <a:gd name="connsiteY26" fmla="*/ 16221 h 114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58401" h="114262">
                  <a:moveTo>
                    <a:pt x="283333" y="0"/>
                  </a:moveTo>
                  <a:lnTo>
                    <a:pt x="372260" y="0"/>
                  </a:lnTo>
                  <a:lnTo>
                    <a:pt x="393233" y="16964"/>
                  </a:lnTo>
                  <a:lnTo>
                    <a:pt x="413968" y="38503"/>
                  </a:lnTo>
                  <a:lnTo>
                    <a:pt x="431741" y="61528"/>
                  </a:lnTo>
                  <a:lnTo>
                    <a:pt x="447293" y="87524"/>
                  </a:lnTo>
                  <a:lnTo>
                    <a:pt x="458401" y="114262"/>
                  </a:lnTo>
                  <a:lnTo>
                    <a:pt x="402860" y="89752"/>
                  </a:lnTo>
                  <a:lnTo>
                    <a:pt x="391011" y="74154"/>
                  </a:lnTo>
                  <a:lnTo>
                    <a:pt x="377681" y="57814"/>
                  </a:lnTo>
                  <a:lnTo>
                    <a:pt x="362130" y="43702"/>
                  </a:lnTo>
                  <a:lnTo>
                    <a:pt x="345097" y="28847"/>
                  </a:lnTo>
                  <a:lnTo>
                    <a:pt x="325102" y="16221"/>
                  </a:lnTo>
                  <a:lnTo>
                    <a:pt x="303626" y="6565"/>
                  </a:lnTo>
                  <a:close/>
                  <a:moveTo>
                    <a:pt x="85964" y="0"/>
                  </a:moveTo>
                  <a:lnTo>
                    <a:pt x="175637" y="0"/>
                  </a:lnTo>
                  <a:lnTo>
                    <a:pt x="154035" y="6565"/>
                  </a:lnTo>
                  <a:lnTo>
                    <a:pt x="131078" y="18449"/>
                  </a:lnTo>
                  <a:lnTo>
                    <a:pt x="108861" y="31818"/>
                  </a:lnTo>
                  <a:lnTo>
                    <a:pt x="88866" y="48901"/>
                  </a:lnTo>
                  <a:lnTo>
                    <a:pt x="71834" y="66727"/>
                  </a:lnTo>
                  <a:lnTo>
                    <a:pt x="56282" y="88266"/>
                  </a:lnTo>
                  <a:lnTo>
                    <a:pt x="0" y="112777"/>
                  </a:lnTo>
                  <a:lnTo>
                    <a:pt x="11109" y="86038"/>
                  </a:lnTo>
                  <a:lnTo>
                    <a:pt x="26660" y="60785"/>
                  </a:lnTo>
                  <a:lnTo>
                    <a:pt x="45174" y="37018"/>
                  </a:lnTo>
                  <a:lnTo>
                    <a:pt x="65909" y="16221"/>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en-US"/>
            </a:p>
          </p:txBody>
        </p:sp>
        <p:sp>
          <p:nvSpPr>
            <p:cNvPr id="7" name="Freeform 11"/>
            <p:cNvSpPr>
              <a:spLocks/>
            </p:cNvSpPr>
            <p:nvPr/>
          </p:nvSpPr>
          <p:spPr bwMode="gray">
            <a:xfrm>
              <a:off x="5888334" y="63986"/>
              <a:ext cx="458401" cy="141958"/>
            </a:xfrm>
            <a:custGeom>
              <a:avLst/>
              <a:gdLst>
                <a:gd name="T0" fmla="*/ 309 w 619"/>
                <a:gd name="T1" fmla="*/ 0 h 192"/>
                <a:gd name="T2" fmla="*/ 619 w 619"/>
                <a:gd name="T3" fmla="*/ 136 h 192"/>
                <a:gd name="T4" fmla="*/ 619 w 619"/>
                <a:gd name="T5" fmla="*/ 192 h 192"/>
                <a:gd name="T6" fmla="*/ 309 w 619"/>
                <a:gd name="T7" fmla="*/ 56 h 192"/>
                <a:gd name="T8" fmla="*/ 0 w 619"/>
                <a:gd name="T9" fmla="*/ 192 h 192"/>
                <a:gd name="T10" fmla="*/ 0 w 619"/>
                <a:gd name="T11" fmla="*/ 136 h 192"/>
                <a:gd name="T12" fmla="*/ 309 w 619"/>
                <a:gd name="T13" fmla="*/ 0 h 192"/>
              </a:gdLst>
              <a:ahLst/>
              <a:cxnLst>
                <a:cxn ang="0">
                  <a:pos x="T0" y="T1"/>
                </a:cxn>
                <a:cxn ang="0">
                  <a:pos x="T2" y="T3"/>
                </a:cxn>
                <a:cxn ang="0">
                  <a:pos x="T4" y="T5"/>
                </a:cxn>
                <a:cxn ang="0">
                  <a:pos x="T6" y="T7"/>
                </a:cxn>
                <a:cxn ang="0">
                  <a:pos x="T8" y="T9"/>
                </a:cxn>
                <a:cxn ang="0">
                  <a:pos x="T10" y="T11"/>
                </a:cxn>
                <a:cxn ang="0">
                  <a:pos x="T12" y="T13"/>
                </a:cxn>
              </a:cxnLst>
              <a:rect l="0" t="0" r="r" b="b"/>
              <a:pathLst>
                <a:path w="619" h="192">
                  <a:moveTo>
                    <a:pt x="309" y="0"/>
                  </a:moveTo>
                  <a:lnTo>
                    <a:pt x="619" y="136"/>
                  </a:lnTo>
                  <a:lnTo>
                    <a:pt x="619" y="192"/>
                  </a:lnTo>
                  <a:lnTo>
                    <a:pt x="309" y="56"/>
                  </a:lnTo>
                  <a:lnTo>
                    <a:pt x="0" y="192"/>
                  </a:lnTo>
                  <a:lnTo>
                    <a:pt x="0" y="136"/>
                  </a:lnTo>
                  <a:lnTo>
                    <a:pt x="30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Rectangle 12"/>
            <p:cNvSpPr>
              <a:spLocks noChangeArrowheads="1"/>
            </p:cNvSpPr>
            <p:nvPr/>
          </p:nvSpPr>
          <p:spPr bwMode="gray">
            <a:xfrm>
              <a:off x="5888334" y="469154"/>
              <a:ext cx="458401" cy="38446"/>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 name="Rectangle 13"/>
            <p:cNvSpPr>
              <a:spLocks noChangeArrowheads="1"/>
            </p:cNvSpPr>
            <p:nvPr/>
          </p:nvSpPr>
          <p:spPr bwMode="gray">
            <a:xfrm>
              <a:off x="6163373" y="247346"/>
              <a:ext cx="47318" cy="171530"/>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 name="Rectangle 14"/>
            <p:cNvSpPr>
              <a:spLocks noChangeArrowheads="1"/>
            </p:cNvSpPr>
            <p:nvPr/>
          </p:nvSpPr>
          <p:spPr bwMode="gray">
            <a:xfrm>
              <a:off x="6027332" y="247346"/>
              <a:ext cx="44362" cy="171530"/>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 name="Rectangle 15"/>
            <p:cNvSpPr>
              <a:spLocks noChangeArrowheads="1"/>
            </p:cNvSpPr>
            <p:nvPr/>
          </p:nvSpPr>
          <p:spPr bwMode="gray">
            <a:xfrm>
              <a:off x="5888334" y="247346"/>
              <a:ext cx="47318" cy="171530"/>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 name="Rectangle 16"/>
            <p:cNvSpPr>
              <a:spLocks noChangeArrowheads="1"/>
            </p:cNvSpPr>
            <p:nvPr/>
          </p:nvSpPr>
          <p:spPr bwMode="gray">
            <a:xfrm>
              <a:off x="6299415" y="247346"/>
              <a:ext cx="47318" cy="171530"/>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18" name="TextBox 17"/>
          <p:cNvSpPr txBox="1"/>
          <p:nvPr userDrawn="1"/>
        </p:nvSpPr>
        <p:spPr bwMode="gray">
          <a:xfrm>
            <a:off x="6163373" y="444101"/>
            <a:ext cx="237427" cy="100027"/>
          </a:xfrm>
          <a:prstGeom prst="rect">
            <a:avLst/>
          </a:prstGeom>
          <a:solidFill>
            <a:schemeClr val="bg2"/>
          </a:solidFill>
        </p:spPr>
        <p:txBody>
          <a:bodyPr wrap="square" lIns="0" tIns="0" rIns="45720" bIns="0" rtlCol="0">
            <a:spAutoFit/>
          </a:bodyPr>
          <a:lstStyle/>
          <a:p>
            <a:pPr algn="r">
              <a:spcBef>
                <a:spcPts val="500"/>
              </a:spcBef>
            </a:pPr>
            <a:fld id="{11A0A082-46D1-4CDC-90AB-7FACAC0B3028}" type="slidenum">
              <a:rPr lang="en-US" sz="650" smtClean="0">
                <a:latin typeface="+mj-lt"/>
              </a:rPr>
              <a:t>‹#›</a:t>
            </a:fld>
            <a:endParaRPr lang="en-US" sz="650" dirty="0">
              <a:latin typeface="+mj-lt"/>
            </a:endParaRPr>
          </a:p>
        </p:txBody>
      </p:sp>
    </p:spTree>
    <p:custDataLst>
      <p:tags r:id="rId1"/>
    </p:custDataLst>
    <p:extLst>
      <p:ext uri="{BB962C8B-B14F-4D97-AF65-F5344CB8AC3E}">
        <p14:creationId xmlns:p14="http://schemas.microsoft.com/office/powerpoint/2010/main" val="2842800116"/>
      </p:ext>
    </p:extLst>
  </p:cSld>
  <p:clrMapOvr>
    <a:masterClrMapping/>
  </p:clrMapOvr>
  <p:extLst>
    <p:ext uri="{DCECCB84-F9BA-43D5-87BE-67443E8EF086}">
      <p15:sldGuideLst xmlns:p15="http://schemas.microsoft.com/office/powerpoint/2012/main">
        <p15:guide id="1" orient="horz" pos="6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idden Slide (Remember to Right Click and Hide It)">
    <p:bg bwMode="gray">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Rectangle 3"/>
          <p:cNvSpPr/>
          <p:nvPr userDrawn="1"/>
        </p:nvSpPr>
        <p:spPr bwMode="gray">
          <a:xfrm>
            <a:off x="1" y="0"/>
            <a:ext cx="6400799" cy="601181"/>
          </a:xfrm>
          <a:prstGeom prst="rect">
            <a:avLst/>
          </a:prstGeom>
          <a:solidFill>
            <a:schemeClr val="bg2"/>
          </a:solidFill>
          <a:ln w="19050" cap="flat" cmpd="sng" algn="ctr">
            <a:no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endParaRPr lang="en-US" sz="1000" dirty="0"/>
          </a:p>
        </p:txBody>
      </p:sp>
      <p:cxnSp>
        <p:nvCxnSpPr>
          <p:cNvPr id="14" name="Straight Connector 13"/>
          <p:cNvCxnSpPr/>
          <p:nvPr userDrawn="1"/>
        </p:nvCxnSpPr>
        <p:spPr bwMode="gray">
          <a:xfrm>
            <a:off x="0" y="601181"/>
            <a:ext cx="6400800" cy="0"/>
          </a:xfrm>
          <a:prstGeom prst="line">
            <a:avLst/>
          </a:prstGeom>
          <a:noFill/>
          <a:ln w="9525" cap="flat" cmpd="sng" algn="ctr">
            <a:solidFill>
              <a:schemeClr val="accent6"/>
            </a:solidFill>
            <a:prstDash val="solid"/>
            <a:miter lim="800000"/>
          </a:ln>
          <a:effectLst/>
        </p:spPr>
      </p:cxnSp>
      <p:sp>
        <p:nvSpPr>
          <p:cNvPr id="13" name="Text Placeholder 12"/>
          <p:cNvSpPr>
            <a:spLocks noGrp="1"/>
          </p:cNvSpPr>
          <p:nvPr userDrawn="1">
            <p:ph type="body" sz="quarter" idx="15" hasCustomPrompt="1"/>
          </p:nvPr>
        </p:nvSpPr>
        <p:spPr bwMode="gray">
          <a:xfrm>
            <a:off x="280195" y="640267"/>
            <a:ext cx="5842794" cy="184666"/>
          </a:xfrm>
        </p:spPr>
        <p:txBody>
          <a:bodyPr/>
          <a:lstStyle>
            <a:lvl1pPr marL="0" indent="0">
              <a:spcBef>
                <a:spcPts val="0"/>
              </a:spcBef>
              <a:buNone/>
              <a:defRPr sz="1200">
                <a:solidFill>
                  <a:schemeClr val="tx1"/>
                </a:solidFill>
              </a:defRPr>
            </a:lvl1pPr>
            <a:lvl2pPr>
              <a:spcBef>
                <a:spcPts val="0"/>
              </a:spcBef>
              <a:defRPr sz="1200"/>
            </a:lvl2pPr>
            <a:lvl3pPr>
              <a:spcBef>
                <a:spcPts val="0"/>
              </a:spcBef>
              <a:defRPr sz="1200"/>
            </a:lvl3pPr>
            <a:lvl4pPr>
              <a:spcBef>
                <a:spcPts val="0"/>
              </a:spcBef>
              <a:defRPr sz="1200"/>
            </a:lvl4pPr>
            <a:lvl5pPr>
              <a:spcBef>
                <a:spcPts val="0"/>
              </a:spcBef>
              <a:defRPr sz="1200"/>
            </a:lvl5pPr>
          </a:lstStyle>
          <a:p>
            <a:pPr lvl="0"/>
            <a:r>
              <a:rPr lang="en-US" dirty="0"/>
              <a:t>Slide Subtitle – Verdana 12pt Regular, Title Case</a:t>
            </a:r>
          </a:p>
        </p:txBody>
      </p:sp>
      <p:sp>
        <p:nvSpPr>
          <p:cNvPr id="16" name="Text Placeholder 15"/>
          <p:cNvSpPr>
            <a:spLocks noGrp="1"/>
          </p:cNvSpPr>
          <p:nvPr userDrawn="1">
            <p:ph type="body" sz="quarter" idx="16" hasCustomPrompt="1"/>
          </p:nvPr>
        </p:nvSpPr>
        <p:spPr bwMode="gray">
          <a:xfrm>
            <a:off x="280194" y="99782"/>
            <a:ext cx="2560320" cy="123111"/>
          </a:xfrm>
        </p:spPr>
        <p:txBody>
          <a:bodyPr anchor="ctr" anchorCtr="0"/>
          <a:lstStyle>
            <a:lvl1pPr marL="0" indent="0">
              <a:spcBef>
                <a:spcPts val="0"/>
              </a:spcBef>
              <a:buNone/>
              <a:defRPr sz="800">
                <a:solidFill>
                  <a:schemeClr val="tx1"/>
                </a:solidFill>
              </a:defRPr>
            </a:lvl1pPr>
            <a:lvl2pPr marL="114300" indent="0">
              <a:spcBef>
                <a:spcPts val="0"/>
              </a:spcBef>
              <a:buNone/>
              <a:defRPr sz="800"/>
            </a:lvl2pPr>
            <a:lvl3pPr marL="228600" indent="0">
              <a:spcBef>
                <a:spcPts val="0"/>
              </a:spcBef>
              <a:buNone/>
              <a:defRPr sz="800"/>
            </a:lvl3pPr>
            <a:lvl4pPr marL="342900" indent="0">
              <a:spcBef>
                <a:spcPts val="0"/>
              </a:spcBef>
              <a:buNone/>
              <a:defRPr sz="800"/>
            </a:lvl4pPr>
            <a:lvl5pPr marL="457200" indent="0">
              <a:spcBef>
                <a:spcPts val="0"/>
              </a:spcBef>
              <a:buNone/>
              <a:defRPr sz="800"/>
            </a:lvl5pPr>
          </a:lstStyle>
          <a:p>
            <a:pPr lvl="0"/>
            <a:r>
              <a:rPr lang="en-US" dirty="0"/>
              <a:t>Top Kicker – Verdana 8pt Regular, Title Case</a:t>
            </a:r>
          </a:p>
        </p:txBody>
      </p:sp>
      <p:sp>
        <p:nvSpPr>
          <p:cNvPr id="22" name="Text Placeholder 21"/>
          <p:cNvSpPr>
            <a:spLocks noGrp="1"/>
          </p:cNvSpPr>
          <p:nvPr userDrawn="1">
            <p:ph type="body" sz="quarter" idx="18" hasCustomPrompt="1"/>
          </p:nvPr>
        </p:nvSpPr>
        <p:spPr bwMode="gray">
          <a:xfrm>
            <a:off x="5148072" y="4446657"/>
            <a:ext cx="1252728" cy="353943"/>
          </a:xfrm>
        </p:spPr>
        <p:txBody>
          <a:bodyPr rIns="64008" bIns="45720" anchor="b" anchorCtr="0"/>
          <a:lstStyle>
            <a:lvl1pPr marL="0" indent="0">
              <a:spcBef>
                <a:spcPts val="200"/>
              </a:spcBef>
              <a:buNone/>
              <a:defRPr sz="500">
                <a:solidFill>
                  <a:schemeClr val="tx1"/>
                </a:solidFill>
              </a:defRPr>
            </a:lvl1pPr>
            <a:lvl2pPr marL="114300" indent="0">
              <a:spcBef>
                <a:spcPts val="200"/>
              </a:spcBef>
              <a:buNone/>
              <a:defRPr sz="500"/>
            </a:lvl2pPr>
            <a:lvl3pPr marL="228600" indent="0">
              <a:spcBef>
                <a:spcPts val="200"/>
              </a:spcBef>
              <a:buNone/>
              <a:defRPr sz="500"/>
            </a:lvl3pPr>
            <a:lvl4pPr marL="342900" indent="0">
              <a:spcBef>
                <a:spcPts val="200"/>
              </a:spcBef>
              <a:buNone/>
              <a:defRPr sz="500"/>
            </a:lvl4pPr>
            <a:lvl5pPr marL="457200" indent="0">
              <a:spcBef>
                <a:spcPts val="200"/>
              </a:spcBef>
              <a:buNone/>
              <a:defRPr sz="500"/>
            </a:lvl5pPr>
          </a:lstStyle>
          <a:p>
            <a:pPr lvl="0"/>
            <a:r>
              <a:rPr lang="en-US" dirty="0"/>
              <a:t>Source: Click to add source. Use a single space after “Source:” and a period at the end of the source. Stretch box to the left as needed.</a:t>
            </a:r>
          </a:p>
        </p:txBody>
      </p:sp>
      <p:sp>
        <p:nvSpPr>
          <p:cNvPr id="15" name="Text Placeholder 14"/>
          <p:cNvSpPr>
            <a:spLocks noGrp="1"/>
          </p:cNvSpPr>
          <p:nvPr userDrawn="1">
            <p:ph type="body" sz="quarter" idx="19" hasCustomPrompt="1"/>
          </p:nvPr>
        </p:nvSpPr>
        <p:spPr bwMode="gray">
          <a:xfrm>
            <a:off x="0" y="4403825"/>
            <a:ext cx="2046204" cy="230832"/>
          </a:xfrm>
        </p:spPr>
        <p:txBody>
          <a:bodyPr lIns="64008" anchor="b" anchorCtr="0"/>
          <a:lstStyle>
            <a:lvl1pPr marL="114300" indent="-114300">
              <a:spcBef>
                <a:spcPts val="100"/>
              </a:spcBef>
              <a:buFont typeface="+mj-lt"/>
              <a:buAutoNum type="arabicParenR"/>
              <a:defRPr sz="500">
                <a:solidFill>
                  <a:schemeClr val="tx1"/>
                </a:solidFill>
              </a:defRPr>
            </a:lvl1pPr>
            <a:lvl2pPr>
              <a:spcBef>
                <a:spcPts val="200"/>
              </a:spcBef>
              <a:defRPr sz="500"/>
            </a:lvl2pPr>
            <a:lvl3pPr>
              <a:spcBef>
                <a:spcPts val="200"/>
              </a:spcBef>
              <a:defRPr sz="500"/>
            </a:lvl3pPr>
            <a:lvl4pPr>
              <a:spcBef>
                <a:spcPts val="200"/>
              </a:spcBef>
              <a:defRPr sz="500"/>
            </a:lvl4pPr>
            <a:lvl5pPr>
              <a:spcBef>
                <a:spcPts val="200"/>
              </a:spcBef>
              <a:defRPr sz="500"/>
            </a:lvl5pPr>
          </a:lstStyle>
          <a:p>
            <a:pPr lvl="0"/>
            <a:r>
              <a:rPr lang="en-US" dirty="0"/>
              <a:t>Click to add footnote. Numbers appear automatically (no additional space or tab needed). Use a period at the end of each footnote. Stretch the box to the right as needed.</a:t>
            </a:r>
          </a:p>
        </p:txBody>
      </p:sp>
      <p:sp>
        <p:nvSpPr>
          <p:cNvPr id="3" name="Title 2"/>
          <p:cNvSpPr>
            <a:spLocks noGrp="1"/>
          </p:cNvSpPr>
          <p:nvPr userDrawn="1">
            <p:ph type="title" hasCustomPrompt="1"/>
          </p:nvPr>
        </p:nvSpPr>
        <p:spPr bwMode="gray">
          <a:xfrm>
            <a:off x="280194" y="309824"/>
            <a:ext cx="5486400" cy="256480"/>
          </a:xfrm>
        </p:spPr>
        <p:txBody>
          <a:bodyPr/>
          <a:lstStyle>
            <a:lvl1pPr>
              <a:defRPr baseline="0">
                <a:solidFill>
                  <a:schemeClr val="tx1"/>
                </a:solidFill>
              </a:defRPr>
            </a:lvl1pPr>
          </a:lstStyle>
          <a:p>
            <a:r>
              <a:rPr lang="en-US" dirty="0"/>
              <a:t>Slide Title – Rockwell 18pt Regular, Title Case</a:t>
            </a:r>
          </a:p>
        </p:txBody>
      </p:sp>
      <p:grpSp>
        <p:nvGrpSpPr>
          <p:cNvPr id="17" name="Group 16"/>
          <p:cNvGrpSpPr/>
          <p:nvPr userDrawn="1"/>
        </p:nvGrpSpPr>
        <p:grpSpPr bwMode="gray">
          <a:xfrm>
            <a:off x="5888334" y="0"/>
            <a:ext cx="458401" cy="507600"/>
            <a:chOff x="5888334" y="0"/>
            <a:chExt cx="458401" cy="507600"/>
          </a:xfrm>
        </p:grpSpPr>
        <p:sp>
          <p:nvSpPr>
            <p:cNvPr id="19" name="Freeform 18"/>
            <p:cNvSpPr>
              <a:spLocks/>
            </p:cNvSpPr>
            <p:nvPr/>
          </p:nvSpPr>
          <p:spPr bwMode="gray">
            <a:xfrm>
              <a:off x="5888334" y="0"/>
              <a:ext cx="458401" cy="114262"/>
            </a:xfrm>
            <a:custGeom>
              <a:avLst/>
              <a:gdLst>
                <a:gd name="connsiteX0" fmla="*/ 283333 w 458401"/>
                <a:gd name="connsiteY0" fmla="*/ 0 h 114262"/>
                <a:gd name="connsiteX1" fmla="*/ 372260 w 458401"/>
                <a:gd name="connsiteY1" fmla="*/ 0 h 114262"/>
                <a:gd name="connsiteX2" fmla="*/ 393233 w 458401"/>
                <a:gd name="connsiteY2" fmla="*/ 16964 h 114262"/>
                <a:gd name="connsiteX3" fmla="*/ 413968 w 458401"/>
                <a:gd name="connsiteY3" fmla="*/ 38503 h 114262"/>
                <a:gd name="connsiteX4" fmla="*/ 431741 w 458401"/>
                <a:gd name="connsiteY4" fmla="*/ 61528 h 114262"/>
                <a:gd name="connsiteX5" fmla="*/ 447293 w 458401"/>
                <a:gd name="connsiteY5" fmla="*/ 87524 h 114262"/>
                <a:gd name="connsiteX6" fmla="*/ 458401 w 458401"/>
                <a:gd name="connsiteY6" fmla="*/ 114262 h 114262"/>
                <a:gd name="connsiteX7" fmla="*/ 402860 w 458401"/>
                <a:gd name="connsiteY7" fmla="*/ 89752 h 114262"/>
                <a:gd name="connsiteX8" fmla="*/ 391011 w 458401"/>
                <a:gd name="connsiteY8" fmla="*/ 74154 h 114262"/>
                <a:gd name="connsiteX9" fmla="*/ 377681 w 458401"/>
                <a:gd name="connsiteY9" fmla="*/ 57814 h 114262"/>
                <a:gd name="connsiteX10" fmla="*/ 362130 w 458401"/>
                <a:gd name="connsiteY10" fmla="*/ 43702 h 114262"/>
                <a:gd name="connsiteX11" fmla="*/ 345097 w 458401"/>
                <a:gd name="connsiteY11" fmla="*/ 28847 h 114262"/>
                <a:gd name="connsiteX12" fmla="*/ 325102 w 458401"/>
                <a:gd name="connsiteY12" fmla="*/ 16221 h 114262"/>
                <a:gd name="connsiteX13" fmla="*/ 303626 w 458401"/>
                <a:gd name="connsiteY13" fmla="*/ 6565 h 114262"/>
                <a:gd name="connsiteX14" fmla="*/ 85964 w 458401"/>
                <a:gd name="connsiteY14" fmla="*/ 0 h 114262"/>
                <a:gd name="connsiteX15" fmla="*/ 175637 w 458401"/>
                <a:gd name="connsiteY15" fmla="*/ 0 h 114262"/>
                <a:gd name="connsiteX16" fmla="*/ 154035 w 458401"/>
                <a:gd name="connsiteY16" fmla="*/ 6565 h 114262"/>
                <a:gd name="connsiteX17" fmla="*/ 131078 w 458401"/>
                <a:gd name="connsiteY17" fmla="*/ 18449 h 114262"/>
                <a:gd name="connsiteX18" fmla="*/ 108861 w 458401"/>
                <a:gd name="connsiteY18" fmla="*/ 31818 h 114262"/>
                <a:gd name="connsiteX19" fmla="*/ 88866 w 458401"/>
                <a:gd name="connsiteY19" fmla="*/ 48901 h 114262"/>
                <a:gd name="connsiteX20" fmla="*/ 71834 w 458401"/>
                <a:gd name="connsiteY20" fmla="*/ 66727 h 114262"/>
                <a:gd name="connsiteX21" fmla="*/ 56282 w 458401"/>
                <a:gd name="connsiteY21" fmla="*/ 88266 h 114262"/>
                <a:gd name="connsiteX22" fmla="*/ 0 w 458401"/>
                <a:gd name="connsiteY22" fmla="*/ 112777 h 114262"/>
                <a:gd name="connsiteX23" fmla="*/ 11109 w 458401"/>
                <a:gd name="connsiteY23" fmla="*/ 86038 h 114262"/>
                <a:gd name="connsiteX24" fmla="*/ 26660 w 458401"/>
                <a:gd name="connsiteY24" fmla="*/ 60785 h 114262"/>
                <a:gd name="connsiteX25" fmla="*/ 45174 w 458401"/>
                <a:gd name="connsiteY25" fmla="*/ 37018 h 114262"/>
                <a:gd name="connsiteX26" fmla="*/ 65909 w 458401"/>
                <a:gd name="connsiteY26" fmla="*/ 16221 h 114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58401" h="114262">
                  <a:moveTo>
                    <a:pt x="283333" y="0"/>
                  </a:moveTo>
                  <a:lnTo>
                    <a:pt x="372260" y="0"/>
                  </a:lnTo>
                  <a:lnTo>
                    <a:pt x="393233" y="16964"/>
                  </a:lnTo>
                  <a:lnTo>
                    <a:pt x="413968" y="38503"/>
                  </a:lnTo>
                  <a:lnTo>
                    <a:pt x="431741" y="61528"/>
                  </a:lnTo>
                  <a:lnTo>
                    <a:pt x="447293" y="87524"/>
                  </a:lnTo>
                  <a:lnTo>
                    <a:pt x="458401" y="114262"/>
                  </a:lnTo>
                  <a:lnTo>
                    <a:pt x="402860" y="89752"/>
                  </a:lnTo>
                  <a:lnTo>
                    <a:pt x="391011" y="74154"/>
                  </a:lnTo>
                  <a:lnTo>
                    <a:pt x="377681" y="57814"/>
                  </a:lnTo>
                  <a:lnTo>
                    <a:pt x="362130" y="43702"/>
                  </a:lnTo>
                  <a:lnTo>
                    <a:pt x="345097" y="28847"/>
                  </a:lnTo>
                  <a:lnTo>
                    <a:pt x="325102" y="16221"/>
                  </a:lnTo>
                  <a:lnTo>
                    <a:pt x="303626" y="6565"/>
                  </a:lnTo>
                  <a:close/>
                  <a:moveTo>
                    <a:pt x="85964" y="0"/>
                  </a:moveTo>
                  <a:lnTo>
                    <a:pt x="175637" y="0"/>
                  </a:lnTo>
                  <a:lnTo>
                    <a:pt x="154035" y="6565"/>
                  </a:lnTo>
                  <a:lnTo>
                    <a:pt x="131078" y="18449"/>
                  </a:lnTo>
                  <a:lnTo>
                    <a:pt x="108861" y="31818"/>
                  </a:lnTo>
                  <a:lnTo>
                    <a:pt x="88866" y="48901"/>
                  </a:lnTo>
                  <a:lnTo>
                    <a:pt x="71834" y="66727"/>
                  </a:lnTo>
                  <a:lnTo>
                    <a:pt x="56282" y="88266"/>
                  </a:lnTo>
                  <a:lnTo>
                    <a:pt x="0" y="112777"/>
                  </a:lnTo>
                  <a:lnTo>
                    <a:pt x="11109" y="86038"/>
                  </a:lnTo>
                  <a:lnTo>
                    <a:pt x="26660" y="60785"/>
                  </a:lnTo>
                  <a:lnTo>
                    <a:pt x="45174" y="37018"/>
                  </a:lnTo>
                  <a:lnTo>
                    <a:pt x="65909" y="16221"/>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en-US"/>
            </a:p>
          </p:txBody>
        </p:sp>
        <p:sp>
          <p:nvSpPr>
            <p:cNvPr id="7" name="Freeform 11"/>
            <p:cNvSpPr>
              <a:spLocks/>
            </p:cNvSpPr>
            <p:nvPr/>
          </p:nvSpPr>
          <p:spPr bwMode="gray">
            <a:xfrm>
              <a:off x="5888334" y="63986"/>
              <a:ext cx="458401" cy="141958"/>
            </a:xfrm>
            <a:custGeom>
              <a:avLst/>
              <a:gdLst>
                <a:gd name="T0" fmla="*/ 309 w 619"/>
                <a:gd name="T1" fmla="*/ 0 h 192"/>
                <a:gd name="T2" fmla="*/ 619 w 619"/>
                <a:gd name="T3" fmla="*/ 136 h 192"/>
                <a:gd name="T4" fmla="*/ 619 w 619"/>
                <a:gd name="T5" fmla="*/ 192 h 192"/>
                <a:gd name="T6" fmla="*/ 309 w 619"/>
                <a:gd name="T7" fmla="*/ 56 h 192"/>
                <a:gd name="T8" fmla="*/ 0 w 619"/>
                <a:gd name="T9" fmla="*/ 192 h 192"/>
                <a:gd name="T10" fmla="*/ 0 w 619"/>
                <a:gd name="T11" fmla="*/ 136 h 192"/>
                <a:gd name="T12" fmla="*/ 309 w 619"/>
                <a:gd name="T13" fmla="*/ 0 h 192"/>
              </a:gdLst>
              <a:ahLst/>
              <a:cxnLst>
                <a:cxn ang="0">
                  <a:pos x="T0" y="T1"/>
                </a:cxn>
                <a:cxn ang="0">
                  <a:pos x="T2" y="T3"/>
                </a:cxn>
                <a:cxn ang="0">
                  <a:pos x="T4" y="T5"/>
                </a:cxn>
                <a:cxn ang="0">
                  <a:pos x="T6" y="T7"/>
                </a:cxn>
                <a:cxn ang="0">
                  <a:pos x="T8" y="T9"/>
                </a:cxn>
                <a:cxn ang="0">
                  <a:pos x="T10" y="T11"/>
                </a:cxn>
                <a:cxn ang="0">
                  <a:pos x="T12" y="T13"/>
                </a:cxn>
              </a:cxnLst>
              <a:rect l="0" t="0" r="r" b="b"/>
              <a:pathLst>
                <a:path w="619" h="192">
                  <a:moveTo>
                    <a:pt x="309" y="0"/>
                  </a:moveTo>
                  <a:lnTo>
                    <a:pt x="619" y="136"/>
                  </a:lnTo>
                  <a:lnTo>
                    <a:pt x="619" y="192"/>
                  </a:lnTo>
                  <a:lnTo>
                    <a:pt x="309" y="56"/>
                  </a:lnTo>
                  <a:lnTo>
                    <a:pt x="0" y="192"/>
                  </a:lnTo>
                  <a:lnTo>
                    <a:pt x="0" y="136"/>
                  </a:lnTo>
                  <a:lnTo>
                    <a:pt x="30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Rectangle 12"/>
            <p:cNvSpPr>
              <a:spLocks noChangeArrowheads="1"/>
            </p:cNvSpPr>
            <p:nvPr/>
          </p:nvSpPr>
          <p:spPr bwMode="gray">
            <a:xfrm>
              <a:off x="5888334" y="469154"/>
              <a:ext cx="458401" cy="38446"/>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 name="Rectangle 13"/>
            <p:cNvSpPr>
              <a:spLocks noChangeArrowheads="1"/>
            </p:cNvSpPr>
            <p:nvPr/>
          </p:nvSpPr>
          <p:spPr bwMode="gray">
            <a:xfrm>
              <a:off x="6163373" y="247346"/>
              <a:ext cx="47318" cy="171530"/>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 name="Rectangle 14"/>
            <p:cNvSpPr>
              <a:spLocks noChangeArrowheads="1"/>
            </p:cNvSpPr>
            <p:nvPr/>
          </p:nvSpPr>
          <p:spPr bwMode="gray">
            <a:xfrm>
              <a:off x="6027332" y="247346"/>
              <a:ext cx="44362" cy="171530"/>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 name="Rectangle 15"/>
            <p:cNvSpPr>
              <a:spLocks noChangeArrowheads="1"/>
            </p:cNvSpPr>
            <p:nvPr/>
          </p:nvSpPr>
          <p:spPr bwMode="gray">
            <a:xfrm>
              <a:off x="5888334" y="247346"/>
              <a:ext cx="47318" cy="171530"/>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 name="Rectangle 16"/>
            <p:cNvSpPr>
              <a:spLocks noChangeArrowheads="1"/>
            </p:cNvSpPr>
            <p:nvPr/>
          </p:nvSpPr>
          <p:spPr bwMode="gray">
            <a:xfrm>
              <a:off x="6299415" y="247346"/>
              <a:ext cx="47318" cy="171530"/>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18" name="TextBox 17"/>
          <p:cNvSpPr txBox="1"/>
          <p:nvPr userDrawn="1"/>
        </p:nvSpPr>
        <p:spPr bwMode="gray">
          <a:xfrm>
            <a:off x="6163373" y="444101"/>
            <a:ext cx="237427" cy="100027"/>
          </a:xfrm>
          <a:prstGeom prst="rect">
            <a:avLst/>
          </a:prstGeom>
          <a:solidFill>
            <a:schemeClr val="bg2"/>
          </a:solidFill>
        </p:spPr>
        <p:txBody>
          <a:bodyPr wrap="square" lIns="0" tIns="0" rIns="45720" bIns="0" rtlCol="0">
            <a:spAutoFit/>
          </a:bodyPr>
          <a:lstStyle/>
          <a:p>
            <a:pPr algn="r">
              <a:spcBef>
                <a:spcPts val="500"/>
              </a:spcBef>
            </a:pPr>
            <a:fld id="{11A0A082-46D1-4CDC-90AB-7FACAC0B3028}" type="slidenum">
              <a:rPr lang="en-US" sz="650" smtClean="0">
                <a:latin typeface="+mj-lt"/>
              </a:rPr>
              <a:t>‹#›</a:t>
            </a:fld>
            <a:endParaRPr lang="en-US" sz="650" dirty="0">
              <a:latin typeface="+mj-lt"/>
            </a:endParaRPr>
          </a:p>
        </p:txBody>
      </p:sp>
    </p:spTree>
    <p:custDataLst>
      <p:tags r:id="rId1"/>
    </p:custDataLst>
    <p:extLst>
      <p:ext uri="{BB962C8B-B14F-4D97-AF65-F5344CB8AC3E}">
        <p14:creationId xmlns:p14="http://schemas.microsoft.com/office/powerpoint/2010/main" val="2758611219"/>
      </p:ext>
    </p:extLst>
  </p:cSld>
  <p:clrMapOvr>
    <a:masterClrMapping/>
  </p:clrMapOvr>
  <p:extLst>
    <p:ext uri="{DCECCB84-F9BA-43D5-87BE-67443E8EF086}">
      <p15:sldGuideLst xmlns:p15="http://schemas.microsoft.com/office/powerpoint/2012/main">
        <p15:guide id="1" orient="horz" pos="6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pact Slide">
    <p:bg bwMode="gray">
      <p:bgPr>
        <a:solidFill>
          <a:srgbClr val="003D7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279056" y="309824"/>
            <a:ext cx="3902242" cy="256480"/>
          </a:xfrm>
          <a:prstGeom prst="rect">
            <a:avLst/>
          </a:prstGeom>
        </p:spPr>
        <p:txBody>
          <a:bodyPr wrap="square" lIns="0" tIns="0" rIns="0" bIns="0" anchor="b" anchorCtr="0">
            <a:spAutoFit/>
          </a:bodyPr>
          <a:lstStyle>
            <a:lvl1pPr>
              <a:lnSpc>
                <a:spcPct val="90000"/>
              </a:lnSpc>
              <a:defRPr b="0" baseline="0">
                <a:solidFill>
                  <a:schemeClr val="accent6"/>
                </a:solidFill>
              </a:defRPr>
            </a:lvl1pPr>
          </a:lstStyle>
          <a:p>
            <a:r>
              <a:rPr lang="en-US" dirty="0"/>
              <a:t>Impact Slide Title – Rockwell 18pt</a:t>
            </a:r>
          </a:p>
        </p:txBody>
      </p:sp>
      <p:sp>
        <p:nvSpPr>
          <p:cNvPr id="6" name="Text Placeholder 5"/>
          <p:cNvSpPr>
            <a:spLocks noGrp="1"/>
          </p:cNvSpPr>
          <p:nvPr>
            <p:ph type="body" sz="quarter" idx="16" hasCustomPrompt="1"/>
          </p:nvPr>
        </p:nvSpPr>
        <p:spPr bwMode="gray">
          <a:xfrm>
            <a:off x="456965" y="604599"/>
            <a:ext cx="4025123" cy="256480"/>
          </a:xfrm>
        </p:spPr>
        <p:txBody>
          <a:bodyPr/>
          <a:lstStyle>
            <a:lvl1pPr marL="0" indent="0">
              <a:lnSpc>
                <a:spcPct val="90000"/>
              </a:lnSpc>
              <a:spcBef>
                <a:spcPts val="0"/>
              </a:spcBef>
              <a:buNone/>
              <a:defRPr sz="1800" spc="50" baseline="0">
                <a:solidFill>
                  <a:schemeClr val="bg1"/>
                </a:solidFill>
                <a:latin typeface="+mj-lt"/>
              </a:defRPr>
            </a:lvl1pPr>
          </a:lstStyle>
          <a:p>
            <a:pPr lvl="0"/>
            <a:r>
              <a:rPr lang="en-US" dirty="0"/>
              <a:t>Title Continued and Highlight</a:t>
            </a:r>
          </a:p>
        </p:txBody>
      </p:sp>
      <p:sp>
        <p:nvSpPr>
          <p:cNvPr id="15" name="Text Placeholder 14"/>
          <p:cNvSpPr>
            <a:spLocks noGrp="1"/>
          </p:cNvSpPr>
          <p:nvPr>
            <p:ph type="body" sz="quarter" idx="17" hasCustomPrompt="1"/>
          </p:nvPr>
        </p:nvSpPr>
        <p:spPr bwMode="gray">
          <a:xfrm>
            <a:off x="1079874" y="1727589"/>
            <a:ext cx="4241053" cy="1809726"/>
          </a:xfrm>
        </p:spPr>
        <p:txBody>
          <a:bodyPr/>
          <a:lstStyle>
            <a:lvl1pPr marL="0" indent="0">
              <a:lnSpc>
                <a:spcPct val="120000"/>
              </a:lnSpc>
              <a:spcBef>
                <a:spcPts val="1200"/>
              </a:spcBef>
              <a:buNone/>
              <a:defRPr sz="1400">
                <a:solidFill>
                  <a:schemeClr val="bg1"/>
                </a:solidFill>
              </a:defRPr>
            </a:lvl1pPr>
            <a:lvl2pPr marL="114300" indent="0">
              <a:lnSpc>
                <a:spcPct val="110000"/>
              </a:lnSpc>
              <a:spcBef>
                <a:spcPts val="1200"/>
              </a:spcBef>
              <a:buNone/>
              <a:defRPr sz="1400">
                <a:solidFill>
                  <a:schemeClr val="bg1"/>
                </a:solidFill>
              </a:defRPr>
            </a:lvl2pPr>
            <a:lvl3pPr marL="228600" indent="0">
              <a:lnSpc>
                <a:spcPct val="110000"/>
              </a:lnSpc>
              <a:spcBef>
                <a:spcPts val="1200"/>
              </a:spcBef>
              <a:buNone/>
              <a:defRPr sz="1400">
                <a:solidFill>
                  <a:schemeClr val="bg1"/>
                </a:solidFill>
              </a:defRPr>
            </a:lvl3pPr>
            <a:lvl4pPr marL="342900" indent="0">
              <a:lnSpc>
                <a:spcPct val="110000"/>
              </a:lnSpc>
              <a:spcBef>
                <a:spcPts val="1200"/>
              </a:spcBef>
              <a:buNone/>
              <a:defRPr sz="1400">
                <a:solidFill>
                  <a:schemeClr val="bg1"/>
                </a:solidFill>
              </a:defRPr>
            </a:lvl4pPr>
            <a:lvl5pPr marL="457200" indent="0">
              <a:lnSpc>
                <a:spcPct val="110000"/>
              </a:lnSpc>
              <a:spcBef>
                <a:spcPts val="1200"/>
              </a:spcBef>
              <a:buNone/>
              <a:defRPr sz="1400">
                <a:solidFill>
                  <a:schemeClr val="bg1"/>
                </a:solidFill>
              </a:defRPr>
            </a:lvl5pPr>
          </a:lstStyle>
          <a:p>
            <a:pPr lvl="0"/>
            <a:r>
              <a:rPr lang="en-US" dirty="0"/>
              <a:t>Use dark background (impact) slides sparingly (ex: a single quote, statistic, or large image). See sample impact slides in the EAB On-screen Graphic and Layout Guide. Impact quote text – Verdana 14pt Regular. Keep quote short and minimize slide titling. Be sure to incorporate large quote graphic from the GLG. </a:t>
            </a:r>
          </a:p>
        </p:txBody>
      </p:sp>
      <p:sp>
        <p:nvSpPr>
          <p:cNvPr id="16" name="Text Placeholder 21"/>
          <p:cNvSpPr>
            <a:spLocks noGrp="1"/>
          </p:cNvSpPr>
          <p:nvPr>
            <p:ph type="body" sz="quarter" idx="18" hasCustomPrompt="1"/>
          </p:nvPr>
        </p:nvSpPr>
        <p:spPr bwMode="gray">
          <a:xfrm>
            <a:off x="5148072" y="4446657"/>
            <a:ext cx="1252728" cy="353943"/>
          </a:xfrm>
        </p:spPr>
        <p:txBody>
          <a:bodyPr rIns="64008" bIns="45720" anchor="b" anchorCtr="0"/>
          <a:lstStyle>
            <a:lvl1pPr marL="0" indent="0">
              <a:spcBef>
                <a:spcPts val="200"/>
              </a:spcBef>
              <a:buNone/>
              <a:defRPr sz="500">
                <a:solidFill>
                  <a:schemeClr val="accent2"/>
                </a:solidFill>
              </a:defRPr>
            </a:lvl1pPr>
            <a:lvl2pPr marL="114300" indent="0">
              <a:spcBef>
                <a:spcPts val="200"/>
              </a:spcBef>
              <a:buNone/>
              <a:defRPr sz="500"/>
            </a:lvl2pPr>
            <a:lvl3pPr marL="228600" indent="0">
              <a:spcBef>
                <a:spcPts val="200"/>
              </a:spcBef>
              <a:buNone/>
              <a:defRPr sz="500"/>
            </a:lvl3pPr>
            <a:lvl4pPr marL="342900" indent="0">
              <a:spcBef>
                <a:spcPts val="200"/>
              </a:spcBef>
              <a:buNone/>
              <a:defRPr sz="500"/>
            </a:lvl4pPr>
            <a:lvl5pPr marL="457200" indent="0">
              <a:spcBef>
                <a:spcPts val="200"/>
              </a:spcBef>
              <a:buNone/>
              <a:defRPr sz="500"/>
            </a:lvl5pPr>
          </a:lstStyle>
          <a:p>
            <a:pPr lvl="0"/>
            <a:r>
              <a:rPr lang="en-US" dirty="0"/>
              <a:t>Source: Click to add source. Use a single space after “Source:” and a period at the end of the source. Stretch box to the left as needed.</a:t>
            </a:r>
          </a:p>
        </p:txBody>
      </p:sp>
      <p:sp>
        <p:nvSpPr>
          <p:cNvPr id="17" name="Text Placeholder 14"/>
          <p:cNvSpPr>
            <a:spLocks noGrp="1"/>
          </p:cNvSpPr>
          <p:nvPr>
            <p:ph type="body" sz="quarter" idx="19" hasCustomPrompt="1"/>
          </p:nvPr>
        </p:nvSpPr>
        <p:spPr bwMode="gray">
          <a:xfrm>
            <a:off x="0" y="4403825"/>
            <a:ext cx="2046204" cy="230832"/>
          </a:xfrm>
        </p:spPr>
        <p:txBody>
          <a:bodyPr lIns="64008" anchor="b" anchorCtr="0"/>
          <a:lstStyle>
            <a:lvl1pPr marL="114300" indent="-114300">
              <a:spcBef>
                <a:spcPts val="100"/>
              </a:spcBef>
              <a:buFont typeface="+mj-lt"/>
              <a:buAutoNum type="arabicParenR"/>
              <a:defRPr sz="500">
                <a:solidFill>
                  <a:schemeClr val="accent2"/>
                </a:solidFill>
              </a:defRPr>
            </a:lvl1pPr>
            <a:lvl2pPr>
              <a:spcBef>
                <a:spcPts val="200"/>
              </a:spcBef>
              <a:defRPr sz="500"/>
            </a:lvl2pPr>
            <a:lvl3pPr>
              <a:spcBef>
                <a:spcPts val="200"/>
              </a:spcBef>
              <a:defRPr sz="500"/>
            </a:lvl3pPr>
            <a:lvl4pPr>
              <a:spcBef>
                <a:spcPts val="200"/>
              </a:spcBef>
              <a:defRPr sz="500"/>
            </a:lvl4pPr>
            <a:lvl5pPr>
              <a:spcBef>
                <a:spcPts val="200"/>
              </a:spcBef>
              <a:defRPr sz="500"/>
            </a:lvl5pPr>
          </a:lstStyle>
          <a:p>
            <a:pPr lvl="0"/>
            <a:r>
              <a:rPr lang="en-US" dirty="0"/>
              <a:t>Click to add footnote. Numbers appear automatically (no additional space or tab needed). Use a period at the end of each footnote. Stretch the box to the right as needed.</a:t>
            </a:r>
          </a:p>
        </p:txBody>
      </p:sp>
      <p:sp>
        <p:nvSpPr>
          <p:cNvPr id="9" name="TextBox 8"/>
          <p:cNvSpPr txBox="1"/>
          <p:nvPr userDrawn="1"/>
        </p:nvSpPr>
        <p:spPr bwMode="gray">
          <a:xfrm>
            <a:off x="6128821" y="0"/>
            <a:ext cx="271979" cy="136961"/>
          </a:xfrm>
          <a:prstGeom prst="rect">
            <a:avLst/>
          </a:prstGeom>
          <a:noFill/>
        </p:spPr>
        <p:txBody>
          <a:bodyPr wrap="square" lIns="0" tIns="36576" rIns="45720" bIns="0" rtlCol="0">
            <a:spAutoFit/>
          </a:bodyPr>
          <a:lstStyle/>
          <a:p>
            <a:pPr algn="r">
              <a:spcBef>
                <a:spcPts val="500"/>
              </a:spcBef>
            </a:pPr>
            <a:fld id="{11A0A082-46D1-4CDC-90AB-7FACAC0B3028}" type="slidenum">
              <a:rPr lang="en-US" sz="650" smtClean="0">
                <a:solidFill>
                  <a:schemeClr val="bg1"/>
                </a:solidFill>
                <a:latin typeface="+mj-lt"/>
              </a:rPr>
              <a:t>‹#›</a:t>
            </a:fld>
            <a:endParaRPr lang="en-US" sz="650" dirty="0">
              <a:solidFill>
                <a:schemeClr val="bg1"/>
              </a:solidFill>
              <a:latin typeface="+mj-lt"/>
            </a:endParaRPr>
          </a:p>
        </p:txBody>
      </p:sp>
    </p:spTree>
    <p:custDataLst>
      <p:tags r:id="rId1"/>
    </p:custDataLst>
    <p:extLst>
      <p:ext uri="{BB962C8B-B14F-4D97-AF65-F5344CB8AC3E}">
        <p14:creationId xmlns:p14="http://schemas.microsoft.com/office/powerpoint/2010/main" val="1614469931"/>
      </p:ext>
    </p:extLst>
  </p:cSld>
  <p:clrMapOvr>
    <a:masterClrMapping/>
  </p:clrMapOvr>
  <p:extLst>
    <p:ext uri="{DCECCB84-F9BA-43D5-87BE-67443E8EF086}">
      <p15:sldGuideLst xmlns:p15="http://schemas.microsoft.com/office/powerpoint/2012/main">
        <p15:guide id="1" orient="horz" pos="62"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hyperlink" Target="https://www.eab.com/" TargetMode="Externa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2.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8" name="TextBox 7">
            <a:hlinkClick r:id="rId24"/>
          </p:cNvPr>
          <p:cNvSpPr txBox="1"/>
          <p:nvPr userDrawn="1"/>
        </p:nvSpPr>
        <p:spPr bwMode="gray">
          <a:xfrm>
            <a:off x="-1" y="4677489"/>
            <a:ext cx="2074069" cy="123111"/>
          </a:xfrm>
          <a:prstGeom prst="rect">
            <a:avLst/>
          </a:prstGeom>
          <a:noFill/>
        </p:spPr>
        <p:txBody>
          <a:bodyPr wrap="square" lIns="64008" tIns="0" rIns="64008" bIns="45720" rtlCol="0" anchor="b" anchorCtr="0">
            <a:spAutoFit/>
          </a:bodyPr>
          <a:lstStyle/>
          <a:p>
            <a:pPr marL="0" marR="0" lvl="0" indent="0" algn="l" defTabSz="64008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chemeClr val="accent2"/>
                </a:solidFill>
                <a:effectLst/>
                <a:uLnTx/>
                <a:uFillTx/>
                <a:latin typeface="+mn-lt"/>
                <a:ea typeface="Verdana" panose="020B0604030504040204" pitchFamily="34" charset="0"/>
                <a:cs typeface="Verdana" panose="020B0604030504040204" pitchFamily="34" charset="0"/>
              </a:rPr>
              <a:t>©2019 by EAB. </a:t>
            </a:r>
            <a:r>
              <a:rPr kumimoji="0" lang="en-US" sz="500" b="0" i="0" u="none" strike="noStrike" kern="1200" cap="none" spc="0" normalizeH="0" baseline="0" noProof="0" dirty="0">
                <a:ln>
                  <a:noFill/>
                </a:ln>
                <a:solidFill>
                  <a:schemeClr val="accent2"/>
                </a:solidFill>
                <a:effectLst/>
                <a:uLnTx/>
                <a:uFillTx/>
                <a:latin typeface="+mn-lt"/>
                <a:ea typeface="Verdana" panose="020B0604030504040204" pitchFamily="34" charset="0"/>
                <a:cs typeface="Arial"/>
              </a:rPr>
              <a:t>All Rights Reserved.</a:t>
            </a:r>
            <a:r>
              <a:rPr kumimoji="0" lang="en-US" sz="500" b="0" i="0" u="none" strike="noStrike" kern="1200" cap="none" spc="0" normalizeH="0" baseline="0" noProof="0" dirty="0">
                <a:ln>
                  <a:noFill/>
                </a:ln>
                <a:solidFill>
                  <a:schemeClr val="accent2"/>
                </a:solidFill>
                <a:effectLst/>
                <a:uLnTx/>
                <a:uFillTx/>
                <a:latin typeface="+mn-lt"/>
                <a:ea typeface="Verdana" panose="020B0604030504040204" pitchFamily="34" charset="0"/>
                <a:cs typeface="Verdana" panose="020B0604030504040204" pitchFamily="34" charset="0"/>
              </a:rPr>
              <a:t> </a:t>
            </a:r>
            <a:r>
              <a:rPr kumimoji="0" lang="en-US" sz="500" b="1" i="0" u="none" strike="noStrike" kern="1200" cap="none" spc="0" normalizeH="0" baseline="0" noProof="0" dirty="0">
                <a:ln>
                  <a:noFill/>
                </a:ln>
                <a:solidFill>
                  <a:schemeClr val="accent2"/>
                </a:solidFill>
                <a:effectLst/>
                <a:uLnTx/>
                <a:uFillTx/>
                <a:latin typeface="+mn-lt"/>
                <a:ea typeface="Verdana" panose="020B0604030504040204" pitchFamily="34" charset="0"/>
                <a:cs typeface="Verdana" panose="020B0604030504040204" pitchFamily="34" charset="0"/>
              </a:rPr>
              <a:t>eab.com</a:t>
            </a:r>
            <a:endParaRPr kumimoji="0" lang="en-US" sz="500" b="0" i="0" u="none" strike="noStrike" kern="1200" cap="none" spc="0" normalizeH="0" baseline="0" noProof="0" dirty="0">
              <a:ln>
                <a:noFill/>
              </a:ln>
              <a:solidFill>
                <a:schemeClr val="accent2"/>
              </a:solidFill>
              <a:effectLst/>
              <a:uLnTx/>
              <a:uFillTx/>
              <a:latin typeface="+mn-lt"/>
              <a:ea typeface="Verdana" panose="020B0604030504040204" pitchFamily="34" charset="0"/>
              <a:cs typeface="Verdana" panose="020B0604030504040204" pitchFamily="34" charset="0"/>
            </a:endParaRPr>
          </a:p>
        </p:txBody>
      </p:sp>
      <p:sp>
        <p:nvSpPr>
          <p:cNvPr id="10" name="Title Placeholder 9"/>
          <p:cNvSpPr>
            <a:spLocks noGrp="1"/>
          </p:cNvSpPr>
          <p:nvPr>
            <p:ph type="title"/>
          </p:nvPr>
        </p:nvSpPr>
        <p:spPr bwMode="gray">
          <a:xfrm>
            <a:off x="277813" y="309824"/>
            <a:ext cx="5486400" cy="256480"/>
          </a:xfrm>
          <a:prstGeom prst="rect">
            <a:avLst/>
          </a:prstGeom>
        </p:spPr>
        <p:txBody>
          <a:bodyPr vert="horz" lIns="0" tIns="0" rIns="0" bIns="0" rtlCol="0" anchor="b" anchorCtr="0">
            <a:spAutoFit/>
          </a:bodyPr>
          <a:lstStyle/>
          <a:p>
            <a:r>
              <a:rPr lang="en-US" dirty="0"/>
              <a:t>Slide Title – Rockwell 18pt Regular, Title Case</a:t>
            </a:r>
          </a:p>
        </p:txBody>
      </p:sp>
      <p:sp>
        <p:nvSpPr>
          <p:cNvPr id="12" name="Text Placeholder 11"/>
          <p:cNvSpPr>
            <a:spLocks noGrp="1"/>
          </p:cNvSpPr>
          <p:nvPr>
            <p:ph type="body" idx="1"/>
          </p:nvPr>
        </p:nvSpPr>
        <p:spPr bwMode="gray">
          <a:xfrm>
            <a:off x="2361804" y="1587129"/>
            <a:ext cx="1677192" cy="1759456"/>
          </a:xfrm>
          <a:prstGeom prst="rect">
            <a:avLst/>
          </a:prstGeom>
        </p:spPr>
        <p:txBody>
          <a:bodyPr vert="horz" wrap="square" lIns="0" tIns="0" rIns="0" bIns="0" rtlCol="0">
            <a:spAutoFit/>
          </a:body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Tree>
    <p:custDataLst>
      <p:tags r:id="rId23"/>
    </p:custDataLst>
    <p:extLst>
      <p:ext uri="{BB962C8B-B14F-4D97-AF65-F5344CB8AC3E}">
        <p14:creationId xmlns:p14="http://schemas.microsoft.com/office/powerpoint/2010/main" val="4058021105"/>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2" r:id="rId3"/>
    <p:sldLayoutId id="2147483673" r:id="rId4"/>
    <p:sldLayoutId id="2147483657" r:id="rId5"/>
    <p:sldLayoutId id="2147483658" r:id="rId6"/>
    <p:sldLayoutId id="2147483659" r:id="rId7"/>
    <p:sldLayoutId id="2147483672" r:id="rId8"/>
    <p:sldLayoutId id="2147483661" r:id="rId9"/>
    <p:sldLayoutId id="2147483662" r:id="rId10"/>
    <p:sldLayoutId id="2147483663" r:id="rId11"/>
    <p:sldLayoutId id="2147483664" r:id="rId12"/>
    <p:sldLayoutId id="2147483666" r:id="rId13"/>
    <p:sldLayoutId id="2147483667" r:id="rId14"/>
    <p:sldLayoutId id="2147483668" r:id="rId15"/>
    <p:sldLayoutId id="2147483669" r:id="rId16"/>
    <p:sldLayoutId id="2147483670" r:id="rId17"/>
    <p:sldLayoutId id="2147483671" r:id="rId18"/>
    <p:sldLayoutId id="2147483674" r:id="rId19"/>
    <p:sldLayoutId id="2147483675" r:id="rId20"/>
    <p:sldLayoutId id="2147483676" r:id="rId21"/>
  </p:sldLayoutIdLst>
  <p:hf hdr="0" ftr="0" dt="0"/>
  <p:txStyles>
    <p:titleStyle>
      <a:lvl1pPr algn="l" defTabSz="480060" rtl="0" eaLnBrk="1" latinLnBrk="0" hangingPunct="1">
        <a:lnSpc>
          <a:spcPct val="90000"/>
        </a:lnSpc>
        <a:spcBef>
          <a:spcPct val="0"/>
        </a:spcBef>
        <a:buNone/>
        <a:defRPr sz="1800" kern="1200" spc="50" baseline="0">
          <a:solidFill>
            <a:schemeClr val="tx1"/>
          </a:solidFill>
          <a:latin typeface="+mj-lt"/>
          <a:ea typeface="+mj-ea"/>
          <a:cs typeface="+mj-cs"/>
        </a:defRPr>
      </a:lvl1pPr>
    </p:titleStyle>
    <p:bodyStyle>
      <a:lvl1pPr marL="117475" indent="-117475" algn="l" defTabSz="480060" rtl="0" eaLnBrk="1" latinLnBrk="0" hangingPunct="1">
        <a:lnSpc>
          <a:spcPct val="100000"/>
        </a:lnSpc>
        <a:spcBef>
          <a:spcPts val="500"/>
        </a:spcBef>
        <a:buClrTx/>
        <a:buFont typeface="Arial" panose="020B0604020202020204" pitchFamily="34" charset="0"/>
        <a:buChar char="•"/>
        <a:defRPr sz="900" kern="1200">
          <a:solidFill>
            <a:schemeClr val="tx1"/>
          </a:solidFill>
          <a:latin typeface="+mn-lt"/>
          <a:ea typeface="+mn-ea"/>
          <a:cs typeface="+mn-cs"/>
        </a:defRPr>
      </a:lvl1pPr>
      <a:lvl2pPr marL="228600" indent="-114300" algn="l" defTabSz="480060" rtl="0" eaLnBrk="1" latinLnBrk="0" hangingPunct="1">
        <a:lnSpc>
          <a:spcPct val="100000"/>
        </a:lnSpc>
        <a:spcBef>
          <a:spcPts val="500"/>
        </a:spcBef>
        <a:buClrTx/>
        <a:buFont typeface="Verdana" panose="020B0604030504040204" pitchFamily="34" charset="0"/>
        <a:buChar char="–"/>
        <a:defRPr sz="900" kern="1200">
          <a:solidFill>
            <a:schemeClr val="tx1"/>
          </a:solidFill>
          <a:latin typeface="+mn-lt"/>
          <a:ea typeface="+mn-ea"/>
          <a:cs typeface="+mn-cs"/>
        </a:defRPr>
      </a:lvl2pPr>
      <a:lvl3pPr marL="342900" indent="-114300" algn="l" defTabSz="480060" rtl="0" eaLnBrk="1" latinLnBrk="0" hangingPunct="1">
        <a:lnSpc>
          <a:spcPct val="100000"/>
        </a:lnSpc>
        <a:spcBef>
          <a:spcPts val="500"/>
        </a:spcBef>
        <a:buClrTx/>
        <a:buFont typeface="Arial" panose="020B0604020202020204" pitchFamily="34" charset="0"/>
        <a:buChar char="•"/>
        <a:defRPr sz="900" kern="1200">
          <a:solidFill>
            <a:schemeClr val="tx1"/>
          </a:solidFill>
          <a:latin typeface="+mn-lt"/>
          <a:ea typeface="+mn-ea"/>
          <a:cs typeface="+mn-cs"/>
        </a:defRPr>
      </a:lvl3pPr>
      <a:lvl4pPr marL="4572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4pPr>
      <a:lvl5pPr marL="571500" indent="-114300" algn="l" defTabSz="480060" rtl="0" eaLnBrk="1" latinLnBrk="0" hangingPunct="1">
        <a:lnSpc>
          <a:spcPct val="100000"/>
        </a:lnSpc>
        <a:spcBef>
          <a:spcPts val="500"/>
        </a:spcBef>
        <a:buFont typeface="Arial" panose="020B0604020202020204" pitchFamily="34" charset="0"/>
        <a:buChar char="•"/>
        <a:defRPr sz="9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p:bodyStyle>
    <p:otherStyle>
      <a:defPPr>
        <a:defRPr lang="en-US"/>
      </a:defPPr>
      <a:lvl1pPr marL="0" algn="l" defTabSz="-114300" rtl="0" eaLnBrk="1" latinLnBrk="0" hangingPunct="1">
        <a:lnSpc>
          <a:spcPct val="100000"/>
        </a:lnSpc>
        <a:spcBef>
          <a:spcPts val="300"/>
        </a:spcBef>
        <a:defRPr sz="800" kern="1200">
          <a:solidFill>
            <a:schemeClr val="tx1"/>
          </a:solidFill>
          <a:latin typeface="+mn-lt"/>
          <a:ea typeface="+mn-ea"/>
          <a:cs typeface="+mn-cs"/>
        </a:defRPr>
      </a:lvl1pPr>
      <a:lvl2pPr marL="0" algn="l" defTabSz="-114300" rtl="0" eaLnBrk="1" latinLnBrk="0" hangingPunct="1">
        <a:lnSpc>
          <a:spcPct val="100000"/>
        </a:lnSpc>
        <a:spcBef>
          <a:spcPts val="300"/>
        </a:spcBef>
        <a:defRPr sz="800" kern="1200">
          <a:solidFill>
            <a:schemeClr val="tx1"/>
          </a:solidFill>
          <a:latin typeface="+mn-lt"/>
          <a:ea typeface="+mn-ea"/>
          <a:cs typeface="+mn-cs"/>
        </a:defRPr>
      </a:lvl2pPr>
      <a:lvl3pPr marL="0" algn="l" defTabSz="-114300" rtl="0" eaLnBrk="1" latinLnBrk="0" hangingPunct="1">
        <a:lnSpc>
          <a:spcPct val="100000"/>
        </a:lnSpc>
        <a:spcBef>
          <a:spcPts val="300"/>
        </a:spcBef>
        <a:defRPr sz="800" kern="1200">
          <a:solidFill>
            <a:schemeClr val="tx1"/>
          </a:solidFill>
          <a:latin typeface="+mn-lt"/>
          <a:ea typeface="+mn-ea"/>
          <a:cs typeface="+mn-cs"/>
        </a:defRPr>
      </a:lvl3pPr>
      <a:lvl4pPr marL="0" algn="l" defTabSz="-114300" rtl="0" eaLnBrk="1" latinLnBrk="0" hangingPunct="1">
        <a:lnSpc>
          <a:spcPct val="100000"/>
        </a:lnSpc>
        <a:spcBef>
          <a:spcPts val="300"/>
        </a:spcBef>
        <a:defRPr sz="800" kern="1200">
          <a:solidFill>
            <a:schemeClr val="tx1"/>
          </a:solidFill>
          <a:latin typeface="+mn-lt"/>
          <a:ea typeface="+mn-ea"/>
          <a:cs typeface="+mn-cs"/>
        </a:defRPr>
      </a:lvl4pPr>
      <a:lvl5pPr marL="0" algn="l" defTabSz="-114300" rtl="0" eaLnBrk="1" latinLnBrk="0" hangingPunct="1">
        <a:lnSpc>
          <a:spcPct val="100000"/>
        </a:lnSpc>
        <a:spcBef>
          <a:spcPts val="300"/>
        </a:spcBef>
        <a:defRPr sz="800" kern="1200">
          <a:solidFill>
            <a:schemeClr val="tx1"/>
          </a:solidFill>
          <a:latin typeface="+mn-lt"/>
          <a:ea typeface="+mn-ea"/>
          <a:cs typeface="+mn-cs"/>
        </a:defRPr>
      </a:lvl5pPr>
      <a:lvl6pPr marL="0" algn="l" defTabSz="-114300" rtl="0" eaLnBrk="1" latinLnBrk="0" hangingPunct="1">
        <a:lnSpc>
          <a:spcPct val="100000"/>
        </a:lnSpc>
        <a:spcBef>
          <a:spcPts val="300"/>
        </a:spcBef>
        <a:defRPr sz="800" kern="1200">
          <a:solidFill>
            <a:schemeClr val="tx1"/>
          </a:solidFill>
          <a:latin typeface="+mn-lt"/>
          <a:ea typeface="+mn-ea"/>
          <a:cs typeface="+mn-cs"/>
        </a:defRPr>
      </a:lvl6pPr>
      <a:lvl7pPr marL="0" algn="l" defTabSz="-114300" rtl="0" eaLnBrk="1" latinLnBrk="0" hangingPunct="1">
        <a:lnSpc>
          <a:spcPct val="100000"/>
        </a:lnSpc>
        <a:spcBef>
          <a:spcPts val="300"/>
        </a:spcBef>
        <a:defRPr sz="800" kern="1200">
          <a:solidFill>
            <a:schemeClr val="tx1"/>
          </a:solidFill>
          <a:latin typeface="+mn-lt"/>
          <a:ea typeface="+mn-ea"/>
          <a:cs typeface="+mn-cs"/>
        </a:defRPr>
      </a:lvl7pPr>
      <a:lvl8pPr marL="0" algn="l" defTabSz="-114300" rtl="0" eaLnBrk="1" latinLnBrk="0" hangingPunct="1">
        <a:lnSpc>
          <a:spcPct val="100000"/>
        </a:lnSpc>
        <a:spcBef>
          <a:spcPts val="300"/>
        </a:spcBef>
        <a:defRPr sz="800" kern="1200">
          <a:solidFill>
            <a:schemeClr val="tx1"/>
          </a:solidFill>
          <a:latin typeface="+mn-lt"/>
          <a:ea typeface="+mn-ea"/>
          <a:cs typeface="+mn-cs"/>
        </a:defRPr>
      </a:lvl8pPr>
      <a:lvl9pPr marL="0" algn="l" defTabSz="-114300" rtl="0" eaLnBrk="1" latinLnBrk="0" hangingPunct="1">
        <a:lnSpc>
          <a:spcPct val="100000"/>
        </a:lnSpc>
        <a:spcBef>
          <a:spcPts val="300"/>
        </a:spcBef>
        <a:defRPr sz="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57" userDrawn="1">
          <p15:clr>
            <a:srgbClr val="C35EA4"/>
          </p15:clr>
        </p15:guide>
        <p15:guide id="2" pos="175" userDrawn="1">
          <p15:clr>
            <a:srgbClr val="C35EA4"/>
          </p15:clr>
        </p15:guide>
        <p15:guide id="3" orient="horz" pos="2849" userDrawn="1">
          <p15:clr>
            <a:srgbClr val="C35E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10.xml"/><Relationship Id="rId7" Type="http://schemas.microsoft.com/office/2007/relationships/hdphoto" Target="../media/hdphoto4.wdp"/><Relationship Id="rId2" Type="http://schemas.openxmlformats.org/officeDocument/2006/relationships/slideLayout" Target="../slideLayouts/slideLayout7.xml"/><Relationship Id="rId1" Type="http://schemas.openxmlformats.org/officeDocument/2006/relationships/tags" Target="../tags/tag24.xml"/><Relationship Id="rId6" Type="http://schemas.openxmlformats.org/officeDocument/2006/relationships/image" Target="../media/image28.png"/><Relationship Id="rId5" Type="http://schemas.microsoft.com/office/2007/relationships/hdphoto" Target="../media/hdphoto3.wdp"/><Relationship Id="rId4" Type="http://schemas.openxmlformats.org/officeDocument/2006/relationships/image" Target="../media/image27.png"/><Relationship Id="rId9"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25.xml"/><Relationship Id="rId6" Type="http://schemas.openxmlformats.org/officeDocument/2006/relationships/chart" Target="../charts/chart2.xml"/><Relationship Id="rId5" Type="http://schemas.openxmlformats.org/officeDocument/2006/relationships/image" Target="../media/image30.png"/><Relationship Id="rId4" Type="http://schemas.openxmlformats.org/officeDocument/2006/relationships/chart" Target="../charts/chart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26.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27.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28.xml"/><Relationship Id="rId5" Type="http://schemas.openxmlformats.org/officeDocument/2006/relationships/chart" Target="../charts/chart3.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29.xml"/><Relationship Id="rId4" Type="http://schemas.openxmlformats.org/officeDocument/2006/relationships/chart" Target="../charts/chart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30.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31.xml"/><Relationship Id="rId4" Type="http://schemas.openxmlformats.org/officeDocument/2006/relationships/chart" Target="../charts/char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0.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chart" Target="../charts/chart7.xml"/><Relationship Id="rId7" Type="http://schemas.openxmlformats.org/officeDocument/2006/relationships/image" Target="../media/image32.png"/><Relationship Id="rId2" Type="http://schemas.openxmlformats.org/officeDocument/2006/relationships/chart" Target="../charts/chart6.xml"/><Relationship Id="rId1" Type="http://schemas.openxmlformats.org/officeDocument/2006/relationships/slideLayout" Target="../slideLayouts/slideLayout7.xml"/><Relationship Id="rId6" Type="http://schemas.openxmlformats.org/officeDocument/2006/relationships/chart" Target="../charts/chart10.xml"/><Relationship Id="rId5" Type="http://schemas.openxmlformats.org/officeDocument/2006/relationships/chart" Target="../charts/chart9.xml"/><Relationship Id="rId4" Type="http://schemas.openxmlformats.org/officeDocument/2006/relationships/chart" Target="../charts/chart8.xml"/></Relationships>
</file>

<file path=ppt/slides/_rels/slide21.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3.png"/><Relationship Id="rId7" Type="http://schemas.microsoft.com/office/2007/relationships/hdphoto" Target="../media/hdphoto6.wdp"/><Relationship Id="rId2" Type="http://schemas.openxmlformats.org/officeDocument/2006/relationships/notesSlide" Target="../notesSlides/notesSlide22.xml"/><Relationship Id="rId1" Type="http://schemas.openxmlformats.org/officeDocument/2006/relationships/slideLayout" Target="../slideLayouts/slideLayout21.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comments" Target="../comments/comment1.xml"/><Relationship Id="rId4" Type="http://schemas.openxmlformats.org/officeDocument/2006/relationships/image" Target="../media/image34.png"/><Relationship Id="rId9" Type="http://schemas.openxmlformats.org/officeDocument/2006/relationships/image" Target="../media/image37.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hyperlink" Target="https://eab.box.com/v/eab-one-pager-script"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19.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3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19.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chart" Target="../charts/chart14.xml"/><Relationship Id="rId4" Type="http://schemas.openxmlformats.org/officeDocument/2006/relationships/image" Target="../media/image44.png"/><Relationship Id="rId9"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1.xml"/><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19.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1.png"/><Relationship Id="rId1" Type="http://schemas.openxmlformats.org/officeDocument/2006/relationships/slideLayout" Target="../slideLayouts/slideLayout21.xml"/><Relationship Id="rId5" Type="http://schemas.openxmlformats.org/officeDocument/2006/relationships/image" Target="../media/image56.png"/><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19.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3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19.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chart" Target="../charts/chart16.xml"/><Relationship Id="rId4" Type="http://schemas.openxmlformats.org/officeDocument/2006/relationships/image" Target="../media/image44.png"/><Relationship Id="rId9" Type="http://schemas.openxmlformats.org/officeDocument/2006/relationships/image" Target="../media/image4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1.png"/><Relationship Id="rId1" Type="http://schemas.openxmlformats.org/officeDocument/2006/relationships/slideLayout" Target="../slideLayouts/slideLayout21.xml"/><Relationship Id="rId5" Type="http://schemas.openxmlformats.org/officeDocument/2006/relationships/image" Target="../media/image60.png"/><Relationship Id="rId4" Type="http://schemas.openxmlformats.org/officeDocument/2006/relationships/image" Target="../media/image59.png"/></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6.xml"/><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19.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4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19.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1.png"/><Relationship Id="rId1" Type="http://schemas.openxmlformats.org/officeDocument/2006/relationships/slideLayout" Target="../slideLayouts/slideLayout21.xml"/><Relationship Id="rId5" Type="http://schemas.openxmlformats.org/officeDocument/2006/relationships/image" Target="../media/image64.png"/><Relationship Id="rId4" Type="http://schemas.openxmlformats.org/officeDocument/2006/relationships/image" Target="../media/image63.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32.xml"/></Relationships>
</file>

<file path=ppt/slides/_rels/slide4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66.png"/><Relationship Id="rId2" Type="http://schemas.openxmlformats.org/officeDocument/2006/relationships/notesSlide" Target="../notesSlides/notesSlide40.xml"/><Relationship Id="rId1" Type="http://schemas.openxmlformats.org/officeDocument/2006/relationships/slideLayout" Target="../slideLayouts/slideLayout19.xml"/><Relationship Id="rId6" Type="http://schemas.openxmlformats.org/officeDocument/2006/relationships/image" Target="../media/image46.png"/><Relationship Id="rId11" Type="http://schemas.microsoft.com/office/2007/relationships/hdphoto" Target="../media/hdphoto7.wdp"/><Relationship Id="rId5" Type="http://schemas.openxmlformats.org/officeDocument/2006/relationships/image" Target="../media/image45.png"/><Relationship Id="rId10" Type="http://schemas.openxmlformats.org/officeDocument/2006/relationships/image" Target="../media/image65.png"/><Relationship Id="rId4" Type="http://schemas.openxmlformats.org/officeDocument/2006/relationships/image" Target="../media/image44.png"/><Relationship Id="rId9" Type="http://schemas.openxmlformats.org/officeDocument/2006/relationships/image" Target="../media/image49.png"/></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19.xml"/><Relationship Id="rId5" Type="http://schemas.openxmlformats.org/officeDocument/2006/relationships/image" Target="../media/image67.png"/><Relationship Id="rId4" Type="http://schemas.openxmlformats.org/officeDocument/2006/relationships/image" Target="../media/image32.png"/></Relationships>
</file>

<file path=ppt/slides/_rels/slide4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0.png"/><Relationship Id="rId7" Type="http://schemas.openxmlformats.org/officeDocument/2006/relationships/image" Target="../media/image16.png"/><Relationship Id="rId2" Type="http://schemas.openxmlformats.org/officeDocument/2006/relationships/notesSlide" Target="../notesSlides/notesSlide42.xml"/><Relationship Id="rId1" Type="http://schemas.openxmlformats.org/officeDocument/2006/relationships/slideLayout" Target="../slideLayouts/slideLayout9.xml"/><Relationship Id="rId6" Type="http://schemas.openxmlformats.org/officeDocument/2006/relationships/image" Target="../media/image23.jpeg"/><Relationship Id="rId11" Type="http://schemas.openxmlformats.org/officeDocument/2006/relationships/image" Target="../media/image26.png"/><Relationship Id="rId5" Type="http://schemas.openxmlformats.org/officeDocument/2006/relationships/image" Target="../media/image22.png"/><Relationship Id="rId10"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9.png"/><Relationship Id="rId7" Type="http://schemas.openxmlformats.org/officeDocument/2006/relationships/image" Target="../media/image68.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0.png"/><Relationship Id="rId4" Type="http://schemas.microsoft.com/office/2007/relationships/hdphoto" Target="../media/hdphoto1.wdp"/><Relationship Id="rId9" Type="http://schemas.openxmlformats.org/officeDocument/2006/relationships/image" Target="../media/image7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19.xml"/><Relationship Id="rId6" Type="http://schemas.openxmlformats.org/officeDocument/2006/relationships/image" Target="../media/image46.png"/><Relationship Id="rId11" Type="http://schemas.openxmlformats.org/officeDocument/2006/relationships/image" Target="../media/image67.png"/><Relationship Id="rId5" Type="http://schemas.openxmlformats.org/officeDocument/2006/relationships/image" Target="../media/image45.png"/><Relationship Id="rId10" Type="http://schemas.openxmlformats.org/officeDocument/2006/relationships/image" Target="../media/image32.png"/><Relationship Id="rId4" Type="http://schemas.openxmlformats.org/officeDocument/2006/relationships/image" Target="../media/image44.png"/><Relationship Id="rId9" Type="http://schemas.openxmlformats.org/officeDocument/2006/relationships/image" Target="../media/image49.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6.xml"/><Relationship Id="rId7"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23.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0.pn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23.jpeg"/><Relationship Id="rId11" Type="http://schemas.openxmlformats.org/officeDocument/2006/relationships/image" Target="../media/image26.png"/><Relationship Id="rId5" Type="http://schemas.openxmlformats.org/officeDocument/2006/relationships/image" Target="../media/image22.png"/><Relationship Id="rId10"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22C638B-5F88-4794-B886-3ACB383C293A}"/>
              </a:ext>
            </a:extLst>
          </p:cNvPr>
          <p:cNvSpPr>
            <a:spLocks noGrp="1"/>
          </p:cNvSpPr>
          <p:nvPr>
            <p:ph type="body" sz="quarter" idx="14"/>
          </p:nvPr>
        </p:nvSpPr>
        <p:spPr>
          <a:xfrm>
            <a:off x="4294188" y="4384289"/>
            <a:ext cx="1828800" cy="138499"/>
          </a:xfrm>
        </p:spPr>
        <p:txBody>
          <a:bodyPr/>
          <a:lstStyle/>
          <a:p>
            <a:r>
              <a:rPr lang="en-US" dirty="0"/>
              <a:t>Enrollment Services</a:t>
            </a:r>
          </a:p>
        </p:txBody>
      </p:sp>
      <p:sp>
        <p:nvSpPr>
          <p:cNvPr id="12" name="Text Placeholder 2">
            <a:extLst>
              <a:ext uri="{FF2B5EF4-FFF2-40B4-BE49-F238E27FC236}">
                <a16:creationId xmlns:a16="http://schemas.microsoft.com/office/drawing/2014/main" id="{5EEECAFE-D20F-42A0-A5C7-9BE87DC80606}"/>
              </a:ext>
            </a:extLst>
          </p:cNvPr>
          <p:cNvSpPr txBox="1">
            <a:spLocks/>
          </p:cNvSpPr>
          <p:nvPr/>
        </p:nvSpPr>
        <p:spPr bwMode="gray">
          <a:xfrm>
            <a:off x="819468" y="1647308"/>
            <a:ext cx="4480560" cy="1154162"/>
          </a:xfrm>
          <a:prstGeom prst="rect">
            <a:avLst/>
          </a:prstGeom>
        </p:spPr>
        <p:txBody>
          <a:bodyPr vert="horz" wrap="square" lIns="0" tIns="0" rIns="0" bIns="0" rtlCol="0">
            <a:spAutoFit/>
          </a:bodyPr>
          <a:lstStyle>
            <a:lvl1pPr marL="0" indent="0" algn="l" defTabSz="480060" rtl="0" eaLnBrk="1" latinLnBrk="0" hangingPunct="1">
              <a:lnSpc>
                <a:spcPct val="100000"/>
              </a:lnSpc>
              <a:spcBef>
                <a:spcPts val="0"/>
              </a:spcBef>
              <a:buClrTx/>
              <a:buFont typeface="Arial" panose="020B0604020202020204" pitchFamily="34" charset="0"/>
              <a:buNone/>
              <a:defRPr sz="1100" kern="1200" baseline="0">
                <a:solidFill>
                  <a:schemeClr val="accent1"/>
                </a:solidFill>
                <a:latin typeface="+mn-lt"/>
                <a:ea typeface="+mn-ea"/>
                <a:cs typeface="+mn-cs"/>
              </a:defRPr>
            </a:lvl1pPr>
            <a:lvl2pPr marL="114300" indent="0" algn="l" defTabSz="480060" rtl="0" eaLnBrk="1" latinLnBrk="0" hangingPunct="1">
              <a:lnSpc>
                <a:spcPct val="100000"/>
              </a:lnSpc>
              <a:spcBef>
                <a:spcPts val="500"/>
              </a:spcBef>
              <a:buClrTx/>
              <a:buFont typeface="Verdana" panose="020B0604030504040204" pitchFamily="34" charset="0"/>
              <a:buNone/>
              <a:defRPr sz="1100" kern="1200">
                <a:solidFill>
                  <a:schemeClr val="accent1"/>
                </a:solidFill>
                <a:latin typeface="+mn-lt"/>
                <a:ea typeface="+mn-ea"/>
                <a:cs typeface="+mn-cs"/>
              </a:defRPr>
            </a:lvl2pPr>
            <a:lvl3pPr marL="228600" indent="0" algn="l" defTabSz="480060" rtl="0" eaLnBrk="1" latinLnBrk="0" hangingPunct="1">
              <a:lnSpc>
                <a:spcPct val="100000"/>
              </a:lnSpc>
              <a:spcBef>
                <a:spcPts val="500"/>
              </a:spcBef>
              <a:buClrTx/>
              <a:buFont typeface="Arial" panose="020B0604020202020204" pitchFamily="34" charset="0"/>
              <a:buNone/>
              <a:defRPr sz="1100" kern="1200">
                <a:solidFill>
                  <a:schemeClr val="accent1"/>
                </a:solidFill>
                <a:latin typeface="+mn-lt"/>
                <a:ea typeface="+mn-ea"/>
                <a:cs typeface="+mn-cs"/>
              </a:defRPr>
            </a:lvl3pPr>
            <a:lvl4pPr marL="342900" indent="0" algn="l" defTabSz="480060" rtl="0" eaLnBrk="1" latinLnBrk="0" hangingPunct="1">
              <a:lnSpc>
                <a:spcPct val="100000"/>
              </a:lnSpc>
              <a:spcBef>
                <a:spcPts val="500"/>
              </a:spcBef>
              <a:buFont typeface="Verdana" panose="020B0604030504040204" pitchFamily="34" charset="0"/>
              <a:buNone/>
              <a:defRPr sz="1100" kern="1200">
                <a:solidFill>
                  <a:schemeClr val="accent1"/>
                </a:solidFill>
                <a:latin typeface="+mn-lt"/>
                <a:ea typeface="+mn-ea"/>
                <a:cs typeface="+mn-cs"/>
              </a:defRPr>
            </a:lvl4pPr>
            <a:lvl5pPr marL="457200" indent="0" algn="l" defTabSz="480060" rtl="0" eaLnBrk="1" latinLnBrk="0" hangingPunct="1">
              <a:lnSpc>
                <a:spcPct val="100000"/>
              </a:lnSpc>
              <a:spcBef>
                <a:spcPts val="500"/>
              </a:spcBef>
              <a:buFont typeface="Arial" panose="020B0604020202020204" pitchFamily="34" charset="0"/>
              <a:buNone/>
              <a:defRPr sz="1100" kern="1200" baseline="0">
                <a:solidFill>
                  <a:schemeClr val="accent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a:lstStyle>
          <a:p>
            <a:r>
              <a:rPr lang="en-US" sz="2500" spc="50" dirty="0">
                <a:solidFill>
                  <a:srgbClr val="FFFFFF"/>
                </a:solidFill>
                <a:latin typeface="Rockwell"/>
                <a:ea typeface="+mj-ea"/>
                <a:cs typeface="+mj-cs"/>
              </a:rPr>
              <a:t>How to Capture the 8-Second Attention Span of Gen Z—and Leave a Lasting Impression</a:t>
            </a:r>
            <a:endParaRPr lang="en-US" sz="2500" spc="50" dirty="0">
              <a:solidFill>
                <a:schemeClr val="bg1"/>
              </a:solidFill>
              <a:latin typeface="+mj-lt"/>
              <a:ea typeface="+mj-ea"/>
              <a:cs typeface="+mj-cs"/>
            </a:endParaRPr>
          </a:p>
        </p:txBody>
      </p:sp>
    </p:spTree>
    <p:custDataLst>
      <p:tags r:id="rId1"/>
    </p:custDataLst>
    <p:extLst>
      <p:ext uri="{BB962C8B-B14F-4D97-AF65-F5344CB8AC3E}">
        <p14:creationId xmlns:p14="http://schemas.microsoft.com/office/powerpoint/2010/main" val="1942279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3617DF3-5E1A-4981-BC7F-7F9A6EA1BF7F}"/>
              </a:ext>
            </a:extLst>
          </p:cNvPr>
          <p:cNvSpPr/>
          <p:nvPr/>
        </p:nvSpPr>
        <p:spPr bwMode="gray">
          <a:xfrm>
            <a:off x="280194" y="3244132"/>
            <a:ext cx="5684268" cy="985361"/>
          </a:xfrm>
          <a:prstGeom prst="rect">
            <a:avLst/>
          </a:prstGeom>
          <a:solidFill>
            <a:schemeClr val="accent5"/>
          </a:solidFill>
          <a:ln w="19050">
            <a:noFill/>
            <a:prstDash val="sysDash"/>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err="1">
              <a:solidFill>
                <a:schemeClr val="bg1"/>
              </a:solidFill>
            </a:endParaRPr>
          </a:p>
        </p:txBody>
      </p:sp>
      <p:sp>
        <p:nvSpPr>
          <p:cNvPr id="19" name="Text Placeholder 18"/>
          <p:cNvSpPr>
            <a:spLocks noGrp="1"/>
          </p:cNvSpPr>
          <p:nvPr>
            <p:ph type="body" sz="quarter" idx="15"/>
          </p:nvPr>
        </p:nvSpPr>
        <p:spPr>
          <a:xfrm>
            <a:off x="280195" y="640267"/>
            <a:ext cx="5842794" cy="184666"/>
          </a:xfrm>
        </p:spPr>
        <p:txBody>
          <a:bodyPr/>
          <a:lstStyle/>
          <a:p>
            <a:r>
              <a:rPr lang="en-US" dirty="0"/>
              <a:t>Social Activists Are Today’s Youth Celebrities</a:t>
            </a:r>
          </a:p>
        </p:txBody>
      </p:sp>
      <p:sp>
        <p:nvSpPr>
          <p:cNvPr id="20" name="Text Placeholder 19"/>
          <p:cNvSpPr>
            <a:spLocks noGrp="1"/>
          </p:cNvSpPr>
          <p:nvPr>
            <p:ph type="body" sz="quarter" idx="16"/>
          </p:nvPr>
        </p:nvSpPr>
        <p:spPr/>
        <p:txBody>
          <a:bodyPr/>
          <a:lstStyle/>
          <a:p>
            <a:r>
              <a:rPr lang="en-US" dirty="0"/>
              <a:t>Gen Z Trait #1: Socially Responsible</a:t>
            </a:r>
          </a:p>
        </p:txBody>
      </p:sp>
      <p:sp>
        <p:nvSpPr>
          <p:cNvPr id="21" name="Text Placeholder 20"/>
          <p:cNvSpPr>
            <a:spLocks noGrp="1"/>
          </p:cNvSpPr>
          <p:nvPr>
            <p:ph type="body" sz="quarter" idx="18"/>
          </p:nvPr>
        </p:nvSpPr>
        <p:spPr>
          <a:xfrm>
            <a:off x="3446533" y="4344065"/>
            <a:ext cx="2786906" cy="353943"/>
          </a:xfrm>
        </p:spPr>
        <p:txBody>
          <a:bodyPr anchor="t"/>
          <a:lstStyle/>
          <a:p>
            <a:r>
              <a:rPr lang="en-US" dirty="0"/>
              <a:t>Sources: richtopia.com/women-leaders/malala-yousafzai-bravery-young-girl-provides-opportunity-education-women-worldwide; www.sejalmakheja.com; Seemiller C, Grace M, </a:t>
            </a:r>
            <a:r>
              <a:rPr lang="en-US" i="1" dirty="0"/>
              <a:t>Generation Z Goes to College, </a:t>
            </a:r>
            <a:r>
              <a:rPr lang="en-US" dirty="0"/>
              <a:t>John Wiley &amp; Sons, 2016;</a:t>
            </a:r>
            <a:r>
              <a:rPr lang="en-US" i="1" dirty="0"/>
              <a:t> </a:t>
            </a:r>
            <a:r>
              <a:rPr lang="en-US" dirty="0"/>
              <a:t>EAB research and analysis.</a:t>
            </a:r>
          </a:p>
        </p:txBody>
      </p:sp>
      <p:sp>
        <p:nvSpPr>
          <p:cNvPr id="18" name="Title 17"/>
          <p:cNvSpPr>
            <a:spLocks noGrp="1"/>
          </p:cNvSpPr>
          <p:nvPr>
            <p:ph type="title"/>
          </p:nvPr>
        </p:nvSpPr>
        <p:spPr>
          <a:xfrm>
            <a:off x="280194" y="317005"/>
            <a:ext cx="5486400" cy="249299"/>
          </a:xfrm>
        </p:spPr>
        <p:txBody>
          <a:bodyPr vert="horz" lIns="0" tIns="0" rIns="0" bIns="0" rtlCol="0" anchor="b" anchorCtr="0">
            <a:spAutoFit/>
          </a:bodyPr>
          <a:lstStyle/>
          <a:p>
            <a:pPr defTabSz="480060">
              <a:lnSpc>
                <a:spcPct val="90000"/>
              </a:lnSpc>
            </a:pPr>
            <a:r>
              <a:rPr lang="en-US" b="0" spc="50" dirty="0"/>
              <a:t>A Generation of Aspiring Social Entrepreneurs</a:t>
            </a:r>
          </a:p>
        </p:txBody>
      </p:sp>
      <p:sp>
        <p:nvSpPr>
          <p:cNvPr id="36" name="TextBox 35"/>
          <p:cNvSpPr txBox="1"/>
          <p:nvPr/>
        </p:nvSpPr>
        <p:spPr bwMode="gray">
          <a:xfrm>
            <a:off x="280194" y="952942"/>
            <a:ext cx="4273680" cy="153888"/>
          </a:xfrm>
          <a:prstGeom prst="rect">
            <a:avLst/>
          </a:prstGeom>
          <a:noFill/>
        </p:spPr>
        <p:txBody>
          <a:bodyPr wrap="square" lIns="0" tIns="0" rIns="0" bIns="0" rtlCol="0">
            <a:spAutoFit/>
          </a:bodyPr>
          <a:lstStyle/>
          <a:p>
            <a:r>
              <a:rPr lang="en-US" sz="1000" b="1" dirty="0"/>
              <a:t>High-Profile Peers</a:t>
            </a:r>
          </a:p>
        </p:txBody>
      </p:sp>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Lst>
          </a:blip>
          <a:srcRect l="12058" t="7548" r="20416" b="13343"/>
          <a:stretch/>
        </p:blipFill>
        <p:spPr>
          <a:xfrm>
            <a:off x="939112" y="1344178"/>
            <a:ext cx="1349866" cy="988378"/>
          </a:xfrm>
          <a:prstGeom prst="rect">
            <a:avLst/>
          </a:prstGeom>
        </p:spPr>
      </p:pic>
      <p:sp>
        <p:nvSpPr>
          <p:cNvPr id="15" name="TextBox 14"/>
          <p:cNvSpPr txBox="1"/>
          <p:nvPr/>
        </p:nvSpPr>
        <p:spPr bwMode="gray">
          <a:xfrm>
            <a:off x="526176" y="3352551"/>
            <a:ext cx="5240417" cy="800219"/>
          </a:xfrm>
          <a:prstGeom prst="rect">
            <a:avLst/>
          </a:prstGeom>
          <a:noFill/>
        </p:spPr>
        <p:txBody>
          <a:bodyPr wrap="square" lIns="0" tIns="0" rIns="0" bIns="0" rtlCol="0">
            <a:spAutoFit/>
          </a:bodyPr>
          <a:lstStyle/>
          <a:p>
            <a:r>
              <a:rPr lang="en-US" sz="900" dirty="0">
                <a:solidFill>
                  <a:schemeClr val="bg1"/>
                </a:solidFill>
              </a:rPr>
              <a:t>“One way Generation Z plan to create massive social change is by engaging in work that is meaningful to them….They do not plan to change the world on weekends. Rather, they plan to make that </a:t>
            </a:r>
            <a:r>
              <a:rPr lang="en-US" sz="900" b="1" dirty="0">
                <a:solidFill>
                  <a:schemeClr val="bg1"/>
                </a:solidFill>
              </a:rPr>
              <a:t>their life’s mission</a:t>
            </a:r>
            <a:r>
              <a:rPr lang="en-US" sz="900" dirty="0">
                <a:solidFill>
                  <a:schemeClr val="bg1"/>
                </a:solidFill>
              </a:rPr>
              <a:t>.”</a:t>
            </a:r>
          </a:p>
          <a:p>
            <a:endParaRPr lang="en-US" sz="900" dirty="0">
              <a:solidFill>
                <a:schemeClr val="bg1"/>
              </a:solidFill>
            </a:endParaRPr>
          </a:p>
          <a:p>
            <a:pPr algn="r"/>
            <a:r>
              <a:rPr lang="en-US" sz="800" dirty="0">
                <a:solidFill>
                  <a:schemeClr val="bg1"/>
                </a:solidFill>
              </a:rPr>
              <a:t>Corey Seemiller and Meghan Grace</a:t>
            </a:r>
            <a:br>
              <a:rPr lang="en-US" sz="800" dirty="0">
                <a:solidFill>
                  <a:schemeClr val="bg1"/>
                </a:solidFill>
              </a:rPr>
            </a:br>
            <a:r>
              <a:rPr lang="en-US" sz="800" i="1" dirty="0">
                <a:solidFill>
                  <a:schemeClr val="bg1"/>
                </a:solidFill>
              </a:rPr>
              <a:t>Gen Z Goes to College</a:t>
            </a:r>
            <a:endParaRPr lang="en-US" sz="800" dirty="0">
              <a:solidFill>
                <a:schemeClr val="bg1"/>
              </a:solidFill>
            </a:endParaRPr>
          </a:p>
        </p:txBody>
      </p:sp>
      <p:pic>
        <p:nvPicPr>
          <p:cNvPr id="5" name="Picture 4">
            <a:extLst>
              <a:ext uri="{FF2B5EF4-FFF2-40B4-BE49-F238E27FC236}">
                <a16:creationId xmlns:a16="http://schemas.microsoft.com/office/drawing/2014/main" id="{F091AB31-16E9-4CF4-9C1C-AB7277B5F399}"/>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Lst>
          </a:blip>
          <a:srcRect l="820" t="25249" r="32535" b="8106"/>
          <a:stretch/>
        </p:blipFill>
        <p:spPr>
          <a:xfrm>
            <a:off x="2453067" y="1344177"/>
            <a:ext cx="1320553" cy="990711"/>
          </a:xfrm>
          <a:prstGeom prst="rect">
            <a:avLst/>
          </a:prstGeom>
        </p:spPr>
      </p:pic>
      <p:sp>
        <p:nvSpPr>
          <p:cNvPr id="22" name="Text Placeholder 7">
            <a:extLst>
              <a:ext uri="{FF2B5EF4-FFF2-40B4-BE49-F238E27FC236}">
                <a16:creationId xmlns:a16="http://schemas.microsoft.com/office/drawing/2014/main" id="{1FA0B87F-6E6D-4DE0-B86C-480BBB65B55B}"/>
              </a:ext>
            </a:extLst>
          </p:cNvPr>
          <p:cNvSpPr txBox="1">
            <a:spLocks/>
          </p:cNvSpPr>
          <p:nvPr/>
        </p:nvSpPr>
        <p:spPr bwMode="gray">
          <a:xfrm>
            <a:off x="2434741" y="2439854"/>
            <a:ext cx="1213671" cy="571951"/>
          </a:xfrm>
          <a:prstGeom prst="rect">
            <a:avLst/>
          </a:prstGeom>
        </p:spPr>
        <p:txBody>
          <a:bodyPr vert="horz" wrap="square" lIns="0" tIns="0" rIns="0" bIns="0" rtlCol="0">
            <a:spAutoFit/>
          </a:bodyPr>
          <a:lstStyle>
            <a:lvl1pPr marL="0" indent="0" algn="l" defTabSz="1018879" rtl="0" eaLnBrk="1" latinLnBrk="0" hangingPunct="1">
              <a:spcBef>
                <a:spcPts val="0"/>
              </a:spcBef>
              <a:buClr>
                <a:schemeClr val="tx1"/>
              </a:buClr>
              <a:buFont typeface="Arial" pitchFamily="34" charset="0"/>
              <a:buNone/>
              <a:defRPr sz="1000" b="1" kern="1200">
                <a:solidFill>
                  <a:schemeClr val="tx1"/>
                </a:solidFill>
                <a:latin typeface="+mn-lt"/>
                <a:ea typeface="+mn-ea"/>
                <a:cs typeface="+mn-cs"/>
              </a:defRPr>
            </a:lvl1pPr>
            <a:lvl2pPr marL="230188" indent="-117475"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2pPr>
            <a:lvl3pPr marL="342900" indent="-112713"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3pPr>
            <a:lvl4pPr marL="458788" indent="-115888"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4pPr>
            <a:lvl5pPr marL="571500" indent="-112713" algn="l" defTabSz="1018879" rtl="0" eaLnBrk="1" latinLnBrk="0" hangingPunct="1">
              <a:spcBef>
                <a:spcPts val="500"/>
              </a:spcBef>
              <a:buClr>
                <a:schemeClr val="tx1"/>
              </a:buClr>
              <a:buFont typeface="Arial" pitchFamily="34" charset="0"/>
              <a:buChar char="•"/>
              <a:defRPr sz="900" kern="1200" baseline="0">
                <a:solidFill>
                  <a:schemeClr val="tx1"/>
                </a:solidFill>
                <a:latin typeface="+mn-lt"/>
                <a:ea typeface="+mn-ea"/>
                <a:cs typeface="+mn-cs"/>
              </a:defRPr>
            </a:lvl5pPr>
            <a:lvl6pPr marL="685800" indent="-111125" algn="l" defTabSz="1018879" rtl="0" eaLnBrk="1" latinLnBrk="0" hangingPunct="1">
              <a:spcBef>
                <a:spcPts val="500"/>
              </a:spcBef>
              <a:buClr>
                <a:schemeClr val="tx1"/>
              </a:buClr>
              <a:buFont typeface="Arial" panose="020B0604020202020204" pitchFamily="34" charset="0"/>
              <a:buChar char="–"/>
              <a:defRPr sz="900" kern="1200">
                <a:solidFill>
                  <a:schemeClr val="tx1"/>
                </a:solidFill>
                <a:latin typeface="+mn-lt"/>
                <a:ea typeface="+mn-ea"/>
                <a:cs typeface="+mn-cs"/>
              </a:defRPr>
            </a:lvl6pPr>
            <a:lvl7pPr marL="796925" indent="-107950"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7pPr>
            <a:lvl8pPr marL="914400" indent="-115888"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8pPr>
            <a:lvl9pPr marL="1030288" indent="-115888"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9pPr>
          </a:lstStyle>
          <a:p>
            <a:pPr marL="0" marR="0" lvl="0" indent="0" algn="l" defTabSz="1018879" rtl="0" eaLnBrk="1" fontAlgn="auto" latinLnBrk="0" hangingPunct="1">
              <a:lnSpc>
                <a:spcPct val="100000"/>
              </a:lnSpc>
              <a:spcBef>
                <a:spcPts val="500"/>
              </a:spcBef>
              <a:spcAft>
                <a:spcPts val="0"/>
              </a:spcAft>
              <a:buClr>
                <a:srgbClr val="333E48"/>
              </a:buClr>
              <a:buSzTx/>
              <a:buFont typeface="Arial" pitchFamily="34" charset="0"/>
              <a:buNone/>
              <a:tabLst/>
              <a:defRPr/>
            </a:pPr>
            <a:r>
              <a:rPr lang="en-US" sz="900" dirty="0">
                <a:solidFill>
                  <a:srgbClr val="333E48"/>
                </a:solidFill>
                <a:latin typeface="Verdana"/>
              </a:rPr>
              <a:t>Greta </a:t>
            </a:r>
            <a:r>
              <a:rPr lang="en-US" sz="900" dirty="0" err="1">
                <a:solidFill>
                  <a:srgbClr val="333E48"/>
                </a:solidFill>
                <a:latin typeface="Verdana"/>
              </a:rPr>
              <a:t>Tunberg</a:t>
            </a:r>
            <a:endParaRPr kumimoji="0" lang="en-US" sz="900" b="1" i="0" u="none" strike="noStrike" kern="1200" cap="none" spc="0" normalizeH="0" baseline="0" noProof="0" dirty="0">
              <a:ln>
                <a:noFill/>
              </a:ln>
              <a:solidFill>
                <a:srgbClr val="333E48"/>
              </a:solidFill>
              <a:effectLst/>
              <a:uLnTx/>
              <a:uFillTx/>
              <a:latin typeface="Verdana"/>
              <a:ea typeface="+mn-ea"/>
              <a:cs typeface="+mn-cs"/>
            </a:endParaRPr>
          </a:p>
          <a:p>
            <a:pPr marL="0" marR="0" lvl="0" indent="0" algn="l" defTabSz="1018879" rtl="0" eaLnBrk="1" fontAlgn="auto" latinLnBrk="0" hangingPunct="1">
              <a:lnSpc>
                <a:spcPct val="100000"/>
              </a:lnSpc>
              <a:spcBef>
                <a:spcPts val="500"/>
              </a:spcBef>
              <a:spcAft>
                <a:spcPts val="0"/>
              </a:spcAft>
              <a:buClr>
                <a:srgbClr val="333E48"/>
              </a:buClr>
              <a:buSzTx/>
              <a:buFont typeface="Arial" pitchFamily="34" charset="0"/>
              <a:buNone/>
              <a:tabLst/>
              <a:defRPr/>
            </a:pPr>
            <a:r>
              <a:rPr lang="en-US" sz="800" b="0" dirty="0">
                <a:solidFill>
                  <a:srgbClr val="333E48"/>
                </a:solidFill>
                <a:latin typeface="Verdana"/>
              </a:rPr>
              <a:t>Internationally recognized 16-year-old climate activist </a:t>
            </a:r>
            <a:endParaRPr kumimoji="0" lang="en-US" sz="800" b="0" i="0" u="none" strike="noStrike" kern="1200" cap="none" spc="0" normalizeH="0" baseline="0" noProof="0" dirty="0">
              <a:ln>
                <a:noFill/>
              </a:ln>
              <a:solidFill>
                <a:srgbClr val="333E48"/>
              </a:solidFill>
              <a:effectLst/>
              <a:uLnTx/>
              <a:uFillTx/>
              <a:latin typeface="Verdana"/>
            </a:endParaRPr>
          </a:p>
        </p:txBody>
      </p:sp>
      <p:sp>
        <p:nvSpPr>
          <p:cNvPr id="26" name="Text Placeholder 7">
            <a:extLst>
              <a:ext uri="{FF2B5EF4-FFF2-40B4-BE49-F238E27FC236}">
                <a16:creationId xmlns:a16="http://schemas.microsoft.com/office/drawing/2014/main" id="{935A51AA-506F-4448-BC14-855FF338E9A9}"/>
              </a:ext>
            </a:extLst>
          </p:cNvPr>
          <p:cNvSpPr txBox="1">
            <a:spLocks/>
          </p:cNvSpPr>
          <p:nvPr/>
        </p:nvSpPr>
        <p:spPr bwMode="gray">
          <a:xfrm>
            <a:off x="3878250" y="2427933"/>
            <a:ext cx="1338879" cy="571951"/>
          </a:xfrm>
          <a:prstGeom prst="rect">
            <a:avLst/>
          </a:prstGeom>
        </p:spPr>
        <p:txBody>
          <a:bodyPr vert="horz" wrap="square" lIns="0" tIns="0" rIns="0" bIns="0" rtlCol="0">
            <a:spAutoFit/>
          </a:bodyPr>
          <a:lstStyle>
            <a:lvl1pPr marL="0" indent="0" algn="l" defTabSz="1018879" rtl="0" eaLnBrk="1" latinLnBrk="0" hangingPunct="1">
              <a:spcBef>
                <a:spcPts val="0"/>
              </a:spcBef>
              <a:buClr>
                <a:schemeClr val="tx1"/>
              </a:buClr>
              <a:buFont typeface="Arial" pitchFamily="34" charset="0"/>
              <a:buNone/>
              <a:defRPr sz="1000" b="1" kern="1200">
                <a:solidFill>
                  <a:schemeClr val="tx1"/>
                </a:solidFill>
                <a:latin typeface="+mn-lt"/>
                <a:ea typeface="+mn-ea"/>
                <a:cs typeface="+mn-cs"/>
              </a:defRPr>
            </a:lvl1pPr>
            <a:lvl2pPr marL="230188" indent="-117475"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2pPr>
            <a:lvl3pPr marL="342900" indent="-112713"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3pPr>
            <a:lvl4pPr marL="458788" indent="-115888"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4pPr>
            <a:lvl5pPr marL="571500" indent="-112713" algn="l" defTabSz="1018879" rtl="0" eaLnBrk="1" latinLnBrk="0" hangingPunct="1">
              <a:spcBef>
                <a:spcPts val="500"/>
              </a:spcBef>
              <a:buClr>
                <a:schemeClr val="tx1"/>
              </a:buClr>
              <a:buFont typeface="Arial" pitchFamily="34" charset="0"/>
              <a:buChar char="•"/>
              <a:defRPr sz="900" kern="1200" baseline="0">
                <a:solidFill>
                  <a:schemeClr val="tx1"/>
                </a:solidFill>
                <a:latin typeface="+mn-lt"/>
                <a:ea typeface="+mn-ea"/>
                <a:cs typeface="+mn-cs"/>
              </a:defRPr>
            </a:lvl5pPr>
            <a:lvl6pPr marL="685800" indent="-111125" algn="l" defTabSz="1018879" rtl="0" eaLnBrk="1" latinLnBrk="0" hangingPunct="1">
              <a:spcBef>
                <a:spcPts val="500"/>
              </a:spcBef>
              <a:buClr>
                <a:schemeClr val="tx1"/>
              </a:buClr>
              <a:buFont typeface="Arial" panose="020B0604020202020204" pitchFamily="34" charset="0"/>
              <a:buChar char="–"/>
              <a:defRPr sz="900" kern="1200">
                <a:solidFill>
                  <a:schemeClr val="tx1"/>
                </a:solidFill>
                <a:latin typeface="+mn-lt"/>
                <a:ea typeface="+mn-ea"/>
                <a:cs typeface="+mn-cs"/>
              </a:defRPr>
            </a:lvl6pPr>
            <a:lvl7pPr marL="796925" indent="-107950"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7pPr>
            <a:lvl8pPr marL="914400" indent="-115888"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8pPr>
            <a:lvl9pPr marL="1030288" indent="-115888"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9pPr>
          </a:lstStyle>
          <a:p>
            <a:pPr marL="0" marR="0" lvl="0" indent="0" algn="l" defTabSz="1018879" rtl="0" eaLnBrk="1" fontAlgn="auto" latinLnBrk="0" hangingPunct="1">
              <a:lnSpc>
                <a:spcPct val="100000"/>
              </a:lnSpc>
              <a:spcBef>
                <a:spcPts val="500"/>
              </a:spcBef>
              <a:spcAft>
                <a:spcPts val="0"/>
              </a:spcAft>
              <a:buClr>
                <a:srgbClr val="333E48"/>
              </a:buClr>
              <a:buSzTx/>
              <a:buFont typeface="Arial" pitchFamily="34" charset="0"/>
              <a:buNone/>
              <a:tabLst/>
              <a:defRPr/>
            </a:pPr>
            <a:r>
              <a:rPr lang="en-US" sz="900" dirty="0">
                <a:solidFill>
                  <a:srgbClr val="333E48"/>
                </a:solidFill>
                <a:latin typeface="Verdana"/>
              </a:rPr>
              <a:t>Emma Gonzalez</a:t>
            </a:r>
            <a:endParaRPr kumimoji="0" lang="en-US" sz="900" b="1" i="0" u="none" strike="noStrike" kern="1200" cap="none" spc="0" normalizeH="0" baseline="0" noProof="0" dirty="0">
              <a:ln>
                <a:noFill/>
              </a:ln>
              <a:solidFill>
                <a:srgbClr val="333E48"/>
              </a:solidFill>
              <a:effectLst/>
              <a:uLnTx/>
              <a:uFillTx/>
              <a:latin typeface="Verdana"/>
              <a:ea typeface="+mn-ea"/>
              <a:cs typeface="+mn-cs"/>
            </a:endParaRPr>
          </a:p>
          <a:p>
            <a:pPr marL="0" marR="0" lvl="0" indent="0" algn="l" defTabSz="1018879" rtl="0" eaLnBrk="1" fontAlgn="auto" latinLnBrk="0" hangingPunct="1">
              <a:lnSpc>
                <a:spcPct val="100000"/>
              </a:lnSpc>
              <a:spcBef>
                <a:spcPts val="500"/>
              </a:spcBef>
              <a:spcAft>
                <a:spcPts val="0"/>
              </a:spcAft>
              <a:buClr>
                <a:srgbClr val="333E48"/>
              </a:buClr>
              <a:buSzTx/>
              <a:buFont typeface="Arial" pitchFamily="34" charset="0"/>
              <a:buNone/>
              <a:tabLst/>
              <a:defRPr/>
            </a:pPr>
            <a:r>
              <a:rPr lang="en-US" sz="800" b="0" dirty="0">
                <a:solidFill>
                  <a:srgbClr val="333E48"/>
                </a:solidFill>
                <a:latin typeface="Verdana"/>
              </a:rPr>
              <a:t>Gun control activist, on the cover of </a:t>
            </a:r>
            <a:r>
              <a:rPr lang="en-US" sz="800" b="0" i="1" dirty="0">
                <a:solidFill>
                  <a:srgbClr val="333E48"/>
                </a:solidFill>
                <a:latin typeface="Verdana"/>
              </a:rPr>
              <a:t>Time</a:t>
            </a:r>
            <a:r>
              <a:rPr lang="en-US" sz="800" b="0" dirty="0">
                <a:solidFill>
                  <a:srgbClr val="333E48"/>
                </a:solidFill>
                <a:latin typeface="Verdana"/>
              </a:rPr>
              <a:t> magazine at age 18</a:t>
            </a:r>
            <a:endParaRPr kumimoji="0" lang="en-US" sz="800" b="0" i="0" u="none" strike="noStrike" kern="1200" cap="none" spc="0" normalizeH="0" baseline="0" noProof="0" dirty="0">
              <a:ln>
                <a:noFill/>
              </a:ln>
              <a:solidFill>
                <a:srgbClr val="333E48"/>
              </a:solidFill>
              <a:effectLst/>
              <a:uLnTx/>
              <a:uFillTx/>
              <a:latin typeface="Verdana"/>
            </a:endParaRPr>
          </a:p>
        </p:txBody>
      </p:sp>
      <p:sp>
        <p:nvSpPr>
          <p:cNvPr id="27" name="Text Placeholder 7">
            <a:extLst>
              <a:ext uri="{FF2B5EF4-FFF2-40B4-BE49-F238E27FC236}">
                <a16:creationId xmlns:a16="http://schemas.microsoft.com/office/drawing/2014/main" id="{0D014423-F444-4BB2-8BBB-6736BD755EB2}"/>
              </a:ext>
            </a:extLst>
          </p:cNvPr>
          <p:cNvSpPr txBox="1">
            <a:spLocks/>
          </p:cNvSpPr>
          <p:nvPr/>
        </p:nvSpPr>
        <p:spPr bwMode="gray">
          <a:xfrm>
            <a:off x="939112" y="2432440"/>
            <a:ext cx="1315232" cy="571951"/>
          </a:xfrm>
          <a:prstGeom prst="rect">
            <a:avLst/>
          </a:prstGeom>
        </p:spPr>
        <p:txBody>
          <a:bodyPr vert="horz" wrap="square" lIns="0" tIns="0" rIns="0" bIns="0" rtlCol="0">
            <a:spAutoFit/>
          </a:bodyPr>
          <a:lstStyle>
            <a:lvl1pPr marL="0" indent="0" algn="l" defTabSz="1018879" rtl="0" eaLnBrk="1" latinLnBrk="0" hangingPunct="1">
              <a:spcBef>
                <a:spcPts val="0"/>
              </a:spcBef>
              <a:buClr>
                <a:schemeClr val="tx1"/>
              </a:buClr>
              <a:buFont typeface="Arial" pitchFamily="34" charset="0"/>
              <a:buNone/>
              <a:defRPr sz="1000" b="1" kern="1200">
                <a:solidFill>
                  <a:schemeClr val="tx1"/>
                </a:solidFill>
                <a:latin typeface="+mn-lt"/>
                <a:ea typeface="+mn-ea"/>
                <a:cs typeface="+mn-cs"/>
              </a:defRPr>
            </a:lvl1pPr>
            <a:lvl2pPr marL="230188" indent="-117475"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2pPr>
            <a:lvl3pPr marL="342900" indent="-112713"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3pPr>
            <a:lvl4pPr marL="458788" indent="-115888"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4pPr>
            <a:lvl5pPr marL="571500" indent="-112713" algn="l" defTabSz="1018879" rtl="0" eaLnBrk="1" latinLnBrk="0" hangingPunct="1">
              <a:spcBef>
                <a:spcPts val="500"/>
              </a:spcBef>
              <a:buClr>
                <a:schemeClr val="tx1"/>
              </a:buClr>
              <a:buFont typeface="Arial" pitchFamily="34" charset="0"/>
              <a:buChar char="•"/>
              <a:defRPr sz="900" kern="1200" baseline="0">
                <a:solidFill>
                  <a:schemeClr val="tx1"/>
                </a:solidFill>
                <a:latin typeface="+mn-lt"/>
                <a:ea typeface="+mn-ea"/>
                <a:cs typeface="+mn-cs"/>
              </a:defRPr>
            </a:lvl5pPr>
            <a:lvl6pPr marL="685800" indent="-111125" algn="l" defTabSz="1018879" rtl="0" eaLnBrk="1" latinLnBrk="0" hangingPunct="1">
              <a:spcBef>
                <a:spcPts val="500"/>
              </a:spcBef>
              <a:buClr>
                <a:schemeClr val="tx1"/>
              </a:buClr>
              <a:buFont typeface="Arial" panose="020B0604020202020204" pitchFamily="34" charset="0"/>
              <a:buChar char="–"/>
              <a:defRPr sz="900" kern="1200">
                <a:solidFill>
                  <a:schemeClr val="tx1"/>
                </a:solidFill>
                <a:latin typeface="+mn-lt"/>
                <a:ea typeface="+mn-ea"/>
                <a:cs typeface="+mn-cs"/>
              </a:defRPr>
            </a:lvl6pPr>
            <a:lvl7pPr marL="796925" indent="-107950"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7pPr>
            <a:lvl8pPr marL="914400" indent="-115888"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8pPr>
            <a:lvl9pPr marL="1030288" indent="-115888"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9pPr>
          </a:lstStyle>
          <a:p>
            <a:pPr marL="0" marR="0" lvl="0" indent="0" algn="l" defTabSz="1018879" rtl="0" eaLnBrk="1" fontAlgn="auto" latinLnBrk="0" hangingPunct="1">
              <a:lnSpc>
                <a:spcPct val="100000"/>
              </a:lnSpc>
              <a:spcBef>
                <a:spcPts val="500"/>
              </a:spcBef>
              <a:spcAft>
                <a:spcPts val="0"/>
              </a:spcAft>
              <a:buClr>
                <a:srgbClr val="333E48"/>
              </a:buClr>
              <a:buSzTx/>
              <a:buFont typeface="Arial" pitchFamily="34" charset="0"/>
              <a:buNone/>
              <a:tabLst/>
              <a:defRPr/>
            </a:pPr>
            <a:r>
              <a:rPr kumimoji="0" lang="en-US" sz="900" b="1" i="0" u="none" strike="noStrike" kern="1200" cap="none" spc="0" normalizeH="0" baseline="0" noProof="0" dirty="0">
                <a:ln>
                  <a:noFill/>
                </a:ln>
                <a:solidFill>
                  <a:srgbClr val="333E48"/>
                </a:solidFill>
                <a:effectLst/>
                <a:uLnTx/>
                <a:uFillTx/>
                <a:latin typeface="Verdana"/>
                <a:ea typeface="+mn-ea"/>
                <a:cs typeface="+mn-cs"/>
              </a:rPr>
              <a:t>Malala Yousafzai</a:t>
            </a:r>
          </a:p>
          <a:p>
            <a:pPr marL="0" marR="0" lvl="0" indent="0" algn="l" defTabSz="1018879" rtl="0" eaLnBrk="1" fontAlgn="auto" latinLnBrk="0" hangingPunct="1">
              <a:lnSpc>
                <a:spcPct val="100000"/>
              </a:lnSpc>
              <a:spcBef>
                <a:spcPts val="500"/>
              </a:spcBef>
              <a:spcAft>
                <a:spcPts val="0"/>
              </a:spcAft>
              <a:buClr>
                <a:srgbClr val="333E48"/>
              </a:buClr>
              <a:buSzTx/>
              <a:buFont typeface="Arial" pitchFamily="34" charset="0"/>
              <a:buNone/>
              <a:tabLst/>
              <a:defRPr/>
            </a:pPr>
            <a:r>
              <a:rPr lang="en-US" sz="800" b="0" dirty="0">
                <a:solidFill>
                  <a:srgbClr val="333E48"/>
                </a:solidFill>
                <a:latin typeface="Verdana"/>
              </a:rPr>
              <a:t>Nobel Peace </a:t>
            </a:r>
            <a:br>
              <a:rPr lang="en-US" sz="800" b="0" dirty="0">
                <a:solidFill>
                  <a:srgbClr val="333E48"/>
                </a:solidFill>
                <a:latin typeface="Verdana"/>
              </a:rPr>
            </a:br>
            <a:r>
              <a:rPr lang="en-US" sz="800" b="0" dirty="0">
                <a:solidFill>
                  <a:srgbClr val="333E48"/>
                </a:solidFill>
                <a:latin typeface="Verdana"/>
              </a:rPr>
              <a:t>Prize winner </a:t>
            </a:r>
            <a:br>
              <a:rPr lang="en-US" sz="800" b="0" dirty="0">
                <a:solidFill>
                  <a:srgbClr val="333E48"/>
                </a:solidFill>
                <a:latin typeface="Verdana"/>
              </a:rPr>
            </a:br>
            <a:r>
              <a:rPr lang="en-US" sz="800" b="0" dirty="0">
                <a:solidFill>
                  <a:srgbClr val="333E48"/>
                </a:solidFill>
                <a:latin typeface="Verdana"/>
              </a:rPr>
              <a:t>at age 18</a:t>
            </a:r>
            <a:endParaRPr kumimoji="0" lang="en-US" sz="800" b="0" i="0" u="none" strike="noStrike" kern="1200" cap="none" spc="0" normalizeH="0" baseline="0" noProof="0" dirty="0">
              <a:ln>
                <a:noFill/>
              </a:ln>
              <a:solidFill>
                <a:srgbClr val="333E48"/>
              </a:solidFill>
              <a:effectLst/>
              <a:uLnTx/>
              <a:uFillTx/>
              <a:latin typeface="Verdana"/>
            </a:endParaRPr>
          </a:p>
        </p:txBody>
      </p:sp>
      <p:pic>
        <p:nvPicPr>
          <p:cNvPr id="1028" name="Picture 4" descr="Image result for emma gonzalez age">
            <a:extLst>
              <a:ext uri="{FF2B5EF4-FFF2-40B4-BE49-F238E27FC236}">
                <a16:creationId xmlns:a16="http://schemas.microsoft.com/office/drawing/2014/main" id="{4C3B4C48-EB5F-41B3-8B54-AF2887B9DAB5}"/>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l="8332" t="10796" r="10491" b="27776"/>
          <a:stretch/>
        </p:blipFill>
        <p:spPr bwMode="auto">
          <a:xfrm>
            <a:off x="3896710" y="1324567"/>
            <a:ext cx="1332043" cy="100799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5171674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p:cNvSpPr>
            <a:spLocks noGrp="1"/>
          </p:cNvSpPr>
          <p:nvPr>
            <p:ph type="body" sz="quarter" idx="15"/>
          </p:nvPr>
        </p:nvSpPr>
        <p:spPr>
          <a:xfrm>
            <a:off x="280195" y="640267"/>
            <a:ext cx="5842794" cy="184666"/>
          </a:xfrm>
        </p:spPr>
        <p:txBody>
          <a:bodyPr/>
          <a:lstStyle/>
          <a:p>
            <a:r>
              <a:rPr lang="en-US" dirty="0"/>
              <a:t>Money Takes a Back Seat to Idealism</a:t>
            </a:r>
          </a:p>
        </p:txBody>
      </p:sp>
      <p:sp>
        <p:nvSpPr>
          <p:cNvPr id="20" name="Text Placeholder 19"/>
          <p:cNvSpPr>
            <a:spLocks noGrp="1"/>
          </p:cNvSpPr>
          <p:nvPr>
            <p:ph type="body" sz="quarter" idx="16"/>
          </p:nvPr>
        </p:nvSpPr>
        <p:spPr>
          <a:xfrm>
            <a:off x="280194" y="99782"/>
            <a:ext cx="2560320" cy="123111"/>
          </a:xfrm>
        </p:spPr>
        <p:txBody>
          <a:bodyPr/>
          <a:lstStyle/>
          <a:p>
            <a:r>
              <a:rPr lang="en-US" dirty="0"/>
              <a:t>Gen Z Trait #2: Purpose-Driven</a:t>
            </a:r>
          </a:p>
        </p:txBody>
      </p:sp>
      <p:sp>
        <p:nvSpPr>
          <p:cNvPr id="22" name="Text Placeholder 21"/>
          <p:cNvSpPr>
            <a:spLocks noGrp="1"/>
          </p:cNvSpPr>
          <p:nvPr>
            <p:ph type="body" sz="quarter" idx="19"/>
          </p:nvPr>
        </p:nvSpPr>
        <p:spPr>
          <a:xfrm>
            <a:off x="0" y="4557713"/>
            <a:ext cx="2046204" cy="76944"/>
          </a:xfrm>
        </p:spPr>
        <p:txBody>
          <a:bodyPr/>
          <a:lstStyle/>
          <a:p>
            <a:endParaRPr lang="en-US" dirty="0"/>
          </a:p>
        </p:txBody>
      </p:sp>
      <p:sp>
        <p:nvSpPr>
          <p:cNvPr id="18" name="Title 17"/>
          <p:cNvSpPr>
            <a:spLocks noGrp="1"/>
          </p:cNvSpPr>
          <p:nvPr>
            <p:ph type="title"/>
          </p:nvPr>
        </p:nvSpPr>
        <p:spPr/>
        <p:txBody>
          <a:bodyPr/>
          <a:lstStyle/>
          <a:p>
            <a:r>
              <a:rPr lang="en-US" dirty="0"/>
              <a:t>Looking to Make a Difference</a:t>
            </a:r>
          </a:p>
        </p:txBody>
      </p:sp>
      <p:graphicFrame>
        <p:nvGraphicFramePr>
          <p:cNvPr id="12" name="Chart 11"/>
          <p:cNvGraphicFramePr/>
          <p:nvPr/>
        </p:nvGraphicFramePr>
        <p:xfrm>
          <a:off x="254018" y="1632661"/>
          <a:ext cx="2442581" cy="1628387"/>
        </p:xfrm>
        <a:graphic>
          <a:graphicData uri="http://schemas.openxmlformats.org/drawingml/2006/chart">
            <c:chart xmlns:c="http://schemas.openxmlformats.org/drawingml/2006/chart" xmlns:r="http://schemas.openxmlformats.org/officeDocument/2006/relationships" r:id="rId4"/>
          </a:graphicData>
        </a:graphic>
      </p:graphicFrame>
      <p:sp>
        <p:nvSpPr>
          <p:cNvPr id="26" name="Text Placeholder 7"/>
          <p:cNvSpPr txBox="1">
            <a:spLocks/>
          </p:cNvSpPr>
          <p:nvPr/>
        </p:nvSpPr>
        <p:spPr bwMode="gray">
          <a:xfrm>
            <a:off x="1056664" y="3261048"/>
            <a:ext cx="1538850" cy="838691"/>
          </a:xfrm>
          <a:prstGeom prst="rect">
            <a:avLst/>
          </a:prstGeom>
        </p:spPr>
        <p:txBody>
          <a:bodyPr vert="horz" wrap="square" lIns="0" tIns="0" rIns="0" bIns="0" rtlCol="0">
            <a:spAutoFit/>
          </a:bodyPr>
          <a:lstStyle>
            <a:lvl1pPr marL="0" indent="0" algn="l" defTabSz="1018879" rtl="0" eaLnBrk="1" latinLnBrk="0" hangingPunct="1">
              <a:spcBef>
                <a:spcPts val="0"/>
              </a:spcBef>
              <a:buClr>
                <a:schemeClr val="tx1"/>
              </a:buClr>
              <a:buFont typeface="Arial" pitchFamily="34" charset="0"/>
              <a:buNone/>
              <a:defRPr sz="1000" b="1" kern="1200">
                <a:solidFill>
                  <a:schemeClr val="tx1"/>
                </a:solidFill>
                <a:latin typeface="+mn-lt"/>
                <a:ea typeface="+mn-ea"/>
                <a:cs typeface="+mn-cs"/>
              </a:defRPr>
            </a:lvl1pPr>
            <a:lvl2pPr marL="230188" indent="-117475"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2pPr>
            <a:lvl3pPr marL="342900" indent="-112713"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3pPr>
            <a:lvl4pPr marL="458788" indent="-115888"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4pPr>
            <a:lvl5pPr marL="571500" indent="-112713" algn="l" defTabSz="1018879" rtl="0" eaLnBrk="1" latinLnBrk="0" hangingPunct="1">
              <a:spcBef>
                <a:spcPts val="500"/>
              </a:spcBef>
              <a:buClr>
                <a:schemeClr val="tx1"/>
              </a:buClr>
              <a:buFont typeface="Arial" pitchFamily="34" charset="0"/>
              <a:buChar char="•"/>
              <a:defRPr sz="900" kern="1200" baseline="0">
                <a:solidFill>
                  <a:schemeClr val="tx1"/>
                </a:solidFill>
                <a:latin typeface="+mn-lt"/>
                <a:ea typeface="+mn-ea"/>
                <a:cs typeface="+mn-cs"/>
              </a:defRPr>
            </a:lvl5pPr>
            <a:lvl6pPr marL="685800" indent="-111125" algn="l" defTabSz="1018879" rtl="0" eaLnBrk="1" latinLnBrk="0" hangingPunct="1">
              <a:spcBef>
                <a:spcPts val="500"/>
              </a:spcBef>
              <a:buClr>
                <a:schemeClr val="tx1"/>
              </a:buClr>
              <a:buFont typeface="Arial" panose="020B0604020202020204" pitchFamily="34" charset="0"/>
              <a:buChar char="–"/>
              <a:defRPr sz="900" kern="1200">
                <a:solidFill>
                  <a:schemeClr val="tx1"/>
                </a:solidFill>
                <a:latin typeface="+mn-lt"/>
                <a:ea typeface="+mn-ea"/>
                <a:cs typeface="+mn-cs"/>
              </a:defRPr>
            </a:lvl6pPr>
            <a:lvl7pPr marL="796925" indent="-107950"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7pPr>
            <a:lvl8pPr marL="914400" indent="-115888"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8pPr>
            <a:lvl9pPr marL="1030288" indent="-115888"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9pPr>
          </a:lstStyle>
          <a:p>
            <a:pPr>
              <a:spcBef>
                <a:spcPts val="300"/>
              </a:spcBef>
              <a:buClr>
                <a:srgbClr val="333E48"/>
              </a:buClr>
              <a:defRPr/>
            </a:pPr>
            <a:r>
              <a:rPr lang="en-US" sz="2500" b="0" dirty="0">
                <a:solidFill>
                  <a:srgbClr val="0070CD"/>
                </a:solidFill>
                <a:latin typeface="Rockwell"/>
              </a:rPr>
              <a:t>67%</a:t>
            </a:r>
          </a:p>
          <a:p>
            <a:pPr>
              <a:spcBef>
                <a:spcPts val="300"/>
              </a:spcBef>
              <a:buClr>
                <a:srgbClr val="333E48"/>
              </a:buClr>
              <a:defRPr/>
            </a:pPr>
            <a:r>
              <a:rPr lang="en-US" sz="900" b="0" dirty="0">
                <a:solidFill>
                  <a:srgbClr val="333E48"/>
                </a:solidFill>
              </a:rPr>
              <a:t>Of Gen Z want their careers to have a positive impact on the world</a:t>
            </a:r>
          </a:p>
        </p:txBody>
      </p:sp>
      <p:pic>
        <p:nvPicPr>
          <p:cNvPr id="27" name="Picture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4093" y="2213064"/>
            <a:ext cx="232269" cy="514435"/>
          </a:xfrm>
          <a:prstGeom prst="rect">
            <a:avLst/>
          </a:prstGeom>
        </p:spPr>
      </p:pic>
      <p:sp>
        <p:nvSpPr>
          <p:cNvPr id="13" name="Oval 12"/>
          <p:cNvSpPr/>
          <p:nvPr/>
        </p:nvSpPr>
        <p:spPr bwMode="gray">
          <a:xfrm>
            <a:off x="1403860" y="2130818"/>
            <a:ext cx="132772" cy="47774"/>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aphicFrame>
        <p:nvGraphicFramePr>
          <p:cNvPr id="29" name="Chart 28"/>
          <p:cNvGraphicFramePr/>
          <p:nvPr/>
        </p:nvGraphicFramePr>
        <p:xfrm>
          <a:off x="3145235" y="1798639"/>
          <a:ext cx="2442359" cy="1795766"/>
        </p:xfrm>
        <a:graphic>
          <a:graphicData uri="http://schemas.openxmlformats.org/drawingml/2006/chart">
            <c:chart xmlns:c="http://schemas.openxmlformats.org/drawingml/2006/chart" xmlns:r="http://schemas.openxmlformats.org/officeDocument/2006/relationships" r:id="rId6"/>
          </a:graphicData>
        </a:graphic>
      </p:graphicFrame>
      <p:sp>
        <p:nvSpPr>
          <p:cNvPr id="36" name="TextBox 35"/>
          <p:cNvSpPr txBox="1"/>
          <p:nvPr/>
        </p:nvSpPr>
        <p:spPr bwMode="gray">
          <a:xfrm>
            <a:off x="280194" y="952942"/>
            <a:ext cx="4273680" cy="153888"/>
          </a:xfrm>
          <a:prstGeom prst="rect">
            <a:avLst/>
          </a:prstGeom>
          <a:noFill/>
        </p:spPr>
        <p:txBody>
          <a:bodyPr wrap="square" lIns="0" tIns="0" rIns="0" bIns="0" rtlCol="0">
            <a:spAutoFit/>
          </a:bodyPr>
          <a:lstStyle/>
          <a:p>
            <a:r>
              <a:rPr lang="en-US" sz="1000" b="1" dirty="0"/>
              <a:t>Gen Z More Motivated by “Mission” Than by Financial Gain</a:t>
            </a:r>
          </a:p>
        </p:txBody>
      </p:sp>
      <p:sp>
        <p:nvSpPr>
          <p:cNvPr id="37" name="TextBox 36"/>
          <p:cNvSpPr txBox="1"/>
          <p:nvPr/>
        </p:nvSpPr>
        <p:spPr bwMode="gray">
          <a:xfrm>
            <a:off x="710791" y="1242900"/>
            <a:ext cx="2450185" cy="276999"/>
          </a:xfrm>
          <a:prstGeom prst="rect">
            <a:avLst/>
          </a:prstGeom>
          <a:noFill/>
        </p:spPr>
        <p:txBody>
          <a:bodyPr wrap="square" lIns="0" tIns="0" rIns="0" bIns="0" rtlCol="0">
            <a:spAutoFit/>
          </a:bodyPr>
          <a:lstStyle/>
          <a:p>
            <a:r>
              <a:rPr lang="en-US" sz="900" i="1" dirty="0">
                <a:solidFill>
                  <a:schemeClr val="accent3"/>
                </a:solidFill>
              </a:rPr>
              <a:t>Percentage of Gen Z for Whom </a:t>
            </a:r>
            <a:br>
              <a:rPr lang="en-US" sz="900" i="1" dirty="0">
                <a:solidFill>
                  <a:schemeClr val="accent3"/>
                </a:solidFill>
              </a:rPr>
            </a:br>
            <a:r>
              <a:rPr lang="en-US" sz="900" i="1" dirty="0">
                <a:solidFill>
                  <a:schemeClr val="accent3"/>
                </a:solidFill>
              </a:rPr>
              <a:t>Making a Difference Is Important</a:t>
            </a:r>
          </a:p>
        </p:txBody>
      </p:sp>
      <p:sp>
        <p:nvSpPr>
          <p:cNvPr id="38" name="TextBox 37"/>
          <p:cNvSpPr txBox="1"/>
          <p:nvPr/>
        </p:nvSpPr>
        <p:spPr bwMode="gray">
          <a:xfrm>
            <a:off x="3384980" y="1311741"/>
            <a:ext cx="2381614" cy="415498"/>
          </a:xfrm>
          <a:prstGeom prst="rect">
            <a:avLst/>
          </a:prstGeom>
          <a:noFill/>
        </p:spPr>
        <p:txBody>
          <a:bodyPr wrap="square" lIns="0" tIns="0" rIns="0" bIns="0" rtlCol="0">
            <a:spAutoFit/>
          </a:bodyPr>
          <a:lstStyle/>
          <a:p>
            <a:r>
              <a:rPr lang="en-US" sz="900" i="1" dirty="0">
                <a:solidFill>
                  <a:schemeClr val="accent3"/>
                </a:solidFill>
              </a:rPr>
              <a:t>Percentage of Individuals Who Would Commit to an Employer Primarily for Financial Gain</a:t>
            </a:r>
          </a:p>
        </p:txBody>
      </p:sp>
      <p:sp>
        <p:nvSpPr>
          <p:cNvPr id="17" name="Text Placeholder 20"/>
          <p:cNvSpPr txBox="1">
            <a:spLocks/>
          </p:cNvSpPr>
          <p:nvPr/>
        </p:nvSpPr>
        <p:spPr bwMode="gray">
          <a:xfrm>
            <a:off x="4627033" y="4485128"/>
            <a:ext cx="1606406" cy="200055"/>
          </a:xfrm>
          <a:prstGeom prst="rect">
            <a:avLst/>
          </a:prstGeom>
        </p:spPr>
        <p:txBody>
          <a:bodyPr vert="horz" wrap="square" lIns="0" tIns="0" rIns="64008" bIns="45720" rtlCol="0" anchor="t" anchorCtr="0">
            <a:spAutoFit/>
          </a:bodyPr>
          <a:lstStyle>
            <a:lvl1pPr marL="0" indent="0" algn="l" defTabSz="480060" rtl="0" eaLnBrk="1" latinLnBrk="0" hangingPunct="1">
              <a:lnSpc>
                <a:spcPct val="100000"/>
              </a:lnSpc>
              <a:spcBef>
                <a:spcPts val="200"/>
              </a:spcBef>
              <a:buClrTx/>
              <a:buFont typeface="Arial" panose="020B0604020202020204" pitchFamily="34" charset="0"/>
              <a:buNone/>
              <a:defRPr sz="500" kern="1200">
                <a:solidFill>
                  <a:schemeClr val="tx1"/>
                </a:solidFill>
                <a:latin typeface="+mn-lt"/>
                <a:ea typeface="+mn-ea"/>
                <a:cs typeface="+mn-cs"/>
              </a:defRPr>
            </a:lvl1pPr>
            <a:lvl2pPr marL="114300" indent="0" algn="l" defTabSz="480060" rtl="0" eaLnBrk="1" latinLnBrk="0" hangingPunct="1">
              <a:lnSpc>
                <a:spcPct val="100000"/>
              </a:lnSpc>
              <a:spcBef>
                <a:spcPts val="200"/>
              </a:spcBef>
              <a:buClrTx/>
              <a:buFont typeface="Verdana" panose="020B0604030504040204" pitchFamily="34" charset="0"/>
              <a:buNone/>
              <a:defRPr sz="500" kern="1200">
                <a:solidFill>
                  <a:schemeClr val="tx1"/>
                </a:solidFill>
                <a:latin typeface="+mn-lt"/>
                <a:ea typeface="+mn-ea"/>
                <a:cs typeface="+mn-cs"/>
              </a:defRPr>
            </a:lvl2pPr>
            <a:lvl3pPr marL="228600" indent="0" algn="l" defTabSz="480060" rtl="0" eaLnBrk="1" latinLnBrk="0" hangingPunct="1">
              <a:lnSpc>
                <a:spcPct val="100000"/>
              </a:lnSpc>
              <a:spcBef>
                <a:spcPts val="200"/>
              </a:spcBef>
              <a:buClrTx/>
              <a:buFont typeface="Arial" panose="020B0604020202020204" pitchFamily="34" charset="0"/>
              <a:buNone/>
              <a:defRPr sz="500" kern="1200">
                <a:solidFill>
                  <a:schemeClr val="tx1"/>
                </a:solidFill>
                <a:latin typeface="+mn-lt"/>
                <a:ea typeface="+mn-ea"/>
                <a:cs typeface="+mn-cs"/>
              </a:defRPr>
            </a:lvl3pPr>
            <a:lvl4pPr marL="342900" indent="0" algn="l" defTabSz="480060" rtl="0" eaLnBrk="1" latinLnBrk="0" hangingPunct="1">
              <a:lnSpc>
                <a:spcPct val="100000"/>
              </a:lnSpc>
              <a:spcBef>
                <a:spcPts val="200"/>
              </a:spcBef>
              <a:buFont typeface="Verdana" panose="020B0604030504040204" pitchFamily="34" charset="0"/>
              <a:buNone/>
              <a:defRPr sz="500" kern="1200">
                <a:solidFill>
                  <a:schemeClr val="tx1"/>
                </a:solidFill>
                <a:latin typeface="+mn-lt"/>
                <a:ea typeface="+mn-ea"/>
                <a:cs typeface="+mn-cs"/>
              </a:defRPr>
            </a:lvl4pPr>
            <a:lvl5pPr marL="457200" indent="0" algn="l" defTabSz="480060" rtl="0" eaLnBrk="1" latinLnBrk="0" hangingPunct="1">
              <a:lnSpc>
                <a:spcPct val="100000"/>
              </a:lnSpc>
              <a:spcBef>
                <a:spcPts val="200"/>
              </a:spcBef>
              <a:buFont typeface="Arial" panose="020B0604020202020204" pitchFamily="34" charset="0"/>
              <a:buNone/>
              <a:defRPr sz="5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a:lstStyle>
          <a:p>
            <a:r>
              <a:rPr lang="en-US" dirty="0"/>
              <a:t>Source: Seemiller C, Grace M, </a:t>
            </a:r>
            <a:r>
              <a:rPr lang="en-US" i="1" dirty="0"/>
              <a:t>Generation Z Goes to College, </a:t>
            </a:r>
            <a:r>
              <a:rPr lang="en-US" dirty="0"/>
              <a:t>John Wiley &amp; Sons, 2016.</a:t>
            </a:r>
          </a:p>
        </p:txBody>
      </p:sp>
      <p:sp>
        <p:nvSpPr>
          <p:cNvPr id="3" name="Text Placeholder 2">
            <a:extLst>
              <a:ext uri="{FF2B5EF4-FFF2-40B4-BE49-F238E27FC236}">
                <a16:creationId xmlns:a16="http://schemas.microsoft.com/office/drawing/2014/main" id="{03B874D2-0B18-4524-A9FE-047B8F27750F}"/>
              </a:ext>
            </a:extLst>
          </p:cNvPr>
          <p:cNvSpPr>
            <a:spLocks noGrp="1"/>
          </p:cNvSpPr>
          <p:nvPr>
            <p:ph type="body" sz="quarter" idx="18"/>
          </p:nvPr>
        </p:nvSpPr>
        <p:spPr/>
        <p:txBody>
          <a:bodyPr/>
          <a:lstStyle/>
          <a:p>
            <a:endParaRPr lang="en-US"/>
          </a:p>
        </p:txBody>
      </p:sp>
    </p:spTree>
    <p:custDataLst>
      <p:tags r:id="rId1"/>
    </p:custDataLst>
    <p:extLst>
      <p:ext uri="{BB962C8B-B14F-4D97-AF65-F5344CB8AC3E}">
        <p14:creationId xmlns:p14="http://schemas.microsoft.com/office/powerpoint/2010/main" val="1976986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p:cNvSpPr>
            <a:spLocks noGrp="1"/>
          </p:cNvSpPr>
          <p:nvPr>
            <p:ph type="body" sz="quarter" idx="15"/>
          </p:nvPr>
        </p:nvSpPr>
        <p:spPr>
          <a:xfrm>
            <a:off x="280195" y="640267"/>
            <a:ext cx="5842794" cy="184666"/>
          </a:xfrm>
        </p:spPr>
        <p:txBody>
          <a:bodyPr/>
          <a:lstStyle/>
          <a:p>
            <a:r>
              <a:rPr lang="en-US" dirty="0"/>
              <a:t>Return on College Investment Is Top of Mind for Gen Z</a:t>
            </a:r>
          </a:p>
        </p:txBody>
      </p:sp>
      <p:sp>
        <p:nvSpPr>
          <p:cNvPr id="20" name="Text Placeholder 19"/>
          <p:cNvSpPr>
            <a:spLocks noGrp="1"/>
          </p:cNvSpPr>
          <p:nvPr>
            <p:ph type="body" sz="quarter" idx="16"/>
          </p:nvPr>
        </p:nvSpPr>
        <p:spPr/>
        <p:txBody>
          <a:bodyPr/>
          <a:lstStyle/>
          <a:p>
            <a:r>
              <a:rPr lang="en-US" dirty="0"/>
              <a:t>Gen Z Trait #3: Cost-Conscious</a:t>
            </a:r>
          </a:p>
        </p:txBody>
      </p:sp>
      <p:sp>
        <p:nvSpPr>
          <p:cNvPr id="21" name="Text Placeholder 20"/>
          <p:cNvSpPr>
            <a:spLocks noGrp="1"/>
          </p:cNvSpPr>
          <p:nvPr>
            <p:ph type="body" sz="quarter" idx="18"/>
          </p:nvPr>
        </p:nvSpPr>
        <p:spPr>
          <a:xfrm>
            <a:off x="2641601" y="4362225"/>
            <a:ext cx="3662578" cy="353943"/>
          </a:xfrm>
        </p:spPr>
        <p:txBody>
          <a:bodyPr/>
          <a:lstStyle/>
          <a:p>
            <a:r>
              <a:rPr lang="en-US" dirty="0"/>
              <a:t>Sources: Elizabeth Segran, “Your Guide to Generation Z: The Frugal, Brand-Wary, Determined Anti-Millennials,” Fast Company, May 31, 2018, https://www.fastcompany.com/3062475/your-guide-to-generation-z-the-frugal-brand-wary-determined-anti-millen; Seemiller C, Grace M, </a:t>
            </a:r>
            <a:r>
              <a:rPr lang="en-US" i="1" dirty="0"/>
              <a:t>Generation Z Goes to College, </a:t>
            </a:r>
            <a:r>
              <a:rPr lang="en-US" dirty="0"/>
              <a:t>John Wiley &amp; Sons, 2016.</a:t>
            </a:r>
          </a:p>
        </p:txBody>
      </p:sp>
      <p:sp>
        <p:nvSpPr>
          <p:cNvPr id="18" name="Title 17"/>
          <p:cNvSpPr>
            <a:spLocks noGrp="1"/>
          </p:cNvSpPr>
          <p:nvPr>
            <p:ph type="title"/>
          </p:nvPr>
        </p:nvSpPr>
        <p:spPr/>
        <p:txBody>
          <a:bodyPr/>
          <a:lstStyle/>
          <a:p>
            <a:r>
              <a:rPr lang="en-US" dirty="0"/>
              <a:t>From Values to Value</a:t>
            </a:r>
          </a:p>
        </p:txBody>
      </p:sp>
      <p:sp>
        <p:nvSpPr>
          <p:cNvPr id="31" name="TextBox 30"/>
          <p:cNvSpPr txBox="1"/>
          <p:nvPr/>
        </p:nvSpPr>
        <p:spPr bwMode="gray">
          <a:xfrm>
            <a:off x="280194" y="976576"/>
            <a:ext cx="5098256" cy="153888"/>
          </a:xfrm>
          <a:prstGeom prst="rect">
            <a:avLst/>
          </a:prstGeom>
          <a:noFill/>
        </p:spPr>
        <p:txBody>
          <a:bodyPr wrap="square" lIns="0" tIns="0" rIns="0" bIns="0" rtlCol="0">
            <a:spAutoFit/>
          </a:bodyPr>
          <a:lstStyle/>
          <a:p>
            <a:r>
              <a:rPr lang="en-US" sz="1000" b="1" dirty="0"/>
              <a:t>Concerned About Careers</a:t>
            </a:r>
          </a:p>
        </p:txBody>
      </p:sp>
      <p:sp>
        <p:nvSpPr>
          <p:cNvPr id="16" name="Rectangle 15"/>
          <p:cNvSpPr/>
          <p:nvPr/>
        </p:nvSpPr>
        <p:spPr bwMode="gray">
          <a:xfrm>
            <a:off x="379709" y="1421037"/>
            <a:ext cx="5641383" cy="1518044"/>
          </a:xfrm>
          <a:prstGeom prst="rect">
            <a:avLst/>
          </a:prstGeom>
          <a:noFill/>
          <a:ln w="19050">
            <a:solidFill>
              <a:schemeClr val="accent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5760" tIns="274320" rIns="365760" bIns="274320" numCol="1" spcCol="0" rtlCol="0" fromWordArt="0" anchor="t" anchorCtr="0" forceAA="0" compatLnSpc="1">
            <a:prstTxWarp prst="textNoShape">
              <a:avLst/>
            </a:prstTxWarp>
            <a:spAutoFit/>
          </a:bodyPr>
          <a:lstStyle/>
          <a:p>
            <a:pPr>
              <a:lnSpc>
                <a:spcPct val="110000"/>
              </a:lnSpc>
              <a:spcBef>
                <a:spcPts val="500"/>
              </a:spcBef>
            </a:pPr>
            <a:r>
              <a:rPr lang="en-US" sz="900" dirty="0">
                <a:solidFill>
                  <a:srgbClr val="333E48"/>
                </a:solidFill>
              </a:rPr>
              <a:t>“There’s a lot of stress about finding a job after college and being able to support yourself. My friends and I are really focused on finishing up in four years and having a good career path. There’s less time for reflection because there’s that worry about whether you’re going to be able to survive in the economy if you’re not really directed.”</a:t>
            </a:r>
          </a:p>
          <a:p>
            <a:pPr algn="r">
              <a:lnSpc>
                <a:spcPct val="110000"/>
              </a:lnSpc>
              <a:spcBef>
                <a:spcPts val="500"/>
              </a:spcBef>
            </a:pPr>
            <a:r>
              <a:rPr lang="en-US" sz="900" i="1" dirty="0">
                <a:solidFill>
                  <a:srgbClr val="333E48"/>
                </a:solidFill>
              </a:rPr>
              <a:t>Maya Makino, University of Puget Sound Sophomore</a:t>
            </a:r>
          </a:p>
        </p:txBody>
      </p:sp>
      <p:grpSp>
        <p:nvGrpSpPr>
          <p:cNvPr id="22" name="Group 21"/>
          <p:cNvGrpSpPr/>
          <p:nvPr/>
        </p:nvGrpSpPr>
        <p:grpSpPr bwMode="gray">
          <a:xfrm>
            <a:off x="758001" y="1246387"/>
            <a:ext cx="423178" cy="361740"/>
            <a:chOff x="1184558" y="1125416"/>
            <a:chExt cx="423178" cy="361740"/>
          </a:xfrm>
        </p:grpSpPr>
        <p:sp>
          <p:nvSpPr>
            <p:cNvPr id="35" name="Rectangle 34"/>
            <p:cNvSpPr/>
            <p:nvPr/>
          </p:nvSpPr>
          <p:spPr bwMode="gray">
            <a:xfrm>
              <a:off x="1184558" y="1125416"/>
              <a:ext cx="423178" cy="361740"/>
            </a:xfrm>
            <a:prstGeom prst="rect">
              <a:avLst/>
            </a:prstGeom>
            <a:solidFill>
              <a:schemeClr val="bg1"/>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a:solidFill>
                  <a:srgbClr val="FFFFFF"/>
                </a:solidFill>
              </a:endParaRPr>
            </a:p>
          </p:txBody>
        </p:sp>
        <p:grpSp>
          <p:nvGrpSpPr>
            <p:cNvPr id="36" name="Group 35"/>
            <p:cNvGrpSpPr/>
            <p:nvPr/>
          </p:nvGrpSpPr>
          <p:grpSpPr bwMode="gray">
            <a:xfrm flipH="1" flipV="1">
              <a:off x="1245161" y="1176800"/>
              <a:ext cx="315403" cy="272386"/>
              <a:chOff x="3359444" y="2551001"/>
              <a:chExt cx="394764" cy="340924"/>
            </a:xfrm>
          </p:grpSpPr>
          <p:sp>
            <p:nvSpPr>
              <p:cNvPr id="37" name="Freeform 36"/>
              <p:cNvSpPr>
                <a:spLocks/>
              </p:cNvSpPr>
              <p:nvPr/>
            </p:nvSpPr>
            <p:spPr bwMode="gray">
              <a:xfrm rot="10800000">
                <a:off x="3359444" y="2551001"/>
                <a:ext cx="182786" cy="340924"/>
              </a:xfrm>
              <a:custGeom>
                <a:avLst/>
                <a:gdLst>
                  <a:gd name="T0" fmla="*/ 1467 w 1517"/>
                  <a:gd name="T1" fmla="*/ 169 h 2830"/>
                  <a:gd name="T2" fmla="*/ 1364 w 1517"/>
                  <a:gd name="T3" fmla="*/ 277 h 2830"/>
                  <a:gd name="T4" fmla="*/ 1246 w 1517"/>
                  <a:gd name="T5" fmla="*/ 406 h 2830"/>
                  <a:gd name="T6" fmla="*/ 1121 w 1517"/>
                  <a:gd name="T7" fmla="*/ 548 h 2830"/>
                  <a:gd name="T8" fmla="*/ 994 w 1517"/>
                  <a:gd name="T9" fmla="*/ 700 h 2830"/>
                  <a:gd name="T10" fmla="*/ 874 w 1517"/>
                  <a:gd name="T11" fmla="*/ 854 h 2830"/>
                  <a:gd name="T12" fmla="*/ 766 w 1517"/>
                  <a:gd name="T13" fmla="*/ 1006 h 2830"/>
                  <a:gd name="T14" fmla="*/ 676 w 1517"/>
                  <a:gd name="T15" fmla="*/ 1148 h 2830"/>
                  <a:gd name="T16" fmla="*/ 613 w 1517"/>
                  <a:gd name="T17" fmla="*/ 1277 h 2830"/>
                  <a:gd name="T18" fmla="*/ 581 w 1517"/>
                  <a:gd name="T19" fmla="*/ 1385 h 2830"/>
                  <a:gd name="T20" fmla="*/ 586 w 1517"/>
                  <a:gd name="T21" fmla="*/ 1451 h 2830"/>
                  <a:gd name="T22" fmla="*/ 615 w 1517"/>
                  <a:gd name="T23" fmla="*/ 1481 h 2830"/>
                  <a:gd name="T24" fmla="*/ 652 w 1517"/>
                  <a:gd name="T25" fmla="*/ 1493 h 2830"/>
                  <a:gd name="T26" fmla="*/ 679 w 1517"/>
                  <a:gd name="T27" fmla="*/ 1495 h 2830"/>
                  <a:gd name="T28" fmla="*/ 770 w 1517"/>
                  <a:gd name="T29" fmla="*/ 1496 h 2830"/>
                  <a:gd name="T30" fmla="*/ 873 w 1517"/>
                  <a:gd name="T31" fmla="*/ 1500 h 2830"/>
                  <a:gd name="T32" fmla="*/ 983 w 1517"/>
                  <a:gd name="T33" fmla="*/ 1512 h 2830"/>
                  <a:gd name="T34" fmla="*/ 1094 w 1517"/>
                  <a:gd name="T35" fmla="*/ 1535 h 2830"/>
                  <a:gd name="T36" fmla="*/ 1202 w 1517"/>
                  <a:gd name="T37" fmla="*/ 1574 h 2830"/>
                  <a:gd name="T38" fmla="*/ 1302 w 1517"/>
                  <a:gd name="T39" fmla="*/ 1632 h 2830"/>
                  <a:gd name="T40" fmla="*/ 1389 w 1517"/>
                  <a:gd name="T41" fmla="*/ 1714 h 2830"/>
                  <a:gd name="T42" fmla="*/ 1456 w 1517"/>
                  <a:gd name="T43" fmla="*/ 1822 h 2830"/>
                  <a:gd name="T44" fmla="*/ 1501 w 1517"/>
                  <a:gd name="T45" fmla="*/ 1959 h 2830"/>
                  <a:gd name="T46" fmla="*/ 1517 w 1517"/>
                  <a:gd name="T47" fmla="*/ 2132 h 2830"/>
                  <a:gd name="T48" fmla="*/ 1497 w 1517"/>
                  <a:gd name="T49" fmla="*/ 2279 h 2830"/>
                  <a:gd name="T50" fmla="*/ 1440 w 1517"/>
                  <a:gd name="T51" fmla="*/ 2424 h 2830"/>
                  <a:gd name="T52" fmla="*/ 1347 w 1517"/>
                  <a:gd name="T53" fmla="*/ 2559 h 2830"/>
                  <a:gd name="T54" fmla="*/ 1224 w 1517"/>
                  <a:gd name="T55" fmla="*/ 2676 h 2830"/>
                  <a:gd name="T56" fmla="*/ 1071 w 1517"/>
                  <a:gd name="T57" fmla="*/ 2766 h 2830"/>
                  <a:gd name="T58" fmla="*/ 891 w 1517"/>
                  <a:gd name="T59" fmla="*/ 2819 h 2830"/>
                  <a:gd name="T60" fmla="*/ 692 w 1517"/>
                  <a:gd name="T61" fmla="*/ 2828 h 2830"/>
                  <a:gd name="T62" fmla="*/ 513 w 1517"/>
                  <a:gd name="T63" fmla="*/ 2793 h 2830"/>
                  <a:gd name="T64" fmla="*/ 361 w 1517"/>
                  <a:gd name="T65" fmla="*/ 2723 h 2830"/>
                  <a:gd name="T66" fmla="*/ 237 w 1517"/>
                  <a:gd name="T67" fmla="*/ 2624 h 2830"/>
                  <a:gd name="T68" fmla="*/ 140 w 1517"/>
                  <a:gd name="T69" fmla="*/ 2503 h 2830"/>
                  <a:gd name="T70" fmla="*/ 68 w 1517"/>
                  <a:gd name="T71" fmla="*/ 2368 h 2830"/>
                  <a:gd name="T72" fmla="*/ 22 w 1517"/>
                  <a:gd name="T73" fmla="*/ 2224 h 2830"/>
                  <a:gd name="T74" fmla="*/ 2 w 1517"/>
                  <a:gd name="T75" fmla="*/ 2080 h 2830"/>
                  <a:gd name="T76" fmla="*/ 5 w 1517"/>
                  <a:gd name="T77" fmla="*/ 1929 h 2830"/>
                  <a:gd name="T78" fmla="*/ 29 w 1517"/>
                  <a:gd name="T79" fmla="*/ 1767 h 2830"/>
                  <a:gd name="T80" fmla="*/ 77 w 1517"/>
                  <a:gd name="T81" fmla="*/ 1595 h 2830"/>
                  <a:gd name="T82" fmla="*/ 152 w 1517"/>
                  <a:gd name="T83" fmla="*/ 1415 h 2830"/>
                  <a:gd name="T84" fmla="*/ 257 w 1517"/>
                  <a:gd name="T85" fmla="*/ 1222 h 2830"/>
                  <a:gd name="T86" fmla="*/ 394 w 1517"/>
                  <a:gd name="T87" fmla="*/ 1014 h 2830"/>
                  <a:gd name="T88" fmla="*/ 565 w 1517"/>
                  <a:gd name="T89" fmla="*/ 790 h 2830"/>
                  <a:gd name="T90" fmla="*/ 774 w 1517"/>
                  <a:gd name="T91" fmla="*/ 547 h 2830"/>
                  <a:gd name="T92" fmla="*/ 1024 w 1517"/>
                  <a:gd name="T93" fmla="*/ 285 h 2830"/>
                  <a:gd name="T94" fmla="*/ 1318 w 1517"/>
                  <a:gd name="T95" fmla="*/ 0 h 2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17" h="2830">
                    <a:moveTo>
                      <a:pt x="1318" y="0"/>
                    </a:moveTo>
                    <a:lnTo>
                      <a:pt x="1497" y="139"/>
                    </a:lnTo>
                    <a:lnTo>
                      <a:pt x="1467" y="169"/>
                    </a:lnTo>
                    <a:lnTo>
                      <a:pt x="1434" y="203"/>
                    </a:lnTo>
                    <a:lnTo>
                      <a:pt x="1399" y="239"/>
                    </a:lnTo>
                    <a:lnTo>
                      <a:pt x="1364" y="277"/>
                    </a:lnTo>
                    <a:lnTo>
                      <a:pt x="1326" y="318"/>
                    </a:lnTo>
                    <a:lnTo>
                      <a:pt x="1286" y="361"/>
                    </a:lnTo>
                    <a:lnTo>
                      <a:pt x="1246" y="406"/>
                    </a:lnTo>
                    <a:lnTo>
                      <a:pt x="1205" y="452"/>
                    </a:lnTo>
                    <a:lnTo>
                      <a:pt x="1163" y="499"/>
                    </a:lnTo>
                    <a:lnTo>
                      <a:pt x="1121" y="548"/>
                    </a:lnTo>
                    <a:lnTo>
                      <a:pt x="1078" y="598"/>
                    </a:lnTo>
                    <a:lnTo>
                      <a:pt x="1036" y="649"/>
                    </a:lnTo>
                    <a:lnTo>
                      <a:pt x="994" y="700"/>
                    </a:lnTo>
                    <a:lnTo>
                      <a:pt x="954" y="751"/>
                    </a:lnTo>
                    <a:lnTo>
                      <a:pt x="913" y="803"/>
                    </a:lnTo>
                    <a:lnTo>
                      <a:pt x="874" y="854"/>
                    </a:lnTo>
                    <a:lnTo>
                      <a:pt x="836" y="906"/>
                    </a:lnTo>
                    <a:lnTo>
                      <a:pt x="801" y="956"/>
                    </a:lnTo>
                    <a:lnTo>
                      <a:pt x="766" y="1006"/>
                    </a:lnTo>
                    <a:lnTo>
                      <a:pt x="733" y="1055"/>
                    </a:lnTo>
                    <a:lnTo>
                      <a:pt x="704" y="1102"/>
                    </a:lnTo>
                    <a:lnTo>
                      <a:pt x="676" y="1148"/>
                    </a:lnTo>
                    <a:lnTo>
                      <a:pt x="652" y="1193"/>
                    </a:lnTo>
                    <a:lnTo>
                      <a:pt x="630" y="1236"/>
                    </a:lnTo>
                    <a:lnTo>
                      <a:pt x="613" y="1277"/>
                    </a:lnTo>
                    <a:lnTo>
                      <a:pt x="599" y="1315"/>
                    </a:lnTo>
                    <a:lnTo>
                      <a:pt x="587" y="1351"/>
                    </a:lnTo>
                    <a:lnTo>
                      <a:pt x="581" y="1385"/>
                    </a:lnTo>
                    <a:lnTo>
                      <a:pt x="579" y="1415"/>
                    </a:lnTo>
                    <a:lnTo>
                      <a:pt x="580" y="1435"/>
                    </a:lnTo>
                    <a:lnTo>
                      <a:pt x="586" y="1451"/>
                    </a:lnTo>
                    <a:lnTo>
                      <a:pt x="594" y="1464"/>
                    </a:lnTo>
                    <a:lnTo>
                      <a:pt x="604" y="1474"/>
                    </a:lnTo>
                    <a:lnTo>
                      <a:pt x="615" y="1481"/>
                    </a:lnTo>
                    <a:lnTo>
                      <a:pt x="627" y="1487"/>
                    </a:lnTo>
                    <a:lnTo>
                      <a:pt x="639" y="1491"/>
                    </a:lnTo>
                    <a:lnTo>
                      <a:pt x="652" y="1493"/>
                    </a:lnTo>
                    <a:lnTo>
                      <a:pt x="663" y="1495"/>
                    </a:lnTo>
                    <a:lnTo>
                      <a:pt x="672" y="1495"/>
                    </a:lnTo>
                    <a:lnTo>
                      <a:pt x="679" y="1495"/>
                    </a:lnTo>
                    <a:lnTo>
                      <a:pt x="708" y="1495"/>
                    </a:lnTo>
                    <a:lnTo>
                      <a:pt x="738" y="1495"/>
                    </a:lnTo>
                    <a:lnTo>
                      <a:pt x="770" y="1496"/>
                    </a:lnTo>
                    <a:lnTo>
                      <a:pt x="804" y="1497"/>
                    </a:lnTo>
                    <a:lnTo>
                      <a:pt x="838" y="1498"/>
                    </a:lnTo>
                    <a:lnTo>
                      <a:pt x="873" y="1500"/>
                    </a:lnTo>
                    <a:lnTo>
                      <a:pt x="910" y="1503"/>
                    </a:lnTo>
                    <a:lnTo>
                      <a:pt x="946" y="1507"/>
                    </a:lnTo>
                    <a:lnTo>
                      <a:pt x="983" y="1512"/>
                    </a:lnTo>
                    <a:lnTo>
                      <a:pt x="1020" y="1518"/>
                    </a:lnTo>
                    <a:lnTo>
                      <a:pt x="1058" y="1526"/>
                    </a:lnTo>
                    <a:lnTo>
                      <a:pt x="1094" y="1535"/>
                    </a:lnTo>
                    <a:lnTo>
                      <a:pt x="1131" y="1547"/>
                    </a:lnTo>
                    <a:lnTo>
                      <a:pt x="1167" y="1560"/>
                    </a:lnTo>
                    <a:lnTo>
                      <a:pt x="1202" y="1574"/>
                    </a:lnTo>
                    <a:lnTo>
                      <a:pt x="1237" y="1591"/>
                    </a:lnTo>
                    <a:lnTo>
                      <a:pt x="1271" y="1611"/>
                    </a:lnTo>
                    <a:lnTo>
                      <a:pt x="1302" y="1632"/>
                    </a:lnTo>
                    <a:lnTo>
                      <a:pt x="1333" y="1657"/>
                    </a:lnTo>
                    <a:lnTo>
                      <a:pt x="1362" y="1684"/>
                    </a:lnTo>
                    <a:lnTo>
                      <a:pt x="1389" y="1714"/>
                    </a:lnTo>
                    <a:lnTo>
                      <a:pt x="1414" y="1746"/>
                    </a:lnTo>
                    <a:lnTo>
                      <a:pt x="1436" y="1782"/>
                    </a:lnTo>
                    <a:lnTo>
                      <a:pt x="1456" y="1822"/>
                    </a:lnTo>
                    <a:lnTo>
                      <a:pt x="1474" y="1863"/>
                    </a:lnTo>
                    <a:lnTo>
                      <a:pt x="1489" y="1910"/>
                    </a:lnTo>
                    <a:lnTo>
                      <a:pt x="1501" y="1959"/>
                    </a:lnTo>
                    <a:lnTo>
                      <a:pt x="1509" y="2013"/>
                    </a:lnTo>
                    <a:lnTo>
                      <a:pt x="1515" y="2071"/>
                    </a:lnTo>
                    <a:lnTo>
                      <a:pt x="1517" y="2132"/>
                    </a:lnTo>
                    <a:lnTo>
                      <a:pt x="1515" y="2180"/>
                    </a:lnTo>
                    <a:lnTo>
                      <a:pt x="1508" y="2229"/>
                    </a:lnTo>
                    <a:lnTo>
                      <a:pt x="1497" y="2279"/>
                    </a:lnTo>
                    <a:lnTo>
                      <a:pt x="1482" y="2328"/>
                    </a:lnTo>
                    <a:lnTo>
                      <a:pt x="1463" y="2376"/>
                    </a:lnTo>
                    <a:lnTo>
                      <a:pt x="1440" y="2424"/>
                    </a:lnTo>
                    <a:lnTo>
                      <a:pt x="1413" y="2470"/>
                    </a:lnTo>
                    <a:lnTo>
                      <a:pt x="1382" y="2515"/>
                    </a:lnTo>
                    <a:lnTo>
                      <a:pt x="1347" y="2559"/>
                    </a:lnTo>
                    <a:lnTo>
                      <a:pt x="1310" y="2601"/>
                    </a:lnTo>
                    <a:lnTo>
                      <a:pt x="1269" y="2640"/>
                    </a:lnTo>
                    <a:lnTo>
                      <a:pt x="1224" y="2676"/>
                    </a:lnTo>
                    <a:lnTo>
                      <a:pt x="1176" y="2710"/>
                    </a:lnTo>
                    <a:lnTo>
                      <a:pt x="1125" y="2739"/>
                    </a:lnTo>
                    <a:lnTo>
                      <a:pt x="1071" y="2766"/>
                    </a:lnTo>
                    <a:lnTo>
                      <a:pt x="1014" y="2788"/>
                    </a:lnTo>
                    <a:lnTo>
                      <a:pt x="954" y="2806"/>
                    </a:lnTo>
                    <a:lnTo>
                      <a:pt x="891" y="2819"/>
                    </a:lnTo>
                    <a:lnTo>
                      <a:pt x="826" y="2827"/>
                    </a:lnTo>
                    <a:lnTo>
                      <a:pt x="759" y="2830"/>
                    </a:lnTo>
                    <a:lnTo>
                      <a:pt x="692" y="2828"/>
                    </a:lnTo>
                    <a:lnTo>
                      <a:pt x="629" y="2821"/>
                    </a:lnTo>
                    <a:lnTo>
                      <a:pt x="570" y="2809"/>
                    </a:lnTo>
                    <a:lnTo>
                      <a:pt x="513" y="2793"/>
                    </a:lnTo>
                    <a:lnTo>
                      <a:pt x="459" y="2773"/>
                    </a:lnTo>
                    <a:lnTo>
                      <a:pt x="409" y="2750"/>
                    </a:lnTo>
                    <a:lnTo>
                      <a:pt x="361" y="2723"/>
                    </a:lnTo>
                    <a:lnTo>
                      <a:pt x="317" y="2692"/>
                    </a:lnTo>
                    <a:lnTo>
                      <a:pt x="275" y="2660"/>
                    </a:lnTo>
                    <a:lnTo>
                      <a:pt x="237" y="2624"/>
                    </a:lnTo>
                    <a:lnTo>
                      <a:pt x="202" y="2586"/>
                    </a:lnTo>
                    <a:lnTo>
                      <a:pt x="169" y="2546"/>
                    </a:lnTo>
                    <a:lnTo>
                      <a:pt x="140" y="2503"/>
                    </a:lnTo>
                    <a:lnTo>
                      <a:pt x="112" y="2459"/>
                    </a:lnTo>
                    <a:lnTo>
                      <a:pt x="89" y="2414"/>
                    </a:lnTo>
                    <a:lnTo>
                      <a:pt x="68" y="2368"/>
                    </a:lnTo>
                    <a:lnTo>
                      <a:pt x="50" y="2321"/>
                    </a:lnTo>
                    <a:lnTo>
                      <a:pt x="35" y="2273"/>
                    </a:lnTo>
                    <a:lnTo>
                      <a:pt x="22" y="2224"/>
                    </a:lnTo>
                    <a:lnTo>
                      <a:pt x="12" y="2176"/>
                    </a:lnTo>
                    <a:lnTo>
                      <a:pt x="6" y="2128"/>
                    </a:lnTo>
                    <a:lnTo>
                      <a:pt x="2" y="2080"/>
                    </a:lnTo>
                    <a:lnTo>
                      <a:pt x="0" y="2032"/>
                    </a:lnTo>
                    <a:lnTo>
                      <a:pt x="1" y="1980"/>
                    </a:lnTo>
                    <a:lnTo>
                      <a:pt x="5" y="1929"/>
                    </a:lnTo>
                    <a:lnTo>
                      <a:pt x="10" y="1876"/>
                    </a:lnTo>
                    <a:lnTo>
                      <a:pt x="18" y="1822"/>
                    </a:lnTo>
                    <a:lnTo>
                      <a:pt x="29" y="1767"/>
                    </a:lnTo>
                    <a:lnTo>
                      <a:pt x="43" y="1711"/>
                    </a:lnTo>
                    <a:lnTo>
                      <a:pt x="58" y="1654"/>
                    </a:lnTo>
                    <a:lnTo>
                      <a:pt x="77" y="1595"/>
                    </a:lnTo>
                    <a:lnTo>
                      <a:pt x="99" y="1536"/>
                    </a:lnTo>
                    <a:lnTo>
                      <a:pt x="124" y="1476"/>
                    </a:lnTo>
                    <a:lnTo>
                      <a:pt x="152" y="1415"/>
                    </a:lnTo>
                    <a:lnTo>
                      <a:pt x="183" y="1352"/>
                    </a:lnTo>
                    <a:lnTo>
                      <a:pt x="218" y="1288"/>
                    </a:lnTo>
                    <a:lnTo>
                      <a:pt x="257" y="1222"/>
                    </a:lnTo>
                    <a:lnTo>
                      <a:pt x="299" y="1154"/>
                    </a:lnTo>
                    <a:lnTo>
                      <a:pt x="344" y="1085"/>
                    </a:lnTo>
                    <a:lnTo>
                      <a:pt x="394" y="1014"/>
                    </a:lnTo>
                    <a:lnTo>
                      <a:pt x="447" y="942"/>
                    </a:lnTo>
                    <a:lnTo>
                      <a:pt x="504" y="866"/>
                    </a:lnTo>
                    <a:lnTo>
                      <a:pt x="565" y="790"/>
                    </a:lnTo>
                    <a:lnTo>
                      <a:pt x="630" y="711"/>
                    </a:lnTo>
                    <a:lnTo>
                      <a:pt x="700" y="631"/>
                    </a:lnTo>
                    <a:lnTo>
                      <a:pt x="774" y="547"/>
                    </a:lnTo>
                    <a:lnTo>
                      <a:pt x="853" y="463"/>
                    </a:lnTo>
                    <a:lnTo>
                      <a:pt x="936" y="375"/>
                    </a:lnTo>
                    <a:lnTo>
                      <a:pt x="1024" y="285"/>
                    </a:lnTo>
                    <a:lnTo>
                      <a:pt x="1117" y="193"/>
                    </a:lnTo>
                    <a:lnTo>
                      <a:pt x="1215" y="97"/>
                    </a:lnTo>
                    <a:lnTo>
                      <a:pt x="1318" y="0"/>
                    </a:ln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640080" rtl="0" eaLnBrk="1" latinLnBrk="0" hangingPunct="1">
                  <a:defRPr sz="1300" kern="1200">
                    <a:solidFill>
                      <a:schemeClr val="tx1"/>
                    </a:solidFill>
                    <a:latin typeface="+mn-lt"/>
                    <a:ea typeface="+mn-ea"/>
                    <a:cs typeface="+mn-cs"/>
                  </a:defRPr>
                </a:lvl1pPr>
                <a:lvl2pPr marL="320040" algn="l" defTabSz="640080" rtl="0" eaLnBrk="1" latinLnBrk="0" hangingPunct="1">
                  <a:defRPr sz="1300" kern="1200">
                    <a:solidFill>
                      <a:schemeClr val="tx1"/>
                    </a:solidFill>
                    <a:latin typeface="+mn-lt"/>
                    <a:ea typeface="+mn-ea"/>
                    <a:cs typeface="+mn-cs"/>
                  </a:defRPr>
                </a:lvl2pPr>
                <a:lvl3pPr marL="640080" algn="l" defTabSz="640080" rtl="0" eaLnBrk="1" latinLnBrk="0" hangingPunct="1">
                  <a:defRPr sz="1300" kern="1200">
                    <a:solidFill>
                      <a:schemeClr val="tx1"/>
                    </a:solidFill>
                    <a:latin typeface="+mn-lt"/>
                    <a:ea typeface="+mn-ea"/>
                    <a:cs typeface="+mn-cs"/>
                  </a:defRPr>
                </a:lvl3pPr>
                <a:lvl4pPr marL="960120" algn="l" defTabSz="640080" rtl="0" eaLnBrk="1" latinLnBrk="0" hangingPunct="1">
                  <a:defRPr sz="1300" kern="1200">
                    <a:solidFill>
                      <a:schemeClr val="tx1"/>
                    </a:solidFill>
                    <a:latin typeface="+mn-lt"/>
                    <a:ea typeface="+mn-ea"/>
                    <a:cs typeface="+mn-cs"/>
                  </a:defRPr>
                </a:lvl4pPr>
                <a:lvl5pPr marL="1280160" algn="l" defTabSz="640080" rtl="0" eaLnBrk="1" latinLnBrk="0" hangingPunct="1">
                  <a:defRPr sz="1300" kern="1200">
                    <a:solidFill>
                      <a:schemeClr val="tx1"/>
                    </a:solidFill>
                    <a:latin typeface="+mn-lt"/>
                    <a:ea typeface="+mn-ea"/>
                    <a:cs typeface="+mn-cs"/>
                  </a:defRPr>
                </a:lvl5pPr>
                <a:lvl6pPr marL="1600200" algn="l" defTabSz="640080" rtl="0" eaLnBrk="1" latinLnBrk="0" hangingPunct="1">
                  <a:defRPr sz="1300" kern="1200">
                    <a:solidFill>
                      <a:schemeClr val="tx1"/>
                    </a:solidFill>
                    <a:latin typeface="+mn-lt"/>
                    <a:ea typeface="+mn-ea"/>
                    <a:cs typeface="+mn-cs"/>
                  </a:defRPr>
                </a:lvl6pPr>
                <a:lvl7pPr marL="1920240" algn="l" defTabSz="640080" rtl="0" eaLnBrk="1" latinLnBrk="0" hangingPunct="1">
                  <a:defRPr sz="1300" kern="1200">
                    <a:solidFill>
                      <a:schemeClr val="tx1"/>
                    </a:solidFill>
                    <a:latin typeface="+mn-lt"/>
                    <a:ea typeface="+mn-ea"/>
                    <a:cs typeface="+mn-cs"/>
                  </a:defRPr>
                </a:lvl7pPr>
                <a:lvl8pPr marL="2240280" algn="l" defTabSz="640080" rtl="0" eaLnBrk="1" latinLnBrk="0" hangingPunct="1">
                  <a:defRPr sz="1300" kern="1200">
                    <a:solidFill>
                      <a:schemeClr val="tx1"/>
                    </a:solidFill>
                    <a:latin typeface="+mn-lt"/>
                    <a:ea typeface="+mn-ea"/>
                    <a:cs typeface="+mn-cs"/>
                  </a:defRPr>
                </a:lvl8pPr>
                <a:lvl9pPr marL="2560320" algn="l" defTabSz="640080" rtl="0" eaLnBrk="1" latinLnBrk="0" hangingPunct="1">
                  <a:defRPr sz="1300" kern="1200">
                    <a:solidFill>
                      <a:schemeClr val="tx1"/>
                    </a:solidFill>
                    <a:latin typeface="+mn-lt"/>
                    <a:ea typeface="+mn-ea"/>
                    <a:cs typeface="+mn-cs"/>
                  </a:defRPr>
                </a:lvl9pPr>
              </a:lstStyle>
              <a:p>
                <a:endParaRPr lang="en-US" dirty="0">
                  <a:solidFill>
                    <a:srgbClr val="FFFFFF"/>
                  </a:solidFill>
                </a:endParaRPr>
              </a:p>
            </p:txBody>
          </p:sp>
          <p:sp>
            <p:nvSpPr>
              <p:cNvPr id="38" name="Freeform 37"/>
              <p:cNvSpPr>
                <a:spLocks/>
              </p:cNvSpPr>
              <p:nvPr/>
            </p:nvSpPr>
            <p:spPr bwMode="gray">
              <a:xfrm rot="10800000">
                <a:off x="3571423" y="2551001"/>
                <a:ext cx="182785" cy="340924"/>
              </a:xfrm>
              <a:custGeom>
                <a:avLst/>
                <a:gdLst>
                  <a:gd name="T0" fmla="*/ 1471 w 1517"/>
                  <a:gd name="T1" fmla="*/ 165 h 2830"/>
                  <a:gd name="T2" fmla="*/ 1374 w 1517"/>
                  <a:gd name="T3" fmla="*/ 265 h 2830"/>
                  <a:gd name="T4" fmla="*/ 1256 w 1517"/>
                  <a:gd name="T5" fmla="*/ 394 h 2830"/>
                  <a:gd name="T6" fmla="*/ 1125 w 1517"/>
                  <a:gd name="T7" fmla="*/ 540 h 2830"/>
                  <a:gd name="T8" fmla="*/ 993 w 1517"/>
                  <a:gd name="T9" fmla="*/ 700 h 2830"/>
                  <a:gd name="T10" fmla="*/ 871 w 1517"/>
                  <a:gd name="T11" fmla="*/ 864 h 2830"/>
                  <a:gd name="T12" fmla="*/ 767 w 1517"/>
                  <a:gd name="T13" fmla="*/ 1025 h 2830"/>
                  <a:gd name="T14" fmla="*/ 689 w 1517"/>
                  <a:gd name="T15" fmla="*/ 1158 h 2830"/>
                  <a:gd name="T16" fmla="*/ 634 w 1517"/>
                  <a:gd name="T17" fmla="*/ 1253 h 2830"/>
                  <a:gd name="T18" fmla="*/ 603 w 1517"/>
                  <a:gd name="T19" fmla="*/ 1319 h 2830"/>
                  <a:gd name="T20" fmla="*/ 585 w 1517"/>
                  <a:gd name="T21" fmla="*/ 1363 h 2830"/>
                  <a:gd name="T22" fmla="*/ 579 w 1517"/>
                  <a:gd name="T23" fmla="*/ 1393 h 2830"/>
                  <a:gd name="T24" fmla="*/ 578 w 1517"/>
                  <a:gd name="T25" fmla="*/ 1415 h 2830"/>
                  <a:gd name="T26" fmla="*/ 591 w 1517"/>
                  <a:gd name="T27" fmla="*/ 1464 h 2830"/>
                  <a:gd name="T28" fmla="*/ 619 w 1517"/>
                  <a:gd name="T29" fmla="*/ 1487 h 2830"/>
                  <a:gd name="T30" fmla="*/ 655 w 1517"/>
                  <a:gd name="T31" fmla="*/ 1495 h 2830"/>
                  <a:gd name="T32" fmla="*/ 708 w 1517"/>
                  <a:gd name="T33" fmla="*/ 1495 h 2830"/>
                  <a:gd name="T34" fmla="*/ 804 w 1517"/>
                  <a:gd name="T35" fmla="*/ 1497 h 2830"/>
                  <a:gd name="T36" fmla="*/ 909 w 1517"/>
                  <a:gd name="T37" fmla="*/ 1503 h 2830"/>
                  <a:gd name="T38" fmla="*/ 1020 w 1517"/>
                  <a:gd name="T39" fmla="*/ 1518 h 2830"/>
                  <a:gd name="T40" fmla="*/ 1131 w 1517"/>
                  <a:gd name="T41" fmla="*/ 1547 h 2830"/>
                  <a:gd name="T42" fmla="*/ 1237 w 1517"/>
                  <a:gd name="T43" fmla="*/ 1591 h 2830"/>
                  <a:gd name="T44" fmla="*/ 1333 w 1517"/>
                  <a:gd name="T45" fmla="*/ 1657 h 2830"/>
                  <a:gd name="T46" fmla="*/ 1414 w 1517"/>
                  <a:gd name="T47" fmla="*/ 1746 h 2830"/>
                  <a:gd name="T48" fmla="*/ 1474 w 1517"/>
                  <a:gd name="T49" fmla="*/ 1863 h 2830"/>
                  <a:gd name="T50" fmla="*/ 1510 w 1517"/>
                  <a:gd name="T51" fmla="*/ 2013 h 2830"/>
                  <a:gd name="T52" fmla="*/ 1515 w 1517"/>
                  <a:gd name="T53" fmla="*/ 2180 h 2830"/>
                  <a:gd name="T54" fmla="*/ 1482 w 1517"/>
                  <a:gd name="T55" fmla="*/ 2328 h 2830"/>
                  <a:gd name="T56" fmla="*/ 1413 w 1517"/>
                  <a:gd name="T57" fmla="*/ 2470 h 2830"/>
                  <a:gd name="T58" fmla="*/ 1310 w 1517"/>
                  <a:gd name="T59" fmla="*/ 2601 h 2830"/>
                  <a:gd name="T60" fmla="*/ 1176 w 1517"/>
                  <a:gd name="T61" fmla="*/ 2710 h 2830"/>
                  <a:gd name="T62" fmla="*/ 1014 w 1517"/>
                  <a:gd name="T63" fmla="*/ 2788 h 2830"/>
                  <a:gd name="T64" fmla="*/ 826 w 1517"/>
                  <a:gd name="T65" fmla="*/ 2827 h 2830"/>
                  <a:gd name="T66" fmla="*/ 629 w 1517"/>
                  <a:gd name="T67" fmla="*/ 2821 h 2830"/>
                  <a:gd name="T68" fmla="*/ 459 w 1517"/>
                  <a:gd name="T69" fmla="*/ 2773 h 2830"/>
                  <a:gd name="T70" fmla="*/ 316 w 1517"/>
                  <a:gd name="T71" fmla="*/ 2692 h 2830"/>
                  <a:gd name="T72" fmla="*/ 201 w 1517"/>
                  <a:gd name="T73" fmla="*/ 2586 h 2830"/>
                  <a:gd name="T74" fmla="*/ 112 w 1517"/>
                  <a:gd name="T75" fmla="*/ 2459 h 2830"/>
                  <a:gd name="T76" fmla="*/ 50 w 1517"/>
                  <a:gd name="T77" fmla="*/ 2321 h 2830"/>
                  <a:gd name="T78" fmla="*/ 12 w 1517"/>
                  <a:gd name="T79" fmla="*/ 2176 h 2830"/>
                  <a:gd name="T80" fmla="*/ 0 w 1517"/>
                  <a:gd name="T81" fmla="*/ 2032 h 2830"/>
                  <a:gd name="T82" fmla="*/ 10 w 1517"/>
                  <a:gd name="T83" fmla="*/ 1876 h 2830"/>
                  <a:gd name="T84" fmla="*/ 42 w 1517"/>
                  <a:gd name="T85" fmla="*/ 1711 h 2830"/>
                  <a:gd name="T86" fmla="*/ 99 w 1517"/>
                  <a:gd name="T87" fmla="*/ 1536 h 2830"/>
                  <a:gd name="T88" fmla="*/ 184 w 1517"/>
                  <a:gd name="T89" fmla="*/ 1352 h 2830"/>
                  <a:gd name="T90" fmla="*/ 298 w 1517"/>
                  <a:gd name="T91" fmla="*/ 1154 h 2830"/>
                  <a:gd name="T92" fmla="*/ 446 w 1517"/>
                  <a:gd name="T93" fmla="*/ 942 h 2830"/>
                  <a:gd name="T94" fmla="*/ 630 w 1517"/>
                  <a:gd name="T95" fmla="*/ 711 h 2830"/>
                  <a:gd name="T96" fmla="*/ 853 w 1517"/>
                  <a:gd name="T97" fmla="*/ 463 h 2830"/>
                  <a:gd name="T98" fmla="*/ 1117 w 1517"/>
                  <a:gd name="T99" fmla="*/ 193 h 2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17" h="2830">
                    <a:moveTo>
                      <a:pt x="1317" y="0"/>
                    </a:moveTo>
                    <a:lnTo>
                      <a:pt x="1496" y="139"/>
                    </a:lnTo>
                    <a:lnTo>
                      <a:pt x="1471" y="165"/>
                    </a:lnTo>
                    <a:lnTo>
                      <a:pt x="1441" y="195"/>
                    </a:lnTo>
                    <a:lnTo>
                      <a:pt x="1409" y="229"/>
                    </a:lnTo>
                    <a:lnTo>
                      <a:pt x="1374" y="265"/>
                    </a:lnTo>
                    <a:lnTo>
                      <a:pt x="1336" y="305"/>
                    </a:lnTo>
                    <a:lnTo>
                      <a:pt x="1296" y="348"/>
                    </a:lnTo>
                    <a:lnTo>
                      <a:pt x="1256" y="394"/>
                    </a:lnTo>
                    <a:lnTo>
                      <a:pt x="1213" y="440"/>
                    </a:lnTo>
                    <a:lnTo>
                      <a:pt x="1169" y="489"/>
                    </a:lnTo>
                    <a:lnTo>
                      <a:pt x="1125" y="540"/>
                    </a:lnTo>
                    <a:lnTo>
                      <a:pt x="1081" y="593"/>
                    </a:lnTo>
                    <a:lnTo>
                      <a:pt x="1037" y="646"/>
                    </a:lnTo>
                    <a:lnTo>
                      <a:pt x="993" y="700"/>
                    </a:lnTo>
                    <a:lnTo>
                      <a:pt x="952" y="754"/>
                    </a:lnTo>
                    <a:lnTo>
                      <a:pt x="910" y="809"/>
                    </a:lnTo>
                    <a:lnTo>
                      <a:pt x="871" y="864"/>
                    </a:lnTo>
                    <a:lnTo>
                      <a:pt x="833" y="918"/>
                    </a:lnTo>
                    <a:lnTo>
                      <a:pt x="799" y="972"/>
                    </a:lnTo>
                    <a:lnTo>
                      <a:pt x="767" y="1025"/>
                    </a:lnTo>
                    <a:lnTo>
                      <a:pt x="738" y="1076"/>
                    </a:lnTo>
                    <a:lnTo>
                      <a:pt x="712" y="1120"/>
                    </a:lnTo>
                    <a:lnTo>
                      <a:pt x="689" y="1158"/>
                    </a:lnTo>
                    <a:lnTo>
                      <a:pt x="668" y="1194"/>
                    </a:lnTo>
                    <a:lnTo>
                      <a:pt x="650" y="1226"/>
                    </a:lnTo>
                    <a:lnTo>
                      <a:pt x="634" y="1253"/>
                    </a:lnTo>
                    <a:lnTo>
                      <a:pt x="622" y="1279"/>
                    </a:lnTo>
                    <a:lnTo>
                      <a:pt x="611" y="1300"/>
                    </a:lnTo>
                    <a:lnTo>
                      <a:pt x="603" y="1319"/>
                    </a:lnTo>
                    <a:lnTo>
                      <a:pt x="596" y="1336"/>
                    </a:lnTo>
                    <a:lnTo>
                      <a:pt x="590" y="1350"/>
                    </a:lnTo>
                    <a:lnTo>
                      <a:pt x="585" y="1363"/>
                    </a:lnTo>
                    <a:lnTo>
                      <a:pt x="582" y="1374"/>
                    </a:lnTo>
                    <a:lnTo>
                      <a:pt x="580" y="1384"/>
                    </a:lnTo>
                    <a:lnTo>
                      <a:pt x="579" y="1393"/>
                    </a:lnTo>
                    <a:lnTo>
                      <a:pt x="579" y="1401"/>
                    </a:lnTo>
                    <a:lnTo>
                      <a:pt x="578" y="1408"/>
                    </a:lnTo>
                    <a:lnTo>
                      <a:pt x="578" y="1415"/>
                    </a:lnTo>
                    <a:lnTo>
                      <a:pt x="580" y="1435"/>
                    </a:lnTo>
                    <a:lnTo>
                      <a:pt x="584" y="1451"/>
                    </a:lnTo>
                    <a:lnTo>
                      <a:pt x="591" y="1464"/>
                    </a:lnTo>
                    <a:lnTo>
                      <a:pt x="599" y="1474"/>
                    </a:lnTo>
                    <a:lnTo>
                      <a:pt x="608" y="1481"/>
                    </a:lnTo>
                    <a:lnTo>
                      <a:pt x="619" y="1487"/>
                    </a:lnTo>
                    <a:lnTo>
                      <a:pt x="631" y="1491"/>
                    </a:lnTo>
                    <a:lnTo>
                      <a:pt x="643" y="1493"/>
                    </a:lnTo>
                    <a:lnTo>
                      <a:pt x="655" y="1495"/>
                    </a:lnTo>
                    <a:lnTo>
                      <a:pt x="667" y="1495"/>
                    </a:lnTo>
                    <a:lnTo>
                      <a:pt x="678" y="1495"/>
                    </a:lnTo>
                    <a:lnTo>
                      <a:pt x="708" y="1495"/>
                    </a:lnTo>
                    <a:lnTo>
                      <a:pt x="737" y="1495"/>
                    </a:lnTo>
                    <a:lnTo>
                      <a:pt x="770" y="1496"/>
                    </a:lnTo>
                    <a:lnTo>
                      <a:pt x="804" y="1497"/>
                    </a:lnTo>
                    <a:lnTo>
                      <a:pt x="837" y="1498"/>
                    </a:lnTo>
                    <a:lnTo>
                      <a:pt x="873" y="1500"/>
                    </a:lnTo>
                    <a:lnTo>
                      <a:pt x="909" y="1503"/>
                    </a:lnTo>
                    <a:lnTo>
                      <a:pt x="946" y="1507"/>
                    </a:lnTo>
                    <a:lnTo>
                      <a:pt x="983" y="1512"/>
                    </a:lnTo>
                    <a:lnTo>
                      <a:pt x="1020" y="1518"/>
                    </a:lnTo>
                    <a:lnTo>
                      <a:pt x="1058" y="1526"/>
                    </a:lnTo>
                    <a:lnTo>
                      <a:pt x="1094" y="1535"/>
                    </a:lnTo>
                    <a:lnTo>
                      <a:pt x="1131" y="1547"/>
                    </a:lnTo>
                    <a:lnTo>
                      <a:pt x="1167" y="1560"/>
                    </a:lnTo>
                    <a:lnTo>
                      <a:pt x="1203" y="1574"/>
                    </a:lnTo>
                    <a:lnTo>
                      <a:pt x="1237" y="1591"/>
                    </a:lnTo>
                    <a:lnTo>
                      <a:pt x="1270" y="1611"/>
                    </a:lnTo>
                    <a:lnTo>
                      <a:pt x="1303" y="1632"/>
                    </a:lnTo>
                    <a:lnTo>
                      <a:pt x="1333" y="1657"/>
                    </a:lnTo>
                    <a:lnTo>
                      <a:pt x="1362" y="1684"/>
                    </a:lnTo>
                    <a:lnTo>
                      <a:pt x="1388" y="1714"/>
                    </a:lnTo>
                    <a:lnTo>
                      <a:pt x="1414" y="1746"/>
                    </a:lnTo>
                    <a:lnTo>
                      <a:pt x="1436" y="1782"/>
                    </a:lnTo>
                    <a:lnTo>
                      <a:pt x="1457" y="1822"/>
                    </a:lnTo>
                    <a:lnTo>
                      <a:pt x="1474" y="1863"/>
                    </a:lnTo>
                    <a:lnTo>
                      <a:pt x="1489" y="1910"/>
                    </a:lnTo>
                    <a:lnTo>
                      <a:pt x="1500" y="1959"/>
                    </a:lnTo>
                    <a:lnTo>
                      <a:pt x="1510" y="2013"/>
                    </a:lnTo>
                    <a:lnTo>
                      <a:pt x="1515" y="2071"/>
                    </a:lnTo>
                    <a:lnTo>
                      <a:pt x="1517" y="2132"/>
                    </a:lnTo>
                    <a:lnTo>
                      <a:pt x="1515" y="2180"/>
                    </a:lnTo>
                    <a:lnTo>
                      <a:pt x="1508" y="2229"/>
                    </a:lnTo>
                    <a:lnTo>
                      <a:pt x="1497" y="2279"/>
                    </a:lnTo>
                    <a:lnTo>
                      <a:pt x="1482" y="2328"/>
                    </a:lnTo>
                    <a:lnTo>
                      <a:pt x="1463" y="2376"/>
                    </a:lnTo>
                    <a:lnTo>
                      <a:pt x="1439" y="2424"/>
                    </a:lnTo>
                    <a:lnTo>
                      <a:pt x="1413" y="2470"/>
                    </a:lnTo>
                    <a:lnTo>
                      <a:pt x="1382" y="2515"/>
                    </a:lnTo>
                    <a:lnTo>
                      <a:pt x="1347" y="2559"/>
                    </a:lnTo>
                    <a:lnTo>
                      <a:pt x="1310" y="2601"/>
                    </a:lnTo>
                    <a:lnTo>
                      <a:pt x="1268" y="2640"/>
                    </a:lnTo>
                    <a:lnTo>
                      <a:pt x="1224" y="2676"/>
                    </a:lnTo>
                    <a:lnTo>
                      <a:pt x="1176" y="2710"/>
                    </a:lnTo>
                    <a:lnTo>
                      <a:pt x="1125" y="2739"/>
                    </a:lnTo>
                    <a:lnTo>
                      <a:pt x="1070" y="2766"/>
                    </a:lnTo>
                    <a:lnTo>
                      <a:pt x="1014" y="2788"/>
                    </a:lnTo>
                    <a:lnTo>
                      <a:pt x="954" y="2806"/>
                    </a:lnTo>
                    <a:lnTo>
                      <a:pt x="891" y="2819"/>
                    </a:lnTo>
                    <a:lnTo>
                      <a:pt x="826" y="2827"/>
                    </a:lnTo>
                    <a:lnTo>
                      <a:pt x="758" y="2830"/>
                    </a:lnTo>
                    <a:lnTo>
                      <a:pt x="693" y="2828"/>
                    </a:lnTo>
                    <a:lnTo>
                      <a:pt x="629" y="2821"/>
                    </a:lnTo>
                    <a:lnTo>
                      <a:pt x="569" y="2809"/>
                    </a:lnTo>
                    <a:lnTo>
                      <a:pt x="513" y="2793"/>
                    </a:lnTo>
                    <a:lnTo>
                      <a:pt x="459" y="2773"/>
                    </a:lnTo>
                    <a:lnTo>
                      <a:pt x="409" y="2750"/>
                    </a:lnTo>
                    <a:lnTo>
                      <a:pt x="361" y="2723"/>
                    </a:lnTo>
                    <a:lnTo>
                      <a:pt x="316" y="2692"/>
                    </a:lnTo>
                    <a:lnTo>
                      <a:pt x="275" y="2660"/>
                    </a:lnTo>
                    <a:lnTo>
                      <a:pt x="237" y="2624"/>
                    </a:lnTo>
                    <a:lnTo>
                      <a:pt x="201" y="2586"/>
                    </a:lnTo>
                    <a:lnTo>
                      <a:pt x="168" y="2546"/>
                    </a:lnTo>
                    <a:lnTo>
                      <a:pt x="139" y="2503"/>
                    </a:lnTo>
                    <a:lnTo>
                      <a:pt x="112" y="2459"/>
                    </a:lnTo>
                    <a:lnTo>
                      <a:pt x="89" y="2414"/>
                    </a:lnTo>
                    <a:lnTo>
                      <a:pt x="67" y="2368"/>
                    </a:lnTo>
                    <a:lnTo>
                      <a:pt x="50" y="2321"/>
                    </a:lnTo>
                    <a:lnTo>
                      <a:pt x="35" y="2273"/>
                    </a:lnTo>
                    <a:lnTo>
                      <a:pt x="22" y="2224"/>
                    </a:lnTo>
                    <a:lnTo>
                      <a:pt x="12" y="2176"/>
                    </a:lnTo>
                    <a:lnTo>
                      <a:pt x="5" y="2128"/>
                    </a:lnTo>
                    <a:lnTo>
                      <a:pt x="1" y="2080"/>
                    </a:lnTo>
                    <a:lnTo>
                      <a:pt x="0" y="2032"/>
                    </a:lnTo>
                    <a:lnTo>
                      <a:pt x="1" y="1980"/>
                    </a:lnTo>
                    <a:lnTo>
                      <a:pt x="4" y="1929"/>
                    </a:lnTo>
                    <a:lnTo>
                      <a:pt x="10" y="1876"/>
                    </a:lnTo>
                    <a:lnTo>
                      <a:pt x="18" y="1822"/>
                    </a:lnTo>
                    <a:lnTo>
                      <a:pt x="29" y="1767"/>
                    </a:lnTo>
                    <a:lnTo>
                      <a:pt x="42" y="1711"/>
                    </a:lnTo>
                    <a:lnTo>
                      <a:pt x="58" y="1654"/>
                    </a:lnTo>
                    <a:lnTo>
                      <a:pt x="78" y="1595"/>
                    </a:lnTo>
                    <a:lnTo>
                      <a:pt x="99" y="1536"/>
                    </a:lnTo>
                    <a:lnTo>
                      <a:pt x="124" y="1476"/>
                    </a:lnTo>
                    <a:lnTo>
                      <a:pt x="152" y="1415"/>
                    </a:lnTo>
                    <a:lnTo>
                      <a:pt x="184" y="1352"/>
                    </a:lnTo>
                    <a:lnTo>
                      <a:pt x="218" y="1288"/>
                    </a:lnTo>
                    <a:lnTo>
                      <a:pt x="256" y="1222"/>
                    </a:lnTo>
                    <a:lnTo>
                      <a:pt x="298" y="1154"/>
                    </a:lnTo>
                    <a:lnTo>
                      <a:pt x="344" y="1085"/>
                    </a:lnTo>
                    <a:lnTo>
                      <a:pt x="393" y="1014"/>
                    </a:lnTo>
                    <a:lnTo>
                      <a:pt x="446" y="942"/>
                    </a:lnTo>
                    <a:lnTo>
                      <a:pt x="503" y="866"/>
                    </a:lnTo>
                    <a:lnTo>
                      <a:pt x="565" y="790"/>
                    </a:lnTo>
                    <a:lnTo>
                      <a:pt x="630" y="711"/>
                    </a:lnTo>
                    <a:lnTo>
                      <a:pt x="700" y="631"/>
                    </a:lnTo>
                    <a:lnTo>
                      <a:pt x="774" y="547"/>
                    </a:lnTo>
                    <a:lnTo>
                      <a:pt x="853" y="463"/>
                    </a:lnTo>
                    <a:lnTo>
                      <a:pt x="936" y="375"/>
                    </a:lnTo>
                    <a:lnTo>
                      <a:pt x="1024" y="285"/>
                    </a:lnTo>
                    <a:lnTo>
                      <a:pt x="1117" y="193"/>
                    </a:lnTo>
                    <a:lnTo>
                      <a:pt x="1215" y="97"/>
                    </a:lnTo>
                    <a:lnTo>
                      <a:pt x="1317" y="0"/>
                    </a:ln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640080" rtl="0" eaLnBrk="1" latinLnBrk="0" hangingPunct="1">
                  <a:defRPr sz="1300" kern="1200">
                    <a:solidFill>
                      <a:schemeClr val="tx1"/>
                    </a:solidFill>
                    <a:latin typeface="+mn-lt"/>
                    <a:ea typeface="+mn-ea"/>
                    <a:cs typeface="+mn-cs"/>
                  </a:defRPr>
                </a:lvl1pPr>
                <a:lvl2pPr marL="320040" algn="l" defTabSz="640080" rtl="0" eaLnBrk="1" latinLnBrk="0" hangingPunct="1">
                  <a:defRPr sz="1300" kern="1200">
                    <a:solidFill>
                      <a:schemeClr val="tx1"/>
                    </a:solidFill>
                    <a:latin typeface="+mn-lt"/>
                    <a:ea typeface="+mn-ea"/>
                    <a:cs typeface="+mn-cs"/>
                  </a:defRPr>
                </a:lvl2pPr>
                <a:lvl3pPr marL="640080" algn="l" defTabSz="640080" rtl="0" eaLnBrk="1" latinLnBrk="0" hangingPunct="1">
                  <a:defRPr sz="1300" kern="1200">
                    <a:solidFill>
                      <a:schemeClr val="tx1"/>
                    </a:solidFill>
                    <a:latin typeface="+mn-lt"/>
                    <a:ea typeface="+mn-ea"/>
                    <a:cs typeface="+mn-cs"/>
                  </a:defRPr>
                </a:lvl3pPr>
                <a:lvl4pPr marL="960120" algn="l" defTabSz="640080" rtl="0" eaLnBrk="1" latinLnBrk="0" hangingPunct="1">
                  <a:defRPr sz="1300" kern="1200">
                    <a:solidFill>
                      <a:schemeClr val="tx1"/>
                    </a:solidFill>
                    <a:latin typeface="+mn-lt"/>
                    <a:ea typeface="+mn-ea"/>
                    <a:cs typeface="+mn-cs"/>
                  </a:defRPr>
                </a:lvl4pPr>
                <a:lvl5pPr marL="1280160" algn="l" defTabSz="640080" rtl="0" eaLnBrk="1" latinLnBrk="0" hangingPunct="1">
                  <a:defRPr sz="1300" kern="1200">
                    <a:solidFill>
                      <a:schemeClr val="tx1"/>
                    </a:solidFill>
                    <a:latin typeface="+mn-lt"/>
                    <a:ea typeface="+mn-ea"/>
                    <a:cs typeface="+mn-cs"/>
                  </a:defRPr>
                </a:lvl5pPr>
                <a:lvl6pPr marL="1600200" algn="l" defTabSz="640080" rtl="0" eaLnBrk="1" latinLnBrk="0" hangingPunct="1">
                  <a:defRPr sz="1300" kern="1200">
                    <a:solidFill>
                      <a:schemeClr val="tx1"/>
                    </a:solidFill>
                    <a:latin typeface="+mn-lt"/>
                    <a:ea typeface="+mn-ea"/>
                    <a:cs typeface="+mn-cs"/>
                  </a:defRPr>
                </a:lvl6pPr>
                <a:lvl7pPr marL="1920240" algn="l" defTabSz="640080" rtl="0" eaLnBrk="1" latinLnBrk="0" hangingPunct="1">
                  <a:defRPr sz="1300" kern="1200">
                    <a:solidFill>
                      <a:schemeClr val="tx1"/>
                    </a:solidFill>
                    <a:latin typeface="+mn-lt"/>
                    <a:ea typeface="+mn-ea"/>
                    <a:cs typeface="+mn-cs"/>
                  </a:defRPr>
                </a:lvl7pPr>
                <a:lvl8pPr marL="2240280" algn="l" defTabSz="640080" rtl="0" eaLnBrk="1" latinLnBrk="0" hangingPunct="1">
                  <a:defRPr sz="1300" kern="1200">
                    <a:solidFill>
                      <a:schemeClr val="tx1"/>
                    </a:solidFill>
                    <a:latin typeface="+mn-lt"/>
                    <a:ea typeface="+mn-ea"/>
                    <a:cs typeface="+mn-cs"/>
                  </a:defRPr>
                </a:lvl8pPr>
                <a:lvl9pPr marL="2560320" algn="l" defTabSz="640080" rtl="0" eaLnBrk="1" latinLnBrk="0" hangingPunct="1">
                  <a:defRPr sz="1300" kern="1200">
                    <a:solidFill>
                      <a:schemeClr val="tx1"/>
                    </a:solidFill>
                    <a:latin typeface="+mn-lt"/>
                    <a:ea typeface="+mn-ea"/>
                    <a:cs typeface="+mn-cs"/>
                  </a:defRPr>
                </a:lvl9pPr>
              </a:lstStyle>
              <a:p>
                <a:endParaRPr lang="en-US" dirty="0">
                  <a:solidFill>
                    <a:srgbClr val="FFFFFF"/>
                  </a:solidFill>
                </a:endParaRPr>
              </a:p>
            </p:txBody>
          </p:sp>
        </p:grpSp>
      </p:grpSp>
      <p:grpSp>
        <p:nvGrpSpPr>
          <p:cNvPr id="23" name="Group 22"/>
          <p:cNvGrpSpPr/>
          <p:nvPr/>
        </p:nvGrpSpPr>
        <p:grpSpPr bwMode="gray">
          <a:xfrm rot="10800000">
            <a:off x="5077891" y="2758211"/>
            <a:ext cx="423178" cy="361740"/>
            <a:chOff x="559122" y="1527482"/>
            <a:chExt cx="423178" cy="361740"/>
          </a:xfrm>
        </p:grpSpPr>
        <p:sp>
          <p:nvSpPr>
            <p:cNvPr id="26" name="Rectangle 25"/>
            <p:cNvSpPr/>
            <p:nvPr/>
          </p:nvSpPr>
          <p:spPr bwMode="gray">
            <a:xfrm>
              <a:off x="559122" y="1527482"/>
              <a:ext cx="423178" cy="361740"/>
            </a:xfrm>
            <a:prstGeom prst="rect">
              <a:avLst/>
            </a:prstGeom>
            <a:solidFill>
              <a:schemeClr val="bg1"/>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a:solidFill>
                  <a:srgbClr val="FFFFFF"/>
                </a:solidFill>
              </a:endParaRPr>
            </a:p>
          </p:txBody>
        </p:sp>
        <p:grpSp>
          <p:nvGrpSpPr>
            <p:cNvPr id="27" name="Group 26"/>
            <p:cNvGrpSpPr/>
            <p:nvPr/>
          </p:nvGrpSpPr>
          <p:grpSpPr bwMode="gray">
            <a:xfrm flipH="1" flipV="1">
              <a:off x="613295" y="1598012"/>
              <a:ext cx="315403" cy="272386"/>
              <a:chOff x="4150256" y="2023793"/>
              <a:chExt cx="394764" cy="340924"/>
            </a:xfrm>
          </p:grpSpPr>
          <p:sp>
            <p:nvSpPr>
              <p:cNvPr id="28" name="Freeform 27"/>
              <p:cNvSpPr>
                <a:spLocks/>
              </p:cNvSpPr>
              <p:nvPr/>
            </p:nvSpPr>
            <p:spPr bwMode="gray">
              <a:xfrm rot="10800000">
                <a:off x="4150256" y="2023793"/>
                <a:ext cx="182786" cy="340924"/>
              </a:xfrm>
              <a:custGeom>
                <a:avLst/>
                <a:gdLst>
                  <a:gd name="T0" fmla="*/ 1467 w 1517"/>
                  <a:gd name="T1" fmla="*/ 169 h 2830"/>
                  <a:gd name="T2" fmla="*/ 1364 w 1517"/>
                  <a:gd name="T3" fmla="*/ 277 h 2830"/>
                  <a:gd name="T4" fmla="*/ 1246 w 1517"/>
                  <a:gd name="T5" fmla="*/ 406 h 2830"/>
                  <a:gd name="T6" fmla="*/ 1121 w 1517"/>
                  <a:gd name="T7" fmla="*/ 548 h 2830"/>
                  <a:gd name="T8" fmla="*/ 994 w 1517"/>
                  <a:gd name="T9" fmla="*/ 700 h 2830"/>
                  <a:gd name="T10" fmla="*/ 874 w 1517"/>
                  <a:gd name="T11" fmla="*/ 854 h 2830"/>
                  <a:gd name="T12" fmla="*/ 766 w 1517"/>
                  <a:gd name="T13" fmla="*/ 1006 h 2830"/>
                  <a:gd name="T14" fmla="*/ 676 w 1517"/>
                  <a:gd name="T15" fmla="*/ 1148 h 2830"/>
                  <a:gd name="T16" fmla="*/ 613 w 1517"/>
                  <a:gd name="T17" fmla="*/ 1277 h 2830"/>
                  <a:gd name="T18" fmla="*/ 581 w 1517"/>
                  <a:gd name="T19" fmla="*/ 1385 h 2830"/>
                  <a:gd name="T20" fmla="*/ 586 w 1517"/>
                  <a:gd name="T21" fmla="*/ 1451 h 2830"/>
                  <a:gd name="T22" fmla="*/ 615 w 1517"/>
                  <a:gd name="T23" fmla="*/ 1481 h 2830"/>
                  <a:gd name="T24" fmla="*/ 652 w 1517"/>
                  <a:gd name="T25" fmla="*/ 1493 h 2830"/>
                  <a:gd name="T26" fmla="*/ 679 w 1517"/>
                  <a:gd name="T27" fmla="*/ 1495 h 2830"/>
                  <a:gd name="T28" fmla="*/ 770 w 1517"/>
                  <a:gd name="T29" fmla="*/ 1496 h 2830"/>
                  <a:gd name="T30" fmla="*/ 873 w 1517"/>
                  <a:gd name="T31" fmla="*/ 1500 h 2830"/>
                  <a:gd name="T32" fmla="*/ 983 w 1517"/>
                  <a:gd name="T33" fmla="*/ 1512 h 2830"/>
                  <a:gd name="T34" fmla="*/ 1094 w 1517"/>
                  <a:gd name="T35" fmla="*/ 1535 h 2830"/>
                  <a:gd name="T36" fmla="*/ 1202 w 1517"/>
                  <a:gd name="T37" fmla="*/ 1574 h 2830"/>
                  <a:gd name="T38" fmla="*/ 1302 w 1517"/>
                  <a:gd name="T39" fmla="*/ 1632 h 2830"/>
                  <a:gd name="T40" fmla="*/ 1389 w 1517"/>
                  <a:gd name="T41" fmla="*/ 1714 h 2830"/>
                  <a:gd name="T42" fmla="*/ 1456 w 1517"/>
                  <a:gd name="T43" fmla="*/ 1822 h 2830"/>
                  <a:gd name="T44" fmla="*/ 1501 w 1517"/>
                  <a:gd name="T45" fmla="*/ 1959 h 2830"/>
                  <a:gd name="T46" fmla="*/ 1517 w 1517"/>
                  <a:gd name="T47" fmla="*/ 2132 h 2830"/>
                  <a:gd name="T48" fmla="*/ 1497 w 1517"/>
                  <a:gd name="T49" fmla="*/ 2279 h 2830"/>
                  <a:gd name="T50" fmla="*/ 1440 w 1517"/>
                  <a:gd name="T51" fmla="*/ 2424 h 2830"/>
                  <a:gd name="T52" fmla="*/ 1347 w 1517"/>
                  <a:gd name="T53" fmla="*/ 2559 h 2830"/>
                  <a:gd name="T54" fmla="*/ 1224 w 1517"/>
                  <a:gd name="T55" fmla="*/ 2676 h 2830"/>
                  <a:gd name="T56" fmla="*/ 1071 w 1517"/>
                  <a:gd name="T57" fmla="*/ 2766 h 2830"/>
                  <a:gd name="T58" fmla="*/ 891 w 1517"/>
                  <a:gd name="T59" fmla="*/ 2819 h 2830"/>
                  <a:gd name="T60" fmla="*/ 692 w 1517"/>
                  <a:gd name="T61" fmla="*/ 2828 h 2830"/>
                  <a:gd name="T62" fmla="*/ 513 w 1517"/>
                  <a:gd name="T63" fmla="*/ 2793 h 2830"/>
                  <a:gd name="T64" fmla="*/ 361 w 1517"/>
                  <a:gd name="T65" fmla="*/ 2723 h 2830"/>
                  <a:gd name="T66" fmla="*/ 237 w 1517"/>
                  <a:gd name="T67" fmla="*/ 2624 h 2830"/>
                  <a:gd name="T68" fmla="*/ 140 w 1517"/>
                  <a:gd name="T69" fmla="*/ 2503 h 2830"/>
                  <a:gd name="T70" fmla="*/ 68 w 1517"/>
                  <a:gd name="T71" fmla="*/ 2368 h 2830"/>
                  <a:gd name="T72" fmla="*/ 22 w 1517"/>
                  <a:gd name="T73" fmla="*/ 2224 h 2830"/>
                  <a:gd name="T74" fmla="*/ 2 w 1517"/>
                  <a:gd name="T75" fmla="*/ 2080 h 2830"/>
                  <a:gd name="T76" fmla="*/ 5 w 1517"/>
                  <a:gd name="T77" fmla="*/ 1929 h 2830"/>
                  <a:gd name="T78" fmla="*/ 29 w 1517"/>
                  <a:gd name="T79" fmla="*/ 1767 h 2830"/>
                  <a:gd name="T80" fmla="*/ 77 w 1517"/>
                  <a:gd name="T81" fmla="*/ 1595 h 2830"/>
                  <a:gd name="T82" fmla="*/ 152 w 1517"/>
                  <a:gd name="T83" fmla="*/ 1415 h 2830"/>
                  <a:gd name="T84" fmla="*/ 257 w 1517"/>
                  <a:gd name="T85" fmla="*/ 1222 h 2830"/>
                  <a:gd name="T86" fmla="*/ 394 w 1517"/>
                  <a:gd name="T87" fmla="*/ 1014 h 2830"/>
                  <a:gd name="T88" fmla="*/ 565 w 1517"/>
                  <a:gd name="T89" fmla="*/ 790 h 2830"/>
                  <a:gd name="T90" fmla="*/ 774 w 1517"/>
                  <a:gd name="T91" fmla="*/ 547 h 2830"/>
                  <a:gd name="T92" fmla="*/ 1024 w 1517"/>
                  <a:gd name="T93" fmla="*/ 285 h 2830"/>
                  <a:gd name="T94" fmla="*/ 1318 w 1517"/>
                  <a:gd name="T95" fmla="*/ 0 h 2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17" h="2830">
                    <a:moveTo>
                      <a:pt x="1318" y="0"/>
                    </a:moveTo>
                    <a:lnTo>
                      <a:pt x="1497" y="139"/>
                    </a:lnTo>
                    <a:lnTo>
                      <a:pt x="1467" y="169"/>
                    </a:lnTo>
                    <a:lnTo>
                      <a:pt x="1434" y="203"/>
                    </a:lnTo>
                    <a:lnTo>
                      <a:pt x="1399" y="239"/>
                    </a:lnTo>
                    <a:lnTo>
                      <a:pt x="1364" y="277"/>
                    </a:lnTo>
                    <a:lnTo>
                      <a:pt x="1326" y="318"/>
                    </a:lnTo>
                    <a:lnTo>
                      <a:pt x="1286" y="361"/>
                    </a:lnTo>
                    <a:lnTo>
                      <a:pt x="1246" y="406"/>
                    </a:lnTo>
                    <a:lnTo>
                      <a:pt x="1205" y="452"/>
                    </a:lnTo>
                    <a:lnTo>
                      <a:pt x="1163" y="499"/>
                    </a:lnTo>
                    <a:lnTo>
                      <a:pt x="1121" y="548"/>
                    </a:lnTo>
                    <a:lnTo>
                      <a:pt x="1078" y="598"/>
                    </a:lnTo>
                    <a:lnTo>
                      <a:pt x="1036" y="649"/>
                    </a:lnTo>
                    <a:lnTo>
                      <a:pt x="994" y="700"/>
                    </a:lnTo>
                    <a:lnTo>
                      <a:pt x="954" y="751"/>
                    </a:lnTo>
                    <a:lnTo>
                      <a:pt x="913" y="803"/>
                    </a:lnTo>
                    <a:lnTo>
                      <a:pt x="874" y="854"/>
                    </a:lnTo>
                    <a:lnTo>
                      <a:pt x="836" y="906"/>
                    </a:lnTo>
                    <a:lnTo>
                      <a:pt x="801" y="956"/>
                    </a:lnTo>
                    <a:lnTo>
                      <a:pt x="766" y="1006"/>
                    </a:lnTo>
                    <a:lnTo>
                      <a:pt x="733" y="1055"/>
                    </a:lnTo>
                    <a:lnTo>
                      <a:pt x="704" y="1102"/>
                    </a:lnTo>
                    <a:lnTo>
                      <a:pt x="676" y="1148"/>
                    </a:lnTo>
                    <a:lnTo>
                      <a:pt x="652" y="1193"/>
                    </a:lnTo>
                    <a:lnTo>
                      <a:pt x="630" y="1236"/>
                    </a:lnTo>
                    <a:lnTo>
                      <a:pt x="613" y="1277"/>
                    </a:lnTo>
                    <a:lnTo>
                      <a:pt x="599" y="1315"/>
                    </a:lnTo>
                    <a:lnTo>
                      <a:pt x="587" y="1351"/>
                    </a:lnTo>
                    <a:lnTo>
                      <a:pt x="581" y="1385"/>
                    </a:lnTo>
                    <a:lnTo>
                      <a:pt x="579" y="1415"/>
                    </a:lnTo>
                    <a:lnTo>
                      <a:pt x="580" y="1435"/>
                    </a:lnTo>
                    <a:lnTo>
                      <a:pt x="586" y="1451"/>
                    </a:lnTo>
                    <a:lnTo>
                      <a:pt x="594" y="1464"/>
                    </a:lnTo>
                    <a:lnTo>
                      <a:pt x="604" y="1474"/>
                    </a:lnTo>
                    <a:lnTo>
                      <a:pt x="615" y="1481"/>
                    </a:lnTo>
                    <a:lnTo>
                      <a:pt x="627" y="1487"/>
                    </a:lnTo>
                    <a:lnTo>
                      <a:pt x="639" y="1491"/>
                    </a:lnTo>
                    <a:lnTo>
                      <a:pt x="652" y="1493"/>
                    </a:lnTo>
                    <a:lnTo>
                      <a:pt x="663" y="1495"/>
                    </a:lnTo>
                    <a:lnTo>
                      <a:pt x="672" y="1495"/>
                    </a:lnTo>
                    <a:lnTo>
                      <a:pt x="679" y="1495"/>
                    </a:lnTo>
                    <a:lnTo>
                      <a:pt x="708" y="1495"/>
                    </a:lnTo>
                    <a:lnTo>
                      <a:pt x="738" y="1495"/>
                    </a:lnTo>
                    <a:lnTo>
                      <a:pt x="770" y="1496"/>
                    </a:lnTo>
                    <a:lnTo>
                      <a:pt x="804" y="1497"/>
                    </a:lnTo>
                    <a:lnTo>
                      <a:pt x="838" y="1498"/>
                    </a:lnTo>
                    <a:lnTo>
                      <a:pt x="873" y="1500"/>
                    </a:lnTo>
                    <a:lnTo>
                      <a:pt x="910" y="1503"/>
                    </a:lnTo>
                    <a:lnTo>
                      <a:pt x="946" y="1507"/>
                    </a:lnTo>
                    <a:lnTo>
                      <a:pt x="983" y="1512"/>
                    </a:lnTo>
                    <a:lnTo>
                      <a:pt x="1020" y="1518"/>
                    </a:lnTo>
                    <a:lnTo>
                      <a:pt x="1058" y="1526"/>
                    </a:lnTo>
                    <a:lnTo>
                      <a:pt x="1094" y="1535"/>
                    </a:lnTo>
                    <a:lnTo>
                      <a:pt x="1131" y="1547"/>
                    </a:lnTo>
                    <a:lnTo>
                      <a:pt x="1167" y="1560"/>
                    </a:lnTo>
                    <a:lnTo>
                      <a:pt x="1202" y="1574"/>
                    </a:lnTo>
                    <a:lnTo>
                      <a:pt x="1237" y="1591"/>
                    </a:lnTo>
                    <a:lnTo>
                      <a:pt x="1271" y="1611"/>
                    </a:lnTo>
                    <a:lnTo>
                      <a:pt x="1302" y="1632"/>
                    </a:lnTo>
                    <a:lnTo>
                      <a:pt x="1333" y="1657"/>
                    </a:lnTo>
                    <a:lnTo>
                      <a:pt x="1362" y="1684"/>
                    </a:lnTo>
                    <a:lnTo>
                      <a:pt x="1389" y="1714"/>
                    </a:lnTo>
                    <a:lnTo>
                      <a:pt x="1414" y="1746"/>
                    </a:lnTo>
                    <a:lnTo>
                      <a:pt x="1436" y="1782"/>
                    </a:lnTo>
                    <a:lnTo>
                      <a:pt x="1456" y="1822"/>
                    </a:lnTo>
                    <a:lnTo>
                      <a:pt x="1474" y="1863"/>
                    </a:lnTo>
                    <a:lnTo>
                      <a:pt x="1489" y="1910"/>
                    </a:lnTo>
                    <a:lnTo>
                      <a:pt x="1501" y="1959"/>
                    </a:lnTo>
                    <a:lnTo>
                      <a:pt x="1509" y="2013"/>
                    </a:lnTo>
                    <a:lnTo>
                      <a:pt x="1515" y="2071"/>
                    </a:lnTo>
                    <a:lnTo>
                      <a:pt x="1517" y="2132"/>
                    </a:lnTo>
                    <a:lnTo>
                      <a:pt x="1515" y="2180"/>
                    </a:lnTo>
                    <a:lnTo>
                      <a:pt x="1508" y="2229"/>
                    </a:lnTo>
                    <a:lnTo>
                      <a:pt x="1497" y="2279"/>
                    </a:lnTo>
                    <a:lnTo>
                      <a:pt x="1482" y="2328"/>
                    </a:lnTo>
                    <a:lnTo>
                      <a:pt x="1463" y="2376"/>
                    </a:lnTo>
                    <a:lnTo>
                      <a:pt x="1440" y="2424"/>
                    </a:lnTo>
                    <a:lnTo>
                      <a:pt x="1413" y="2470"/>
                    </a:lnTo>
                    <a:lnTo>
                      <a:pt x="1382" y="2515"/>
                    </a:lnTo>
                    <a:lnTo>
                      <a:pt x="1347" y="2559"/>
                    </a:lnTo>
                    <a:lnTo>
                      <a:pt x="1310" y="2601"/>
                    </a:lnTo>
                    <a:lnTo>
                      <a:pt x="1269" y="2640"/>
                    </a:lnTo>
                    <a:lnTo>
                      <a:pt x="1224" y="2676"/>
                    </a:lnTo>
                    <a:lnTo>
                      <a:pt x="1176" y="2710"/>
                    </a:lnTo>
                    <a:lnTo>
                      <a:pt x="1125" y="2739"/>
                    </a:lnTo>
                    <a:lnTo>
                      <a:pt x="1071" y="2766"/>
                    </a:lnTo>
                    <a:lnTo>
                      <a:pt x="1014" y="2788"/>
                    </a:lnTo>
                    <a:lnTo>
                      <a:pt x="954" y="2806"/>
                    </a:lnTo>
                    <a:lnTo>
                      <a:pt x="891" y="2819"/>
                    </a:lnTo>
                    <a:lnTo>
                      <a:pt x="826" y="2827"/>
                    </a:lnTo>
                    <a:lnTo>
                      <a:pt x="759" y="2830"/>
                    </a:lnTo>
                    <a:lnTo>
                      <a:pt x="692" y="2828"/>
                    </a:lnTo>
                    <a:lnTo>
                      <a:pt x="629" y="2821"/>
                    </a:lnTo>
                    <a:lnTo>
                      <a:pt x="570" y="2809"/>
                    </a:lnTo>
                    <a:lnTo>
                      <a:pt x="513" y="2793"/>
                    </a:lnTo>
                    <a:lnTo>
                      <a:pt x="459" y="2773"/>
                    </a:lnTo>
                    <a:lnTo>
                      <a:pt x="409" y="2750"/>
                    </a:lnTo>
                    <a:lnTo>
                      <a:pt x="361" y="2723"/>
                    </a:lnTo>
                    <a:lnTo>
                      <a:pt x="317" y="2692"/>
                    </a:lnTo>
                    <a:lnTo>
                      <a:pt x="275" y="2660"/>
                    </a:lnTo>
                    <a:lnTo>
                      <a:pt x="237" y="2624"/>
                    </a:lnTo>
                    <a:lnTo>
                      <a:pt x="202" y="2586"/>
                    </a:lnTo>
                    <a:lnTo>
                      <a:pt x="169" y="2546"/>
                    </a:lnTo>
                    <a:lnTo>
                      <a:pt x="140" y="2503"/>
                    </a:lnTo>
                    <a:lnTo>
                      <a:pt x="112" y="2459"/>
                    </a:lnTo>
                    <a:lnTo>
                      <a:pt x="89" y="2414"/>
                    </a:lnTo>
                    <a:lnTo>
                      <a:pt x="68" y="2368"/>
                    </a:lnTo>
                    <a:lnTo>
                      <a:pt x="50" y="2321"/>
                    </a:lnTo>
                    <a:lnTo>
                      <a:pt x="35" y="2273"/>
                    </a:lnTo>
                    <a:lnTo>
                      <a:pt x="22" y="2224"/>
                    </a:lnTo>
                    <a:lnTo>
                      <a:pt x="12" y="2176"/>
                    </a:lnTo>
                    <a:lnTo>
                      <a:pt x="6" y="2128"/>
                    </a:lnTo>
                    <a:lnTo>
                      <a:pt x="2" y="2080"/>
                    </a:lnTo>
                    <a:lnTo>
                      <a:pt x="0" y="2032"/>
                    </a:lnTo>
                    <a:lnTo>
                      <a:pt x="1" y="1980"/>
                    </a:lnTo>
                    <a:lnTo>
                      <a:pt x="5" y="1929"/>
                    </a:lnTo>
                    <a:lnTo>
                      <a:pt x="10" y="1876"/>
                    </a:lnTo>
                    <a:lnTo>
                      <a:pt x="18" y="1822"/>
                    </a:lnTo>
                    <a:lnTo>
                      <a:pt x="29" y="1767"/>
                    </a:lnTo>
                    <a:lnTo>
                      <a:pt x="43" y="1711"/>
                    </a:lnTo>
                    <a:lnTo>
                      <a:pt x="58" y="1654"/>
                    </a:lnTo>
                    <a:lnTo>
                      <a:pt x="77" y="1595"/>
                    </a:lnTo>
                    <a:lnTo>
                      <a:pt x="99" y="1536"/>
                    </a:lnTo>
                    <a:lnTo>
                      <a:pt x="124" y="1476"/>
                    </a:lnTo>
                    <a:lnTo>
                      <a:pt x="152" y="1415"/>
                    </a:lnTo>
                    <a:lnTo>
                      <a:pt x="183" y="1352"/>
                    </a:lnTo>
                    <a:lnTo>
                      <a:pt x="218" y="1288"/>
                    </a:lnTo>
                    <a:lnTo>
                      <a:pt x="257" y="1222"/>
                    </a:lnTo>
                    <a:lnTo>
                      <a:pt x="299" y="1154"/>
                    </a:lnTo>
                    <a:lnTo>
                      <a:pt x="344" y="1085"/>
                    </a:lnTo>
                    <a:lnTo>
                      <a:pt x="394" y="1014"/>
                    </a:lnTo>
                    <a:lnTo>
                      <a:pt x="447" y="942"/>
                    </a:lnTo>
                    <a:lnTo>
                      <a:pt x="504" y="866"/>
                    </a:lnTo>
                    <a:lnTo>
                      <a:pt x="565" y="790"/>
                    </a:lnTo>
                    <a:lnTo>
                      <a:pt x="630" y="711"/>
                    </a:lnTo>
                    <a:lnTo>
                      <a:pt x="700" y="631"/>
                    </a:lnTo>
                    <a:lnTo>
                      <a:pt x="774" y="547"/>
                    </a:lnTo>
                    <a:lnTo>
                      <a:pt x="853" y="463"/>
                    </a:lnTo>
                    <a:lnTo>
                      <a:pt x="936" y="375"/>
                    </a:lnTo>
                    <a:lnTo>
                      <a:pt x="1024" y="285"/>
                    </a:lnTo>
                    <a:lnTo>
                      <a:pt x="1117" y="193"/>
                    </a:lnTo>
                    <a:lnTo>
                      <a:pt x="1215" y="97"/>
                    </a:lnTo>
                    <a:lnTo>
                      <a:pt x="1318" y="0"/>
                    </a:ln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640080" rtl="0" eaLnBrk="1" latinLnBrk="0" hangingPunct="1">
                  <a:defRPr sz="1300" kern="1200">
                    <a:solidFill>
                      <a:schemeClr val="tx1"/>
                    </a:solidFill>
                    <a:latin typeface="+mn-lt"/>
                    <a:ea typeface="+mn-ea"/>
                    <a:cs typeface="+mn-cs"/>
                  </a:defRPr>
                </a:lvl1pPr>
                <a:lvl2pPr marL="320040" algn="l" defTabSz="640080" rtl="0" eaLnBrk="1" latinLnBrk="0" hangingPunct="1">
                  <a:defRPr sz="1300" kern="1200">
                    <a:solidFill>
                      <a:schemeClr val="tx1"/>
                    </a:solidFill>
                    <a:latin typeface="+mn-lt"/>
                    <a:ea typeface="+mn-ea"/>
                    <a:cs typeface="+mn-cs"/>
                  </a:defRPr>
                </a:lvl2pPr>
                <a:lvl3pPr marL="640080" algn="l" defTabSz="640080" rtl="0" eaLnBrk="1" latinLnBrk="0" hangingPunct="1">
                  <a:defRPr sz="1300" kern="1200">
                    <a:solidFill>
                      <a:schemeClr val="tx1"/>
                    </a:solidFill>
                    <a:latin typeface="+mn-lt"/>
                    <a:ea typeface="+mn-ea"/>
                    <a:cs typeface="+mn-cs"/>
                  </a:defRPr>
                </a:lvl3pPr>
                <a:lvl4pPr marL="960120" algn="l" defTabSz="640080" rtl="0" eaLnBrk="1" latinLnBrk="0" hangingPunct="1">
                  <a:defRPr sz="1300" kern="1200">
                    <a:solidFill>
                      <a:schemeClr val="tx1"/>
                    </a:solidFill>
                    <a:latin typeface="+mn-lt"/>
                    <a:ea typeface="+mn-ea"/>
                    <a:cs typeface="+mn-cs"/>
                  </a:defRPr>
                </a:lvl4pPr>
                <a:lvl5pPr marL="1280160" algn="l" defTabSz="640080" rtl="0" eaLnBrk="1" latinLnBrk="0" hangingPunct="1">
                  <a:defRPr sz="1300" kern="1200">
                    <a:solidFill>
                      <a:schemeClr val="tx1"/>
                    </a:solidFill>
                    <a:latin typeface="+mn-lt"/>
                    <a:ea typeface="+mn-ea"/>
                    <a:cs typeface="+mn-cs"/>
                  </a:defRPr>
                </a:lvl5pPr>
                <a:lvl6pPr marL="1600200" algn="l" defTabSz="640080" rtl="0" eaLnBrk="1" latinLnBrk="0" hangingPunct="1">
                  <a:defRPr sz="1300" kern="1200">
                    <a:solidFill>
                      <a:schemeClr val="tx1"/>
                    </a:solidFill>
                    <a:latin typeface="+mn-lt"/>
                    <a:ea typeface="+mn-ea"/>
                    <a:cs typeface="+mn-cs"/>
                  </a:defRPr>
                </a:lvl6pPr>
                <a:lvl7pPr marL="1920240" algn="l" defTabSz="640080" rtl="0" eaLnBrk="1" latinLnBrk="0" hangingPunct="1">
                  <a:defRPr sz="1300" kern="1200">
                    <a:solidFill>
                      <a:schemeClr val="tx1"/>
                    </a:solidFill>
                    <a:latin typeface="+mn-lt"/>
                    <a:ea typeface="+mn-ea"/>
                    <a:cs typeface="+mn-cs"/>
                  </a:defRPr>
                </a:lvl7pPr>
                <a:lvl8pPr marL="2240280" algn="l" defTabSz="640080" rtl="0" eaLnBrk="1" latinLnBrk="0" hangingPunct="1">
                  <a:defRPr sz="1300" kern="1200">
                    <a:solidFill>
                      <a:schemeClr val="tx1"/>
                    </a:solidFill>
                    <a:latin typeface="+mn-lt"/>
                    <a:ea typeface="+mn-ea"/>
                    <a:cs typeface="+mn-cs"/>
                  </a:defRPr>
                </a:lvl8pPr>
                <a:lvl9pPr marL="2560320" algn="l" defTabSz="640080" rtl="0" eaLnBrk="1" latinLnBrk="0" hangingPunct="1">
                  <a:defRPr sz="1300" kern="1200">
                    <a:solidFill>
                      <a:schemeClr val="tx1"/>
                    </a:solidFill>
                    <a:latin typeface="+mn-lt"/>
                    <a:ea typeface="+mn-ea"/>
                    <a:cs typeface="+mn-cs"/>
                  </a:defRPr>
                </a:lvl9pPr>
              </a:lstStyle>
              <a:p>
                <a:endParaRPr lang="en-US" dirty="0">
                  <a:solidFill>
                    <a:srgbClr val="FFFFFF"/>
                  </a:solidFill>
                </a:endParaRPr>
              </a:p>
            </p:txBody>
          </p:sp>
          <p:sp>
            <p:nvSpPr>
              <p:cNvPr id="29" name="Freeform 28"/>
              <p:cNvSpPr>
                <a:spLocks/>
              </p:cNvSpPr>
              <p:nvPr/>
            </p:nvSpPr>
            <p:spPr bwMode="gray">
              <a:xfrm rot="10800000">
                <a:off x="4362235" y="2023793"/>
                <a:ext cx="182785" cy="340924"/>
              </a:xfrm>
              <a:custGeom>
                <a:avLst/>
                <a:gdLst>
                  <a:gd name="T0" fmla="*/ 1471 w 1517"/>
                  <a:gd name="T1" fmla="*/ 165 h 2830"/>
                  <a:gd name="T2" fmla="*/ 1374 w 1517"/>
                  <a:gd name="T3" fmla="*/ 265 h 2830"/>
                  <a:gd name="T4" fmla="*/ 1256 w 1517"/>
                  <a:gd name="T5" fmla="*/ 394 h 2830"/>
                  <a:gd name="T6" fmla="*/ 1125 w 1517"/>
                  <a:gd name="T7" fmla="*/ 540 h 2830"/>
                  <a:gd name="T8" fmla="*/ 993 w 1517"/>
                  <a:gd name="T9" fmla="*/ 700 h 2830"/>
                  <a:gd name="T10" fmla="*/ 871 w 1517"/>
                  <a:gd name="T11" fmla="*/ 864 h 2830"/>
                  <a:gd name="T12" fmla="*/ 767 w 1517"/>
                  <a:gd name="T13" fmla="*/ 1025 h 2830"/>
                  <a:gd name="T14" fmla="*/ 689 w 1517"/>
                  <a:gd name="T15" fmla="*/ 1158 h 2830"/>
                  <a:gd name="T16" fmla="*/ 634 w 1517"/>
                  <a:gd name="T17" fmla="*/ 1253 h 2830"/>
                  <a:gd name="T18" fmla="*/ 603 w 1517"/>
                  <a:gd name="T19" fmla="*/ 1319 h 2830"/>
                  <a:gd name="T20" fmla="*/ 585 w 1517"/>
                  <a:gd name="T21" fmla="*/ 1363 h 2830"/>
                  <a:gd name="T22" fmla="*/ 579 w 1517"/>
                  <a:gd name="T23" fmla="*/ 1393 h 2830"/>
                  <a:gd name="T24" fmla="*/ 578 w 1517"/>
                  <a:gd name="T25" fmla="*/ 1415 h 2830"/>
                  <a:gd name="T26" fmla="*/ 591 w 1517"/>
                  <a:gd name="T27" fmla="*/ 1464 h 2830"/>
                  <a:gd name="T28" fmla="*/ 619 w 1517"/>
                  <a:gd name="T29" fmla="*/ 1487 h 2830"/>
                  <a:gd name="T30" fmla="*/ 655 w 1517"/>
                  <a:gd name="T31" fmla="*/ 1495 h 2830"/>
                  <a:gd name="T32" fmla="*/ 708 w 1517"/>
                  <a:gd name="T33" fmla="*/ 1495 h 2830"/>
                  <a:gd name="T34" fmla="*/ 804 w 1517"/>
                  <a:gd name="T35" fmla="*/ 1497 h 2830"/>
                  <a:gd name="T36" fmla="*/ 909 w 1517"/>
                  <a:gd name="T37" fmla="*/ 1503 h 2830"/>
                  <a:gd name="T38" fmla="*/ 1020 w 1517"/>
                  <a:gd name="T39" fmla="*/ 1518 h 2830"/>
                  <a:gd name="T40" fmla="*/ 1131 w 1517"/>
                  <a:gd name="T41" fmla="*/ 1547 h 2830"/>
                  <a:gd name="T42" fmla="*/ 1237 w 1517"/>
                  <a:gd name="T43" fmla="*/ 1591 h 2830"/>
                  <a:gd name="T44" fmla="*/ 1333 w 1517"/>
                  <a:gd name="T45" fmla="*/ 1657 h 2830"/>
                  <a:gd name="T46" fmla="*/ 1414 w 1517"/>
                  <a:gd name="T47" fmla="*/ 1746 h 2830"/>
                  <a:gd name="T48" fmla="*/ 1474 w 1517"/>
                  <a:gd name="T49" fmla="*/ 1863 h 2830"/>
                  <a:gd name="T50" fmla="*/ 1510 w 1517"/>
                  <a:gd name="T51" fmla="*/ 2013 h 2830"/>
                  <a:gd name="T52" fmla="*/ 1515 w 1517"/>
                  <a:gd name="T53" fmla="*/ 2180 h 2830"/>
                  <a:gd name="T54" fmla="*/ 1482 w 1517"/>
                  <a:gd name="T55" fmla="*/ 2328 h 2830"/>
                  <a:gd name="T56" fmla="*/ 1413 w 1517"/>
                  <a:gd name="T57" fmla="*/ 2470 h 2830"/>
                  <a:gd name="T58" fmla="*/ 1310 w 1517"/>
                  <a:gd name="T59" fmla="*/ 2601 h 2830"/>
                  <a:gd name="T60" fmla="*/ 1176 w 1517"/>
                  <a:gd name="T61" fmla="*/ 2710 h 2830"/>
                  <a:gd name="T62" fmla="*/ 1014 w 1517"/>
                  <a:gd name="T63" fmla="*/ 2788 h 2830"/>
                  <a:gd name="T64" fmla="*/ 826 w 1517"/>
                  <a:gd name="T65" fmla="*/ 2827 h 2830"/>
                  <a:gd name="T66" fmla="*/ 629 w 1517"/>
                  <a:gd name="T67" fmla="*/ 2821 h 2830"/>
                  <a:gd name="T68" fmla="*/ 459 w 1517"/>
                  <a:gd name="T69" fmla="*/ 2773 h 2830"/>
                  <a:gd name="T70" fmla="*/ 316 w 1517"/>
                  <a:gd name="T71" fmla="*/ 2692 h 2830"/>
                  <a:gd name="T72" fmla="*/ 201 w 1517"/>
                  <a:gd name="T73" fmla="*/ 2586 h 2830"/>
                  <a:gd name="T74" fmla="*/ 112 w 1517"/>
                  <a:gd name="T75" fmla="*/ 2459 h 2830"/>
                  <a:gd name="T76" fmla="*/ 50 w 1517"/>
                  <a:gd name="T77" fmla="*/ 2321 h 2830"/>
                  <a:gd name="T78" fmla="*/ 12 w 1517"/>
                  <a:gd name="T79" fmla="*/ 2176 h 2830"/>
                  <a:gd name="T80" fmla="*/ 0 w 1517"/>
                  <a:gd name="T81" fmla="*/ 2032 h 2830"/>
                  <a:gd name="T82" fmla="*/ 10 w 1517"/>
                  <a:gd name="T83" fmla="*/ 1876 h 2830"/>
                  <a:gd name="T84" fmla="*/ 42 w 1517"/>
                  <a:gd name="T85" fmla="*/ 1711 h 2830"/>
                  <a:gd name="T86" fmla="*/ 99 w 1517"/>
                  <a:gd name="T87" fmla="*/ 1536 h 2830"/>
                  <a:gd name="T88" fmla="*/ 184 w 1517"/>
                  <a:gd name="T89" fmla="*/ 1352 h 2830"/>
                  <a:gd name="T90" fmla="*/ 298 w 1517"/>
                  <a:gd name="T91" fmla="*/ 1154 h 2830"/>
                  <a:gd name="T92" fmla="*/ 446 w 1517"/>
                  <a:gd name="T93" fmla="*/ 942 h 2830"/>
                  <a:gd name="T94" fmla="*/ 630 w 1517"/>
                  <a:gd name="T95" fmla="*/ 711 h 2830"/>
                  <a:gd name="T96" fmla="*/ 853 w 1517"/>
                  <a:gd name="T97" fmla="*/ 463 h 2830"/>
                  <a:gd name="T98" fmla="*/ 1117 w 1517"/>
                  <a:gd name="T99" fmla="*/ 193 h 2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17" h="2830">
                    <a:moveTo>
                      <a:pt x="1317" y="0"/>
                    </a:moveTo>
                    <a:lnTo>
                      <a:pt x="1496" y="139"/>
                    </a:lnTo>
                    <a:lnTo>
                      <a:pt x="1471" y="165"/>
                    </a:lnTo>
                    <a:lnTo>
                      <a:pt x="1441" y="195"/>
                    </a:lnTo>
                    <a:lnTo>
                      <a:pt x="1409" y="229"/>
                    </a:lnTo>
                    <a:lnTo>
                      <a:pt x="1374" y="265"/>
                    </a:lnTo>
                    <a:lnTo>
                      <a:pt x="1336" y="305"/>
                    </a:lnTo>
                    <a:lnTo>
                      <a:pt x="1296" y="348"/>
                    </a:lnTo>
                    <a:lnTo>
                      <a:pt x="1256" y="394"/>
                    </a:lnTo>
                    <a:lnTo>
                      <a:pt x="1213" y="440"/>
                    </a:lnTo>
                    <a:lnTo>
                      <a:pt x="1169" y="489"/>
                    </a:lnTo>
                    <a:lnTo>
                      <a:pt x="1125" y="540"/>
                    </a:lnTo>
                    <a:lnTo>
                      <a:pt x="1081" y="593"/>
                    </a:lnTo>
                    <a:lnTo>
                      <a:pt x="1037" y="646"/>
                    </a:lnTo>
                    <a:lnTo>
                      <a:pt x="993" y="700"/>
                    </a:lnTo>
                    <a:lnTo>
                      <a:pt x="952" y="754"/>
                    </a:lnTo>
                    <a:lnTo>
                      <a:pt x="910" y="809"/>
                    </a:lnTo>
                    <a:lnTo>
                      <a:pt x="871" y="864"/>
                    </a:lnTo>
                    <a:lnTo>
                      <a:pt x="833" y="918"/>
                    </a:lnTo>
                    <a:lnTo>
                      <a:pt x="799" y="972"/>
                    </a:lnTo>
                    <a:lnTo>
                      <a:pt x="767" y="1025"/>
                    </a:lnTo>
                    <a:lnTo>
                      <a:pt x="738" y="1076"/>
                    </a:lnTo>
                    <a:lnTo>
                      <a:pt x="712" y="1120"/>
                    </a:lnTo>
                    <a:lnTo>
                      <a:pt x="689" y="1158"/>
                    </a:lnTo>
                    <a:lnTo>
                      <a:pt x="668" y="1194"/>
                    </a:lnTo>
                    <a:lnTo>
                      <a:pt x="650" y="1226"/>
                    </a:lnTo>
                    <a:lnTo>
                      <a:pt x="634" y="1253"/>
                    </a:lnTo>
                    <a:lnTo>
                      <a:pt x="622" y="1279"/>
                    </a:lnTo>
                    <a:lnTo>
                      <a:pt x="611" y="1300"/>
                    </a:lnTo>
                    <a:lnTo>
                      <a:pt x="603" y="1319"/>
                    </a:lnTo>
                    <a:lnTo>
                      <a:pt x="596" y="1336"/>
                    </a:lnTo>
                    <a:lnTo>
                      <a:pt x="590" y="1350"/>
                    </a:lnTo>
                    <a:lnTo>
                      <a:pt x="585" y="1363"/>
                    </a:lnTo>
                    <a:lnTo>
                      <a:pt x="582" y="1374"/>
                    </a:lnTo>
                    <a:lnTo>
                      <a:pt x="580" y="1384"/>
                    </a:lnTo>
                    <a:lnTo>
                      <a:pt x="579" y="1393"/>
                    </a:lnTo>
                    <a:lnTo>
                      <a:pt x="579" y="1401"/>
                    </a:lnTo>
                    <a:lnTo>
                      <a:pt x="578" y="1408"/>
                    </a:lnTo>
                    <a:lnTo>
                      <a:pt x="578" y="1415"/>
                    </a:lnTo>
                    <a:lnTo>
                      <a:pt x="580" y="1435"/>
                    </a:lnTo>
                    <a:lnTo>
                      <a:pt x="584" y="1451"/>
                    </a:lnTo>
                    <a:lnTo>
                      <a:pt x="591" y="1464"/>
                    </a:lnTo>
                    <a:lnTo>
                      <a:pt x="599" y="1474"/>
                    </a:lnTo>
                    <a:lnTo>
                      <a:pt x="608" y="1481"/>
                    </a:lnTo>
                    <a:lnTo>
                      <a:pt x="619" y="1487"/>
                    </a:lnTo>
                    <a:lnTo>
                      <a:pt x="631" y="1491"/>
                    </a:lnTo>
                    <a:lnTo>
                      <a:pt x="643" y="1493"/>
                    </a:lnTo>
                    <a:lnTo>
                      <a:pt x="655" y="1495"/>
                    </a:lnTo>
                    <a:lnTo>
                      <a:pt x="667" y="1495"/>
                    </a:lnTo>
                    <a:lnTo>
                      <a:pt x="678" y="1495"/>
                    </a:lnTo>
                    <a:lnTo>
                      <a:pt x="708" y="1495"/>
                    </a:lnTo>
                    <a:lnTo>
                      <a:pt x="737" y="1495"/>
                    </a:lnTo>
                    <a:lnTo>
                      <a:pt x="770" y="1496"/>
                    </a:lnTo>
                    <a:lnTo>
                      <a:pt x="804" y="1497"/>
                    </a:lnTo>
                    <a:lnTo>
                      <a:pt x="837" y="1498"/>
                    </a:lnTo>
                    <a:lnTo>
                      <a:pt x="873" y="1500"/>
                    </a:lnTo>
                    <a:lnTo>
                      <a:pt x="909" y="1503"/>
                    </a:lnTo>
                    <a:lnTo>
                      <a:pt x="946" y="1507"/>
                    </a:lnTo>
                    <a:lnTo>
                      <a:pt x="983" y="1512"/>
                    </a:lnTo>
                    <a:lnTo>
                      <a:pt x="1020" y="1518"/>
                    </a:lnTo>
                    <a:lnTo>
                      <a:pt x="1058" y="1526"/>
                    </a:lnTo>
                    <a:lnTo>
                      <a:pt x="1094" y="1535"/>
                    </a:lnTo>
                    <a:lnTo>
                      <a:pt x="1131" y="1547"/>
                    </a:lnTo>
                    <a:lnTo>
                      <a:pt x="1167" y="1560"/>
                    </a:lnTo>
                    <a:lnTo>
                      <a:pt x="1203" y="1574"/>
                    </a:lnTo>
                    <a:lnTo>
                      <a:pt x="1237" y="1591"/>
                    </a:lnTo>
                    <a:lnTo>
                      <a:pt x="1270" y="1611"/>
                    </a:lnTo>
                    <a:lnTo>
                      <a:pt x="1303" y="1632"/>
                    </a:lnTo>
                    <a:lnTo>
                      <a:pt x="1333" y="1657"/>
                    </a:lnTo>
                    <a:lnTo>
                      <a:pt x="1362" y="1684"/>
                    </a:lnTo>
                    <a:lnTo>
                      <a:pt x="1388" y="1714"/>
                    </a:lnTo>
                    <a:lnTo>
                      <a:pt x="1414" y="1746"/>
                    </a:lnTo>
                    <a:lnTo>
                      <a:pt x="1436" y="1782"/>
                    </a:lnTo>
                    <a:lnTo>
                      <a:pt x="1457" y="1822"/>
                    </a:lnTo>
                    <a:lnTo>
                      <a:pt x="1474" y="1863"/>
                    </a:lnTo>
                    <a:lnTo>
                      <a:pt x="1489" y="1910"/>
                    </a:lnTo>
                    <a:lnTo>
                      <a:pt x="1500" y="1959"/>
                    </a:lnTo>
                    <a:lnTo>
                      <a:pt x="1510" y="2013"/>
                    </a:lnTo>
                    <a:lnTo>
                      <a:pt x="1515" y="2071"/>
                    </a:lnTo>
                    <a:lnTo>
                      <a:pt x="1517" y="2132"/>
                    </a:lnTo>
                    <a:lnTo>
                      <a:pt x="1515" y="2180"/>
                    </a:lnTo>
                    <a:lnTo>
                      <a:pt x="1508" y="2229"/>
                    </a:lnTo>
                    <a:lnTo>
                      <a:pt x="1497" y="2279"/>
                    </a:lnTo>
                    <a:lnTo>
                      <a:pt x="1482" y="2328"/>
                    </a:lnTo>
                    <a:lnTo>
                      <a:pt x="1463" y="2376"/>
                    </a:lnTo>
                    <a:lnTo>
                      <a:pt x="1439" y="2424"/>
                    </a:lnTo>
                    <a:lnTo>
                      <a:pt x="1413" y="2470"/>
                    </a:lnTo>
                    <a:lnTo>
                      <a:pt x="1382" y="2515"/>
                    </a:lnTo>
                    <a:lnTo>
                      <a:pt x="1347" y="2559"/>
                    </a:lnTo>
                    <a:lnTo>
                      <a:pt x="1310" y="2601"/>
                    </a:lnTo>
                    <a:lnTo>
                      <a:pt x="1268" y="2640"/>
                    </a:lnTo>
                    <a:lnTo>
                      <a:pt x="1224" y="2676"/>
                    </a:lnTo>
                    <a:lnTo>
                      <a:pt x="1176" y="2710"/>
                    </a:lnTo>
                    <a:lnTo>
                      <a:pt x="1125" y="2739"/>
                    </a:lnTo>
                    <a:lnTo>
                      <a:pt x="1070" y="2766"/>
                    </a:lnTo>
                    <a:lnTo>
                      <a:pt x="1014" y="2788"/>
                    </a:lnTo>
                    <a:lnTo>
                      <a:pt x="954" y="2806"/>
                    </a:lnTo>
                    <a:lnTo>
                      <a:pt x="891" y="2819"/>
                    </a:lnTo>
                    <a:lnTo>
                      <a:pt x="826" y="2827"/>
                    </a:lnTo>
                    <a:lnTo>
                      <a:pt x="758" y="2830"/>
                    </a:lnTo>
                    <a:lnTo>
                      <a:pt x="693" y="2828"/>
                    </a:lnTo>
                    <a:lnTo>
                      <a:pt x="629" y="2821"/>
                    </a:lnTo>
                    <a:lnTo>
                      <a:pt x="569" y="2809"/>
                    </a:lnTo>
                    <a:lnTo>
                      <a:pt x="513" y="2793"/>
                    </a:lnTo>
                    <a:lnTo>
                      <a:pt x="459" y="2773"/>
                    </a:lnTo>
                    <a:lnTo>
                      <a:pt x="409" y="2750"/>
                    </a:lnTo>
                    <a:lnTo>
                      <a:pt x="361" y="2723"/>
                    </a:lnTo>
                    <a:lnTo>
                      <a:pt x="316" y="2692"/>
                    </a:lnTo>
                    <a:lnTo>
                      <a:pt x="275" y="2660"/>
                    </a:lnTo>
                    <a:lnTo>
                      <a:pt x="237" y="2624"/>
                    </a:lnTo>
                    <a:lnTo>
                      <a:pt x="201" y="2586"/>
                    </a:lnTo>
                    <a:lnTo>
                      <a:pt x="168" y="2546"/>
                    </a:lnTo>
                    <a:lnTo>
                      <a:pt x="139" y="2503"/>
                    </a:lnTo>
                    <a:lnTo>
                      <a:pt x="112" y="2459"/>
                    </a:lnTo>
                    <a:lnTo>
                      <a:pt x="89" y="2414"/>
                    </a:lnTo>
                    <a:lnTo>
                      <a:pt x="67" y="2368"/>
                    </a:lnTo>
                    <a:lnTo>
                      <a:pt x="50" y="2321"/>
                    </a:lnTo>
                    <a:lnTo>
                      <a:pt x="35" y="2273"/>
                    </a:lnTo>
                    <a:lnTo>
                      <a:pt x="22" y="2224"/>
                    </a:lnTo>
                    <a:lnTo>
                      <a:pt x="12" y="2176"/>
                    </a:lnTo>
                    <a:lnTo>
                      <a:pt x="5" y="2128"/>
                    </a:lnTo>
                    <a:lnTo>
                      <a:pt x="1" y="2080"/>
                    </a:lnTo>
                    <a:lnTo>
                      <a:pt x="0" y="2032"/>
                    </a:lnTo>
                    <a:lnTo>
                      <a:pt x="1" y="1980"/>
                    </a:lnTo>
                    <a:lnTo>
                      <a:pt x="4" y="1929"/>
                    </a:lnTo>
                    <a:lnTo>
                      <a:pt x="10" y="1876"/>
                    </a:lnTo>
                    <a:lnTo>
                      <a:pt x="18" y="1822"/>
                    </a:lnTo>
                    <a:lnTo>
                      <a:pt x="29" y="1767"/>
                    </a:lnTo>
                    <a:lnTo>
                      <a:pt x="42" y="1711"/>
                    </a:lnTo>
                    <a:lnTo>
                      <a:pt x="58" y="1654"/>
                    </a:lnTo>
                    <a:lnTo>
                      <a:pt x="78" y="1595"/>
                    </a:lnTo>
                    <a:lnTo>
                      <a:pt x="99" y="1536"/>
                    </a:lnTo>
                    <a:lnTo>
                      <a:pt x="124" y="1476"/>
                    </a:lnTo>
                    <a:lnTo>
                      <a:pt x="152" y="1415"/>
                    </a:lnTo>
                    <a:lnTo>
                      <a:pt x="184" y="1352"/>
                    </a:lnTo>
                    <a:lnTo>
                      <a:pt x="218" y="1288"/>
                    </a:lnTo>
                    <a:lnTo>
                      <a:pt x="256" y="1222"/>
                    </a:lnTo>
                    <a:lnTo>
                      <a:pt x="298" y="1154"/>
                    </a:lnTo>
                    <a:lnTo>
                      <a:pt x="344" y="1085"/>
                    </a:lnTo>
                    <a:lnTo>
                      <a:pt x="393" y="1014"/>
                    </a:lnTo>
                    <a:lnTo>
                      <a:pt x="446" y="942"/>
                    </a:lnTo>
                    <a:lnTo>
                      <a:pt x="503" y="866"/>
                    </a:lnTo>
                    <a:lnTo>
                      <a:pt x="565" y="790"/>
                    </a:lnTo>
                    <a:lnTo>
                      <a:pt x="630" y="711"/>
                    </a:lnTo>
                    <a:lnTo>
                      <a:pt x="700" y="631"/>
                    </a:lnTo>
                    <a:lnTo>
                      <a:pt x="774" y="547"/>
                    </a:lnTo>
                    <a:lnTo>
                      <a:pt x="853" y="463"/>
                    </a:lnTo>
                    <a:lnTo>
                      <a:pt x="936" y="375"/>
                    </a:lnTo>
                    <a:lnTo>
                      <a:pt x="1024" y="285"/>
                    </a:lnTo>
                    <a:lnTo>
                      <a:pt x="1117" y="193"/>
                    </a:lnTo>
                    <a:lnTo>
                      <a:pt x="1215" y="97"/>
                    </a:lnTo>
                    <a:lnTo>
                      <a:pt x="1317" y="0"/>
                    </a:ln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640080" rtl="0" eaLnBrk="1" latinLnBrk="0" hangingPunct="1">
                  <a:defRPr sz="1300" kern="1200">
                    <a:solidFill>
                      <a:schemeClr val="tx1"/>
                    </a:solidFill>
                    <a:latin typeface="+mn-lt"/>
                    <a:ea typeface="+mn-ea"/>
                    <a:cs typeface="+mn-cs"/>
                  </a:defRPr>
                </a:lvl1pPr>
                <a:lvl2pPr marL="320040" algn="l" defTabSz="640080" rtl="0" eaLnBrk="1" latinLnBrk="0" hangingPunct="1">
                  <a:defRPr sz="1300" kern="1200">
                    <a:solidFill>
                      <a:schemeClr val="tx1"/>
                    </a:solidFill>
                    <a:latin typeface="+mn-lt"/>
                    <a:ea typeface="+mn-ea"/>
                    <a:cs typeface="+mn-cs"/>
                  </a:defRPr>
                </a:lvl2pPr>
                <a:lvl3pPr marL="640080" algn="l" defTabSz="640080" rtl="0" eaLnBrk="1" latinLnBrk="0" hangingPunct="1">
                  <a:defRPr sz="1300" kern="1200">
                    <a:solidFill>
                      <a:schemeClr val="tx1"/>
                    </a:solidFill>
                    <a:latin typeface="+mn-lt"/>
                    <a:ea typeface="+mn-ea"/>
                    <a:cs typeface="+mn-cs"/>
                  </a:defRPr>
                </a:lvl3pPr>
                <a:lvl4pPr marL="960120" algn="l" defTabSz="640080" rtl="0" eaLnBrk="1" latinLnBrk="0" hangingPunct="1">
                  <a:defRPr sz="1300" kern="1200">
                    <a:solidFill>
                      <a:schemeClr val="tx1"/>
                    </a:solidFill>
                    <a:latin typeface="+mn-lt"/>
                    <a:ea typeface="+mn-ea"/>
                    <a:cs typeface="+mn-cs"/>
                  </a:defRPr>
                </a:lvl4pPr>
                <a:lvl5pPr marL="1280160" algn="l" defTabSz="640080" rtl="0" eaLnBrk="1" latinLnBrk="0" hangingPunct="1">
                  <a:defRPr sz="1300" kern="1200">
                    <a:solidFill>
                      <a:schemeClr val="tx1"/>
                    </a:solidFill>
                    <a:latin typeface="+mn-lt"/>
                    <a:ea typeface="+mn-ea"/>
                    <a:cs typeface="+mn-cs"/>
                  </a:defRPr>
                </a:lvl5pPr>
                <a:lvl6pPr marL="1600200" algn="l" defTabSz="640080" rtl="0" eaLnBrk="1" latinLnBrk="0" hangingPunct="1">
                  <a:defRPr sz="1300" kern="1200">
                    <a:solidFill>
                      <a:schemeClr val="tx1"/>
                    </a:solidFill>
                    <a:latin typeface="+mn-lt"/>
                    <a:ea typeface="+mn-ea"/>
                    <a:cs typeface="+mn-cs"/>
                  </a:defRPr>
                </a:lvl6pPr>
                <a:lvl7pPr marL="1920240" algn="l" defTabSz="640080" rtl="0" eaLnBrk="1" latinLnBrk="0" hangingPunct="1">
                  <a:defRPr sz="1300" kern="1200">
                    <a:solidFill>
                      <a:schemeClr val="tx1"/>
                    </a:solidFill>
                    <a:latin typeface="+mn-lt"/>
                    <a:ea typeface="+mn-ea"/>
                    <a:cs typeface="+mn-cs"/>
                  </a:defRPr>
                </a:lvl7pPr>
                <a:lvl8pPr marL="2240280" algn="l" defTabSz="640080" rtl="0" eaLnBrk="1" latinLnBrk="0" hangingPunct="1">
                  <a:defRPr sz="1300" kern="1200">
                    <a:solidFill>
                      <a:schemeClr val="tx1"/>
                    </a:solidFill>
                    <a:latin typeface="+mn-lt"/>
                    <a:ea typeface="+mn-ea"/>
                    <a:cs typeface="+mn-cs"/>
                  </a:defRPr>
                </a:lvl8pPr>
                <a:lvl9pPr marL="2560320" algn="l" defTabSz="640080" rtl="0" eaLnBrk="1" latinLnBrk="0" hangingPunct="1">
                  <a:defRPr sz="1300" kern="1200">
                    <a:solidFill>
                      <a:schemeClr val="tx1"/>
                    </a:solidFill>
                    <a:latin typeface="+mn-lt"/>
                    <a:ea typeface="+mn-ea"/>
                    <a:cs typeface="+mn-cs"/>
                  </a:defRPr>
                </a:lvl9pPr>
              </a:lstStyle>
              <a:p>
                <a:endParaRPr lang="en-US" dirty="0">
                  <a:solidFill>
                    <a:srgbClr val="FFFFFF"/>
                  </a:solidFill>
                </a:endParaRPr>
              </a:p>
            </p:txBody>
          </p:sp>
        </p:grpSp>
      </p:grpSp>
      <p:sp>
        <p:nvSpPr>
          <p:cNvPr id="39" name="Text Placeholder 7"/>
          <p:cNvSpPr txBox="1">
            <a:spLocks/>
          </p:cNvSpPr>
          <p:nvPr/>
        </p:nvSpPr>
        <p:spPr bwMode="gray">
          <a:xfrm>
            <a:off x="3343137" y="3410744"/>
            <a:ext cx="1957720" cy="700192"/>
          </a:xfrm>
          <a:prstGeom prst="rect">
            <a:avLst/>
          </a:prstGeom>
        </p:spPr>
        <p:txBody>
          <a:bodyPr vert="horz" wrap="square" lIns="0" tIns="0" rIns="0" bIns="0" rtlCol="0">
            <a:spAutoFit/>
          </a:bodyPr>
          <a:lstStyle>
            <a:lvl1pPr marL="0" indent="0" algn="l" defTabSz="1018879" rtl="0" eaLnBrk="1" latinLnBrk="0" hangingPunct="1">
              <a:spcBef>
                <a:spcPts val="0"/>
              </a:spcBef>
              <a:buClr>
                <a:schemeClr val="tx1"/>
              </a:buClr>
              <a:buFont typeface="Arial" pitchFamily="34" charset="0"/>
              <a:buNone/>
              <a:defRPr sz="1000" b="1" kern="1200">
                <a:solidFill>
                  <a:schemeClr val="tx1"/>
                </a:solidFill>
                <a:latin typeface="+mn-lt"/>
                <a:ea typeface="+mn-ea"/>
                <a:cs typeface="+mn-cs"/>
              </a:defRPr>
            </a:lvl1pPr>
            <a:lvl2pPr marL="230188" indent="-117475"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2pPr>
            <a:lvl3pPr marL="342900" indent="-112713"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3pPr>
            <a:lvl4pPr marL="458788" indent="-115888"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4pPr>
            <a:lvl5pPr marL="571500" indent="-112713" algn="l" defTabSz="1018879" rtl="0" eaLnBrk="1" latinLnBrk="0" hangingPunct="1">
              <a:spcBef>
                <a:spcPts val="500"/>
              </a:spcBef>
              <a:buClr>
                <a:schemeClr val="tx1"/>
              </a:buClr>
              <a:buFont typeface="Arial" pitchFamily="34" charset="0"/>
              <a:buChar char="•"/>
              <a:defRPr sz="900" kern="1200" baseline="0">
                <a:solidFill>
                  <a:schemeClr val="tx1"/>
                </a:solidFill>
                <a:latin typeface="+mn-lt"/>
                <a:ea typeface="+mn-ea"/>
                <a:cs typeface="+mn-cs"/>
              </a:defRPr>
            </a:lvl5pPr>
            <a:lvl6pPr marL="685800" indent="-111125" algn="l" defTabSz="1018879" rtl="0" eaLnBrk="1" latinLnBrk="0" hangingPunct="1">
              <a:spcBef>
                <a:spcPts val="500"/>
              </a:spcBef>
              <a:buClr>
                <a:schemeClr val="tx1"/>
              </a:buClr>
              <a:buFont typeface="Arial" panose="020B0604020202020204" pitchFamily="34" charset="0"/>
              <a:buChar char="–"/>
              <a:defRPr sz="900" kern="1200">
                <a:solidFill>
                  <a:schemeClr val="tx1"/>
                </a:solidFill>
                <a:latin typeface="+mn-lt"/>
                <a:ea typeface="+mn-ea"/>
                <a:cs typeface="+mn-cs"/>
              </a:defRPr>
            </a:lvl6pPr>
            <a:lvl7pPr marL="796925" indent="-107950"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7pPr>
            <a:lvl8pPr marL="914400" indent="-115888"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8pPr>
            <a:lvl9pPr marL="1030288" indent="-115888"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9pPr>
          </a:lstStyle>
          <a:p>
            <a:pPr>
              <a:spcBef>
                <a:spcPts val="300"/>
              </a:spcBef>
              <a:buClr>
                <a:srgbClr val="333E48"/>
              </a:buClr>
              <a:defRPr/>
            </a:pPr>
            <a:r>
              <a:rPr lang="en-US" sz="2500" b="0" dirty="0">
                <a:solidFill>
                  <a:srgbClr val="0070CD"/>
                </a:solidFill>
                <a:latin typeface="Rockwell"/>
              </a:rPr>
              <a:t>60%</a:t>
            </a:r>
            <a:endParaRPr lang="en-US" sz="2500" b="0" baseline="30000" dirty="0">
              <a:solidFill>
                <a:srgbClr val="0070CD"/>
              </a:solidFill>
              <a:latin typeface="Rockwell"/>
            </a:endParaRPr>
          </a:p>
          <a:p>
            <a:pPr>
              <a:spcBef>
                <a:spcPts val="300"/>
              </a:spcBef>
              <a:buClr>
                <a:srgbClr val="333E48"/>
              </a:buClr>
              <a:defRPr/>
            </a:pPr>
            <a:r>
              <a:rPr lang="en-US" sz="900" b="0" dirty="0">
                <a:solidFill>
                  <a:srgbClr val="333E48"/>
                </a:solidFill>
              </a:rPr>
              <a:t>Say their number one concern is to avoid drowning in college debt</a:t>
            </a:r>
          </a:p>
        </p:txBody>
      </p:sp>
      <p:sp>
        <p:nvSpPr>
          <p:cNvPr id="24" name="Text Placeholder 7"/>
          <p:cNvSpPr txBox="1">
            <a:spLocks/>
          </p:cNvSpPr>
          <p:nvPr/>
        </p:nvSpPr>
        <p:spPr bwMode="gray">
          <a:xfrm>
            <a:off x="988277" y="3410743"/>
            <a:ext cx="1852242" cy="700192"/>
          </a:xfrm>
          <a:prstGeom prst="rect">
            <a:avLst/>
          </a:prstGeom>
        </p:spPr>
        <p:txBody>
          <a:bodyPr vert="horz" wrap="square" lIns="0" tIns="0" rIns="0" bIns="0" rtlCol="0">
            <a:spAutoFit/>
          </a:bodyPr>
          <a:lstStyle>
            <a:lvl1pPr marL="0" indent="0" algn="l" defTabSz="1018879" rtl="0" eaLnBrk="1" latinLnBrk="0" hangingPunct="1">
              <a:spcBef>
                <a:spcPts val="0"/>
              </a:spcBef>
              <a:buClr>
                <a:schemeClr val="tx1"/>
              </a:buClr>
              <a:buFont typeface="Arial" pitchFamily="34" charset="0"/>
              <a:buNone/>
              <a:defRPr sz="1000" b="1" kern="1200">
                <a:solidFill>
                  <a:schemeClr val="tx1"/>
                </a:solidFill>
                <a:latin typeface="+mn-lt"/>
                <a:ea typeface="+mn-ea"/>
                <a:cs typeface="+mn-cs"/>
              </a:defRPr>
            </a:lvl1pPr>
            <a:lvl2pPr marL="230188" indent="-117475"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2pPr>
            <a:lvl3pPr marL="342900" indent="-112713"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3pPr>
            <a:lvl4pPr marL="458788" indent="-115888"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4pPr>
            <a:lvl5pPr marL="571500" indent="-112713" algn="l" defTabSz="1018879" rtl="0" eaLnBrk="1" latinLnBrk="0" hangingPunct="1">
              <a:spcBef>
                <a:spcPts val="500"/>
              </a:spcBef>
              <a:buClr>
                <a:schemeClr val="tx1"/>
              </a:buClr>
              <a:buFont typeface="Arial" pitchFamily="34" charset="0"/>
              <a:buChar char="•"/>
              <a:defRPr sz="900" kern="1200" baseline="0">
                <a:solidFill>
                  <a:schemeClr val="tx1"/>
                </a:solidFill>
                <a:latin typeface="+mn-lt"/>
                <a:ea typeface="+mn-ea"/>
                <a:cs typeface="+mn-cs"/>
              </a:defRPr>
            </a:lvl5pPr>
            <a:lvl6pPr marL="685800" indent="-111125" algn="l" defTabSz="1018879" rtl="0" eaLnBrk="1" latinLnBrk="0" hangingPunct="1">
              <a:spcBef>
                <a:spcPts val="500"/>
              </a:spcBef>
              <a:buClr>
                <a:schemeClr val="tx1"/>
              </a:buClr>
              <a:buFont typeface="Arial" panose="020B0604020202020204" pitchFamily="34" charset="0"/>
              <a:buChar char="–"/>
              <a:defRPr sz="900" kern="1200">
                <a:solidFill>
                  <a:schemeClr val="tx1"/>
                </a:solidFill>
                <a:latin typeface="+mn-lt"/>
                <a:ea typeface="+mn-ea"/>
                <a:cs typeface="+mn-cs"/>
              </a:defRPr>
            </a:lvl6pPr>
            <a:lvl7pPr marL="796925" indent="-107950"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7pPr>
            <a:lvl8pPr marL="914400" indent="-115888"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8pPr>
            <a:lvl9pPr marL="1030288" indent="-115888"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9pPr>
          </a:lstStyle>
          <a:p>
            <a:pPr>
              <a:spcBef>
                <a:spcPts val="300"/>
              </a:spcBef>
              <a:buClr>
                <a:srgbClr val="333E48"/>
              </a:buClr>
              <a:defRPr/>
            </a:pPr>
            <a:r>
              <a:rPr lang="en-US" sz="2500" b="0" dirty="0">
                <a:solidFill>
                  <a:srgbClr val="0070CD"/>
                </a:solidFill>
                <a:latin typeface="Rockwell"/>
              </a:rPr>
              <a:t>2/3</a:t>
            </a:r>
            <a:endParaRPr lang="en-US" sz="2500" b="0" baseline="30000" dirty="0">
              <a:solidFill>
                <a:srgbClr val="0070CD"/>
              </a:solidFill>
              <a:latin typeface="Rockwell"/>
            </a:endParaRPr>
          </a:p>
          <a:p>
            <a:pPr>
              <a:spcBef>
                <a:spcPts val="300"/>
              </a:spcBef>
              <a:buClr>
                <a:srgbClr val="333E48"/>
              </a:buClr>
              <a:defRPr/>
            </a:pPr>
            <a:r>
              <a:rPr lang="en-US" sz="900" b="0" dirty="0">
                <a:solidFill>
                  <a:srgbClr val="333E48"/>
                </a:solidFill>
              </a:rPr>
              <a:t>Believe the benefits of a college degree outweigh the costs</a:t>
            </a:r>
          </a:p>
        </p:txBody>
      </p:sp>
      <p:sp>
        <p:nvSpPr>
          <p:cNvPr id="25" name="TextBox 24"/>
          <p:cNvSpPr txBox="1"/>
          <p:nvPr/>
        </p:nvSpPr>
        <p:spPr bwMode="gray">
          <a:xfrm>
            <a:off x="280194" y="3151391"/>
            <a:ext cx="5098256" cy="153888"/>
          </a:xfrm>
          <a:prstGeom prst="rect">
            <a:avLst/>
          </a:prstGeom>
          <a:noFill/>
        </p:spPr>
        <p:txBody>
          <a:bodyPr wrap="square" lIns="0" tIns="0" rIns="0" bIns="0" rtlCol="0">
            <a:spAutoFit/>
          </a:bodyPr>
          <a:lstStyle/>
          <a:p>
            <a:r>
              <a:rPr lang="en-US" sz="1000" b="1" dirty="0"/>
              <a:t>Committed to Higher Education but Worried About Cost</a:t>
            </a:r>
          </a:p>
        </p:txBody>
      </p:sp>
    </p:spTree>
    <p:custDataLst>
      <p:tags r:id="rId1"/>
    </p:custDataLst>
    <p:extLst>
      <p:ext uri="{BB962C8B-B14F-4D97-AF65-F5344CB8AC3E}">
        <p14:creationId xmlns:p14="http://schemas.microsoft.com/office/powerpoint/2010/main" val="41483871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p:cNvSpPr>
            <a:spLocks noGrp="1"/>
          </p:cNvSpPr>
          <p:nvPr>
            <p:ph type="body" sz="quarter" idx="15"/>
          </p:nvPr>
        </p:nvSpPr>
        <p:spPr>
          <a:xfrm>
            <a:off x="280195" y="640267"/>
            <a:ext cx="5842794" cy="184666"/>
          </a:xfrm>
        </p:spPr>
        <p:txBody>
          <a:bodyPr/>
          <a:lstStyle/>
          <a:p>
            <a:r>
              <a:rPr lang="en-US" dirty="0"/>
              <a:t>Cultural Diversity Taken as a Given by Gen Z</a:t>
            </a:r>
          </a:p>
        </p:txBody>
      </p:sp>
      <p:sp>
        <p:nvSpPr>
          <p:cNvPr id="20" name="Text Placeholder 19"/>
          <p:cNvSpPr>
            <a:spLocks noGrp="1"/>
          </p:cNvSpPr>
          <p:nvPr>
            <p:ph type="body" sz="quarter" idx="16"/>
          </p:nvPr>
        </p:nvSpPr>
        <p:spPr/>
        <p:txBody>
          <a:bodyPr/>
          <a:lstStyle/>
          <a:p>
            <a:r>
              <a:rPr lang="en-US" dirty="0"/>
              <a:t>Gen Z Trait #4: Culturally Open</a:t>
            </a:r>
          </a:p>
        </p:txBody>
      </p:sp>
      <p:sp>
        <p:nvSpPr>
          <p:cNvPr id="22" name="Text Placeholder 21"/>
          <p:cNvSpPr>
            <a:spLocks noGrp="1"/>
          </p:cNvSpPr>
          <p:nvPr>
            <p:ph type="body" sz="quarter" idx="19"/>
          </p:nvPr>
        </p:nvSpPr>
        <p:spPr>
          <a:xfrm>
            <a:off x="0" y="4557713"/>
            <a:ext cx="2046204" cy="76944"/>
          </a:xfrm>
        </p:spPr>
        <p:txBody>
          <a:bodyPr/>
          <a:lstStyle/>
          <a:p>
            <a:endParaRPr lang="en-US" dirty="0"/>
          </a:p>
        </p:txBody>
      </p:sp>
      <p:sp>
        <p:nvSpPr>
          <p:cNvPr id="18" name="Title 17"/>
          <p:cNvSpPr>
            <a:spLocks noGrp="1"/>
          </p:cNvSpPr>
          <p:nvPr>
            <p:ph type="title"/>
          </p:nvPr>
        </p:nvSpPr>
        <p:spPr/>
        <p:txBody>
          <a:bodyPr/>
          <a:lstStyle/>
          <a:p>
            <a:r>
              <a:rPr lang="en-US" dirty="0"/>
              <a:t>Raised in a Multicultural World</a:t>
            </a:r>
          </a:p>
        </p:txBody>
      </p:sp>
      <p:sp>
        <p:nvSpPr>
          <p:cNvPr id="36" name="TextBox 35"/>
          <p:cNvSpPr txBox="1"/>
          <p:nvPr/>
        </p:nvSpPr>
        <p:spPr bwMode="gray">
          <a:xfrm>
            <a:off x="280194" y="976576"/>
            <a:ext cx="5098256" cy="153888"/>
          </a:xfrm>
          <a:prstGeom prst="rect">
            <a:avLst/>
          </a:prstGeom>
          <a:noFill/>
        </p:spPr>
        <p:txBody>
          <a:bodyPr wrap="square" lIns="0" tIns="0" rIns="0" bIns="0" rtlCol="0">
            <a:spAutoFit/>
          </a:bodyPr>
          <a:lstStyle/>
          <a:p>
            <a:r>
              <a:rPr lang="en-US" sz="1000" b="1" dirty="0"/>
              <a:t>Gen Z Is the Most Culturally Diverse Generation in Recent History</a:t>
            </a:r>
          </a:p>
        </p:txBody>
      </p:sp>
      <p:sp>
        <p:nvSpPr>
          <p:cNvPr id="26" name="Text Placeholder 7"/>
          <p:cNvSpPr txBox="1">
            <a:spLocks/>
          </p:cNvSpPr>
          <p:nvPr/>
        </p:nvSpPr>
        <p:spPr bwMode="gray">
          <a:xfrm>
            <a:off x="1252882" y="1487095"/>
            <a:ext cx="1343687" cy="611391"/>
          </a:xfrm>
          <a:prstGeom prst="rect">
            <a:avLst/>
          </a:prstGeom>
        </p:spPr>
        <p:txBody>
          <a:bodyPr vert="horz" wrap="square" lIns="0" tIns="0" rIns="0" bIns="0" rtlCol="0">
            <a:spAutoFit/>
          </a:bodyPr>
          <a:lstStyle>
            <a:lvl1pPr marL="0" indent="0" algn="l" defTabSz="1018879" rtl="0" eaLnBrk="1" latinLnBrk="0" hangingPunct="1">
              <a:spcBef>
                <a:spcPts val="0"/>
              </a:spcBef>
              <a:buClr>
                <a:schemeClr val="tx1"/>
              </a:buClr>
              <a:buFont typeface="Arial" pitchFamily="34" charset="0"/>
              <a:buNone/>
              <a:defRPr sz="1000" b="1" kern="1200">
                <a:solidFill>
                  <a:schemeClr val="tx1"/>
                </a:solidFill>
                <a:latin typeface="+mn-lt"/>
                <a:ea typeface="+mn-ea"/>
                <a:cs typeface="+mn-cs"/>
              </a:defRPr>
            </a:lvl1pPr>
            <a:lvl2pPr marL="230188" indent="-117475"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2pPr>
            <a:lvl3pPr marL="342900" indent="-112713"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3pPr>
            <a:lvl4pPr marL="458788" indent="-115888"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4pPr>
            <a:lvl5pPr marL="571500" indent="-112713" algn="l" defTabSz="1018879" rtl="0" eaLnBrk="1" latinLnBrk="0" hangingPunct="1">
              <a:spcBef>
                <a:spcPts val="500"/>
              </a:spcBef>
              <a:buClr>
                <a:schemeClr val="tx1"/>
              </a:buClr>
              <a:buFont typeface="Arial" pitchFamily="34" charset="0"/>
              <a:buChar char="•"/>
              <a:defRPr sz="900" kern="1200" baseline="0">
                <a:solidFill>
                  <a:schemeClr val="tx1"/>
                </a:solidFill>
                <a:latin typeface="+mn-lt"/>
                <a:ea typeface="+mn-ea"/>
                <a:cs typeface="+mn-cs"/>
              </a:defRPr>
            </a:lvl5pPr>
            <a:lvl6pPr marL="685800" indent="-111125" algn="l" defTabSz="1018879" rtl="0" eaLnBrk="1" latinLnBrk="0" hangingPunct="1">
              <a:spcBef>
                <a:spcPts val="500"/>
              </a:spcBef>
              <a:buClr>
                <a:schemeClr val="tx1"/>
              </a:buClr>
              <a:buFont typeface="Arial" panose="020B0604020202020204" pitchFamily="34" charset="0"/>
              <a:buChar char="–"/>
              <a:defRPr sz="900" kern="1200">
                <a:solidFill>
                  <a:schemeClr val="tx1"/>
                </a:solidFill>
                <a:latin typeface="+mn-lt"/>
                <a:ea typeface="+mn-ea"/>
                <a:cs typeface="+mn-cs"/>
              </a:defRPr>
            </a:lvl6pPr>
            <a:lvl7pPr marL="796925" indent="-107950"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7pPr>
            <a:lvl8pPr marL="914400" indent="-115888"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8pPr>
            <a:lvl9pPr marL="1030288" indent="-115888"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9pPr>
          </a:lstStyle>
          <a:p>
            <a:pPr>
              <a:spcBef>
                <a:spcPts val="300"/>
              </a:spcBef>
              <a:buClr>
                <a:srgbClr val="333E48"/>
              </a:buClr>
              <a:defRPr/>
            </a:pPr>
            <a:r>
              <a:rPr lang="en-US" sz="2500" b="0" dirty="0">
                <a:solidFill>
                  <a:srgbClr val="0070CD"/>
                </a:solidFill>
                <a:latin typeface="Rockwell"/>
              </a:rPr>
              <a:t>45%</a:t>
            </a:r>
          </a:p>
          <a:p>
            <a:pPr>
              <a:spcBef>
                <a:spcPts val="300"/>
              </a:spcBef>
              <a:buClr>
                <a:srgbClr val="333E48"/>
              </a:buClr>
              <a:defRPr/>
            </a:pPr>
            <a:r>
              <a:rPr lang="en-US" sz="900" b="0" dirty="0">
                <a:solidFill>
                  <a:srgbClr val="333E48"/>
                </a:solidFill>
              </a:rPr>
              <a:t>Of Gen Z are </a:t>
            </a:r>
            <a:br>
              <a:rPr lang="en-US" sz="900" b="0" dirty="0">
                <a:solidFill>
                  <a:srgbClr val="333E48"/>
                </a:solidFill>
              </a:rPr>
            </a:br>
            <a:r>
              <a:rPr lang="en-US" sz="900" b="0" dirty="0">
                <a:solidFill>
                  <a:srgbClr val="333E48"/>
                </a:solidFill>
              </a:rPr>
              <a:t>non-Caucasian</a:t>
            </a:r>
          </a:p>
        </p:txBody>
      </p:sp>
      <p:grpSp>
        <p:nvGrpSpPr>
          <p:cNvPr id="2" name="Group 1"/>
          <p:cNvGrpSpPr/>
          <p:nvPr/>
        </p:nvGrpSpPr>
        <p:grpSpPr>
          <a:xfrm>
            <a:off x="319453" y="1588788"/>
            <a:ext cx="744539" cy="509698"/>
            <a:chOff x="1096918" y="2292810"/>
            <a:chExt cx="752466" cy="515123"/>
          </a:xfrm>
        </p:grpSpPr>
        <p:pic>
          <p:nvPicPr>
            <p:cNvPr id="37" name="Picture 36"/>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354093" y="2293498"/>
              <a:ext cx="232269" cy="514435"/>
            </a:xfrm>
            <a:prstGeom prst="rect">
              <a:avLst/>
            </a:prstGeom>
          </p:spPr>
        </p:pic>
        <p:pic>
          <p:nvPicPr>
            <p:cNvPr id="40" name="Picture 3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6918" y="2292810"/>
              <a:ext cx="232269" cy="514435"/>
            </a:xfrm>
            <a:prstGeom prst="rect">
              <a:avLst/>
            </a:prstGeom>
          </p:spPr>
        </p:pic>
        <p:pic>
          <p:nvPicPr>
            <p:cNvPr id="41" name="Picture 4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7115" y="2292810"/>
              <a:ext cx="232269" cy="514435"/>
            </a:xfrm>
            <a:prstGeom prst="rect">
              <a:avLst/>
            </a:prstGeom>
          </p:spPr>
        </p:pic>
      </p:grpSp>
      <p:sp>
        <p:nvSpPr>
          <p:cNvPr id="42" name="TextBox 41"/>
          <p:cNvSpPr txBox="1"/>
          <p:nvPr/>
        </p:nvSpPr>
        <p:spPr bwMode="gray">
          <a:xfrm>
            <a:off x="2840513" y="1391138"/>
            <a:ext cx="3118095" cy="1246495"/>
          </a:xfrm>
          <a:prstGeom prst="rect">
            <a:avLst/>
          </a:prstGeom>
          <a:noFill/>
        </p:spPr>
        <p:txBody>
          <a:bodyPr wrap="square" lIns="0" tIns="0" rIns="0" bIns="0" rtlCol="0">
            <a:spAutoFit/>
          </a:bodyPr>
          <a:lstStyle/>
          <a:p>
            <a:r>
              <a:rPr lang="en-US" sz="900" dirty="0">
                <a:solidFill>
                  <a:schemeClr val="accent3"/>
                </a:solidFill>
              </a:rPr>
              <a:t>“Generation Z is the </a:t>
            </a:r>
            <a:r>
              <a:rPr lang="en-US" sz="900" b="1" dirty="0">
                <a:solidFill>
                  <a:schemeClr val="tx2"/>
                </a:solidFill>
              </a:rPr>
              <a:t>most racially diverse </a:t>
            </a:r>
            <a:r>
              <a:rPr lang="en-US" sz="900" dirty="0">
                <a:solidFill>
                  <a:schemeClr val="accent3"/>
                </a:solidFill>
              </a:rPr>
              <a:t>generation in recent history....And more members of this generation than any other have a positive opinion about the country’s becoming more diverse.  Their exposure to diversity…has likely contributed to their open-mindedness.”</a:t>
            </a:r>
          </a:p>
          <a:p>
            <a:endParaRPr lang="en-US" sz="900" dirty="0">
              <a:solidFill>
                <a:schemeClr val="accent3"/>
              </a:solidFill>
            </a:endParaRPr>
          </a:p>
          <a:p>
            <a:pPr algn="r"/>
            <a:r>
              <a:rPr lang="en-US" sz="800" dirty="0">
                <a:solidFill>
                  <a:schemeClr val="accent3"/>
                </a:solidFill>
              </a:rPr>
              <a:t>Corey Seemiller and Meghan Grace</a:t>
            </a:r>
            <a:br>
              <a:rPr lang="en-US" sz="800" dirty="0">
                <a:solidFill>
                  <a:schemeClr val="accent3"/>
                </a:solidFill>
              </a:rPr>
            </a:br>
            <a:r>
              <a:rPr lang="en-US" sz="800" i="1" dirty="0">
                <a:solidFill>
                  <a:schemeClr val="accent3"/>
                </a:solidFill>
              </a:rPr>
              <a:t>Gen Z Goes to College</a:t>
            </a:r>
            <a:endParaRPr lang="en-US" sz="800" dirty="0">
              <a:solidFill>
                <a:schemeClr val="accent3"/>
              </a:solidFill>
            </a:endParaRPr>
          </a:p>
        </p:txBody>
      </p:sp>
      <p:sp>
        <p:nvSpPr>
          <p:cNvPr id="43" name="Text Placeholder 7"/>
          <p:cNvSpPr txBox="1">
            <a:spLocks/>
          </p:cNvSpPr>
          <p:nvPr/>
        </p:nvSpPr>
        <p:spPr bwMode="gray">
          <a:xfrm>
            <a:off x="660519" y="3291788"/>
            <a:ext cx="2098864" cy="700192"/>
          </a:xfrm>
          <a:prstGeom prst="rect">
            <a:avLst/>
          </a:prstGeom>
        </p:spPr>
        <p:txBody>
          <a:bodyPr vert="horz" wrap="square" lIns="0" tIns="0" rIns="0" bIns="0" rtlCol="0">
            <a:spAutoFit/>
          </a:bodyPr>
          <a:lstStyle>
            <a:lvl1pPr marL="0" indent="0" algn="l" defTabSz="1018879" rtl="0" eaLnBrk="1" latinLnBrk="0" hangingPunct="1">
              <a:spcBef>
                <a:spcPts val="0"/>
              </a:spcBef>
              <a:buClr>
                <a:schemeClr val="tx1"/>
              </a:buClr>
              <a:buFont typeface="Arial" pitchFamily="34" charset="0"/>
              <a:buNone/>
              <a:defRPr sz="1000" b="1" kern="1200">
                <a:solidFill>
                  <a:schemeClr val="tx1"/>
                </a:solidFill>
                <a:latin typeface="+mn-lt"/>
                <a:ea typeface="+mn-ea"/>
                <a:cs typeface="+mn-cs"/>
              </a:defRPr>
            </a:lvl1pPr>
            <a:lvl2pPr marL="230188" indent="-117475"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2pPr>
            <a:lvl3pPr marL="342900" indent="-112713"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3pPr>
            <a:lvl4pPr marL="458788" indent="-115888"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4pPr>
            <a:lvl5pPr marL="571500" indent="-112713" algn="l" defTabSz="1018879" rtl="0" eaLnBrk="1" latinLnBrk="0" hangingPunct="1">
              <a:spcBef>
                <a:spcPts val="500"/>
              </a:spcBef>
              <a:buClr>
                <a:schemeClr val="tx1"/>
              </a:buClr>
              <a:buFont typeface="Arial" pitchFamily="34" charset="0"/>
              <a:buChar char="•"/>
              <a:defRPr sz="900" kern="1200" baseline="0">
                <a:solidFill>
                  <a:schemeClr val="tx1"/>
                </a:solidFill>
                <a:latin typeface="+mn-lt"/>
                <a:ea typeface="+mn-ea"/>
                <a:cs typeface="+mn-cs"/>
              </a:defRPr>
            </a:lvl5pPr>
            <a:lvl6pPr marL="685800" indent="-111125" algn="l" defTabSz="1018879" rtl="0" eaLnBrk="1" latinLnBrk="0" hangingPunct="1">
              <a:spcBef>
                <a:spcPts val="500"/>
              </a:spcBef>
              <a:buClr>
                <a:schemeClr val="tx1"/>
              </a:buClr>
              <a:buFont typeface="Arial" panose="020B0604020202020204" pitchFamily="34" charset="0"/>
              <a:buChar char="–"/>
              <a:defRPr sz="900" kern="1200">
                <a:solidFill>
                  <a:schemeClr val="tx1"/>
                </a:solidFill>
                <a:latin typeface="+mn-lt"/>
                <a:ea typeface="+mn-ea"/>
                <a:cs typeface="+mn-cs"/>
              </a:defRPr>
            </a:lvl6pPr>
            <a:lvl7pPr marL="796925" indent="-107950"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7pPr>
            <a:lvl8pPr marL="914400" indent="-115888"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8pPr>
            <a:lvl9pPr marL="1030288" indent="-115888"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9pPr>
          </a:lstStyle>
          <a:p>
            <a:pPr>
              <a:spcBef>
                <a:spcPts val="300"/>
              </a:spcBef>
              <a:buClr>
                <a:srgbClr val="333E48"/>
              </a:buClr>
              <a:defRPr/>
            </a:pPr>
            <a:r>
              <a:rPr lang="en-US" sz="2500" b="0" dirty="0">
                <a:solidFill>
                  <a:srgbClr val="0070CD"/>
                </a:solidFill>
                <a:latin typeface="Rockwell"/>
              </a:rPr>
              <a:t>72%</a:t>
            </a:r>
            <a:endParaRPr lang="en-US" sz="2500" b="0" baseline="30000" dirty="0">
              <a:solidFill>
                <a:srgbClr val="0070CD"/>
              </a:solidFill>
              <a:latin typeface="Rockwell"/>
            </a:endParaRPr>
          </a:p>
          <a:p>
            <a:pPr>
              <a:spcBef>
                <a:spcPts val="300"/>
              </a:spcBef>
              <a:buClr>
                <a:srgbClr val="333E48"/>
              </a:buClr>
              <a:defRPr/>
            </a:pPr>
            <a:r>
              <a:rPr lang="en-US" sz="900" b="0" dirty="0">
                <a:solidFill>
                  <a:srgbClr val="333E48"/>
                </a:solidFill>
              </a:rPr>
              <a:t>Of Gen Z believe racial equality to be the most important issue today </a:t>
            </a:r>
          </a:p>
        </p:txBody>
      </p:sp>
      <p:sp>
        <p:nvSpPr>
          <p:cNvPr id="44" name="Text Placeholder 7"/>
          <p:cNvSpPr txBox="1">
            <a:spLocks/>
          </p:cNvSpPr>
          <p:nvPr/>
        </p:nvSpPr>
        <p:spPr bwMode="gray">
          <a:xfrm>
            <a:off x="3465709" y="3291788"/>
            <a:ext cx="2492899" cy="700192"/>
          </a:xfrm>
          <a:prstGeom prst="rect">
            <a:avLst/>
          </a:prstGeom>
        </p:spPr>
        <p:txBody>
          <a:bodyPr vert="horz" wrap="square" lIns="0" tIns="0" rIns="0" bIns="0" rtlCol="0">
            <a:spAutoFit/>
          </a:bodyPr>
          <a:lstStyle>
            <a:lvl1pPr marL="0" indent="0" algn="l" defTabSz="1018879" rtl="0" eaLnBrk="1" latinLnBrk="0" hangingPunct="1">
              <a:spcBef>
                <a:spcPts val="0"/>
              </a:spcBef>
              <a:buClr>
                <a:schemeClr val="tx1"/>
              </a:buClr>
              <a:buFont typeface="Arial" pitchFamily="34" charset="0"/>
              <a:buNone/>
              <a:defRPr sz="1000" b="1" kern="1200">
                <a:solidFill>
                  <a:schemeClr val="tx1"/>
                </a:solidFill>
                <a:latin typeface="+mn-lt"/>
                <a:ea typeface="+mn-ea"/>
                <a:cs typeface="+mn-cs"/>
              </a:defRPr>
            </a:lvl1pPr>
            <a:lvl2pPr marL="230188" indent="-117475"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2pPr>
            <a:lvl3pPr marL="342900" indent="-112713"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3pPr>
            <a:lvl4pPr marL="458788" indent="-115888"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4pPr>
            <a:lvl5pPr marL="571500" indent="-112713" algn="l" defTabSz="1018879" rtl="0" eaLnBrk="1" latinLnBrk="0" hangingPunct="1">
              <a:spcBef>
                <a:spcPts val="500"/>
              </a:spcBef>
              <a:buClr>
                <a:schemeClr val="tx1"/>
              </a:buClr>
              <a:buFont typeface="Arial" pitchFamily="34" charset="0"/>
              <a:buChar char="•"/>
              <a:defRPr sz="900" kern="1200" baseline="0">
                <a:solidFill>
                  <a:schemeClr val="tx1"/>
                </a:solidFill>
                <a:latin typeface="+mn-lt"/>
                <a:ea typeface="+mn-ea"/>
                <a:cs typeface="+mn-cs"/>
              </a:defRPr>
            </a:lvl5pPr>
            <a:lvl6pPr marL="685800" indent="-111125" algn="l" defTabSz="1018879" rtl="0" eaLnBrk="1" latinLnBrk="0" hangingPunct="1">
              <a:spcBef>
                <a:spcPts val="500"/>
              </a:spcBef>
              <a:buClr>
                <a:schemeClr val="tx1"/>
              </a:buClr>
              <a:buFont typeface="Arial" panose="020B0604020202020204" pitchFamily="34" charset="0"/>
              <a:buChar char="–"/>
              <a:defRPr sz="900" kern="1200">
                <a:solidFill>
                  <a:schemeClr val="tx1"/>
                </a:solidFill>
                <a:latin typeface="+mn-lt"/>
                <a:ea typeface="+mn-ea"/>
                <a:cs typeface="+mn-cs"/>
              </a:defRPr>
            </a:lvl6pPr>
            <a:lvl7pPr marL="796925" indent="-107950"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7pPr>
            <a:lvl8pPr marL="914400" indent="-115888"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8pPr>
            <a:lvl9pPr marL="1030288" indent="-115888"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9pPr>
          </a:lstStyle>
          <a:p>
            <a:pPr>
              <a:spcBef>
                <a:spcPts val="300"/>
              </a:spcBef>
              <a:buClr>
                <a:srgbClr val="333E48"/>
              </a:buClr>
              <a:defRPr/>
            </a:pPr>
            <a:r>
              <a:rPr lang="en-US" sz="2500" b="0" dirty="0">
                <a:solidFill>
                  <a:srgbClr val="0070CD"/>
                </a:solidFill>
                <a:latin typeface="Rockwell"/>
              </a:rPr>
              <a:t>4x</a:t>
            </a:r>
            <a:endParaRPr lang="en-US" sz="2500" b="0" baseline="30000" dirty="0">
              <a:solidFill>
                <a:srgbClr val="0070CD"/>
              </a:solidFill>
              <a:latin typeface="Rockwell"/>
            </a:endParaRPr>
          </a:p>
          <a:p>
            <a:pPr>
              <a:spcBef>
                <a:spcPts val="300"/>
              </a:spcBef>
              <a:buClr>
                <a:srgbClr val="333E48"/>
              </a:buClr>
              <a:defRPr/>
            </a:pPr>
            <a:r>
              <a:rPr lang="en-US" sz="900" b="0" dirty="0">
                <a:solidFill>
                  <a:srgbClr val="333E48"/>
                </a:solidFill>
              </a:rPr>
              <a:t>Higher growth rate within Hispanic population between 2000 and 2010</a:t>
            </a:r>
          </a:p>
        </p:txBody>
      </p:sp>
      <p:sp>
        <p:nvSpPr>
          <p:cNvPr id="45" name="TextBox 44"/>
          <p:cNvSpPr txBox="1"/>
          <p:nvPr/>
        </p:nvSpPr>
        <p:spPr bwMode="gray">
          <a:xfrm>
            <a:off x="280194" y="2774306"/>
            <a:ext cx="5098256" cy="153888"/>
          </a:xfrm>
          <a:prstGeom prst="rect">
            <a:avLst/>
          </a:prstGeom>
          <a:noFill/>
        </p:spPr>
        <p:txBody>
          <a:bodyPr wrap="square" lIns="0" tIns="0" rIns="0" bIns="0" rtlCol="0">
            <a:spAutoFit/>
          </a:bodyPr>
          <a:lstStyle/>
          <a:p>
            <a:r>
              <a:rPr lang="en-US" sz="1000" b="1" dirty="0"/>
              <a:t>Gen Z Is Polyethnic</a:t>
            </a:r>
          </a:p>
        </p:txBody>
      </p:sp>
      <p:sp>
        <p:nvSpPr>
          <p:cNvPr id="46" name="TextBox 45"/>
          <p:cNvSpPr txBox="1"/>
          <p:nvPr/>
        </p:nvSpPr>
        <p:spPr bwMode="gray">
          <a:xfrm>
            <a:off x="660518" y="3059460"/>
            <a:ext cx="1880379" cy="138499"/>
          </a:xfrm>
          <a:prstGeom prst="rect">
            <a:avLst/>
          </a:prstGeom>
          <a:noFill/>
        </p:spPr>
        <p:txBody>
          <a:bodyPr wrap="square" lIns="0" tIns="0" rIns="0" bIns="0" rtlCol="0">
            <a:spAutoFit/>
          </a:bodyPr>
          <a:lstStyle/>
          <a:p>
            <a:r>
              <a:rPr lang="en-US" sz="900" i="1" dirty="0">
                <a:solidFill>
                  <a:schemeClr val="accent3"/>
                </a:solidFill>
              </a:rPr>
              <a:t>Racially Diverse and Multiracial</a:t>
            </a:r>
          </a:p>
        </p:txBody>
      </p:sp>
      <p:sp>
        <p:nvSpPr>
          <p:cNvPr id="47" name="TextBox 46"/>
          <p:cNvSpPr txBox="1"/>
          <p:nvPr/>
        </p:nvSpPr>
        <p:spPr bwMode="gray">
          <a:xfrm>
            <a:off x="3465710" y="3059459"/>
            <a:ext cx="1349051" cy="138499"/>
          </a:xfrm>
          <a:prstGeom prst="rect">
            <a:avLst/>
          </a:prstGeom>
          <a:noFill/>
        </p:spPr>
        <p:txBody>
          <a:bodyPr wrap="square" lIns="0" tIns="0" rIns="0" bIns="0" rtlCol="0">
            <a:spAutoFit/>
          </a:bodyPr>
          <a:lstStyle/>
          <a:p>
            <a:r>
              <a:rPr lang="en-US" sz="900" i="1" dirty="0">
                <a:solidFill>
                  <a:schemeClr val="accent3"/>
                </a:solidFill>
              </a:rPr>
              <a:t>Hispanic Growth Rate</a:t>
            </a:r>
          </a:p>
        </p:txBody>
      </p:sp>
      <p:sp>
        <p:nvSpPr>
          <p:cNvPr id="24" name="Text Placeholder 20"/>
          <p:cNvSpPr txBox="1">
            <a:spLocks/>
          </p:cNvSpPr>
          <p:nvPr/>
        </p:nvSpPr>
        <p:spPr bwMode="gray">
          <a:xfrm>
            <a:off x="4627033" y="4485128"/>
            <a:ext cx="1606406" cy="200055"/>
          </a:xfrm>
          <a:prstGeom prst="rect">
            <a:avLst/>
          </a:prstGeom>
        </p:spPr>
        <p:txBody>
          <a:bodyPr vert="horz" wrap="square" lIns="0" tIns="0" rIns="64008" bIns="45720" rtlCol="0" anchor="t" anchorCtr="0">
            <a:spAutoFit/>
          </a:bodyPr>
          <a:lstStyle>
            <a:lvl1pPr marL="0" indent="0" algn="l" defTabSz="480060" rtl="0" eaLnBrk="1" latinLnBrk="0" hangingPunct="1">
              <a:lnSpc>
                <a:spcPct val="100000"/>
              </a:lnSpc>
              <a:spcBef>
                <a:spcPts val="200"/>
              </a:spcBef>
              <a:buClrTx/>
              <a:buFont typeface="Arial" panose="020B0604020202020204" pitchFamily="34" charset="0"/>
              <a:buNone/>
              <a:defRPr sz="500" kern="1200">
                <a:solidFill>
                  <a:schemeClr val="tx1"/>
                </a:solidFill>
                <a:latin typeface="+mn-lt"/>
                <a:ea typeface="+mn-ea"/>
                <a:cs typeface="+mn-cs"/>
              </a:defRPr>
            </a:lvl1pPr>
            <a:lvl2pPr marL="114300" indent="0" algn="l" defTabSz="480060" rtl="0" eaLnBrk="1" latinLnBrk="0" hangingPunct="1">
              <a:lnSpc>
                <a:spcPct val="100000"/>
              </a:lnSpc>
              <a:spcBef>
                <a:spcPts val="200"/>
              </a:spcBef>
              <a:buClrTx/>
              <a:buFont typeface="Verdana" panose="020B0604030504040204" pitchFamily="34" charset="0"/>
              <a:buNone/>
              <a:defRPr sz="500" kern="1200">
                <a:solidFill>
                  <a:schemeClr val="tx1"/>
                </a:solidFill>
                <a:latin typeface="+mn-lt"/>
                <a:ea typeface="+mn-ea"/>
                <a:cs typeface="+mn-cs"/>
              </a:defRPr>
            </a:lvl2pPr>
            <a:lvl3pPr marL="228600" indent="0" algn="l" defTabSz="480060" rtl="0" eaLnBrk="1" latinLnBrk="0" hangingPunct="1">
              <a:lnSpc>
                <a:spcPct val="100000"/>
              </a:lnSpc>
              <a:spcBef>
                <a:spcPts val="200"/>
              </a:spcBef>
              <a:buClrTx/>
              <a:buFont typeface="Arial" panose="020B0604020202020204" pitchFamily="34" charset="0"/>
              <a:buNone/>
              <a:defRPr sz="500" kern="1200">
                <a:solidFill>
                  <a:schemeClr val="tx1"/>
                </a:solidFill>
                <a:latin typeface="+mn-lt"/>
                <a:ea typeface="+mn-ea"/>
                <a:cs typeface="+mn-cs"/>
              </a:defRPr>
            </a:lvl3pPr>
            <a:lvl4pPr marL="342900" indent="0" algn="l" defTabSz="480060" rtl="0" eaLnBrk="1" latinLnBrk="0" hangingPunct="1">
              <a:lnSpc>
                <a:spcPct val="100000"/>
              </a:lnSpc>
              <a:spcBef>
                <a:spcPts val="200"/>
              </a:spcBef>
              <a:buFont typeface="Verdana" panose="020B0604030504040204" pitchFamily="34" charset="0"/>
              <a:buNone/>
              <a:defRPr sz="500" kern="1200">
                <a:solidFill>
                  <a:schemeClr val="tx1"/>
                </a:solidFill>
                <a:latin typeface="+mn-lt"/>
                <a:ea typeface="+mn-ea"/>
                <a:cs typeface="+mn-cs"/>
              </a:defRPr>
            </a:lvl4pPr>
            <a:lvl5pPr marL="457200" indent="0" algn="l" defTabSz="480060" rtl="0" eaLnBrk="1" latinLnBrk="0" hangingPunct="1">
              <a:lnSpc>
                <a:spcPct val="100000"/>
              </a:lnSpc>
              <a:spcBef>
                <a:spcPts val="200"/>
              </a:spcBef>
              <a:buFont typeface="Arial" panose="020B0604020202020204" pitchFamily="34" charset="0"/>
              <a:buNone/>
              <a:defRPr sz="5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a:lstStyle>
          <a:p>
            <a:r>
              <a:rPr lang="en-US" dirty="0"/>
              <a:t>Source: Seemiller C, Grace M, </a:t>
            </a:r>
            <a:r>
              <a:rPr lang="en-US" i="1" dirty="0"/>
              <a:t>Generation Z Goes to College, </a:t>
            </a:r>
            <a:r>
              <a:rPr lang="en-US" dirty="0"/>
              <a:t>John Wiley &amp; Sons, 2016.</a:t>
            </a:r>
          </a:p>
        </p:txBody>
      </p:sp>
      <p:sp>
        <p:nvSpPr>
          <p:cNvPr id="4" name="Text Placeholder 3">
            <a:extLst>
              <a:ext uri="{FF2B5EF4-FFF2-40B4-BE49-F238E27FC236}">
                <a16:creationId xmlns:a16="http://schemas.microsoft.com/office/drawing/2014/main" id="{D91B6399-6637-4A05-912B-5C901283B610}"/>
              </a:ext>
            </a:extLst>
          </p:cNvPr>
          <p:cNvSpPr>
            <a:spLocks noGrp="1"/>
          </p:cNvSpPr>
          <p:nvPr>
            <p:ph type="body" sz="quarter" idx="18"/>
          </p:nvPr>
        </p:nvSpPr>
        <p:spPr/>
        <p:txBody>
          <a:bodyPr/>
          <a:lstStyle/>
          <a:p>
            <a:endParaRPr lang="en-US"/>
          </a:p>
        </p:txBody>
      </p:sp>
    </p:spTree>
    <p:custDataLst>
      <p:tags r:id="rId1"/>
    </p:custDataLst>
    <p:extLst>
      <p:ext uri="{BB962C8B-B14F-4D97-AF65-F5344CB8AC3E}">
        <p14:creationId xmlns:p14="http://schemas.microsoft.com/office/powerpoint/2010/main" val="13247153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p:cNvSpPr>
            <a:spLocks noGrp="1"/>
          </p:cNvSpPr>
          <p:nvPr>
            <p:ph type="body" sz="quarter" idx="15"/>
          </p:nvPr>
        </p:nvSpPr>
        <p:spPr>
          <a:xfrm>
            <a:off x="280195" y="640267"/>
            <a:ext cx="5842794" cy="184666"/>
          </a:xfrm>
        </p:spPr>
        <p:txBody>
          <a:bodyPr/>
          <a:lstStyle/>
          <a:p>
            <a:r>
              <a:rPr lang="en-US" dirty="0"/>
              <a:t>Students Are OK with You Texting Them (for Certain Things)</a:t>
            </a:r>
          </a:p>
        </p:txBody>
      </p:sp>
      <p:sp>
        <p:nvSpPr>
          <p:cNvPr id="20" name="Text Placeholder 19"/>
          <p:cNvSpPr>
            <a:spLocks noGrp="1"/>
          </p:cNvSpPr>
          <p:nvPr>
            <p:ph type="body" sz="quarter" idx="16"/>
          </p:nvPr>
        </p:nvSpPr>
        <p:spPr>
          <a:xfrm>
            <a:off x="280194" y="99782"/>
            <a:ext cx="3967956" cy="123111"/>
          </a:xfrm>
        </p:spPr>
        <p:txBody>
          <a:bodyPr/>
          <a:lstStyle/>
          <a:p>
            <a:r>
              <a:rPr lang="en-US" dirty="0"/>
              <a:t>Gen Z Behavior #1: Open to SMS</a:t>
            </a:r>
          </a:p>
        </p:txBody>
      </p:sp>
      <p:sp>
        <p:nvSpPr>
          <p:cNvPr id="21" name="Text Placeholder 20"/>
          <p:cNvSpPr>
            <a:spLocks noGrp="1"/>
          </p:cNvSpPr>
          <p:nvPr>
            <p:ph type="body" sz="quarter" idx="18"/>
          </p:nvPr>
        </p:nvSpPr>
        <p:spPr>
          <a:xfrm>
            <a:off x="7645705" y="4369713"/>
            <a:ext cx="1860605" cy="430887"/>
          </a:xfrm>
        </p:spPr>
        <p:txBody>
          <a:bodyPr/>
          <a:lstStyle/>
          <a:p>
            <a:r>
              <a:rPr lang="en-US" dirty="0"/>
              <a:t>Source: https://www.wsj.com/articles/college-admissions-officers-wont-just-chill-about-summer-melt-1502468367</a:t>
            </a:r>
          </a:p>
        </p:txBody>
      </p:sp>
      <p:sp>
        <p:nvSpPr>
          <p:cNvPr id="22" name="Text Placeholder 21"/>
          <p:cNvSpPr>
            <a:spLocks noGrp="1"/>
          </p:cNvSpPr>
          <p:nvPr>
            <p:ph type="body" sz="quarter" idx="19"/>
          </p:nvPr>
        </p:nvSpPr>
        <p:spPr>
          <a:xfrm>
            <a:off x="0" y="4740594"/>
            <a:ext cx="2046204" cy="76944"/>
          </a:xfrm>
        </p:spPr>
        <p:txBody>
          <a:bodyPr/>
          <a:lstStyle/>
          <a:p>
            <a:endParaRPr lang="en-US" dirty="0"/>
          </a:p>
        </p:txBody>
      </p:sp>
      <p:sp>
        <p:nvSpPr>
          <p:cNvPr id="18" name="Title 17"/>
          <p:cNvSpPr>
            <a:spLocks noGrp="1"/>
          </p:cNvSpPr>
          <p:nvPr>
            <p:ph type="title"/>
          </p:nvPr>
        </p:nvSpPr>
        <p:spPr/>
        <p:txBody>
          <a:bodyPr/>
          <a:lstStyle/>
          <a:p>
            <a:r>
              <a:rPr lang="en-US" dirty="0"/>
              <a:t>A Powerful Direct Line to Gen Z</a:t>
            </a:r>
          </a:p>
        </p:txBody>
      </p:sp>
      <p:grpSp>
        <p:nvGrpSpPr>
          <p:cNvPr id="57" name="Group 56"/>
          <p:cNvGrpSpPr/>
          <p:nvPr/>
        </p:nvGrpSpPr>
        <p:grpSpPr>
          <a:xfrm>
            <a:off x="1782954" y="1141244"/>
            <a:ext cx="3014176" cy="3306936"/>
            <a:chOff x="9059806" y="2867966"/>
            <a:chExt cx="374600" cy="410984"/>
          </a:xfrm>
        </p:grpSpPr>
        <p:pic>
          <p:nvPicPr>
            <p:cNvPr id="58" name="Picture 5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69529" y="2913255"/>
              <a:ext cx="320492" cy="294853"/>
            </a:xfrm>
            <a:prstGeom prst="rect">
              <a:avLst/>
            </a:prstGeom>
          </p:spPr>
        </p:pic>
        <p:sp>
          <p:nvSpPr>
            <p:cNvPr id="59" name="Rectangle 58"/>
            <p:cNvSpPr/>
            <p:nvPr/>
          </p:nvSpPr>
          <p:spPr bwMode="gray">
            <a:xfrm>
              <a:off x="9059806" y="2867966"/>
              <a:ext cx="374600" cy="410984"/>
            </a:xfrm>
            <a:prstGeom prst="rect">
              <a:avLst/>
            </a:prstGeom>
            <a:solidFill>
              <a:schemeClr val="bg1">
                <a:alpha val="85000"/>
              </a:schemeClr>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grpSp>
      <p:sp>
        <p:nvSpPr>
          <p:cNvPr id="60" name="Text Placeholder 7"/>
          <p:cNvSpPr txBox="1">
            <a:spLocks/>
          </p:cNvSpPr>
          <p:nvPr/>
        </p:nvSpPr>
        <p:spPr bwMode="gray">
          <a:xfrm>
            <a:off x="272202" y="1093430"/>
            <a:ext cx="6265131" cy="356508"/>
          </a:xfrm>
          <a:prstGeom prst="rect">
            <a:avLst/>
          </a:prstGeom>
        </p:spPr>
        <p:txBody>
          <a:bodyPr vert="horz" wrap="square" lIns="0" tIns="0" rIns="0" bIns="0" rtlCol="0">
            <a:spAutoFit/>
          </a:bodyPr>
          <a:lstStyle>
            <a:lvl1pPr marL="0" indent="0" algn="l" defTabSz="1018879" rtl="0" eaLnBrk="1" latinLnBrk="0" hangingPunct="1">
              <a:spcBef>
                <a:spcPts val="0"/>
              </a:spcBef>
              <a:buClr>
                <a:schemeClr val="tx1"/>
              </a:buClr>
              <a:buFont typeface="Arial" pitchFamily="34" charset="0"/>
              <a:buNone/>
              <a:defRPr sz="1000" b="1" kern="1200">
                <a:solidFill>
                  <a:schemeClr val="tx1"/>
                </a:solidFill>
                <a:latin typeface="+mn-lt"/>
                <a:ea typeface="+mn-ea"/>
                <a:cs typeface="+mn-cs"/>
              </a:defRPr>
            </a:lvl1pPr>
            <a:lvl2pPr marL="230188" indent="-117475"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2pPr>
            <a:lvl3pPr marL="342900" indent="-112713"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3pPr>
            <a:lvl4pPr marL="458788" indent="-115888"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4pPr>
            <a:lvl5pPr marL="571500" indent="-112713" algn="l" defTabSz="1018879" rtl="0" eaLnBrk="1" latinLnBrk="0" hangingPunct="1">
              <a:spcBef>
                <a:spcPts val="500"/>
              </a:spcBef>
              <a:buClr>
                <a:schemeClr val="tx1"/>
              </a:buClr>
              <a:buFont typeface="Arial" pitchFamily="34" charset="0"/>
              <a:buChar char="•"/>
              <a:defRPr sz="900" kern="1200" baseline="0">
                <a:solidFill>
                  <a:schemeClr val="tx1"/>
                </a:solidFill>
                <a:latin typeface="+mn-lt"/>
                <a:ea typeface="+mn-ea"/>
                <a:cs typeface="+mn-cs"/>
              </a:defRPr>
            </a:lvl5pPr>
            <a:lvl6pPr marL="685800" indent="-111125" algn="l" defTabSz="1018879" rtl="0" eaLnBrk="1" latinLnBrk="0" hangingPunct="1">
              <a:spcBef>
                <a:spcPts val="500"/>
              </a:spcBef>
              <a:buClr>
                <a:schemeClr val="tx1"/>
              </a:buClr>
              <a:buFont typeface="Arial" panose="020B0604020202020204" pitchFamily="34" charset="0"/>
              <a:buChar char="–"/>
              <a:defRPr sz="900" kern="1200">
                <a:solidFill>
                  <a:schemeClr val="tx1"/>
                </a:solidFill>
                <a:latin typeface="+mn-lt"/>
                <a:ea typeface="+mn-ea"/>
                <a:cs typeface="+mn-cs"/>
              </a:defRPr>
            </a:lvl6pPr>
            <a:lvl7pPr marL="796925" indent="-107950"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7pPr>
            <a:lvl8pPr marL="914400" indent="-115888"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8pPr>
            <a:lvl9pPr marL="1030288" indent="-115888"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9pPr>
          </a:lstStyle>
          <a:p>
            <a:pPr marL="0" marR="0" lvl="0" indent="0" algn="l" defTabSz="1018879" rtl="0" eaLnBrk="1" fontAlgn="auto" latinLnBrk="0" hangingPunct="1">
              <a:lnSpc>
                <a:spcPct val="100000"/>
              </a:lnSpc>
              <a:spcBef>
                <a:spcPts val="0"/>
              </a:spcBef>
              <a:spcAft>
                <a:spcPts val="0"/>
              </a:spcAft>
              <a:buClr>
                <a:srgbClr val="333E48"/>
              </a:buClr>
              <a:buSzTx/>
              <a:buFont typeface="Arial" pitchFamily="34" charset="0"/>
              <a:buNone/>
              <a:tabLst/>
              <a:defRPr/>
            </a:pPr>
            <a:r>
              <a:rPr kumimoji="0" lang="en-US" sz="1000" b="1" i="0" u="none" strike="noStrike" kern="1200" cap="none" spc="0" normalizeH="0" baseline="0" noProof="0" dirty="0">
                <a:ln>
                  <a:noFill/>
                </a:ln>
                <a:solidFill>
                  <a:srgbClr val="333E48"/>
                </a:solidFill>
                <a:effectLst/>
                <a:uLnTx/>
                <a:uFillTx/>
                <a:latin typeface="Verdana"/>
                <a:ea typeface="+mn-ea"/>
                <a:cs typeface="+mn-cs"/>
              </a:rPr>
              <a:t>Students Find SMS Prompts and Reminders Helpful</a:t>
            </a:r>
          </a:p>
          <a:p>
            <a:pPr marL="0" marR="0" lvl="0" indent="0" algn="l" defTabSz="1018879" rtl="0" eaLnBrk="1" fontAlgn="auto" latinLnBrk="0" hangingPunct="1">
              <a:lnSpc>
                <a:spcPct val="100000"/>
              </a:lnSpc>
              <a:spcBef>
                <a:spcPts val="500"/>
              </a:spcBef>
              <a:spcAft>
                <a:spcPts val="0"/>
              </a:spcAft>
              <a:buClr>
                <a:srgbClr val="333E48"/>
              </a:buClr>
              <a:buSzTx/>
              <a:buFont typeface="Arial" pitchFamily="34" charset="0"/>
              <a:buNone/>
              <a:tabLst/>
              <a:defRPr/>
            </a:pPr>
            <a:r>
              <a:rPr kumimoji="0" lang="en-US" sz="900" b="0" i="1" u="none" strike="noStrike" kern="1200" cap="none" spc="0" normalizeH="0" baseline="0" noProof="0" dirty="0">
                <a:ln>
                  <a:noFill/>
                </a:ln>
                <a:solidFill>
                  <a:srgbClr val="333E48"/>
                </a:solidFill>
                <a:effectLst/>
                <a:uLnTx/>
                <a:uFillTx/>
                <a:latin typeface="Verdana"/>
                <a:ea typeface="+mn-ea"/>
                <a:cs typeface="+mn-cs"/>
              </a:rPr>
              <a:t>Percentage of Surveyed Students </a:t>
            </a:r>
          </a:p>
        </p:txBody>
      </p:sp>
      <p:sp>
        <p:nvSpPr>
          <p:cNvPr id="68" name="Text Placeholder 1"/>
          <p:cNvSpPr txBox="1">
            <a:spLocks/>
          </p:cNvSpPr>
          <p:nvPr/>
        </p:nvSpPr>
        <p:spPr bwMode="gray">
          <a:xfrm>
            <a:off x="1756534" y="1636938"/>
            <a:ext cx="1136759" cy="977070"/>
          </a:xfrm>
          <a:prstGeom prst="rect">
            <a:avLst/>
          </a:prstGeom>
        </p:spPr>
        <p:txBody>
          <a:bodyPr vert="horz" wrap="square" lIns="0" tIns="0" rIns="0" bIns="0" rtlCol="0">
            <a:noAutofit/>
          </a:bodyPr>
          <a:lstStyle>
            <a:lvl1pPr marL="112713" indent="-112713" algn="l" defTabSz="1018879" rtl="0" eaLnBrk="1" latinLnBrk="0" hangingPunct="1">
              <a:spcBef>
                <a:spcPts val="500"/>
              </a:spcBef>
              <a:buFont typeface="Wingdings" pitchFamily="2" charset="2"/>
              <a:buChar char="§"/>
              <a:defRPr sz="1000" kern="1200">
                <a:solidFill>
                  <a:schemeClr val="tx1"/>
                </a:solidFill>
                <a:latin typeface="+mn-lt"/>
                <a:ea typeface="+mn-ea"/>
                <a:cs typeface="+mn-cs"/>
              </a:defRPr>
            </a:lvl1pPr>
            <a:lvl2pPr marL="230188" indent="-117475" algn="l" defTabSz="1018879" rtl="0" eaLnBrk="1" latinLnBrk="0" hangingPunct="1">
              <a:spcBef>
                <a:spcPts val="500"/>
              </a:spcBef>
              <a:buFont typeface="Arial" pitchFamily="34" charset="0"/>
              <a:buChar char="–"/>
              <a:defRPr sz="1000" kern="1200">
                <a:solidFill>
                  <a:schemeClr val="tx1"/>
                </a:solidFill>
                <a:latin typeface="+mn-lt"/>
                <a:ea typeface="+mn-ea"/>
                <a:cs typeface="+mn-cs"/>
              </a:defRPr>
            </a:lvl2pPr>
            <a:lvl3pPr marL="342900" indent="-112713" algn="l" defTabSz="1018879" rtl="0" eaLnBrk="1" latinLnBrk="0" hangingPunct="1">
              <a:spcBef>
                <a:spcPts val="500"/>
              </a:spcBef>
              <a:buFont typeface="Wingdings" pitchFamily="2" charset="2"/>
              <a:buChar char="§"/>
              <a:defRPr sz="1000" kern="1200">
                <a:solidFill>
                  <a:schemeClr val="tx1"/>
                </a:solidFill>
                <a:latin typeface="+mn-lt"/>
                <a:ea typeface="+mn-ea"/>
                <a:cs typeface="+mn-cs"/>
              </a:defRPr>
            </a:lvl3pPr>
            <a:lvl4pPr marL="458788" indent="-115888" algn="l" defTabSz="1018879" rtl="0" eaLnBrk="1" latinLnBrk="0" hangingPunct="1">
              <a:spcBef>
                <a:spcPts val="500"/>
              </a:spcBef>
              <a:buFont typeface="Arial" pitchFamily="34" charset="0"/>
              <a:buChar char="–"/>
              <a:defRPr sz="1000" kern="1200">
                <a:solidFill>
                  <a:schemeClr val="tx1"/>
                </a:solidFill>
                <a:latin typeface="+mn-lt"/>
                <a:ea typeface="+mn-ea"/>
                <a:cs typeface="+mn-cs"/>
              </a:defRPr>
            </a:lvl4pPr>
            <a:lvl5pPr marL="571500" indent="-112713" algn="l" defTabSz="1018879" rtl="0" eaLnBrk="1" latinLnBrk="0" hangingPunct="1">
              <a:spcBef>
                <a:spcPts val="500"/>
              </a:spcBef>
              <a:buFont typeface="Wingdings" pitchFamily="2" charset="2"/>
              <a:buChar char="§"/>
              <a:defRPr sz="1000" kern="1200" baseline="0">
                <a:solidFill>
                  <a:schemeClr val="tx1"/>
                </a:solidFill>
                <a:latin typeface="+mn-lt"/>
                <a:ea typeface="+mn-ea"/>
                <a:cs typeface="+mn-cs"/>
              </a:defRPr>
            </a:lvl5pPr>
            <a:lvl6pPr marL="2801918" indent="-254720" algn="l" defTabSz="1018879"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11358" indent="-254720" algn="l" defTabSz="1018879"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20798" indent="-254720" algn="l" defTabSz="1018879"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30237" indent="-254720" algn="l" defTabSz="1018879" rtl="0" eaLnBrk="1" latinLnBrk="0" hangingPunct="1">
              <a:spcBef>
                <a:spcPct val="20000"/>
              </a:spcBef>
              <a:buFont typeface="Arial" pitchFamily="34" charset="0"/>
              <a:buChar char="•"/>
              <a:defRPr sz="2200" kern="1200">
                <a:solidFill>
                  <a:schemeClr val="tx1"/>
                </a:solidFill>
                <a:latin typeface="+mn-lt"/>
                <a:ea typeface="+mn-ea"/>
                <a:cs typeface="+mn-cs"/>
              </a:defRPr>
            </a:lvl9pPr>
          </a:lstStyle>
          <a:p>
            <a:pPr marL="0" marR="0" lvl="0" indent="0" algn="l" defTabSz="1018879" rtl="0" eaLnBrk="1" fontAlgn="auto" latinLnBrk="0" hangingPunct="1">
              <a:lnSpc>
                <a:spcPct val="100000"/>
              </a:lnSpc>
              <a:spcBef>
                <a:spcPts val="500"/>
              </a:spcBef>
              <a:spcAft>
                <a:spcPts val="0"/>
              </a:spcAft>
              <a:buClrTx/>
              <a:buSzTx/>
              <a:buFont typeface="Wingdings" pitchFamily="2" charset="2"/>
              <a:buNone/>
              <a:tabLst/>
              <a:defRPr/>
            </a:pPr>
            <a:r>
              <a:rPr kumimoji="0" lang="en-US" sz="2500" b="0" i="0" u="none" strike="noStrike" kern="1200" cap="none" spc="0" normalizeH="0" baseline="0" noProof="0" dirty="0">
                <a:ln>
                  <a:noFill/>
                </a:ln>
                <a:solidFill>
                  <a:srgbClr val="0070CD"/>
                </a:solidFill>
                <a:effectLst/>
                <a:uLnTx/>
                <a:uFillTx/>
                <a:latin typeface="Rockwell"/>
                <a:ea typeface="+mn-ea"/>
                <a:cs typeface="+mn-cs"/>
              </a:rPr>
              <a:t>86%</a:t>
            </a:r>
          </a:p>
          <a:p>
            <a:pPr marL="0" marR="0" lvl="0" indent="0" algn="l" defTabSz="1018879" rtl="0" eaLnBrk="1" fontAlgn="auto" latinLnBrk="0" hangingPunct="1">
              <a:lnSpc>
                <a:spcPct val="100000"/>
              </a:lnSpc>
              <a:spcBef>
                <a:spcPts val="500"/>
              </a:spcBef>
              <a:spcAft>
                <a:spcPts val="0"/>
              </a:spcAft>
              <a:buClrTx/>
              <a:buSzTx/>
              <a:buFont typeface="Wingdings" pitchFamily="2" charset="2"/>
              <a:buNone/>
              <a:tabLst/>
              <a:defRPr/>
            </a:pPr>
            <a:r>
              <a:rPr kumimoji="0" lang="en-US" sz="900" b="0" i="0" u="none" strike="noStrike" kern="1200" cap="none" spc="0" normalizeH="0" baseline="0" noProof="0" dirty="0">
                <a:ln>
                  <a:noFill/>
                </a:ln>
                <a:solidFill>
                  <a:srgbClr val="333E48"/>
                </a:solidFill>
                <a:effectLst/>
                <a:uLnTx/>
                <a:uFillTx/>
                <a:latin typeface="Verdana"/>
                <a:ea typeface="+mn-ea"/>
                <a:cs typeface="+mn-cs"/>
              </a:rPr>
              <a:t>Said texts prompted them to complete unfinished tasks</a:t>
            </a:r>
          </a:p>
        </p:txBody>
      </p:sp>
      <p:sp>
        <p:nvSpPr>
          <p:cNvPr id="69" name="Text Placeholder 1"/>
          <p:cNvSpPr txBox="1">
            <a:spLocks/>
          </p:cNvSpPr>
          <p:nvPr/>
        </p:nvSpPr>
        <p:spPr bwMode="gray">
          <a:xfrm>
            <a:off x="3137760" y="1636938"/>
            <a:ext cx="1365621" cy="977070"/>
          </a:xfrm>
          <a:prstGeom prst="rect">
            <a:avLst/>
          </a:prstGeom>
        </p:spPr>
        <p:txBody>
          <a:bodyPr vert="horz" wrap="square" lIns="0" tIns="0" rIns="0" bIns="0" rtlCol="0">
            <a:noAutofit/>
          </a:bodyPr>
          <a:lstStyle>
            <a:lvl1pPr marL="112713" indent="-112713" algn="l" defTabSz="1018879" rtl="0" eaLnBrk="1" latinLnBrk="0" hangingPunct="1">
              <a:spcBef>
                <a:spcPts val="500"/>
              </a:spcBef>
              <a:buFont typeface="Wingdings" pitchFamily="2" charset="2"/>
              <a:buChar char="§"/>
              <a:defRPr sz="1000" kern="1200">
                <a:solidFill>
                  <a:schemeClr val="tx1"/>
                </a:solidFill>
                <a:latin typeface="+mn-lt"/>
                <a:ea typeface="+mn-ea"/>
                <a:cs typeface="+mn-cs"/>
              </a:defRPr>
            </a:lvl1pPr>
            <a:lvl2pPr marL="230188" indent="-117475" algn="l" defTabSz="1018879" rtl="0" eaLnBrk="1" latinLnBrk="0" hangingPunct="1">
              <a:spcBef>
                <a:spcPts val="500"/>
              </a:spcBef>
              <a:buFont typeface="Arial" pitchFamily="34" charset="0"/>
              <a:buChar char="–"/>
              <a:defRPr sz="1000" kern="1200">
                <a:solidFill>
                  <a:schemeClr val="tx1"/>
                </a:solidFill>
                <a:latin typeface="+mn-lt"/>
                <a:ea typeface="+mn-ea"/>
                <a:cs typeface="+mn-cs"/>
              </a:defRPr>
            </a:lvl2pPr>
            <a:lvl3pPr marL="342900" indent="-112713" algn="l" defTabSz="1018879" rtl="0" eaLnBrk="1" latinLnBrk="0" hangingPunct="1">
              <a:spcBef>
                <a:spcPts val="500"/>
              </a:spcBef>
              <a:buFont typeface="Wingdings" pitchFamily="2" charset="2"/>
              <a:buChar char="§"/>
              <a:defRPr sz="1000" kern="1200">
                <a:solidFill>
                  <a:schemeClr val="tx1"/>
                </a:solidFill>
                <a:latin typeface="+mn-lt"/>
                <a:ea typeface="+mn-ea"/>
                <a:cs typeface="+mn-cs"/>
              </a:defRPr>
            </a:lvl3pPr>
            <a:lvl4pPr marL="458788" indent="-115888" algn="l" defTabSz="1018879" rtl="0" eaLnBrk="1" latinLnBrk="0" hangingPunct="1">
              <a:spcBef>
                <a:spcPts val="500"/>
              </a:spcBef>
              <a:buFont typeface="Arial" pitchFamily="34" charset="0"/>
              <a:buChar char="–"/>
              <a:defRPr sz="1000" kern="1200">
                <a:solidFill>
                  <a:schemeClr val="tx1"/>
                </a:solidFill>
                <a:latin typeface="+mn-lt"/>
                <a:ea typeface="+mn-ea"/>
                <a:cs typeface="+mn-cs"/>
              </a:defRPr>
            </a:lvl4pPr>
            <a:lvl5pPr marL="571500" indent="-112713" algn="l" defTabSz="1018879" rtl="0" eaLnBrk="1" latinLnBrk="0" hangingPunct="1">
              <a:spcBef>
                <a:spcPts val="500"/>
              </a:spcBef>
              <a:buFont typeface="Wingdings" pitchFamily="2" charset="2"/>
              <a:buChar char="§"/>
              <a:defRPr sz="1000" kern="1200" baseline="0">
                <a:solidFill>
                  <a:schemeClr val="tx1"/>
                </a:solidFill>
                <a:latin typeface="+mn-lt"/>
                <a:ea typeface="+mn-ea"/>
                <a:cs typeface="+mn-cs"/>
              </a:defRPr>
            </a:lvl5pPr>
            <a:lvl6pPr marL="2801918" indent="-254720" algn="l" defTabSz="1018879"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11358" indent="-254720" algn="l" defTabSz="1018879"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20798" indent="-254720" algn="l" defTabSz="1018879"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30237" indent="-254720" algn="l" defTabSz="1018879" rtl="0" eaLnBrk="1" latinLnBrk="0" hangingPunct="1">
              <a:spcBef>
                <a:spcPct val="20000"/>
              </a:spcBef>
              <a:buFont typeface="Arial" pitchFamily="34" charset="0"/>
              <a:buChar char="•"/>
              <a:defRPr sz="2200" kern="1200">
                <a:solidFill>
                  <a:schemeClr val="tx1"/>
                </a:solidFill>
                <a:latin typeface="+mn-lt"/>
                <a:ea typeface="+mn-ea"/>
                <a:cs typeface="+mn-cs"/>
              </a:defRPr>
            </a:lvl9pPr>
          </a:lstStyle>
          <a:p>
            <a:pPr marL="0" marR="0" lvl="0" indent="0" algn="l" defTabSz="1018879" rtl="0" eaLnBrk="1" fontAlgn="auto" latinLnBrk="0" hangingPunct="1">
              <a:lnSpc>
                <a:spcPct val="100000"/>
              </a:lnSpc>
              <a:spcBef>
                <a:spcPts val="500"/>
              </a:spcBef>
              <a:spcAft>
                <a:spcPts val="0"/>
              </a:spcAft>
              <a:buClrTx/>
              <a:buSzTx/>
              <a:buFont typeface="Wingdings" pitchFamily="2" charset="2"/>
              <a:buNone/>
              <a:tabLst/>
              <a:defRPr/>
            </a:pPr>
            <a:r>
              <a:rPr kumimoji="0" lang="en-US" sz="2500" b="0" i="0" u="none" strike="noStrike" kern="1200" cap="none" spc="0" normalizeH="0" baseline="0" noProof="0" dirty="0">
                <a:ln>
                  <a:noFill/>
                </a:ln>
                <a:solidFill>
                  <a:srgbClr val="0070CD"/>
                </a:solidFill>
                <a:effectLst/>
                <a:uLnTx/>
                <a:uFillTx/>
                <a:latin typeface="Rockwell"/>
                <a:ea typeface="+mn-ea"/>
                <a:cs typeface="+mn-cs"/>
              </a:rPr>
              <a:t>85%</a:t>
            </a:r>
          </a:p>
          <a:p>
            <a:pPr marL="0" marR="0" lvl="0" indent="0" algn="l" defTabSz="1018879" rtl="0" eaLnBrk="1" fontAlgn="auto" latinLnBrk="0" hangingPunct="1">
              <a:lnSpc>
                <a:spcPct val="100000"/>
              </a:lnSpc>
              <a:spcBef>
                <a:spcPts val="500"/>
              </a:spcBef>
              <a:spcAft>
                <a:spcPts val="0"/>
              </a:spcAft>
              <a:buClrTx/>
              <a:buSzTx/>
              <a:buFont typeface="Wingdings" pitchFamily="2" charset="2"/>
              <a:buNone/>
              <a:tabLst/>
              <a:defRPr/>
            </a:pPr>
            <a:r>
              <a:rPr kumimoji="0" lang="en-US" sz="900" b="0" i="0" u="none" strike="noStrike" kern="1200" cap="none" spc="0" normalizeH="0" baseline="0" noProof="0" dirty="0">
                <a:ln>
                  <a:noFill/>
                </a:ln>
                <a:solidFill>
                  <a:srgbClr val="333E48"/>
                </a:solidFill>
                <a:effectLst/>
                <a:uLnTx/>
                <a:uFillTx/>
                <a:latin typeface="Verdana"/>
                <a:ea typeface="+mn-ea"/>
                <a:cs typeface="+mn-cs"/>
              </a:rPr>
              <a:t>Said texts informed them about something they didn’t know they needed to do</a:t>
            </a:r>
          </a:p>
        </p:txBody>
      </p:sp>
      <p:sp>
        <p:nvSpPr>
          <p:cNvPr id="70" name="Text Placeholder 1"/>
          <p:cNvSpPr txBox="1">
            <a:spLocks/>
          </p:cNvSpPr>
          <p:nvPr/>
        </p:nvSpPr>
        <p:spPr bwMode="gray">
          <a:xfrm>
            <a:off x="4694044" y="1647355"/>
            <a:ext cx="1424231" cy="977070"/>
          </a:xfrm>
          <a:prstGeom prst="rect">
            <a:avLst/>
          </a:prstGeom>
        </p:spPr>
        <p:txBody>
          <a:bodyPr vert="horz" wrap="square" lIns="0" tIns="0" rIns="0" bIns="0" rtlCol="0">
            <a:noAutofit/>
          </a:bodyPr>
          <a:lstStyle>
            <a:lvl1pPr marL="112713" indent="-112713" algn="l" defTabSz="1018879" rtl="0" eaLnBrk="1" latinLnBrk="0" hangingPunct="1">
              <a:spcBef>
                <a:spcPts val="500"/>
              </a:spcBef>
              <a:buFont typeface="Wingdings" pitchFamily="2" charset="2"/>
              <a:buChar char="§"/>
              <a:defRPr sz="1000" kern="1200">
                <a:solidFill>
                  <a:schemeClr val="tx1"/>
                </a:solidFill>
                <a:latin typeface="+mn-lt"/>
                <a:ea typeface="+mn-ea"/>
                <a:cs typeface="+mn-cs"/>
              </a:defRPr>
            </a:lvl1pPr>
            <a:lvl2pPr marL="230188" indent="-117475" algn="l" defTabSz="1018879" rtl="0" eaLnBrk="1" latinLnBrk="0" hangingPunct="1">
              <a:spcBef>
                <a:spcPts val="500"/>
              </a:spcBef>
              <a:buFont typeface="Arial" pitchFamily="34" charset="0"/>
              <a:buChar char="–"/>
              <a:defRPr sz="1000" kern="1200">
                <a:solidFill>
                  <a:schemeClr val="tx1"/>
                </a:solidFill>
                <a:latin typeface="+mn-lt"/>
                <a:ea typeface="+mn-ea"/>
                <a:cs typeface="+mn-cs"/>
              </a:defRPr>
            </a:lvl2pPr>
            <a:lvl3pPr marL="342900" indent="-112713" algn="l" defTabSz="1018879" rtl="0" eaLnBrk="1" latinLnBrk="0" hangingPunct="1">
              <a:spcBef>
                <a:spcPts val="500"/>
              </a:spcBef>
              <a:buFont typeface="Wingdings" pitchFamily="2" charset="2"/>
              <a:buChar char="§"/>
              <a:defRPr sz="1000" kern="1200">
                <a:solidFill>
                  <a:schemeClr val="tx1"/>
                </a:solidFill>
                <a:latin typeface="+mn-lt"/>
                <a:ea typeface="+mn-ea"/>
                <a:cs typeface="+mn-cs"/>
              </a:defRPr>
            </a:lvl3pPr>
            <a:lvl4pPr marL="458788" indent="-115888" algn="l" defTabSz="1018879" rtl="0" eaLnBrk="1" latinLnBrk="0" hangingPunct="1">
              <a:spcBef>
                <a:spcPts val="500"/>
              </a:spcBef>
              <a:buFont typeface="Arial" pitchFamily="34" charset="0"/>
              <a:buChar char="–"/>
              <a:defRPr sz="1000" kern="1200">
                <a:solidFill>
                  <a:schemeClr val="tx1"/>
                </a:solidFill>
                <a:latin typeface="+mn-lt"/>
                <a:ea typeface="+mn-ea"/>
                <a:cs typeface="+mn-cs"/>
              </a:defRPr>
            </a:lvl4pPr>
            <a:lvl5pPr marL="571500" indent="-112713" algn="l" defTabSz="1018879" rtl="0" eaLnBrk="1" latinLnBrk="0" hangingPunct="1">
              <a:spcBef>
                <a:spcPts val="500"/>
              </a:spcBef>
              <a:buFont typeface="Wingdings" pitchFamily="2" charset="2"/>
              <a:buChar char="§"/>
              <a:defRPr sz="1000" kern="1200" baseline="0">
                <a:solidFill>
                  <a:schemeClr val="tx1"/>
                </a:solidFill>
                <a:latin typeface="+mn-lt"/>
                <a:ea typeface="+mn-ea"/>
                <a:cs typeface="+mn-cs"/>
              </a:defRPr>
            </a:lvl5pPr>
            <a:lvl6pPr marL="2801918" indent="-254720" algn="l" defTabSz="1018879"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11358" indent="-254720" algn="l" defTabSz="1018879"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20798" indent="-254720" algn="l" defTabSz="1018879"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30237" indent="-254720" algn="l" defTabSz="1018879" rtl="0" eaLnBrk="1" latinLnBrk="0" hangingPunct="1">
              <a:spcBef>
                <a:spcPct val="20000"/>
              </a:spcBef>
              <a:buFont typeface="Arial" pitchFamily="34" charset="0"/>
              <a:buChar char="•"/>
              <a:defRPr sz="2200" kern="1200">
                <a:solidFill>
                  <a:schemeClr val="tx1"/>
                </a:solidFill>
                <a:latin typeface="+mn-lt"/>
                <a:ea typeface="+mn-ea"/>
                <a:cs typeface="+mn-cs"/>
              </a:defRPr>
            </a:lvl9pPr>
          </a:lstStyle>
          <a:p>
            <a:pPr marL="0" marR="0" lvl="0" indent="0" algn="l" defTabSz="1018879" rtl="0" eaLnBrk="1" fontAlgn="auto" latinLnBrk="0" hangingPunct="1">
              <a:lnSpc>
                <a:spcPct val="100000"/>
              </a:lnSpc>
              <a:spcBef>
                <a:spcPts val="500"/>
              </a:spcBef>
              <a:spcAft>
                <a:spcPts val="0"/>
              </a:spcAft>
              <a:buClrTx/>
              <a:buSzTx/>
              <a:buFont typeface="Wingdings" pitchFamily="2" charset="2"/>
              <a:buNone/>
              <a:tabLst/>
              <a:defRPr/>
            </a:pPr>
            <a:r>
              <a:rPr kumimoji="0" lang="en-US" sz="2500" b="0" i="0" u="none" strike="noStrike" kern="1200" cap="none" spc="0" normalizeH="0" baseline="0" noProof="0" dirty="0">
                <a:ln>
                  <a:noFill/>
                </a:ln>
                <a:solidFill>
                  <a:srgbClr val="0070CD"/>
                </a:solidFill>
                <a:effectLst/>
                <a:uLnTx/>
                <a:uFillTx/>
                <a:latin typeface="Rockwell"/>
                <a:ea typeface="+mn-ea"/>
                <a:cs typeface="+mn-cs"/>
              </a:rPr>
              <a:t>84%</a:t>
            </a:r>
          </a:p>
          <a:p>
            <a:pPr marL="0" marR="0" lvl="0" indent="0" algn="l" defTabSz="1018879" rtl="0" eaLnBrk="1" fontAlgn="auto" latinLnBrk="0" hangingPunct="1">
              <a:lnSpc>
                <a:spcPct val="100000"/>
              </a:lnSpc>
              <a:spcBef>
                <a:spcPts val="500"/>
              </a:spcBef>
              <a:spcAft>
                <a:spcPts val="0"/>
              </a:spcAft>
              <a:buClrTx/>
              <a:buSzTx/>
              <a:buFont typeface="Wingdings" pitchFamily="2" charset="2"/>
              <a:buNone/>
              <a:tabLst/>
              <a:defRPr/>
            </a:pPr>
            <a:r>
              <a:rPr kumimoji="0" lang="en-US" sz="900" b="0" i="0" u="none" strike="noStrike" kern="1200" cap="none" spc="0" normalizeH="0" baseline="0" noProof="0" dirty="0">
                <a:ln>
                  <a:noFill/>
                </a:ln>
                <a:solidFill>
                  <a:srgbClr val="333E48"/>
                </a:solidFill>
                <a:effectLst/>
                <a:uLnTx/>
                <a:uFillTx/>
                <a:latin typeface="Verdana"/>
                <a:ea typeface="+mn-ea"/>
                <a:cs typeface="+mn-cs"/>
              </a:rPr>
              <a:t>Said text reminders were useful in helping them get everything done before enrolling </a:t>
            </a:r>
          </a:p>
        </p:txBody>
      </p:sp>
      <p:graphicFrame>
        <p:nvGraphicFramePr>
          <p:cNvPr id="71" name="Chart 70"/>
          <p:cNvGraphicFramePr/>
          <p:nvPr/>
        </p:nvGraphicFramePr>
        <p:xfrm>
          <a:off x="7149893" y="1529926"/>
          <a:ext cx="2311866" cy="842029"/>
        </p:xfrm>
        <a:graphic>
          <a:graphicData uri="http://schemas.openxmlformats.org/drawingml/2006/chart">
            <c:chart xmlns:c="http://schemas.openxmlformats.org/drawingml/2006/chart" xmlns:r="http://schemas.openxmlformats.org/officeDocument/2006/relationships" r:id="rId5"/>
          </a:graphicData>
        </a:graphic>
      </p:graphicFrame>
      <p:sp>
        <p:nvSpPr>
          <p:cNvPr id="128" name="Text Placeholder 7"/>
          <p:cNvSpPr txBox="1">
            <a:spLocks/>
          </p:cNvSpPr>
          <p:nvPr/>
        </p:nvSpPr>
        <p:spPr bwMode="gray">
          <a:xfrm>
            <a:off x="234835" y="2942436"/>
            <a:ext cx="3120301" cy="153888"/>
          </a:xfrm>
          <a:prstGeom prst="rect">
            <a:avLst/>
          </a:prstGeom>
        </p:spPr>
        <p:txBody>
          <a:bodyPr vert="horz" wrap="square" lIns="0" tIns="0" rIns="0" bIns="0" rtlCol="0">
            <a:spAutoFit/>
          </a:bodyPr>
          <a:lstStyle>
            <a:lvl1pPr marL="0" indent="0" algn="l" defTabSz="1018879" rtl="0" eaLnBrk="1" latinLnBrk="0" hangingPunct="1">
              <a:spcBef>
                <a:spcPts val="0"/>
              </a:spcBef>
              <a:buClr>
                <a:schemeClr val="tx1"/>
              </a:buClr>
              <a:buFont typeface="Arial" pitchFamily="34" charset="0"/>
              <a:buNone/>
              <a:defRPr sz="1000" b="1" kern="1200">
                <a:solidFill>
                  <a:schemeClr val="tx1"/>
                </a:solidFill>
                <a:latin typeface="+mn-lt"/>
                <a:ea typeface="+mn-ea"/>
                <a:cs typeface="+mn-cs"/>
              </a:defRPr>
            </a:lvl1pPr>
            <a:lvl2pPr marL="230188" indent="-117475"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2pPr>
            <a:lvl3pPr marL="342900" indent="-112713"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3pPr>
            <a:lvl4pPr marL="458788" indent="-115888"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4pPr>
            <a:lvl5pPr marL="571500" indent="-112713" algn="l" defTabSz="1018879" rtl="0" eaLnBrk="1" latinLnBrk="0" hangingPunct="1">
              <a:spcBef>
                <a:spcPts val="500"/>
              </a:spcBef>
              <a:buClr>
                <a:schemeClr val="tx1"/>
              </a:buClr>
              <a:buFont typeface="Arial" pitchFamily="34" charset="0"/>
              <a:buChar char="•"/>
              <a:defRPr sz="900" kern="1200" baseline="0">
                <a:solidFill>
                  <a:schemeClr val="tx1"/>
                </a:solidFill>
                <a:latin typeface="+mn-lt"/>
                <a:ea typeface="+mn-ea"/>
                <a:cs typeface="+mn-cs"/>
              </a:defRPr>
            </a:lvl5pPr>
            <a:lvl6pPr marL="685800" indent="-111125" algn="l" defTabSz="1018879" rtl="0" eaLnBrk="1" latinLnBrk="0" hangingPunct="1">
              <a:spcBef>
                <a:spcPts val="500"/>
              </a:spcBef>
              <a:buClr>
                <a:schemeClr val="tx1"/>
              </a:buClr>
              <a:buFont typeface="Arial" panose="020B0604020202020204" pitchFamily="34" charset="0"/>
              <a:buChar char="–"/>
              <a:defRPr sz="900" kern="1200">
                <a:solidFill>
                  <a:schemeClr val="tx1"/>
                </a:solidFill>
                <a:latin typeface="+mn-lt"/>
                <a:ea typeface="+mn-ea"/>
                <a:cs typeface="+mn-cs"/>
              </a:defRPr>
            </a:lvl6pPr>
            <a:lvl7pPr marL="796925" indent="-107950"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7pPr>
            <a:lvl8pPr marL="914400" indent="-115888"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8pPr>
            <a:lvl9pPr marL="1030288" indent="-115888"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9pPr>
          </a:lstStyle>
          <a:p>
            <a:pPr marL="0" marR="0" lvl="0" indent="0" algn="l" defTabSz="1018879" rtl="0" eaLnBrk="1" fontAlgn="auto" latinLnBrk="0" hangingPunct="1">
              <a:lnSpc>
                <a:spcPct val="100000"/>
              </a:lnSpc>
              <a:spcBef>
                <a:spcPts val="0"/>
              </a:spcBef>
              <a:spcAft>
                <a:spcPts val="0"/>
              </a:spcAft>
              <a:buClr>
                <a:srgbClr val="333E48"/>
              </a:buClr>
              <a:buSzTx/>
              <a:buFont typeface="Arial" pitchFamily="34" charset="0"/>
              <a:buNone/>
              <a:tabLst/>
              <a:defRPr/>
            </a:pPr>
            <a:r>
              <a:rPr kumimoji="0" lang="en-US" sz="1000" b="1" i="0" u="none" strike="noStrike" kern="1200" cap="none" spc="0" normalizeH="0" baseline="0" noProof="0" dirty="0">
                <a:ln>
                  <a:noFill/>
                </a:ln>
                <a:solidFill>
                  <a:srgbClr val="333E48"/>
                </a:solidFill>
                <a:effectLst/>
                <a:uLnTx/>
                <a:uFillTx/>
                <a:latin typeface="Verdana"/>
                <a:ea typeface="+mn-ea"/>
                <a:cs typeface="+mn-cs"/>
              </a:rPr>
              <a:t>Focus on Transactional Communications</a:t>
            </a:r>
          </a:p>
        </p:txBody>
      </p:sp>
      <p:sp>
        <p:nvSpPr>
          <p:cNvPr id="129" name="Text Placeholder 7"/>
          <p:cNvSpPr txBox="1">
            <a:spLocks/>
          </p:cNvSpPr>
          <p:nvPr/>
        </p:nvSpPr>
        <p:spPr bwMode="gray">
          <a:xfrm>
            <a:off x="298516" y="3228640"/>
            <a:ext cx="1920722" cy="1454244"/>
          </a:xfrm>
          <a:prstGeom prst="rect">
            <a:avLst/>
          </a:prstGeom>
        </p:spPr>
        <p:txBody>
          <a:bodyPr vert="horz" wrap="square" lIns="0" tIns="0" rIns="0" bIns="0" rtlCol="0">
            <a:spAutoFit/>
          </a:bodyPr>
          <a:lstStyle>
            <a:lvl1pPr marL="0" indent="0" algn="l" defTabSz="1018879" rtl="0" eaLnBrk="1" latinLnBrk="0" hangingPunct="1">
              <a:spcBef>
                <a:spcPts val="0"/>
              </a:spcBef>
              <a:buClr>
                <a:schemeClr val="tx1"/>
              </a:buClr>
              <a:buFont typeface="Arial" pitchFamily="34" charset="0"/>
              <a:buNone/>
              <a:defRPr sz="1000" b="1" kern="1200">
                <a:solidFill>
                  <a:schemeClr val="tx1"/>
                </a:solidFill>
                <a:latin typeface="+mn-lt"/>
                <a:ea typeface="+mn-ea"/>
                <a:cs typeface="+mn-cs"/>
              </a:defRPr>
            </a:lvl1pPr>
            <a:lvl2pPr marL="230188" indent="-117475"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2pPr>
            <a:lvl3pPr marL="342900" indent="-112713"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3pPr>
            <a:lvl4pPr marL="458788" indent="-115888"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4pPr>
            <a:lvl5pPr marL="571500" indent="-112713" algn="l" defTabSz="1018879" rtl="0" eaLnBrk="1" latinLnBrk="0" hangingPunct="1">
              <a:spcBef>
                <a:spcPts val="500"/>
              </a:spcBef>
              <a:buClr>
                <a:schemeClr val="tx1"/>
              </a:buClr>
              <a:buFont typeface="Arial" pitchFamily="34" charset="0"/>
              <a:buChar char="•"/>
              <a:defRPr sz="900" kern="1200" baseline="0">
                <a:solidFill>
                  <a:schemeClr val="tx1"/>
                </a:solidFill>
                <a:latin typeface="+mn-lt"/>
                <a:ea typeface="+mn-ea"/>
                <a:cs typeface="+mn-cs"/>
              </a:defRPr>
            </a:lvl5pPr>
            <a:lvl6pPr marL="685800" indent="-111125" algn="l" defTabSz="1018879" rtl="0" eaLnBrk="1" latinLnBrk="0" hangingPunct="1">
              <a:spcBef>
                <a:spcPts val="500"/>
              </a:spcBef>
              <a:buClr>
                <a:schemeClr val="tx1"/>
              </a:buClr>
              <a:buFont typeface="Arial" panose="020B0604020202020204" pitchFamily="34" charset="0"/>
              <a:buChar char="–"/>
              <a:defRPr sz="900" kern="1200">
                <a:solidFill>
                  <a:schemeClr val="tx1"/>
                </a:solidFill>
                <a:latin typeface="+mn-lt"/>
                <a:ea typeface="+mn-ea"/>
                <a:cs typeface="+mn-cs"/>
              </a:defRPr>
            </a:lvl6pPr>
            <a:lvl7pPr marL="796925" indent="-107950"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7pPr>
            <a:lvl8pPr marL="914400" indent="-115888"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8pPr>
            <a:lvl9pPr marL="1030288" indent="-115888"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9pPr>
          </a:lstStyle>
          <a:p>
            <a:pPr marL="0" marR="0" lvl="0" indent="0" algn="l" defTabSz="1018879" rtl="0" eaLnBrk="1" fontAlgn="auto" latinLnBrk="0" hangingPunct="1">
              <a:lnSpc>
                <a:spcPct val="100000"/>
              </a:lnSpc>
              <a:spcBef>
                <a:spcPts val="500"/>
              </a:spcBef>
              <a:spcAft>
                <a:spcPts val="0"/>
              </a:spcAft>
              <a:buClr>
                <a:srgbClr val="333E48"/>
              </a:buClr>
              <a:buSzTx/>
              <a:buFont typeface="Arial" pitchFamily="34" charset="0"/>
              <a:buNone/>
              <a:tabLst/>
              <a:defRPr/>
            </a:pPr>
            <a:r>
              <a:rPr kumimoji="0" lang="en-US" sz="900" b="1" i="0" u="none" strike="noStrike" kern="1200" cap="none" spc="0" normalizeH="0" baseline="0" noProof="0" dirty="0">
                <a:ln>
                  <a:noFill/>
                </a:ln>
                <a:solidFill>
                  <a:srgbClr val="333E48"/>
                </a:solidFill>
                <a:effectLst/>
                <a:uLnTx/>
                <a:uFillTx/>
                <a:latin typeface="Verdana"/>
                <a:ea typeface="+mn-ea"/>
                <a:cs typeface="+mn-cs"/>
              </a:rPr>
              <a:t>Reminders/Notifications</a:t>
            </a:r>
          </a:p>
          <a:p>
            <a:pPr marL="171450" marR="0" lvl="0" indent="-171450" algn="l" defTabSz="1018879" rtl="0" eaLnBrk="1" fontAlgn="auto" latinLnBrk="0" hangingPunct="1">
              <a:lnSpc>
                <a:spcPct val="100000"/>
              </a:lnSpc>
              <a:spcBef>
                <a:spcPts val="500"/>
              </a:spcBef>
              <a:spcAft>
                <a:spcPts val="0"/>
              </a:spcAft>
              <a:buClr>
                <a:srgbClr val="333E48"/>
              </a:buClr>
              <a:buSzTx/>
              <a:buFont typeface="Arial" pitchFamily="34" charset="0"/>
              <a:buChar char="•"/>
              <a:tabLst/>
              <a:defRPr/>
            </a:pPr>
            <a:r>
              <a:rPr kumimoji="0" lang="en-US" sz="900" b="0" i="0" u="none" strike="noStrike" kern="1200" cap="none" spc="0" normalizeH="0" baseline="0" noProof="0" dirty="0">
                <a:ln>
                  <a:noFill/>
                </a:ln>
                <a:solidFill>
                  <a:srgbClr val="333E48"/>
                </a:solidFill>
                <a:effectLst/>
                <a:uLnTx/>
                <a:uFillTx/>
                <a:latin typeface="Verdana"/>
                <a:ea typeface="+mn-ea"/>
                <a:cs typeface="+mn-cs"/>
              </a:rPr>
              <a:t>Deposit deadline</a:t>
            </a:r>
          </a:p>
          <a:p>
            <a:pPr marL="171450" marR="0" lvl="0" indent="-171450" algn="l" defTabSz="1018879" rtl="0" eaLnBrk="1" fontAlgn="auto" latinLnBrk="0" hangingPunct="1">
              <a:lnSpc>
                <a:spcPct val="100000"/>
              </a:lnSpc>
              <a:spcBef>
                <a:spcPts val="300"/>
              </a:spcBef>
              <a:spcAft>
                <a:spcPts val="0"/>
              </a:spcAft>
              <a:buClr>
                <a:srgbClr val="333E48"/>
              </a:buClr>
              <a:buSzTx/>
              <a:buFont typeface="Arial" pitchFamily="34" charset="0"/>
              <a:buChar char="•"/>
              <a:tabLst/>
              <a:defRPr/>
            </a:pPr>
            <a:r>
              <a:rPr kumimoji="0" lang="en-US" sz="900" b="0" i="0" u="none" strike="noStrike" kern="1200" cap="none" spc="0" normalizeH="0" baseline="0" noProof="0" dirty="0">
                <a:ln>
                  <a:noFill/>
                </a:ln>
                <a:solidFill>
                  <a:srgbClr val="333E48"/>
                </a:solidFill>
                <a:effectLst/>
                <a:uLnTx/>
                <a:uFillTx/>
                <a:latin typeface="Verdana"/>
                <a:ea typeface="+mn-ea"/>
                <a:cs typeface="+mn-cs"/>
              </a:rPr>
              <a:t>Financial aid deadlines</a:t>
            </a:r>
          </a:p>
          <a:p>
            <a:pPr marL="171450" marR="0" lvl="0" indent="-171450" algn="l" defTabSz="1018879" rtl="0" eaLnBrk="1" fontAlgn="auto" latinLnBrk="0" hangingPunct="1">
              <a:lnSpc>
                <a:spcPct val="100000"/>
              </a:lnSpc>
              <a:spcBef>
                <a:spcPts val="300"/>
              </a:spcBef>
              <a:spcAft>
                <a:spcPts val="0"/>
              </a:spcAft>
              <a:buClr>
                <a:srgbClr val="333E48"/>
              </a:buClr>
              <a:buSzTx/>
              <a:buFont typeface="Arial" pitchFamily="34" charset="0"/>
              <a:buChar char="•"/>
              <a:tabLst/>
              <a:defRPr/>
            </a:pPr>
            <a:r>
              <a:rPr kumimoji="0" lang="en-US" sz="900" b="0" i="0" u="none" strike="noStrike" kern="1200" cap="none" spc="0" normalizeH="0" baseline="0" noProof="0" dirty="0">
                <a:ln>
                  <a:noFill/>
                </a:ln>
                <a:solidFill>
                  <a:srgbClr val="333E48"/>
                </a:solidFill>
                <a:effectLst/>
                <a:uLnTx/>
                <a:uFillTx/>
                <a:latin typeface="Verdana"/>
                <a:ea typeface="+mn-ea"/>
                <a:cs typeface="+mn-cs"/>
              </a:rPr>
              <a:t>Scholarship deadlines</a:t>
            </a:r>
          </a:p>
          <a:p>
            <a:pPr marL="171450" marR="0" lvl="0" indent="-171450" algn="l" defTabSz="1018879" rtl="0" eaLnBrk="1" fontAlgn="auto" latinLnBrk="0" hangingPunct="1">
              <a:lnSpc>
                <a:spcPct val="100000"/>
              </a:lnSpc>
              <a:spcBef>
                <a:spcPts val="300"/>
              </a:spcBef>
              <a:spcAft>
                <a:spcPts val="0"/>
              </a:spcAft>
              <a:buClr>
                <a:srgbClr val="333E48"/>
              </a:buClr>
              <a:buSzTx/>
              <a:buFont typeface="Arial" pitchFamily="34" charset="0"/>
              <a:buChar char="•"/>
              <a:tabLst/>
              <a:defRPr/>
            </a:pPr>
            <a:r>
              <a:rPr kumimoji="0" lang="en-US" sz="900" b="0" i="0" u="none" strike="noStrike" kern="1200" cap="none" spc="0" normalizeH="0" baseline="0" noProof="0" dirty="0">
                <a:ln>
                  <a:noFill/>
                </a:ln>
                <a:solidFill>
                  <a:srgbClr val="333E48"/>
                </a:solidFill>
                <a:effectLst/>
                <a:uLnTx/>
                <a:uFillTx/>
                <a:latin typeface="Verdana"/>
                <a:ea typeface="+mn-ea"/>
                <a:cs typeface="+mn-cs"/>
              </a:rPr>
              <a:t>Orientation registration open</a:t>
            </a:r>
          </a:p>
          <a:p>
            <a:pPr marL="171450" marR="0" lvl="0" indent="-171450" algn="l" defTabSz="1018879" rtl="0" eaLnBrk="1" fontAlgn="auto" latinLnBrk="0" hangingPunct="1">
              <a:lnSpc>
                <a:spcPct val="100000"/>
              </a:lnSpc>
              <a:spcBef>
                <a:spcPts val="300"/>
              </a:spcBef>
              <a:spcAft>
                <a:spcPts val="0"/>
              </a:spcAft>
              <a:buClr>
                <a:srgbClr val="333E48"/>
              </a:buClr>
              <a:buSzTx/>
              <a:buFont typeface="Arial" pitchFamily="34" charset="0"/>
              <a:buChar char="•"/>
              <a:tabLst/>
              <a:defRPr/>
            </a:pPr>
            <a:endParaRPr kumimoji="0" lang="en-US" sz="900" b="0" i="0" u="none" strike="noStrike" kern="1200" cap="none" spc="0" normalizeH="0" baseline="0" noProof="0" dirty="0">
              <a:ln>
                <a:noFill/>
              </a:ln>
              <a:solidFill>
                <a:srgbClr val="333E48"/>
              </a:solidFill>
              <a:effectLst/>
              <a:uLnTx/>
              <a:uFillTx/>
              <a:latin typeface="Verdana"/>
              <a:ea typeface="+mn-ea"/>
              <a:cs typeface="+mn-cs"/>
            </a:endParaRPr>
          </a:p>
          <a:p>
            <a:pPr marL="0" marR="0" lvl="0" indent="0" algn="l" defTabSz="1018879" rtl="0" eaLnBrk="1" fontAlgn="auto" latinLnBrk="0" hangingPunct="1">
              <a:lnSpc>
                <a:spcPct val="100000"/>
              </a:lnSpc>
              <a:spcBef>
                <a:spcPts val="500"/>
              </a:spcBef>
              <a:spcAft>
                <a:spcPts val="0"/>
              </a:spcAft>
              <a:buClr>
                <a:srgbClr val="333E48"/>
              </a:buClr>
              <a:buSzTx/>
              <a:buFont typeface="Arial" pitchFamily="34" charset="0"/>
              <a:buNone/>
              <a:tabLst/>
              <a:defRPr/>
            </a:pPr>
            <a:endParaRPr kumimoji="0" lang="en-US" sz="900" b="0" i="0" u="none" strike="noStrike" kern="1200" cap="none" spc="0" normalizeH="0" baseline="0" noProof="0" dirty="0">
              <a:ln>
                <a:noFill/>
              </a:ln>
              <a:solidFill>
                <a:srgbClr val="333E48"/>
              </a:solidFill>
              <a:effectLst/>
              <a:uLnTx/>
              <a:uFillTx/>
              <a:latin typeface="Verdana"/>
              <a:ea typeface="+mn-ea"/>
              <a:cs typeface="+mn-cs"/>
            </a:endParaRPr>
          </a:p>
          <a:p>
            <a:pPr marL="171450" marR="0" lvl="0" indent="-171450" algn="l" defTabSz="1018879" rtl="0" eaLnBrk="1" fontAlgn="auto" latinLnBrk="0" hangingPunct="1">
              <a:lnSpc>
                <a:spcPct val="100000"/>
              </a:lnSpc>
              <a:spcBef>
                <a:spcPts val="500"/>
              </a:spcBef>
              <a:spcAft>
                <a:spcPts val="0"/>
              </a:spcAft>
              <a:buClr>
                <a:srgbClr val="333E48"/>
              </a:buClr>
              <a:buSzTx/>
              <a:buFont typeface="Arial" pitchFamily="34" charset="0"/>
              <a:buChar char="•"/>
              <a:tabLst/>
              <a:defRPr/>
            </a:pPr>
            <a:endParaRPr kumimoji="0" lang="en-US" sz="900" b="0" i="0" u="none" strike="noStrike" kern="1200" cap="none" spc="0" normalizeH="0" baseline="0" noProof="0" dirty="0">
              <a:ln>
                <a:noFill/>
              </a:ln>
              <a:solidFill>
                <a:srgbClr val="333E48"/>
              </a:solidFill>
              <a:effectLst/>
              <a:uLnTx/>
              <a:uFillTx/>
              <a:latin typeface="Verdana"/>
              <a:ea typeface="+mn-ea"/>
              <a:cs typeface="+mn-cs"/>
            </a:endParaRPr>
          </a:p>
        </p:txBody>
      </p:sp>
      <p:sp>
        <p:nvSpPr>
          <p:cNvPr id="130" name="Text Placeholder 7"/>
          <p:cNvSpPr txBox="1">
            <a:spLocks/>
          </p:cNvSpPr>
          <p:nvPr/>
        </p:nvSpPr>
        <p:spPr bwMode="gray">
          <a:xfrm>
            <a:off x="2338436" y="3228638"/>
            <a:ext cx="1753695" cy="948978"/>
          </a:xfrm>
          <a:prstGeom prst="rect">
            <a:avLst/>
          </a:prstGeom>
        </p:spPr>
        <p:txBody>
          <a:bodyPr vert="horz" wrap="square" lIns="0" tIns="0" rIns="0" bIns="0" rtlCol="0">
            <a:spAutoFit/>
          </a:bodyPr>
          <a:lstStyle>
            <a:lvl1pPr marL="0" indent="0" algn="l" defTabSz="1018879" rtl="0" eaLnBrk="1" latinLnBrk="0" hangingPunct="1">
              <a:spcBef>
                <a:spcPts val="0"/>
              </a:spcBef>
              <a:buClr>
                <a:schemeClr val="tx1"/>
              </a:buClr>
              <a:buFont typeface="Arial" pitchFamily="34" charset="0"/>
              <a:buNone/>
              <a:defRPr sz="1000" b="1" kern="1200">
                <a:solidFill>
                  <a:schemeClr val="tx1"/>
                </a:solidFill>
                <a:latin typeface="+mn-lt"/>
                <a:ea typeface="+mn-ea"/>
                <a:cs typeface="+mn-cs"/>
              </a:defRPr>
            </a:lvl1pPr>
            <a:lvl2pPr marL="230188" indent="-117475"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2pPr>
            <a:lvl3pPr marL="342900" indent="-112713"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3pPr>
            <a:lvl4pPr marL="458788" indent="-115888"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4pPr>
            <a:lvl5pPr marL="571500" indent="-112713" algn="l" defTabSz="1018879" rtl="0" eaLnBrk="1" latinLnBrk="0" hangingPunct="1">
              <a:spcBef>
                <a:spcPts val="500"/>
              </a:spcBef>
              <a:buClr>
                <a:schemeClr val="tx1"/>
              </a:buClr>
              <a:buFont typeface="Arial" pitchFamily="34" charset="0"/>
              <a:buChar char="•"/>
              <a:defRPr sz="900" kern="1200" baseline="0">
                <a:solidFill>
                  <a:schemeClr val="tx1"/>
                </a:solidFill>
                <a:latin typeface="+mn-lt"/>
                <a:ea typeface="+mn-ea"/>
                <a:cs typeface="+mn-cs"/>
              </a:defRPr>
            </a:lvl5pPr>
            <a:lvl6pPr marL="685800" indent="-111125" algn="l" defTabSz="1018879" rtl="0" eaLnBrk="1" latinLnBrk="0" hangingPunct="1">
              <a:spcBef>
                <a:spcPts val="500"/>
              </a:spcBef>
              <a:buClr>
                <a:schemeClr val="tx1"/>
              </a:buClr>
              <a:buFont typeface="Arial" panose="020B0604020202020204" pitchFamily="34" charset="0"/>
              <a:buChar char="–"/>
              <a:defRPr sz="900" kern="1200">
                <a:solidFill>
                  <a:schemeClr val="tx1"/>
                </a:solidFill>
                <a:latin typeface="+mn-lt"/>
                <a:ea typeface="+mn-ea"/>
                <a:cs typeface="+mn-cs"/>
              </a:defRPr>
            </a:lvl6pPr>
            <a:lvl7pPr marL="796925" indent="-107950"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7pPr>
            <a:lvl8pPr marL="914400" indent="-115888"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8pPr>
            <a:lvl9pPr marL="1030288" indent="-115888"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9pPr>
          </a:lstStyle>
          <a:p>
            <a:pPr marL="0" marR="0" lvl="0" indent="0" algn="l" defTabSz="1018879" rtl="0" eaLnBrk="1" fontAlgn="auto" latinLnBrk="0" hangingPunct="1">
              <a:lnSpc>
                <a:spcPct val="100000"/>
              </a:lnSpc>
              <a:spcBef>
                <a:spcPts val="500"/>
              </a:spcBef>
              <a:spcAft>
                <a:spcPts val="0"/>
              </a:spcAft>
              <a:buClr>
                <a:srgbClr val="333E48"/>
              </a:buClr>
              <a:buSzTx/>
              <a:buFont typeface="Arial" pitchFamily="34" charset="0"/>
              <a:buNone/>
              <a:tabLst/>
              <a:defRPr/>
            </a:pPr>
            <a:r>
              <a:rPr kumimoji="0" lang="en-US" sz="900" b="1" i="0" u="none" strike="noStrike" kern="1200" cap="none" spc="0" normalizeH="0" baseline="0" noProof="0" dirty="0">
                <a:ln>
                  <a:noFill/>
                </a:ln>
                <a:solidFill>
                  <a:srgbClr val="333E48"/>
                </a:solidFill>
                <a:effectLst/>
                <a:uLnTx/>
                <a:uFillTx/>
                <a:latin typeface="Verdana"/>
                <a:ea typeface="+mn-ea"/>
                <a:cs typeface="+mn-cs"/>
              </a:rPr>
              <a:t>Action Prompts</a:t>
            </a:r>
          </a:p>
          <a:p>
            <a:pPr marL="171450" marR="0" lvl="0" indent="-171450" algn="l" defTabSz="1018879" rtl="0" eaLnBrk="1" fontAlgn="auto" latinLnBrk="0" hangingPunct="1">
              <a:lnSpc>
                <a:spcPct val="100000"/>
              </a:lnSpc>
              <a:spcBef>
                <a:spcPts val="500"/>
              </a:spcBef>
              <a:spcAft>
                <a:spcPts val="0"/>
              </a:spcAft>
              <a:buClr>
                <a:srgbClr val="333E48"/>
              </a:buClr>
              <a:buSzTx/>
              <a:buFont typeface="Arial" pitchFamily="34" charset="0"/>
              <a:buChar char="•"/>
              <a:tabLst/>
              <a:defRPr/>
            </a:pPr>
            <a:r>
              <a:rPr kumimoji="0" lang="en-US" sz="900" b="0" i="0" u="none" strike="noStrike" kern="1200" cap="none" spc="0" normalizeH="0" baseline="0" noProof="0" dirty="0">
                <a:ln>
                  <a:noFill/>
                </a:ln>
                <a:solidFill>
                  <a:srgbClr val="333E48"/>
                </a:solidFill>
                <a:effectLst/>
                <a:uLnTx/>
                <a:uFillTx/>
                <a:latin typeface="Verdana"/>
                <a:ea typeface="+mn-ea"/>
                <a:cs typeface="+mn-cs"/>
              </a:rPr>
              <a:t>Submit documentation</a:t>
            </a:r>
          </a:p>
          <a:p>
            <a:pPr marL="171450" marR="0" lvl="0" indent="-171450" algn="l" defTabSz="1018879" rtl="0" eaLnBrk="1" fontAlgn="auto" latinLnBrk="0" hangingPunct="1">
              <a:lnSpc>
                <a:spcPct val="100000"/>
              </a:lnSpc>
              <a:spcBef>
                <a:spcPts val="300"/>
              </a:spcBef>
              <a:spcAft>
                <a:spcPts val="0"/>
              </a:spcAft>
              <a:buClr>
                <a:srgbClr val="333E48"/>
              </a:buClr>
              <a:buSzTx/>
              <a:buFont typeface="Arial" pitchFamily="34" charset="0"/>
              <a:buChar char="•"/>
              <a:tabLst/>
              <a:defRPr/>
            </a:pPr>
            <a:r>
              <a:rPr kumimoji="0" lang="en-US" sz="900" b="0" i="0" u="none" strike="noStrike" kern="1200" cap="none" spc="0" normalizeH="0" baseline="0" noProof="0" dirty="0">
                <a:ln>
                  <a:noFill/>
                </a:ln>
                <a:solidFill>
                  <a:srgbClr val="333E48"/>
                </a:solidFill>
                <a:effectLst/>
                <a:uLnTx/>
                <a:uFillTx/>
                <a:latin typeface="Verdana"/>
                <a:ea typeface="+mn-ea"/>
                <a:cs typeface="+mn-cs"/>
              </a:rPr>
              <a:t>Check email</a:t>
            </a:r>
          </a:p>
          <a:p>
            <a:pPr marL="171450" marR="0" lvl="0" indent="-171450" algn="l" defTabSz="1018879" rtl="0" eaLnBrk="1" fontAlgn="auto" latinLnBrk="0" hangingPunct="1">
              <a:lnSpc>
                <a:spcPct val="100000"/>
              </a:lnSpc>
              <a:spcBef>
                <a:spcPts val="500"/>
              </a:spcBef>
              <a:spcAft>
                <a:spcPts val="0"/>
              </a:spcAft>
              <a:buClr>
                <a:srgbClr val="333E48"/>
              </a:buClr>
              <a:buSzTx/>
              <a:buFont typeface="Arial" pitchFamily="34" charset="0"/>
              <a:buChar char="•"/>
              <a:tabLst/>
              <a:defRPr/>
            </a:pPr>
            <a:endParaRPr kumimoji="0" lang="en-US" sz="900" b="0" i="0" u="none" strike="noStrike" kern="1200" cap="none" spc="0" normalizeH="0" baseline="0" noProof="0" dirty="0">
              <a:ln>
                <a:noFill/>
              </a:ln>
              <a:solidFill>
                <a:srgbClr val="333E48"/>
              </a:solidFill>
              <a:effectLst/>
              <a:uLnTx/>
              <a:uFillTx/>
              <a:latin typeface="Verdana"/>
              <a:ea typeface="+mn-ea"/>
              <a:cs typeface="+mn-cs"/>
            </a:endParaRPr>
          </a:p>
          <a:p>
            <a:pPr marL="171450" marR="0" lvl="0" indent="-171450" algn="l" defTabSz="1018879" rtl="0" eaLnBrk="1" fontAlgn="auto" latinLnBrk="0" hangingPunct="1">
              <a:lnSpc>
                <a:spcPct val="100000"/>
              </a:lnSpc>
              <a:spcBef>
                <a:spcPts val="500"/>
              </a:spcBef>
              <a:spcAft>
                <a:spcPts val="0"/>
              </a:spcAft>
              <a:buClr>
                <a:srgbClr val="333E48"/>
              </a:buClr>
              <a:buSzTx/>
              <a:buFont typeface="Arial" pitchFamily="34" charset="0"/>
              <a:buChar char="•"/>
              <a:tabLst/>
              <a:defRPr/>
            </a:pPr>
            <a:endParaRPr kumimoji="0" lang="en-US" sz="900" b="0" i="0" u="none" strike="noStrike" kern="1200" cap="none" spc="0" normalizeH="0" baseline="0" noProof="0" dirty="0">
              <a:ln>
                <a:noFill/>
              </a:ln>
              <a:solidFill>
                <a:srgbClr val="333E48"/>
              </a:solidFill>
              <a:effectLst/>
              <a:uLnTx/>
              <a:uFillTx/>
              <a:latin typeface="Verdana"/>
              <a:ea typeface="+mn-ea"/>
              <a:cs typeface="+mn-cs"/>
            </a:endParaRPr>
          </a:p>
        </p:txBody>
      </p:sp>
      <p:sp>
        <p:nvSpPr>
          <p:cNvPr id="131" name="TextBox 130"/>
          <p:cNvSpPr txBox="1"/>
          <p:nvPr/>
        </p:nvSpPr>
        <p:spPr bwMode="gray">
          <a:xfrm>
            <a:off x="4013188" y="3237718"/>
            <a:ext cx="1928030" cy="741977"/>
          </a:xfrm>
          <a:prstGeom prst="rect">
            <a:avLst/>
          </a:prstGeom>
          <a:solidFill>
            <a:schemeClr val="accent5"/>
          </a:solidFill>
          <a:ln w="12700">
            <a:noFill/>
          </a:ln>
        </p:spPr>
        <p:txBody>
          <a:bodyPr wrap="square" lIns="91440" tIns="45720" rIns="45720" bIns="45720" rtlCol="0" anchor="ctr">
            <a:noAutofit/>
          </a:bodyPr>
          <a:lstStyle/>
          <a:p>
            <a:pPr marL="0" marR="0" lvl="0" indent="0" algn="l" defTabSz="1018879" rtl="0" eaLnBrk="1" fontAlgn="auto" latinLnBrk="0" hangingPunct="1">
              <a:lnSpc>
                <a:spcPct val="100000"/>
              </a:lnSpc>
              <a:spcBef>
                <a:spcPts val="500"/>
              </a:spcBef>
              <a:spcAft>
                <a:spcPts val="0"/>
              </a:spcAft>
              <a:buClrTx/>
              <a:buSzTx/>
              <a:buFontTx/>
              <a:buNone/>
              <a:tabLst/>
              <a:defRPr/>
            </a:pPr>
            <a:r>
              <a:rPr kumimoji="0" lang="en-US" sz="900" b="1" i="0" u="none" strike="noStrike" kern="0" cap="none" spc="0" normalizeH="0" baseline="0" noProof="0" dirty="0">
                <a:ln>
                  <a:noFill/>
                </a:ln>
                <a:solidFill>
                  <a:srgbClr val="FFFFFF"/>
                </a:solidFill>
                <a:effectLst/>
                <a:uLnTx/>
                <a:uFillTx/>
                <a:latin typeface="Verdana"/>
                <a:ea typeface="+mn-ea"/>
                <a:cs typeface="+mn-cs"/>
              </a:rPr>
              <a:t>Rule of thumb </a:t>
            </a:r>
            <a:r>
              <a:rPr kumimoji="0" lang="en-US" sz="900" b="0" i="0" u="none" strike="noStrike" kern="0" cap="none" spc="0" normalizeH="0" baseline="0" noProof="0" dirty="0">
                <a:ln>
                  <a:noFill/>
                </a:ln>
                <a:solidFill>
                  <a:srgbClr val="FFFFFF"/>
                </a:solidFill>
                <a:effectLst/>
                <a:uLnTx/>
                <a:uFillTx/>
                <a:latin typeface="Verdana"/>
                <a:ea typeface="+mn-ea"/>
                <a:cs typeface="+mn-cs"/>
              </a:rPr>
              <a:t>for text message content: Ask yourself if it is something students will be grateful to you for sending</a:t>
            </a:r>
          </a:p>
        </p:txBody>
      </p:sp>
      <p:cxnSp>
        <p:nvCxnSpPr>
          <p:cNvPr id="3" name="Straight Connector 2"/>
          <p:cNvCxnSpPr/>
          <p:nvPr/>
        </p:nvCxnSpPr>
        <p:spPr bwMode="gray">
          <a:xfrm>
            <a:off x="1006930" y="2225693"/>
            <a:ext cx="462639" cy="0"/>
          </a:xfrm>
          <a:prstGeom prst="line">
            <a:avLst/>
          </a:prstGeom>
          <a:noFill/>
          <a:ln w="12700">
            <a:solidFill>
              <a:schemeClr val="accent2"/>
            </a:solidFill>
            <a:tailEnd type="oval"/>
          </a:ln>
        </p:spPr>
      </p:cxnSp>
      <p:sp>
        <p:nvSpPr>
          <p:cNvPr id="26" name="TextBox 25"/>
          <p:cNvSpPr txBox="1"/>
          <p:nvPr/>
        </p:nvSpPr>
        <p:spPr bwMode="gray">
          <a:xfrm>
            <a:off x="247473" y="1926952"/>
            <a:ext cx="990777" cy="562439"/>
          </a:xfrm>
          <a:prstGeom prst="rect">
            <a:avLst/>
          </a:prstGeom>
          <a:solidFill>
            <a:schemeClr val="bg1"/>
          </a:solidFill>
          <a:ln w="12700">
            <a:solidFill>
              <a:srgbClr val="A0A4A9"/>
            </a:solidFill>
          </a:ln>
        </p:spPr>
        <p:txBody>
          <a:bodyPr wrap="square" lIns="91440" tIns="45720" rIns="45720" bIns="45720" rtlCol="0" anchor="ctr">
            <a:noAutofit/>
          </a:bodyPr>
          <a:lstStyle/>
          <a:p>
            <a:pPr marL="0" marR="0" lvl="0" indent="0" algn="l" defTabSz="1018879" rtl="0" eaLnBrk="1" fontAlgn="auto" latinLnBrk="0" hangingPunct="1">
              <a:lnSpc>
                <a:spcPct val="100000"/>
              </a:lnSpc>
              <a:spcBef>
                <a:spcPts val="500"/>
              </a:spcBef>
              <a:spcAft>
                <a:spcPts val="0"/>
              </a:spcAft>
              <a:buClrTx/>
              <a:buSzTx/>
              <a:buFontTx/>
              <a:buNone/>
              <a:tabLst/>
              <a:defRPr/>
            </a:pPr>
            <a:r>
              <a:rPr kumimoji="0" lang="en-US" sz="900" b="0" i="0" u="none" strike="noStrike" kern="0" cap="none" spc="0" normalizeH="0" baseline="0" noProof="0" dirty="0">
                <a:ln>
                  <a:noFill/>
                </a:ln>
                <a:solidFill>
                  <a:srgbClr val="4F5861"/>
                </a:solidFill>
                <a:effectLst/>
                <a:uLnTx/>
                <a:uFillTx/>
                <a:latin typeface="Verdana"/>
                <a:ea typeface="+mn-ea"/>
                <a:cs typeface="+mn-cs"/>
              </a:rPr>
              <a:t>3 ways texts keep students on track</a:t>
            </a:r>
          </a:p>
        </p:txBody>
      </p:sp>
      <p:sp>
        <p:nvSpPr>
          <p:cNvPr id="29" name="Text Placeholder 9"/>
          <p:cNvSpPr txBox="1">
            <a:spLocks/>
          </p:cNvSpPr>
          <p:nvPr/>
        </p:nvSpPr>
        <p:spPr bwMode="gray">
          <a:xfrm>
            <a:off x="3820570" y="4345061"/>
            <a:ext cx="2331720" cy="153888"/>
          </a:xfrm>
          <a:prstGeom prst="rect">
            <a:avLst/>
          </a:prstGeom>
        </p:spPr>
        <p:txBody>
          <a:bodyPr vert="horz" wrap="square" lIns="0" tIns="0" rIns="0" bIns="0" rtlCol="0" anchor="b" anchorCtr="0">
            <a:spAutoFit/>
          </a:bodyPr>
          <a:lstStyle>
            <a:lvl1pPr marL="0" indent="0" algn="r" defTabSz="1018879" rtl="0" eaLnBrk="1" latinLnBrk="0" hangingPunct="1">
              <a:spcBef>
                <a:spcPts val="0"/>
              </a:spcBef>
              <a:buClr>
                <a:schemeClr val="tx1"/>
              </a:buClr>
              <a:buFont typeface="Arial" pitchFamily="34" charset="0"/>
              <a:buNone/>
              <a:defRPr sz="500" kern="1200">
                <a:solidFill>
                  <a:schemeClr val="tx1"/>
                </a:solidFill>
                <a:latin typeface="+mn-lt"/>
                <a:ea typeface="+mn-ea"/>
                <a:cs typeface="+mn-cs"/>
              </a:defRPr>
            </a:lvl1pPr>
            <a:lvl2pPr marL="112713" indent="0" algn="l" defTabSz="1018879" rtl="0" eaLnBrk="1" latinLnBrk="0" hangingPunct="1">
              <a:spcBef>
                <a:spcPts val="0"/>
              </a:spcBef>
              <a:buClr>
                <a:schemeClr val="tx1"/>
              </a:buClr>
              <a:buFont typeface="Arial" pitchFamily="34" charset="0"/>
              <a:buNone/>
              <a:defRPr sz="500" kern="1200">
                <a:solidFill>
                  <a:schemeClr val="tx1"/>
                </a:solidFill>
                <a:latin typeface="+mn-lt"/>
                <a:ea typeface="+mn-ea"/>
                <a:cs typeface="+mn-cs"/>
              </a:defRPr>
            </a:lvl2pPr>
            <a:lvl3pPr marL="230187" indent="0" algn="l" defTabSz="1018879" rtl="0" eaLnBrk="1" latinLnBrk="0" hangingPunct="1">
              <a:spcBef>
                <a:spcPts val="0"/>
              </a:spcBef>
              <a:buClr>
                <a:schemeClr val="tx1"/>
              </a:buClr>
              <a:buFont typeface="Arial" pitchFamily="34" charset="0"/>
              <a:buNone/>
              <a:defRPr sz="500" kern="1200">
                <a:solidFill>
                  <a:schemeClr val="tx1"/>
                </a:solidFill>
                <a:latin typeface="+mn-lt"/>
                <a:ea typeface="+mn-ea"/>
                <a:cs typeface="+mn-cs"/>
              </a:defRPr>
            </a:lvl3pPr>
            <a:lvl4pPr marL="342900" indent="0" algn="l" defTabSz="1018879" rtl="0" eaLnBrk="1" latinLnBrk="0" hangingPunct="1">
              <a:spcBef>
                <a:spcPts val="0"/>
              </a:spcBef>
              <a:buClr>
                <a:schemeClr val="tx1"/>
              </a:buClr>
              <a:buFont typeface="Arial" pitchFamily="34" charset="0"/>
              <a:buNone/>
              <a:defRPr sz="500" kern="1200">
                <a:solidFill>
                  <a:schemeClr val="tx1"/>
                </a:solidFill>
                <a:latin typeface="+mn-lt"/>
                <a:ea typeface="+mn-ea"/>
                <a:cs typeface="+mn-cs"/>
              </a:defRPr>
            </a:lvl4pPr>
            <a:lvl5pPr marL="458787" indent="0" algn="l" defTabSz="1018879" rtl="0" eaLnBrk="1" latinLnBrk="0" hangingPunct="1">
              <a:spcBef>
                <a:spcPts val="0"/>
              </a:spcBef>
              <a:buClr>
                <a:schemeClr val="tx1"/>
              </a:buClr>
              <a:buFont typeface="Arial" pitchFamily="34" charset="0"/>
              <a:buNone/>
              <a:defRPr sz="500" kern="1200" baseline="0">
                <a:solidFill>
                  <a:schemeClr val="tx1"/>
                </a:solidFill>
                <a:latin typeface="+mn-lt"/>
                <a:ea typeface="+mn-ea"/>
                <a:cs typeface="+mn-cs"/>
              </a:defRPr>
            </a:lvl5pPr>
            <a:lvl6pPr marL="685800" indent="-111125" algn="l" defTabSz="1018879" rtl="0" eaLnBrk="1" latinLnBrk="0" hangingPunct="1">
              <a:spcBef>
                <a:spcPts val="500"/>
              </a:spcBef>
              <a:buClr>
                <a:schemeClr val="tx1"/>
              </a:buClr>
              <a:buFont typeface="Arial" panose="020B0604020202020204" pitchFamily="34" charset="0"/>
              <a:buChar char="–"/>
              <a:defRPr sz="900" kern="1200">
                <a:solidFill>
                  <a:schemeClr val="tx1"/>
                </a:solidFill>
                <a:latin typeface="+mn-lt"/>
                <a:ea typeface="+mn-ea"/>
                <a:cs typeface="+mn-cs"/>
              </a:defRPr>
            </a:lvl6pPr>
            <a:lvl7pPr marL="796925" indent="-107950"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7pPr>
            <a:lvl8pPr marL="914400" indent="-115888"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8pPr>
            <a:lvl9pPr marL="1030288" indent="-115888"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9pPr>
          </a:lstStyle>
          <a:p>
            <a:pPr marL="0" marR="0" lvl="0" indent="0" algn="r" defTabSz="1018879" rtl="0" eaLnBrk="1" fontAlgn="auto" latinLnBrk="0" hangingPunct="1">
              <a:lnSpc>
                <a:spcPct val="100000"/>
              </a:lnSpc>
              <a:spcBef>
                <a:spcPts val="0"/>
              </a:spcBef>
              <a:spcAft>
                <a:spcPts val="0"/>
              </a:spcAft>
              <a:buClr>
                <a:srgbClr val="333E48"/>
              </a:buClr>
              <a:buSzTx/>
              <a:buFont typeface="Arial" pitchFamily="34" charset="0"/>
              <a:buNone/>
              <a:tabLst/>
              <a:defRPr/>
            </a:pPr>
            <a:r>
              <a:rPr kumimoji="0" lang="en-US" sz="500" b="0" i="0" u="none" strike="noStrike" kern="1200" cap="none" spc="0" normalizeH="0" baseline="0" noProof="0" dirty="0">
                <a:ln>
                  <a:noFill/>
                </a:ln>
                <a:solidFill>
                  <a:srgbClr val="333E48"/>
                </a:solidFill>
                <a:effectLst/>
                <a:uLnTx/>
                <a:uFillTx/>
                <a:latin typeface="Verdana"/>
                <a:ea typeface="+mn-ea"/>
                <a:cs typeface="+mn-cs"/>
              </a:rPr>
              <a:t>Sources: blog.admithub.com/16-statistics-why-schools-should-texting-and-messaging-students; EAB research and analysis.</a:t>
            </a:r>
          </a:p>
        </p:txBody>
      </p:sp>
    </p:spTree>
    <p:custDataLst>
      <p:tags r:id="rId1"/>
    </p:custDataLst>
    <p:extLst>
      <p:ext uri="{BB962C8B-B14F-4D97-AF65-F5344CB8AC3E}">
        <p14:creationId xmlns:p14="http://schemas.microsoft.com/office/powerpoint/2010/main" val="5161558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gray">
          <a:xfrm>
            <a:off x="386246" y="1914284"/>
            <a:ext cx="3962730" cy="5202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 name="Text Placeholder 18"/>
          <p:cNvSpPr>
            <a:spLocks noGrp="1"/>
          </p:cNvSpPr>
          <p:nvPr>
            <p:ph type="body" sz="quarter" idx="15"/>
          </p:nvPr>
        </p:nvSpPr>
        <p:spPr>
          <a:xfrm>
            <a:off x="280195" y="640267"/>
            <a:ext cx="5842794" cy="184666"/>
          </a:xfrm>
        </p:spPr>
        <p:txBody>
          <a:bodyPr/>
          <a:lstStyle/>
          <a:p>
            <a:r>
              <a:rPr lang="en-US" dirty="0"/>
              <a:t>Gen Zers Still Prefer Legacy Channels for Learning About Schools</a:t>
            </a:r>
          </a:p>
        </p:txBody>
      </p:sp>
      <p:sp>
        <p:nvSpPr>
          <p:cNvPr id="20" name="Text Placeholder 19"/>
          <p:cNvSpPr>
            <a:spLocks noGrp="1"/>
          </p:cNvSpPr>
          <p:nvPr>
            <p:ph type="body" sz="quarter" idx="16"/>
          </p:nvPr>
        </p:nvSpPr>
        <p:spPr>
          <a:xfrm>
            <a:off x="280194" y="99782"/>
            <a:ext cx="3967956" cy="123111"/>
          </a:xfrm>
        </p:spPr>
        <p:txBody>
          <a:bodyPr/>
          <a:lstStyle/>
          <a:p>
            <a:r>
              <a:rPr lang="en-US" dirty="0"/>
              <a:t>Gen Z Behavior #2: Traditional Channels Still in Play</a:t>
            </a:r>
          </a:p>
        </p:txBody>
      </p:sp>
      <p:sp>
        <p:nvSpPr>
          <p:cNvPr id="21" name="Text Placeholder 20"/>
          <p:cNvSpPr>
            <a:spLocks noGrp="1"/>
          </p:cNvSpPr>
          <p:nvPr>
            <p:ph type="body" sz="quarter" idx="18"/>
          </p:nvPr>
        </p:nvSpPr>
        <p:spPr>
          <a:xfrm>
            <a:off x="7645705" y="4369713"/>
            <a:ext cx="1860605" cy="430887"/>
          </a:xfrm>
        </p:spPr>
        <p:txBody>
          <a:bodyPr/>
          <a:lstStyle/>
          <a:p>
            <a:r>
              <a:rPr lang="en-US" dirty="0"/>
              <a:t>Source: https://www.wsj.com/articles/college-admissions-officers-wont-just-chill-about-summer-melt-1502468367</a:t>
            </a:r>
          </a:p>
        </p:txBody>
      </p:sp>
      <p:sp>
        <p:nvSpPr>
          <p:cNvPr id="22" name="Text Placeholder 21"/>
          <p:cNvSpPr>
            <a:spLocks noGrp="1"/>
          </p:cNvSpPr>
          <p:nvPr>
            <p:ph type="body" sz="quarter" idx="19"/>
          </p:nvPr>
        </p:nvSpPr>
        <p:spPr>
          <a:xfrm>
            <a:off x="0" y="4557713"/>
            <a:ext cx="2046204" cy="76944"/>
          </a:xfrm>
        </p:spPr>
        <p:txBody>
          <a:bodyPr/>
          <a:lstStyle/>
          <a:p>
            <a:endParaRPr lang="en-US" dirty="0"/>
          </a:p>
        </p:txBody>
      </p:sp>
      <p:sp>
        <p:nvSpPr>
          <p:cNvPr id="18" name="Title 17"/>
          <p:cNvSpPr>
            <a:spLocks noGrp="1"/>
          </p:cNvSpPr>
          <p:nvPr>
            <p:ph type="title"/>
          </p:nvPr>
        </p:nvSpPr>
        <p:spPr/>
        <p:txBody>
          <a:bodyPr/>
          <a:lstStyle/>
          <a:p>
            <a:r>
              <a:rPr lang="en-US" dirty="0"/>
              <a:t>Recruitment Marketing Is a Special Case</a:t>
            </a:r>
          </a:p>
        </p:txBody>
      </p:sp>
      <p:sp>
        <p:nvSpPr>
          <p:cNvPr id="36" name="TextBox 35"/>
          <p:cNvSpPr txBox="1"/>
          <p:nvPr/>
        </p:nvSpPr>
        <p:spPr bwMode="gray">
          <a:xfrm>
            <a:off x="280194" y="952942"/>
            <a:ext cx="4273680" cy="495007"/>
          </a:xfrm>
          <a:prstGeom prst="rect">
            <a:avLst/>
          </a:prstGeom>
          <a:noFill/>
        </p:spPr>
        <p:txBody>
          <a:bodyPr wrap="square" lIns="0" tIns="0" rIns="0" bIns="0" rtlCol="0">
            <a:spAutoFit/>
          </a:bodyPr>
          <a:lstStyle/>
          <a:p>
            <a:r>
              <a:rPr lang="en-US" sz="1000" b="1" dirty="0">
                <a:solidFill>
                  <a:srgbClr val="333E48"/>
                </a:solidFill>
              </a:rPr>
              <a:t>“How have you been researching college options?”</a:t>
            </a:r>
          </a:p>
          <a:p>
            <a:pPr>
              <a:spcBef>
                <a:spcPts val="500"/>
              </a:spcBef>
            </a:pPr>
            <a:r>
              <a:rPr lang="en-US" sz="900" i="1" dirty="0">
                <a:solidFill>
                  <a:srgbClr val="333E48"/>
                </a:solidFill>
              </a:rPr>
              <a:t>Results from EAB Communication Preferences Survey </a:t>
            </a:r>
            <a:br>
              <a:rPr lang="en-US" sz="900" i="1" dirty="0">
                <a:solidFill>
                  <a:srgbClr val="333E48"/>
                </a:solidFill>
              </a:rPr>
            </a:br>
            <a:r>
              <a:rPr lang="en-US" sz="900" i="1" dirty="0">
                <a:solidFill>
                  <a:srgbClr val="333E48"/>
                </a:solidFill>
              </a:rPr>
              <a:t>of College-Bound Students (2017)</a:t>
            </a:r>
          </a:p>
        </p:txBody>
      </p:sp>
      <p:graphicFrame>
        <p:nvGraphicFramePr>
          <p:cNvPr id="5" name="Chart 4"/>
          <p:cNvGraphicFramePr/>
          <p:nvPr/>
        </p:nvGraphicFramePr>
        <p:xfrm>
          <a:off x="386246" y="1524913"/>
          <a:ext cx="4221314" cy="2844800"/>
        </p:xfrm>
        <a:graphic>
          <a:graphicData uri="http://schemas.openxmlformats.org/drawingml/2006/chart">
            <c:chart xmlns:c="http://schemas.openxmlformats.org/drawingml/2006/chart" xmlns:r="http://schemas.openxmlformats.org/officeDocument/2006/relationships" r:id="rId4"/>
          </a:graphicData>
        </a:graphic>
      </p:graphicFrame>
      <p:cxnSp>
        <p:nvCxnSpPr>
          <p:cNvPr id="24" name="Straight Connector 23"/>
          <p:cNvCxnSpPr/>
          <p:nvPr/>
        </p:nvCxnSpPr>
        <p:spPr bwMode="gray">
          <a:xfrm flipH="1">
            <a:off x="4239879" y="2154058"/>
            <a:ext cx="892927" cy="0"/>
          </a:xfrm>
          <a:prstGeom prst="line">
            <a:avLst/>
          </a:prstGeom>
          <a:noFill/>
          <a:ln w="12700">
            <a:solidFill>
              <a:schemeClr val="accent2"/>
            </a:solidFill>
            <a:tailEnd type="oval"/>
          </a:ln>
        </p:spPr>
      </p:cxnSp>
      <p:sp>
        <p:nvSpPr>
          <p:cNvPr id="25" name="TextBox 24"/>
          <p:cNvSpPr txBox="1"/>
          <p:nvPr/>
        </p:nvSpPr>
        <p:spPr bwMode="gray">
          <a:xfrm>
            <a:off x="4565694" y="1923812"/>
            <a:ext cx="1200900" cy="460493"/>
          </a:xfrm>
          <a:prstGeom prst="rect">
            <a:avLst/>
          </a:prstGeom>
          <a:solidFill>
            <a:schemeClr val="bg1"/>
          </a:solidFill>
          <a:ln w="12700">
            <a:solidFill>
              <a:srgbClr val="A0A4A9"/>
            </a:solidFill>
          </a:ln>
        </p:spPr>
        <p:txBody>
          <a:bodyPr wrap="square" lIns="91440" tIns="45720" rIns="45720" bIns="45720" rtlCol="0" anchor="ctr">
            <a:noAutofit/>
          </a:bodyPr>
          <a:lstStyle/>
          <a:p>
            <a:pPr marL="0" marR="0" lvl="0" indent="0" defTabSz="1018879" eaLnBrk="1" fontAlgn="auto" latinLnBrk="0" hangingPunct="1">
              <a:lnSpc>
                <a:spcPct val="100000"/>
              </a:lnSpc>
              <a:spcBef>
                <a:spcPts val="500"/>
              </a:spcBef>
              <a:spcAft>
                <a:spcPts val="0"/>
              </a:spcAft>
              <a:buClrTx/>
              <a:buSzTx/>
              <a:buFontTx/>
              <a:buNone/>
              <a:tabLst/>
              <a:defRPr/>
            </a:pPr>
            <a:r>
              <a:rPr lang="en-US" sz="900" kern="0" dirty="0">
                <a:solidFill>
                  <a:srgbClr val="4F5861"/>
                </a:solidFill>
              </a:rPr>
              <a:t>Mail and email still dominate</a:t>
            </a:r>
            <a:endParaRPr kumimoji="0" lang="en-US" sz="900" b="0" i="0" u="none" strike="noStrike" kern="0" cap="none" spc="0" normalizeH="0" baseline="0" noProof="0" dirty="0">
              <a:ln>
                <a:noFill/>
              </a:ln>
              <a:solidFill>
                <a:srgbClr val="4F5861"/>
              </a:solidFill>
              <a:effectLst/>
              <a:uLnTx/>
              <a:uFillTx/>
            </a:endParaRPr>
          </a:p>
        </p:txBody>
      </p:sp>
      <p:sp>
        <p:nvSpPr>
          <p:cNvPr id="26" name="Text Placeholder 20"/>
          <p:cNvSpPr txBox="1">
            <a:spLocks/>
          </p:cNvSpPr>
          <p:nvPr/>
        </p:nvSpPr>
        <p:spPr bwMode="gray">
          <a:xfrm>
            <a:off x="4395669" y="4581513"/>
            <a:ext cx="1860605" cy="123111"/>
          </a:xfrm>
          <a:prstGeom prst="rect">
            <a:avLst/>
          </a:prstGeom>
        </p:spPr>
        <p:txBody>
          <a:bodyPr vert="horz" wrap="square" lIns="0" tIns="0" rIns="64008" bIns="45720" rtlCol="0" anchor="t" anchorCtr="0">
            <a:spAutoFit/>
          </a:bodyPr>
          <a:lstStyle>
            <a:lvl1pPr marL="0" indent="0" algn="l" defTabSz="480060" rtl="0" eaLnBrk="1" latinLnBrk="0" hangingPunct="1">
              <a:lnSpc>
                <a:spcPct val="100000"/>
              </a:lnSpc>
              <a:spcBef>
                <a:spcPts val="200"/>
              </a:spcBef>
              <a:buClrTx/>
              <a:buFont typeface="Arial" panose="020B0604020202020204" pitchFamily="34" charset="0"/>
              <a:buNone/>
              <a:defRPr sz="500" kern="1200">
                <a:solidFill>
                  <a:schemeClr val="tx1"/>
                </a:solidFill>
                <a:latin typeface="+mn-lt"/>
                <a:ea typeface="+mn-ea"/>
                <a:cs typeface="+mn-cs"/>
              </a:defRPr>
            </a:lvl1pPr>
            <a:lvl2pPr marL="114300" indent="0" algn="l" defTabSz="480060" rtl="0" eaLnBrk="1" latinLnBrk="0" hangingPunct="1">
              <a:lnSpc>
                <a:spcPct val="100000"/>
              </a:lnSpc>
              <a:spcBef>
                <a:spcPts val="200"/>
              </a:spcBef>
              <a:buClrTx/>
              <a:buFont typeface="Verdana" panose="020B0604030504040204" pitchFamily="34" charset="0"/>
              <a:buNone/>
              <a:defRPr sz="500" kern="1200">
                <a:solidFill>
                  <a:schemeClr val="tx1"/>
                </a:solidFill>
                <a:latin typeface="+mn-lt"/>
                <a:ea typeface="+mn-ea"/>
                <a:cs typeface="+mn-cs"/>
              </a:defRPr>
            </a:lvl2pPr>
            <a:lvl3pPr marL="228600" indent="0" algn="l" defTabSz="480060" rtl="0" eaLnBrk="1" latinLnBrk="0" hangingPunct="1">
              <a:lnSpc>
                <a:spcPct val="100000"/>
              </a:lnSpc>
              <a:spcBef>
                <a:spcPts val="200"/>
              </a:spcBef>
              <a:buClrTx/>
              <a:buFont typeface="Arial" panose="020B0604020202020204" pitchFamily="34" charset="0"/>
              <a:buNone/>
              <a:defRPr sz="500" kern="1200">
                <a:solidFill>
                  <a:schemeClr val="tx1"/>
                </a:solidFill>
                <a:latin typeface="+mn-lt"/>
                <a:ea typeface="+mn-ea"/>
                <a:cs typeface="+mn-cs"/>
              </a:defRPr>
            </a:lvl3pPr>
            <a:lvl4pPr marL="342900" indent="0" algn="l" defTabSz="480060" rtl="0" eaLnBrk="1" latinLnBrk="0" hangingPunct="1">
              <a:lnSpc>
                <a:spcPct val="100000"/>
              </a:lnSpc>
              <a:spcBef>
                <a:spcPts val="200"/>
              </a:spcBef>
              <a:buFont typeface="Verdana" panose="020B0604030504040204" pitchFamily="34" charset="0"/>
              <a:buNone/>
              <a:defRPr sz="500" kern="1200">
                <a:solidFill>
                  <a:schemeClr val="tx1"/>
                </a:solidFill>
                <a:latin typeface="+mn-lt"/>
                <a:ea typeface="+mn-ea"/>
                <a:cs typeface="+mn-cs"/>
              </a:defRPr>
            </a:lvl4pPr>
            <a:lvl5pPr marL="457200" indent="0" algn="l" defTabSz="480060" rtl="0" eaLnBrk="1" latinLnBrk="0" hangingPunct="1">
              <a:lnSpc>
                <a:spcPct val="100000"/>
              </a:lnSpc>
              <a:spcBef>
                <a:spcPts val="200"/>
              </a:spcBef>
              <a:buFont typeface="Arial" panose="020B0604020202020204" pitchFamily="34" charset="0"/>
              <a:buNone/>
              <a:defRPr sz="5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a:lstStyle>
          <a:p>
            <a:r>
              <a:rPr lang="en-US" dirty="0"/>
              <a:t>Source: EAB research and analysis.</a:t>
            </a:r>
          </a:p>
        </p:txBody>
      </p:sp>
    </p:spTree>
    <p:custDataLst>
      <p:tags r:id="rId1"/>
    </p:custDataLst>
    <p:extLst>
      <p:ext uri="{BB962C8B-B14F-4D97-AF65-F5344CB8AC3E}">
        <p14:creationId xmlns:p14="http://schemas.microsoft.com/office/powerpoint/2010/main" val="22386251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p:cNvSpPr>
            <a:spLocks noGrp="1"/>
          </p:cNvSpPr>
          <p:nvPr>
            <p:ph type="body" sz="quarter" idx="15"/>
          </p:nvPr>
        </p:nvSpPr>
        <p:spPr>
          <a:xfrm>
            <a:off x="280195" y="640267"/>
            <a:ext cx="5842794" cy="184666"/>
          </a:xfrm>
        </p:spPr>
        <p:txBody>
          <a:bodyPr/>
          <a:lstStyle/>
          <a:p>
            <a:r>
              <a:rPr lang="en-US" dirty="0"/>
              <a:t>Gen Zers Are Quick to Engage but Will Bail at the First Sign of Friction</a:t>
            </a:r>
          </a:p>
        </p:txBody>
      </p:sp>
      <p:sp>
        <p:nvSpPr>
          <p:cNvPr id="20" name="Text Placeholder 19"/>
          <p:cNvSpPr>
            <a:spLocks noGrp="1"/>
          </p:cNvSpPr>
          <p:nvPr>
            <p:ph type="body" sz="quarter" idx="16"/>
          </p:nvPr>
        </p:nvSpPr>
        <p:spPr>
          <a:xfrm>
            <a:off x="280194" y="99782"/>
            <a:ext cx="3967956" cy="123111"/>
          </a:xfrm>
        </p:spPr>
        <p:txBody>
          <a:bodyPr/>
          <a:lstStyle/>
          <a:p>
            <a:r>
              <a:rPr lang="en-US" dirty="0"/>
              <a:t>Gen Z Behavior #3: Tech-Expectant</a:t>
            </a:r>
          </a:p>
        </p:txBody>
      </p:sp>
      <p:sp>
        <p:nvSpPr>
          <p:cNvPr id="18" name="Title 17"/>
          <p:cNvSpPr>
            <a:spLocks noGrp="1"/>
          </p:cNvSpPr>
          <p:nvPr>
            <p:ph type="title"/>
          </p:nvPr>
        </p:nvSpPr>
        <p:spPr/>
        <p:txBody>
          <a:bodyPr/>
          <a:lstStyle/>
          <a:p>
            <a:r>
              <a:rPr lang="en-US" dirty="0"/>
              <a:t>An Eager but Unforgiving Audience</a:t>
            </a:r>
          </a:p>
        </p:txBody>
      </p:sp>
      <p:sp>
        <p:nvSpPr>
          <p:cNvPr id="64" name="TextBox 63"/>
          <p:cNvSpPr txBox="1"/>
          <p:nvPr/>
        </p:nvSpPr>
        <p:spPr bwMode="gray">
          <a:xfrm>
            <a:off x="280194" y="952942"/>
            <a:ext cx="5904706" cy="153888"/>
          </a:xfrm>
          <a:prstGeom prst="rect">
            <a:avLst/>
          </a:prstGeom>
          <a:noFill/>
        </p:spPr>
        <p:txBody>
          <a:bodyPr wrap="square" lIns="0" tIns="0" rIns="0" bIns="0" rtlCol="0">
            <a:spAutoFit/>
          </a:bodyPr>
          <a:lstStyle/>
          <a:p>
            <a:r>
              <a:rPr lang="en-US" sz="1000" b="1" dirty="0">
                <a:solidFill>
                  <a:srgbClr val="333E48"/>
                </a:solidFill>
              </a:rPr>
              <a:t>User Friendliness Is an Expectation of the Internet Age</a:t>
            </a:r>
          </a:p>
        </p:txBody>
      </p:sp>
      <p:sp>
        <p:nvSpPr>
          <p:cNvPr id="10" name="Rectangle 9"/>
          <p:cNvSpPr/>
          <p:nvPr/>
        </p:nvSpPr>
        <p:spPr bwMode="gray">
          <a:xfrm>
            <a:off x="413575" y="1558928"/>
            <a:ext cx="5641383" cy="1075166"/>
          </a:xfrm>
          <a:prstGeom prst="rect">
            <a:avLst/>
          </a:prstGeom>
          <a:noFill/>
          <a:ln w="19050">
            <a:solidFill>
              <a:schemeClr val="accent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5760" tIns="274320" rIns="365760" bIns="274320" numCol="1" spcCol="0" rtlCol="0" fromWordArt="0" anchor="t" anchorCtr="0" forceAA="0" compatLnSpc="1">
            <a:prstTxWarp prst="textNoShape">
              <a:avLst/>
            </a:prstTxWarp>
            <a:spAutoFit/>
          </a:bodyPr>
          <a:lstStyle/>
          <a:p>
            <a:pPr>
              <a:lnSpc>
                <a:spcPct val="110000"/>
              </a:lnSpc>
              <a:spcBef>
                <a:spcPts val="500"/>
              </a:spcBef>
            </a:pPr>
            <a:r>
              <a:rPr lang="en-US" sz="900" dirty="0">
                <a:solidFill>
                  <a:srgbClr val="333E48"/>
                </a:solidFill>
              </a:rPr>
              <a:t>“Generation Z takes in information instantaneously—and </a:t>
            </a:r>
            <a:r>
              <a:rPr lang="en-US" sz="900" b="1" dirty="0">
                <a:solidFill>
                  <a:srgbClr val="333E48"/>
                </a:solidFill>
              </a:rPr>
              <a:t>loses interest </a:t>
            </a:r>
            <a:r>
              <a:rPr lang="en-US" sz="900" dirty="0">
                <a:solidFill>
                  <a:srgbClr val="333E48"/>
                </a:solidFill>
              </a:rPr>
              <a:t>just as fast…”</a:t>
            </a:r>
          </a:p>
          <a:p>
            <a:pPr algn="r">
              <a:lnSpc>
                <a:spcPct val="110000"/>
              </a:lnSpc>
              <a:spcBef>
                <a:spcPts val="500"/>
              </a:spcBef>
            </a:pPr>
            <a:r>
              <a:rPr lang="en-US" sz="900" i="1" dirty="0">
                <a:solidFill>
                  <a:srgbClr val="333E48"/>
                </a:solidFill>
              </a:rPr>
              <a:t>Hannah Payne, 18-year-old UCLA student and lifestyle blogger</a:t>
            </a:r>
          </a:p>
        </p:txBody>
      </p:sp>
      <p:grpSp>
        <p:nvGrpSpPr>
          <p:cNvPr id="11" name="Group 10"/>
          <p:cNvGrpSpPr/>
          <p:nvPr/>
        </p:nvGrpSpPr>
        <p:grpSpPr bwMode="gray">
          <a:xfrm>
            <a:off x="791867" y="1384278"/>
            <a:ext cx="423178" cy="361740"/>
            <a:chOff x="1184558" y="1125416"/>
            <a:chExt cx="423178" cy="361740"/>
          </a:xfrm>
        </p:grpSpPr>
        <p:sp>
          <p:nvSpPr>
            <p:cNvPr id="12" name="Rectangle 11"/>
            <p:cNvSpPr/>
            <p:nvPr/>
          </p:nvSpPr>
          <p:spPr bwMode="gray">
            <a:xfrm>
              <a:off x="1184558" y="1125416"/>
              <a:ext cx="423178" cy="361740"/>
            </a:xfrm>
            <a:prstGeom prst="rect">
              <a:avLst/>
            </a:prstGeom>
            <a:solidFill>
              <a:schemeClr val="bg1"/>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a:solidFill>
                  <a:srgbClr val="FFFFFF"/>
                </a:solidFill>
              </a:endParaRPr>
            </a:p>
          </p:txBody>
        </p:sp>
        <p:grpSp>
          <p:nvGrpSpPr>
            <p:cNvPr id="13" name="Group 12"/>
            <p:cNvGrpSpPr/>
            <p:nvPr/>
          </p:nvGrpSpPr>
          <p:grpSpPr bwMode="gray">
            <a:xfrm flipH="1" flipV="1">
              <a:off x="1245161" y="1176800"/>
              <a:ext cx="315403" cy="272386"/>
              <a:chOff x="3359444" y="2551001"/>
              <a:chExt cx="394764" cy="340924"/>
            </a:xfrm>
          </p:grpSpPr>
          <p:sp>
            <p:nvSpPr>
              <p:cNvPr id="14" name="Freeform 13"/>
              <p:cNvSpPr>
                <a:spLocks/>
              </p:cNvSpPr>
              <p:nvPr/>
            </p:nvSpPr>
            <p:spPr bwMode="gray">
              <a:xfrm rot="10800000">
                <a:off x="3359444" y="2551001"/>
                <a:ext cx="182786" cy="340924"/>
              </a:xfrm>
              <a:custGeom>
                <a:avLst/>
                <a:gdLst>
                  <a:gd name="T0" fmla="*/ 1467 w 1517"/>
                  <a:gd name="T1" fmla="*/ 169 h 2830"/>
                  <a:gd name="T2" fmla="*/ 1364 w 1517"/>
                  <a:gd name="T3" fmla="*/ 277 h 2830"/>
                  <a:gd name="T4" fmla="*/ 1246 w 1517"/>
                  <a:gd name="T5" fmla="*/ 406 h 2830"/>
                  <a:gd name="T6" fmla="*/ 1121 w 1517"/>
                  <a:gd name="T7" fmla="*/ 548 h 2830"/>
                  <a:gd name="T8" fmla="*/ 994 w 1517"/>
                  <a:gd name="T9" fmla="*/ 700 h 2830"/>
                  <a:gd name="T10" fmla="*/ 874 w 1517"/>
                  <a:gd name="T11" fmla="*/ 854 h 2830"/>
                  <a:gd name="T12" fmla="*/ 766 w 1517"/>
                  <a:gd name="T13" fmla="*/ 1006 h 2830"/>
                  <a:gd name="T14" fmla="*/ 676 w 1517"/>
                  <a:gd name="T15" fmla="*/ 1148 h 2830"/>
                  <a:gd name="T16" fmla="*/ 613 w 1517"/>
                  <a:gd name="T17" fmla="*/ 1277 h 2830"/>
                  <a:gd name="T18" fmla="*/ 581 w 1517"/>
                  <a:gd name="T19" fmla="*/ 1385 h 2830"/>
                  <a:gd name="T20" fmla="*/ 586 w 1517"/>
                  <a:gd name="T21" fmla="*/ 1451 h 2830"/>
                  <a:gd name="T22" fmla="*/ 615 w 1517"/>
                  <a:gd name="T23" fmla="*/ 1481 h 2830"/>
                  <a:gd name="T24" fmla="*/ 652 w 1517"/>
                  <a:gd name="T25" fmla="*/ 1493 h 2830"/>
                  <a:gd name="T26" fmla="*/ 679 w 1517"/>
                  <a:gd name="T27" fmla="*/ 1495 h 2830"/>
                  <a:gd name="T28" fmla="*/ 770 w 1517"/>
                  <a:gd name="T29" fmla="*/ 1496 h 2830"/>
                  <a:gd name="T30" fmla="*/ 873 w 1517"/>
                  <a:gd name="T31" fmla="*/ 1500 h 2830"/>
                  <a:gd name="T32" fmla="*/ 983 w 1517"/>
                  <a:gd name="T33" fmla="*/ 1512 h 2830"/>
                  <a:gd name="T34" fmla="*/ 1094 w 1517"/>
                  <a:gd name="T35" fmla="*/ 1535 h 2830"/>
                  <a:gd name="T36" fmla="*/ 1202 w 1517"/>
                  <a:gd name="T37" fmla="*/ 1574 h 2830"/>
                  <a:gd name="T38" fmla="*/ 1302 w 1517"/>
                  <a:gd name="T39" fmla="*/ 1632 h 2830"/>
                  <a:gd name="T40" fmla="*/ 1389 w 1517"/>
                  <a:gd name="T41" fmla="*/ 1714 h 2830"/>
                  <a:gd name="T42" fmla="*/ 1456 w 1517"/>
                  <a:gd name="T43" fmla="*/ 1822 h 2830"/>
                  <a:gd name="T44" fmla="*/ 1501 w 1517"/>
                  <a:gd name="T45" fmla="*/ 1959 h 2830"/>
                  <a:gd name="T46" fmla="*/ 1517 w 1517"/>
                  <a:gd name="T47" fmla="*/ 2132 h 2830"/>
                  <a:gd name="T48" fmla="*/ 1497 w 1517"/>
                  <a:gd name="T49" fmla="*/ 2279 h 2830"/>
                  <a:gd name="T50" fmla="*/ 1440 w 1517"/>
                  <a:gd name="T51" fmla="*/ 2424 h 2830"/>
                  <a:gd name="T52" fmla="*/ 1347 w 1517"/>
                  <a:gd name="T53" fmla="*/ 2559 h 2830"/>
                  <a:gd name="T54" fmla="*/ 1224 w 1517"/>
                  <a:gd name="T55" fmla="*/ 2676 h 2830"/>
                  <a:gd name="T56" fmla="*/ 1071 w 1517"/>
                  <a:gd name="T57" fmla="*/ 2766 h 2830"/>
                  <a:gd name="T58" fmla="*/ 891 w 1517"/>
                  <a:gd name="T59" fmla="*/ 2819 h 2830"/>
                  <a:gd name="T60" fmla="*/ 692 w 1517"/>
                  <a:gd name="T61" fmla="*/ 2828 h 2830"/>
                  <a:gd name="T62" fmla="*/ 513 w 1517"/>
                  <a:gd name="T63" fmla="*/ 2793 h 2830"/>
                  <a:gd name="T64" fmla="*/ 361 w 1517"/>
                  <a:gd name="T65" fmla="*/ 2723 h 2830"/>
                  <a:gd name="T66" fmla="*/ 237 w 1517"/>
                  <a:gd name="T67" fmla="*/ 2624 h 2830"/>
                  <a:gd name="T68" fmla="*/ 140 w 1517"/>
                  <a:gd name="T69" fmla="*/ 2503 h 2830"/>
                  <a:gd name="T70" fmla="*/ 68 w 1517"/>
                  <a:gd name="T71" fmla="*/ 2368 h 2830"/>
                  <a:gd name="T72" fmla="*/ 22 w 1517"/>
                  <a:gd name="T73" fmla="*/ 2224 h 2830"/>
                  <a:gd name="T74" fmla="*/ 2 w 1517"/>
                  <a:gd name="T75" fmla="*/ 2080 h 2830"/>
                  <a:gd name="T76" fmla="*/ 5 w 1517"/>
                  <a:gd name="T77" fmla="*/ 1929 h 2830"/>
                  <a:gd name="T78" fmla="*/ 29 w 1517"/>
                  <a:gd name="T79" fmla="*/ 1767 h 2830"/>
                  <a:gd name="T80" fmla="*/ 77 w 1517"/>
                  <a:gd name="T81" fmla="*/ 1595 h 2830"/>
                  <a:gd name="T82" fmla="*/ 152 w 1517"/>
                  <a:gd name="T83" fmla="*/ 1415 h 2830"/>
                  <a:gd name="T84" fmla="*/ 257 w 1517"/>
                  <a:gd name="T85" fmla="*/ 1222 h 2830"/>
                  <a:gd name="T86" fmla="*/ 394 w 1517"/>
                  <a:gd name="T87" fmla="*/ 1014 h 2830"/>
                  <a:gd name="T88" fmla="*/ 565 w 1517"/>
                  <a:gd name="T89" fmla="*/ 790 h 2830"/>
                  <a:gd name="T90" fmla="*/ 774 w 1517"/>
                  <a:gd name="T91" fmla="*/ 547 h 2830"/>
                  <a:gd name="T92" fmla="*/ 1024 w 1517"/>
                  <a:gd name="T93" fmla="*/ 285 h 2830"/>
                  <a:gd name="T94" fmla="*/ 1318 w 1517"/>
                  <a:gd name="T95" fmla="*/ 0 h 2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17" h="2830">
                    <a:moveTo>
                      <a:pt x="1318" y="0"/>
                    </a:moveTo>
                    <a:lnTo>
                      <a:pt x="1497" y="139"/>
                    </a:lnTo>
                    <a:lnTo>
                      <a:pt x="1467" y="169"/>
                    </a:lnTo>
                    <a:lnTo>
                      <a:pt x="1434" y="203"/>
                    </a:lnTo>
                    <a:lnTo>
                      <a:pt x="1399" y="239"/>
                    </a:lnTo>
                    <a:lnTo>
                      <a:pt x="1364" y="277"/>
                    </a:lnTo>
                    <a:lnTo>
                      <a:pt x="1326" y="318"/>
                    </a:lnTo>
                    <a:lnTo>
                      <a:pt x="1286" y="361"/>
                    </a:lnTo>
                    <a:lnTo>
                      <a:pt x="1246" y="406"/>
                    </a:lnTo>
                    <a:lnTo>
                      <a:pt x="1205" y="452"/>
                    </a:lnTo>
                    <a:lnTo>
                      <a:pt x="1163" y="499"/>
                    </a:lnTo>
                    <a:lnTo>
                      <a:pt x="1121" y="548"/>
                    </a:lnTo>
                    <a:lnTo>
                      <a:pt x="1078" y="598"/>
                    </a:lnTo>
                    <a:lnTo>
                      <a:pt x="1036" y="649"/>
                    </a:lnTo>
                    <a:lnTo>
                      <a:pt x="994" y="700"/>
                    </a:lnTo>
                    <a:lnTo>
                      <a:pt x="954" y="751"/>
                    </a:lnTo>
                    <a:lnTo>
                      <a:pt x="913" y="803"/>
                    </a:lnTo>
                    <a:lnTo>
                      <a:pt x="874" y="854"/>
                    </a:lnTo>
                    <a:lnTo>
                      <a:pt x="836" y="906"/>
                    </a:lnTo>
                    <a:lnTo>
                      <a:pt x="801" y="956"/>
                    </a:lnTo>
                    <a:lnTo>
                      <a:pt x="766" y="1006"/>
                    </a:lnTo>
                    <a:lnTo>
                      <a:pt x="733" y="1055"/>
                    </a:lnTo>
                    <a:lnTo>
                      <a:pt x="704" y="1102"/>
                    </a:lnTo>
                    <a:lnTo>
                      <a:pt x="676" y="1148"/>
                    </a:lnTo>
                    <a:lnTo>
                      <a:pt x="652" y="1193"/>
                    </a:lnTo>
                    <a:lnTo>
                      <a:pt x="630" y="1236"/>
                    </a:lnTo>
                    <a:lnTo>
                      <a:pt x="613" y="1277"/>
                    </a:lnTo>
                    <a:lnTo>
                      <a:pt x="599" y="1315"/>
                    </a:lnTo>
                    <a:lnTo>
                      <a:pt x="587" y="1351"/>
                    </a:lnTo>
                    <a:lnTo>
                      <a:pt x="581" y="1385"/>
                    </a:lnTo>
                    <a:lnTo>
                      <a:pt x="579" y="1415"/>
                    </a:lnTo>
                    <a:lnTo>
                      <a:pt x="580" y="1435"/>
                    </a:lnTo>
                    <a:lnTo>
                      <a:pt x="586" y="1451"/>
                    </a:lnTo>
                    <a:lnTo>
                      <a:pt x="594" y="1464"/>
                    </a:lnTo>
                    <a:lnTo>
                      <a:pt x="604" y="1474"/>
                    </a:lnTo>
                    <a:lnTo>
                      <a:pt x="615" y="1481"/>
                    </a:lnTo>
                    <a:lnTo>
                      <a:pt x="627" y="1487"/>
                    </a:lnTo>
                    <a:lnTo>
                      <a:pt x="639" y="1491"/>
                    </a:lnTo>
                    <a:lnTo>
                      <a:pt x="652" y="1493"/>
                    </a:lnTo>
                    <a:lnTo>
                      <a:pt x="663" y="1495"/>
                    </a:lnTo>
                    <a:lnTo>
                      <a:pt x="672" y="1495"/>
                    </a:lnTo>
                    <a:lnTo>
                      <a:pt x="679" y="1495"/>
                    </a:lnTo>
                    <a:lnTo>
                      <a:pt x="708" y="1495"/>
                    </a:lnTo>
                    <a:lnTo>
                      <a:pt x="738" y="1495"/>
                    </a:lnTo>
                    <a:lnTo>
                      <a:pt x="770" y="1496"/>
                    </a:lnTo>
                    <a:lnTo>
                      <a:pt x="804" y="1497"/>
                    </a:lnTo>
                    <a:lnTo>
                      <a:pt x="838" y="1498"/>
                    </a:lnTo>
                    <a:lnTo>
                      <a:pt x="873" y="1500"/>
                    </a:lnTo>
                    <a:lnTo>
                      <a:pt x="910" y="1503"/>
                    </a:lnTo>
                    <a:lnTo>
                      <a:pt x="946" y="1507"/>
                    </a:lnTo>
                    <a:lnTo>
                      <a:pt x="983" y="1512"/>
                    </a:lnTo>
                    <a:lnTo>
                      <a:pt x="1020" y="1518"/>
                    </a:lnTo>
                    <a:lnTo>
                      <a:pt x="1058" y="1526"/>
                    </a:lnTo>
                    <a:lnTo>
                      <a:pt x="1094" y="1535"/>
                    </a:lnTo>
                    <a:lnTo>
                      <a:pt x="1131" y="1547"/>
                    </a:lnTo>
                    <a:lnTo>
                      <a:pt x="1167" y="1560"/>
                    </a:lnTo>
                    <a:lnTo>
                      <a:pt x="1202" y="1574"/>
                    </a:lnTo>
                    <a:lnTo>
                      <a:pt x="1237" y="1591"/>
                    </a:lnTo>
                    <a:lnTo>
                      <a:pt x="1271" y="1611"/>
                    </a:lnTo>
                    <a:lnTo>
                      <a:pt x="1302" y="1632"/>
                    </a:lnTo>
                    <a:lnTo>
                      <a:pt x="1333" y="1657"/>
                    </a:lnTo>
                    <a:lnTo>
                      <a:pt x="1362" y="1684"/>
                    </a:lnTo>
                    <a:lnTo>
                      <a:pt x="1389" y="1714"/>
                    </a:lnTo>
                    <a:lnTo>
                      <a:pt x="1414" y="1746"/>
                    </a:lnTo>
                    <a:lnTo>
                      <a:pt x="1436" y="1782"/>
                    </a:lnTo>
                    <a:lnTo>
                      <a:pt x="1456" y="1822"/>
                    </a:lnTo>
                    <a:lnTo>
                      <a:pt x="1474" y="1863"/>
                    </a:lnTo>
                    <a:lnTo>
                      <a:pt x="1489" y="1910"/>
                    </a:lnTo>
                    <a:lnTo>
                      <a:pt x="1501" y="1959"/>
                    </a:lnTo>
                    <a:lnTo>
                      <a:pt x="1509" y="2013"/>
                    </a:lnTo>
                    <a:lnTo>
                      <a:pt x="1515" y="2071"/>
                    </a:lnTo>
                    <a:lnTo>
                      <a:pt x="1517" y="2132"/>
                    </a:lnTo>
                    <a:lnTo>
                      <a:pt x="1515" y="2180"/>
                    </a:lnTo>
                    <a:lnTo>
                      <a:pt x="1508" y="2229"/>
                    </a:lnTo>
                    <a:lnTo>
                      <a:pt x="1497" y="2279"/>
                    </a:lnTo>
                    <a:lnTo>
                      <a:pt x="1482" y="2328"/>
                    </a:lnTo>
                    <a:lnTo>
                      <a:pt x="1463" y="2376"/>
                    </a:lnTo>
                    <a:lnTo>
                      <a:pt x="1440" y="2424"/>
                    </a:lnTo>
                    <a:lnTo>
                      <a:pt x="1413" y="2470"/>
                    </a:lnTo>
                    <a:lnTo>
                      <a:pt x="1382" y="2515"/>
                    </a:lnTo>
                    <a:lnTo>
                      <a:pt x="1347" y="2559"/>
                    </a:lnTo>
                    <a:lnTo>
                      <a:pt x="1310" y="2601"/>
                    </a:lnTo>
                    <a:lnTo>
                      <a:pt x="1269" y="2640"/>
                    </a:lnTo>
                    <a:lnTo>
                      <a:pt x="1224" y="2676"/>
                    </a:lnTo>
                    <a:lnTo>
                      <a:pt x="1176" y="2710"/>
                    </a:lnTo>
                    <a:lnTo>
                      <a:pt x="1125" y="2739"/>
                    </a:lnTo>
                    <a:lnTo>
                      <a:pt x="1071" y="2766"/>
                    </a:lnTo>
                    <a:lnTo>
                      <a:pt x="1014" y="2788"/>
                    </a:lnTo>
                    <a:lnTo>
                      <a:pt x="954" y="2806"/>
                    </a:lnTo>
                    <a:lnTo>
                      <a:pt x="891" y="2819"/>
                    </a:lnTo>
                    <a:lnTo>
                      <a:pt x="826" y="2827"/>
                    </a:lnTo>
                    <a:lnTo>
                      <a:pt x="759" y="2830"/>
                    </a:lnTo>
                    <a:lnTo>
                      <a:pt x="692" y="2828"/>
                    </a:lnTo>
                    <a:lnTo>
                      <a:pt x="629" y="2821"/>
                    </a:lnTo>
                    <a:lnTo>
                      <a:pt x="570" y="2809"/>
                    </a:lnTo>
                    <a:lnTo>
                      <a:pt x="513" y="2793"/>
                    </a:lnTo>
                    <a:lnTo>
                      <a:pt x="459" y="2773"/>
                    </a:lnTo>
                    <a:lnTo>
                      <a:pt x="409" y="2750"/>
                    </a:lnTo>
                    <a:lnTo>
                      <a:pt x="361" y="2723"/>
                    </a:lnTo>
                    <a:lnTo>
                      <a:pt x="317" y="2692"/>
                    </a:lnTo>
                    <a:lnTo>
                      <a:pt x="275" y="2660"/>
                    </a:lnTo>
                    <a:lnTo>
                      <a:pt x="237" y="2624"/>
                    </a:lnTo>
                    <a:lnTo>
                      <a:pt x="202" y="2586"/>
                    </a:lnTo>
                    <a:lnTo>
                      <a:pt x="169" y="2546"/>
                    </a:lnTo>
                    <a:lnTo>
                      <a:pt x="140" y="2503"/>
                    </a:lnTo>
                    <a:lnTo>
                      <a:pt x="112" y="2459"/>
                    </a:lnTo>
                    <a:lnTo>
                      <a:pt x="89" y="2414"/>
                    </a:lnTo>
                    <a:lnTo>
                      <a:pt x="68" y="2368"/>
                    </a:lnTo>
                    <a:lnTo>
                      <a:pt x="50" y="2321"/>
                    </a:lnTo>
                    <a:lnTo>
                      <a:pt x="35" y="2273"/>
                    </a:lnTo>
                    <a:lnTo>
                      <a:pt x="22" y="2224"/>
                    </a:lnTo>
                    <a:lnTo>
                      <a:pt x="12" y="2176"/>
                    </a:lnTo>
                    <a:lnTo>
                      <a:pt x="6" y="2128"/>
                    </a:lnTo>
                    <a:lnTo>
                      <a:pt x="2" y="2080"/>
                    </a:lnTo>
                    <a:lnTo>
                      <a:pt x="0" y="2032"/>
                    </a:lnTo>
                    <a:lnTo>
                      <a:pt x="1" y="1980"/>
                    </a:lnTo>
                    <a:lnTo>
                      <a:pt x="5" y="1929"/>
                    </a:lnTo>
                    <a:lnTo>
                      <a:pt x="10" y="1876"/>
                    </a:lnTo>
                    <a:lnTo>
                      <a:pt x="18" y="1822"/>
                    </a:lnTo>
                    <a:lnTo>
                      <a:pt x="29" y="1767"/>
                    </a:lnTo>
                    <a:lnTo>
                      <a:pt x="43" y="1711"/>
                    </a:lnTo>
                    <a:lnTo>
                      <a:pt x="58" y="1654"/>
                    </a:lnTo>
                    <a:lnTo>
                      <a:pt x="77" y="1595"/>
                    </a:lnTo>
                    <a:lnTo>
                      <a:pt x="99" y="1536"/>
                    </a:lnTo>
                    <a:lnTo>
                      <a:pt x="124" y="1476"/>
                    </a:lnTo>
                    <a:lnTo>
                      <a:pt x="152" y="1415"/>
                    </a:lnTo>
                    <a:lnTo>
                      <a:pt x="183" y="1352"/>
                    </a:lnTo>
                    <a:lnTo>
                      <a:pt x="218" y="1288"/>
                    </a:lnTo>
                    <a:lnTo>
                      <a:pt x="257" y="1222"/>
                    </a:lnTo>
                    <a:lnTo>
                      <a:pt x="299" y="1154"/>
                    </a:lnTo>
                    <a:lnTo>
                      <a:pt x="344" y="1085"/>
                    </a:lnTo>
                    <a:lnTo>
                      <a:pt x="394" y="1014"/>
                    </a:lnTo>
                    <a:lnTo>
                      <a:pt x="447" y="942"/>
                    </a:lnTo>
                    <a:lnTo>
                      <a:pt x="504" y="866"/>
                    </a:lnTo>
                    <a:lnTo>
                      <a:pt x="565" y="790"/>
                    </a:lnTo>
                    <a:lnTo>
                      <a:pt x="630" y="711"/>
                    </a:lnTo>
                    <a:lnTo>
                      <a:pt x="700" y="631"/>
                    </a:lnTo>
                    <a:lnTo>
                      <a:pt x="774" y="547"/>
                    </a:lnTo>
                    <a:lnTo>
                      <a:pt x="853" y="463"/>
                    </a:lnTo>
                    <a:lnTo>
                      <a:pt x="936" y="375"/>
                    </a:lnTo>
                    <a:lnTo>
                      <a:pt x="1024" y="285"/>
                    </a:lnTo>
                    <a:lnTo>
                      <a:pt x="1117" y="193"/>
                    </a:lnTo>
                    <a:lnTo>
                      <a:pt x="1215" y="97"/>
                    </a:lnTo>
                    <a:lnTo>
                      <a:pt x="1318" y="0"/>
                    </a:ln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640080" rtl="0" eaLnBrk="1" latinLnBrk="0" hangingPunct="1">
                  <a:defRPr sz="1300" kern="1200">
                    <a:solidFill>
                      <a:schemeClr val="tx1"/>
                    </a:solidFill>
                    <a:latin typeface="+mn-lt"/>
                    <a:ea typeface="+mn-ea"/>
                    <a:cs typeface="+mn-cs"/>
                  </a:defRPr>
                </a:lvl1pPr>
                <a:lvl2pPr marL="320040" algn="l" defTabSz="640080" rtl="0" eaLnBrk="1" latinLnBrk="0" hangingPunct="1">
                  <a:defRPr sz="1300" kern="1200">
                    <a:solidFill>
                      <a:schemeClr val="tx1"/>
                    </a:solidFill>
                    <a:latin typeface="+mn-lt"/>
                    <a:ea typeface="+mn-ea"/>
                    <a:cs typeface="+mn-cs"/>
                  </a:defRPr>
                </a:lvl2pPr>
                <a:lvl3pPr marL="640080" algn="l" defTabSz="640080" rtl="0" eaLnBrk="1" latinLnBrk="0" hangingPunct="1">
                  <a:defRPr sz="1300" kern="1200">
                    <a:solidFill>
                      <a:schemeClr val="tx1"/>
                    </a:solidFill>
                    <a:latin typeface="+mn-lt"/>
                    <a:ea typeface="+mn-ea"/>
                    <a:cs typeface="+mn-cs"/>
                  </a:defRPr>
                </a:lvl3pPr>
                <a:lvl4pPr marL="960120" algn="l" defTabSz="640080" rtl="0" eaLnBrk="1" latinLnBrk="0" hangingPunct="1">
                  <a:defRPr sz="1300" kern="1200">
                    <a:solidFill>
                      <a:schemeClr val="tx1"/>
                    </a:solidFill>
                    <a:latin typeface="+mn-lt"/>
                    <a:ea typeface="+mn-ea"/>
                    <a:cs typeface="+mn-cs"/>
                  </a:defRPr>
                </a:lvl4pPr>
                <a:lvl5pPr marL="1280160" algn="l" defTabSz="640080" rtl="0" eaLnBrk="1" latinLnBrk="0" hangingPunct="1">
                  <a:defRPr sz="1300" kern="1200">
                    <a:solidFill>
                      <a:schemeClr val="tx1"/>
                    </a:solidFill>
                    <a:latin typeface="+mn-lt"/>
                    <a:ea typeface="+mn-ea"/>
                    <a:cs typeface="+mn-cs"/>
                  </a:defRPr>
                </a:lvl5pPr>
                <a:lvl6pPr marL="1600200" algn="l" defTabSz="640080" rtl="0" eaLnBrk="1" latinLnBrk="0" hangingPunct="1">
                  <a:defRPr sz="1300" kern="1200">
                    <a:solidFill>
                      <a:schemeClr val="tx1"/>
                    </a:solidFill>
                    <a:latin typeface="+mn-lt"/>
                    <a:ea typeface="+mn-ea"/>
                    <a:cs typeface="+mn-cs"/>
                  </a:defRPr>
                </a:lvl6pPr>
                <a:lvl7pPr marL="1920240" algn="l" defTabSz="640080" rtl="0" eaLnBrk="1" latinLnBrk="0" hangingPunct="1">
                  <a:defRPr sz="1300" kern="1200">
                    <a:solidFill>
                      <a:schemeClr val="tx1"/>
                    </a:solidFill>
                    <a:latin typeface="+mn-lt"/>
                    <a:ea typeface="+mn-ea"/>
                    <a:cs typeface="+mn-cs"/>
                  </a:defRPr>
                </a:lvl7pPr>
                <a:lvl8pPr marL="2240280" algn="l" defTabSz="640080" rtl="0" eaLnBrk="1" latinLnBrk="0" hangingPunct="1">
                  <a:defRPr sz="1300" kern="1200">
                    <a:solidFill>
                      <a:schemeClr val="tx1"/>
                    </a:solidFill>
                    <a:latin typeface="+mn-lt"/>
                    <a:ea typeface="+mn-ea"/>
                    <a:cs typeface="+mn-cs"/>
                  </a:defRPr>
                </a:lvl8pPr>
                <a:lvl9pPr marL="2560320" algn="l" defTabSz="640080" rtl="0" eaLnBrk="1" latinLnBrk="0" hangingPunct="1">
                  <a:defRPr sz="1300" kern="1200">
                    <a:solidFill>
                      <a:schemeClr val="tx1"/>
                    </a:solidFill>
                    <a:latin typeface="+mn-lt"/>
                    <a:ea typeface="+mn-ea"/>
                    <a:cs typeface="+mn-cs"/>
                  </a:defRPr>
                </a:lvl9pPr>
              </a:lstStyle>
              <a:p>
                <a:endParaRPr lang="en-US" dirty="0">
                  <a:solidFill>
                    <a:srgbClr val="FFFFFF"/>
                  </a:solidFill>
                </a:endParaRPr>
              </a:p>
            </p:txBody>
          </p:sp>
          <p:sp>
            <p:nvSpPr>
              <p:cNvPr id="15" name="Freeform 14"/>
              <p:cNvSpPr>
                <a:spLocks/>
              </p:cNvSpPr>
              <p:nvPr/>
            </p:nvSpPr>
            <p:spPr bwMode="gray">
              <a:xfrm rot="10800000">
                <a:off x="3571423" y="2551001"/>
                <a:ext cx="182785" cy="340924"/>
              </a:xfrm>
              <a:custGeom>
                <a:avLst/>
                <a:gdLst>
                  <a:gd name="T0" fmla="*/ 1471 w 1517"/>
                  <a:gd name="T1" fmla="*/ 165 h 2830"/>
                  <a:gd name="T2" fmla="*/ 1374 w 1517"/>
                  <a:gd name="T3" fmla="*/ 265 h 2830"/>
                  <a:gd name="T4" fmla="*/ 1256 w 1517"/>
                  <a:gd name="T5" fmla="*/ 394 h 2830"/>
                  <a:gd name="T6" fmla="*/ 1125 w 1517"/>
                  <a:gd name="T7" fmla="*/ 540 h 2830"/>
                  <a:gd name="T8" fmla="*/ 993 w 1517"/>
                  <a:gd name="T9" fmla="*/ 700 h 2830"/>
                  <a:gd name="T10" fmla="*/ 871 w 1517"/>
                  <a:gd name="T11" fmla="*/ 864 h 2830"/>
                  <a:gd name="T12" fmla="*/ 767 w 1517"/>
                  <a:gd name="T13" fmla="*/ 1025 h 2830"/>
                  <a:gd name="T14" fmla="*/ 689 w 1517"/>
                  <a:gd name="T15" fmla="*/ 1158 h 2830"/>
                  <a:gd name="T16" fmla="*/ 634 w 1517"/>
                  <a:gd name="T17" fmla="*/ 1253 h 2830"/>
                  <a:gd name="T18" fmla="*/ 603 w 1517"/>
                  <a:gd name="T19" fmla="*/ 1319 h 2830"/>
                  <a:gd name="T20" fmla="*/ 585 w 1517"/>
                  <a:gd name="T21" fmla="*/ 1363 h 2830"/>
                  <a:gd name="T22" fmla="*/ 579 w 1517"/>
                  <a:gd name="T23" fmla="*/ 1393 h 2830"/>
                  <a:gd name="T24" fmla="*/ 578 w 1517"/>
                  <a:gd name="T25" fmla="*/ 1415 h 2830"/>
                  <a:gd name="T26" fmla="*/ 591 w 1517"/>
                  <a:gd name="T27" fmla="*/ 1464 h 2830"/>
                  <a:gd name="T28" fmla="*/ 619 w 1517"/>
                  <a:gd name="T29" fmla="*/ 1487 h 2830"/>
                  <a:gd name="T30" fmla="*/ 655 w 1517"/>
                  <a:gd name="T31" fmla="*/ 1495 h 2830"/>
                  <a:gd name="T32" fmla="*/ 708 w 1517"/>
                  <a:gd name="T33" fmla="*/ 1495 h 2830"/>
                  <a:gd name="T34" fmla="*/ 804 w 1517"/>
                  <a:gd name="T35" fmla="*/ 1497 h 2830"/>
                  <a:gd name="T36" fmla="*/ 909 w 1517"/>
                  <a:gd name="T37" fmla="*/ 1503 h 2830"/>
                  <a:gd name="T38" fmla="*/ 1020 w 1517"/>
                  <a:gd name="T39" fmla="*/ 1518 h 2830"/>
                  <a:gd name="T40" fmla="*/ 1131 w 1517"/>
                  <a:gd name="T41" fmla="*/ 1547 h 2830"/>
                  <a:gd name="T42" fmla="*/ 1237 w 1517"/>
                  <a:gd name="T43" fmla="*/ 1591 h 2830"/>
                  <a:gd name="T44" fmla="*/ 1333 w 1517"/>
                  <a:gd name="T45" fmla="*/ 1657 h 2830"/>
                  <a:gd name="T46" fmla="*/ 1414 w 1517"/>
                  <a:gd name="T47" fmla="*/ 1746 h 2830"/>
                  <a:gd name="T48" fmla="*/ 1474 w 1517"/>
                  <a:gd name="T49" fmla="*/ 1863 h 2830"/>
                  <a:gd name="T50" fmla="*/ 1510 w 1517"/>
                  <a:gd name="T51" fmla="*/ 2013 h 2830"/>
                  <a:gd name="T52" fmla="*/ 1515 w 1517"/>
                  <a:gd name="T53" fmla="*/ 2180 h 2830"/>
                  <a:gd name="T54" fmla="*/ 1482 w 1517"/>
                  <a:gd name="T55" fmla="*/ 2328 h 2830"/>
                  <a:gd name="T56" fmla="*/ 1413 w 1517"/>
                  <a:gd name="T57" fmla="*/ 2470 h 2830"/>
                  <a:gd name="T58" fmla="*/ 1310 w 1517"/>
                  <a:gd name="T59" fmla="*/ 2601 h 2830"/>
                  <a:gd name="T60" fmla="*/ 1176 w 1517"/>
                  <a:gd name="T61" fmla="*/ 2710 h 2830"/>
                  <a:gd name="T62" fmla="*/ 1014 w 1517"/>
                  <a:gd name="T63" fmla="*/ 2788 h 2830"/>
                  <a:gd name="T64" fmla="*/ 826 w 1517"/>
                  <a:gd name="T65" fmla="*/ 2827 h 2830"/>
                  <a:gd name="T66" fmla="*/ 629 w 1517"/>
                  <a:gd name="T67" fmla="*/ 2821 h 2830"/>
                  <a:gd name="T68" fmla="*/ 459 w 1517"/>
                  <a:gd name="T69" fmla="*/ 2773 h 2830"/>
                  <a:gd name="T70" fmla="*/ 316 w 1517"/>
                  <a:gd name="T71" fmla="*/ 2692 h 2830"/>
                  <a:gd name="T72" fmla="*/ 201 w 1517"/>
                  <a:gd name="T73" fmla="*/ 2586 h 2830"/>
                  <a:gd name="T74" fmla="*/ 112 w 1517"/>
                  <a:gd name="T75" fmla="*/ 2459 h 2830"/>
                  <a:gd name="T76" fmla="*/ 50 w 1517"/>
                  <a:gd name="T77" fmla="*/ 2321 h 2830"/>
                  <a:gd name="T78" fmla="*/ 12 w 1517"/>
                  <a:gd name="T79" fmla="*/ 2176 h 2830"/>
                  <a:gd name="T80" fmla="*/ 0 w 1517"/>
                  <a:gd name="T81" fmla="*/ 2032 h 2830"/>
                  <a:gd name="T82" fmla="*/ 10 w 1517"/>
                  <a:gd name="T83" fmla="*/ 1876 h 2830"/>
                  <a:gd name="T84" fmla="*/ 42 w 1517"/>
                  <a:gd name="T85" fmla="*/ 1711 h 2830"/>
                  <a:gd name="T86" fmla="*/ 99 w 1517"/>
                  <a:gd name="T87" fmla="*/ 1536 h 2830"/>
                  <a:gd name="T88" fmla="*/ 184 w 1517"/>
                  <a:gd name="T89" fmla="*/ 1352 h 2830"/>
                  <a:gd name="T90" fmla="*/ 298 w 1517"/>
                  <a:gd name="T91" fmla="*/ 1154 h 2830"/>
                  <a:gd name="T92" fmla="*/ 446 w 1517"/>
                  <a:gd name="T93" fmla="*/ 942 h 2830"/>
                  <a:gd name="T94" fmla="*/ 630 w 1517"/>
                  <a:gd name="T95" fmla="*/ 711 h 2830"/>
                  <a:gd name="T96" fmla="*/ 853 w 1517"/>
                  <a:gd name="T97" fmla="*/ 463 h 2830"/>
                  <a:gd name="T98" fmla="*/ 1117 w 1517"/>
                  <a:gd name="T99" fmla="*/ 193 h 2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17" h="2830">
                    <a:moveTo>
                      <a:pt x="1317" y="0"/>
                    </a:moveTo>
                    <a:lnTo>
                      <a:pt x="1496" y="139"/>
                    </a:lnTo>
                    <a:lnTo>
                      <a:pt x="1471" y="165"/>
                    </a:lnTo>
                    <a:lnTo>
                      <a:pt x="1441" y="195"/>
                    </a:lnTo>
                    <a:lnTo>
                      <a:pt x="1409" y="229"/>
                    </a:lnTo>
                    <a:lnTo>
                      <a:pt x="1374" y="265"/>
                    </a:lnTo>
                    <a:lnTo>
                      <a:pt x="1336" y="305"/>
                    </a:lnTo>
                    <a:lnTo>
                      <a:pt x="1296" y="348"/>
                    </a:lnTo>
                    <a:lnTo>
                      <a:pt x="1256" y="394"/>
                    </a:lnTo>
                    <a:lnTo>
                      <a:pt x="1213" y="440"/>
                    </a:lnTo>
                    <a:lnTo>
                      <a:pt x="1169" y="489"/>
                    </a:lnTo>
                    <a:lnTo>
                      <a:pt x="1125" y="540"/>
                    </a:lnTo>
                    <a:lnTo>
                      <a:pt x="1081" y="593"/>
                    </a:lnTo>
                    <a:lnTo>
                      <a:pt x="1037" y="646"/>
                    </a:lnTo>
                    <a:lnTo>
                      <a:pt x="993" y="700"/>
                    </a:lnTo>
                    <a:lnTo>
                      <a:pt x="952" y="754"/>
                    </a:lnTo>
                    <a:lnTo>
                      <a:pt x="910" y="809"/>
                    </a:lnTo>
                    <a:lnTo>
                      <a:pt x="871" y="864"/>
                    </a:lnTo>
                    <a:lnTo>
                      <a:pt x="833" y="918"/>
                    </a:lnTo>
                    <a:lnTo>
                      <a:pt x="799" y="972"/>
                    </a:lnTo>
                    <a:lnTo>
                      <a:pt x="767" y="1025"/>
                    </a:lnTo>
                    <a:lnTo>
                      <a:pt x="738" y="1076"/>
                    </a:lnTo>
                    <a:lnTo>
                      <a:pt x="712" y="1120"/>
                    </a:lnTo>
                    <a:lnTo>
                      <a:pt x="689" y="1158"/>
                    </a:lnTo>
                    <a:lnTo>
                      <a:pt x="668" y="1194"/>
                    </a:lnTo>
                    <a:lnTo>
                      <a:pt x="650" y="1226"/>
                    </a:lnTo>
                    <a:lnTo>
                      <a:pt x="634" y="1253"/>
                    </a:lnTo>
                    <a:lnTo>
                      <a:pt x="622" y="1279"/>
                    </a:lnTo>
                    <a:lnTo>
                      <a:pt x="611" y="1300"/>
                    </a:lnTo>
                    <a:lnTo>
                      <a:pt x="603" y="1319"/>
                    </a:lnTo>
                    <a:lnTo>
                      <a:pt x="596" y="1336"/>
                    </a:lnTo>
                    <a:lnTo>
                      <a:pt x="590" y="1350"/>
                    </a:lnTo>
                    <a:lnTo>
                      <a:pt x="585" y="1363"/>
                    </a:lnTo>
                    <a:lnTo>
                      <a:pt x="582" y="1374"/>
                    </a:lnTo>
                    <a:lnTo>
                      <a:pt x="580" y="1384"/>
                    </a:lnTo>
                    <a:lnTo>
                      <a:pt x="579" y="1393"/>
                    </a:lnTo>
                    <a:lnTo>
                      <a:pt x="579" y="1401"/>
                    </a:lnTo>
                    <a:lnTo>
                      <a:pt x="578" y="1408"/>
                    </a:lnTo>
                    <a:lnTo>
                      <a:pt x="578" y="1415"/>
                    </a:lnTo>
                    <a:lnTo>
                      <a:pt x="580" y="1435"/>
                    </a:lnTo>
                    <a:lnTo>
                      <a:pt x="584" y="1451"/>
                    </a:lnTo>
                    <a:lnTo>
                      <a:pt x="591" y="1464"/>
                    </a:lnTo>
                    <a:lnTo>
                      <a:pt x="599" y="1474"/>
                    </a:lnTo>
                    <a:lnTo>
                      <a:pt x="608" y="1481"/>
                    </a:lnTo>
                    <a:lnTo>
                      <a:pt x="619" y="1487"/>
                    </a:lnTo>
                    <a:lnTo>
                      <a:pt x="631" y="1491"/>
                    </a:lnTo>
                    <a:lnTo>
                      <a:pt x="643" y="1493"/>
                    </a:lnTo>
                    <a:lnTo>
                      <a:pt x="655" y="1495"/>
                    </a:lnTo>
                    <a:lnTo>
                      <a:pt x="667" y="1495"/>
                    </a:lnTo>
                    <a:lnTo>
                      <a:pt x="678" y="1495"/>
                    </a:lnTo>
                    <a:lnTo>
                      <a:pt x="708" y="1495"/>
                    </a:lnTo>
                    <a:lnTo>
                      <a:pt x="737" y="1495"/>
                    </a:lnTo>
                    <a:lnTo>
                      <a:pt x="770" y="1496"/>
                    </a:lnTo>
                    <a:lnTo>
                      <a:pt x="804" y="1497"/>
                    </a:lnTo>
                    <a:lnTo>
                      <a:pt x="837" y="1498"/>
                    </a:lnTo>
                    <a:lnTo>
                      <a:pt x="873" y="1500"/>
                    </a:lnTo>
                    <a:lnTo>
                      <a:pt x="909" y="1503"/>
                    </a:lnTo>
                    <a:lnTo>
                      <a:pt x="946" y="1507"/>
                    </a:lnTo>
                    <a:lnTo>
                      <a:pt x="983" y="1512"/>
                    </a:lnTo>
                    <a:lnTo>
                      <a:pt x="1020" y="1518"/>
                    </a:lnTo>
                    <a:lnTo>
                      <a:pt x="1058" y="1526"/>
                    </a:lnTo>
                    <a:lnTo>
                      <a:pt x="1094" y="1535"/>
                    </a:lnTo>
                    <a:lnTo>
                      <a:pt x="1131" y="1547"/>
                    </a:lnTo>
                    <a:lnTo>
                      <a:pt x="1167" y="1560"/>
                    </a:lnTo>
                    <a:lnTo>
                      <a:pt x="1203" y="1574"/>
                    </a:lnTo>
                    <a:lnTo>
                      <a:pt x="1237" y="1591"/>
                    </a:lnTo>
                    <a:lnTo>
                      <a:pt x="1270" y="1611"/>
                    </a:lnTo>
                    <a:lnTo>
                      <a:pt x="1303" y="1632"/>
                    </a:lnTo>
                    <a:lnTo>
                      <a:pt x="1333" y="1657"/>
                    </a:lnTo>
                    <a:lnTo>
                      <a:pt x="1362" y="1684"/>
                    </a:lnTo>
                    <a:lnTo>
                      <a:pt x="1388" y="1714"/>
                    </a:lnTo>
                    <a:lnTo>
                      <a:pt x="1414" y="1746"/>
                    </a:lnTo>
                    <a:lnTo>
                      <a:pt x="1436" y="1782"/>
                    </a:lnTo>
                    <a:lnTo>
                      <a:pt x="1457" y="1822"/>
                    </a:lnTo>
                    <a:lnTo>
                      <a:pt x="1474" y="1863"/>
                    </a:lnTo>
                    <a:lnTo>
                      <a:pt x="1489" y="1910"/>
                    </a:lnTo>
                    <a:lnTo>
                      <a:pt x="1500" y="1959"/>
                    </a:lnTo>
                    <a:lnTo>
                      <a:pt x="1510" y="2013"/>
                    </a:lnTo>
                    <a:lnTo>
                      <a:pt x="1515" y="2071"/>
                    </a:lnTo>
                    <a:lnTo>
                      <a:pt x="1517" y="2132"/>
                    </a:lnTo>
                    <a:lnTo>
                      <a:pt x="1515" y="2180"/>
                    </a:lnTo>
                    <a:lnTo>
                      <a:pt x="1508" y="2229"/>
                    </a:lnTo>
                    <a:lnTo>
                      <a:pt x="1497" y="2279"/>
                    </a:lnTo>
                    <a:lnTo>
                      <a:pt x="1482" y="2328"/>
                    </a:lnTo>
                    <a:lnTo>
                      <a:pt x="1463" y="2376"/>
                    </a:lnTo>
                    <a:lnTo>
                      <a:pt x="1439" y="2424"/>
                    </a:lnTo>
                    <a:lnTo>
                      <a:pt x="1413" y="2470"/>
                    </a:lnTo>
                    <a:lnTo>
                      <a:pt x="1382" y="2515"/>
                    </a:lnTo>
                    <a:lnTo>
                      <a:pt x="1347" y="2559"/>
                    </a:lnTo>
                    <a:lnTo>
                      <a:pt x="1310" y="2601"/>
                    </a:lnTo>
                    <a:lnTo>
                      <a:pt x="1268" y="2640"/>
                    </a:lnTo>
                    <a:lnTo>
                      <a:pt x="1224" y="2676"/>
                    </a:lnTo>
                    <a:lnTo>
                      <a:pt x="1176" y="2710"/>
                    </a:lnTo>
                    <a:lnTo>
                      <a:pt x="1125" y="2739"/>
                    </a:lnTo>
                    <a:lnTo>
                      <a:pt x="1070" y="2766"/>
                    </a:lnTo>
                    <a:lnTo>
                      <a:pt x="1014" y="2788"/>
                    </a:lnTo>
                    <a:lnTo>
                      <a:pt x="954" y="2806"/>
                    </a:lnTo>
                    <a:lnTo>
                      <a:pt x="891" y="2819"/>
                    </a:lnTo>
                    <a:lnTo>
                      <a:pt x="826" y="2827"/>
                    </a:lnTo>
                    <a:lnTo>
                      <a:pt x="758" y="2830"/>
                    </a:lnTo>
                    <a:lnTo>
                      <a:pt x="693" y="2828"/>
                    </a:lnTo>
                    <a:lnTo>
                      <a:pt x="629" y="2821"/>
                    </a:lnTo>
                    <a:lnTo>
                      <a:pt x="569" y="2809"/>
                    </a:lnTo>
                    <a:lnTo>
                      <a:pt x="513" y="2793"/>
                    </a:lnTo>
                    <a:lnTo>
                      <a:pt x="459" y="2773"/>
                    </a:lnTo>
                    <a:lnTo>
                      <a:pt x="409" y="2750"/>
                    </a:lnTo>
                    <a:lnTo>
                      <a:pt x="361" y="2723"/>
                    </a:lnTo>
                    <a:lnTo>
                      <a:pt x="316" y="2692"/>
                    </a:lnTo>
                    <a:lnTo>
                      <a:pt x="275" y="2660"/>
                    </a:lnTo>
                    <a:lnTo>
                      <a:pt x="237" y="2624"/>
                    </a:lnTo>
                    <a:lnTo>
                      <a:pt x="201" y="2586"/>
                    </a:lnTo>
                    <a:lnTo>
                      <a:pt x="168" y="2546"/>
                    </a:lnTo>
                    <a:lnTo>
                      <a:pt x="139" y="2503"/>
                    </a:lnTo>
                    <a:lnTo>
                      <a:pt x="112" y="2459"/>
                    </a:lnTo>
                    <a:lnTo>
                      <a:pt x="89" y="2414"/>
                    </a:lnTo>
                    <a:lnTo>
                      <a:pt x="67" y="2368"/>
                    </a:lnTo>
                    <a:lnTo>
                      <a:pt x="50" y="2321"/>
                    </a:lnTo>
                    <a:lnTo>
                      <a:pt x="35" y="2273"/>
                    </a:lnTo>
                    <a:lnTo>
                      <a:pt x="22" y="2224"/>
                    </a:lnTo>
                    <a:lnTo>
                      <a:pt x="12" y="2176"/>
                    </a:lnTo>
                    <a:lnTo>
                      <a:pt x="5" y="2128"/>
                    </a:lnTo>
                    <a:lnTo>
                      <a:pt x="1" y="2080"/>
                    </a:lnTo>
                    <a:lnTo>
                      <a:pt x="0" y="2032"/>
                    </a:lnTo>
                    <a:lnTo>
                      <a:pt x="1" y="1980"/>
                    </a:lnTo>
                    <a:lnTo>
                      <a:pt x="4" y="1929"/>
                    </a:lnTo>
                    <a:lnTo>
                      <a:pt x="10" y="1876"/>
                    </a:lnTo>
                    <a:lnTo>
                      <a:pt x="18" y="1822"/>
                    </a:lnTo>
                    <a:lnTo>
                      <a:pt x="29" y="1767"/>
                    </a:lnTo>
                    <a:lnTo>
                      <a:pt x="42" y="1711"/>
                    </a:lnTo>
                    <a:lnTo>
                      <a:pt x="58" y="1654"/>
                    </a:lnTo>
                    <a:lnTo>
                      <a:pt x="78" y="1595"/>
                    </a:lnTo>
                    <a:lnTo>
                      <a:pt x="99" y="1536"/>
                    </a:lnTo>
                    <a:lnTo>
                      <a:pt x="124" y="1476"/>
                    </a:lnTo>
                    <a:lnTo>
                      <a:pt x="152" y="1415"/>
                    </a:lnTo>
                    <a:lnTo>
                      <a:pt x="184" y="1352"/>
                    </a:lnTo>
                    <a:lnTo>
                      <a:pt x="218" y="1288"/>
                    </a:lnTo>
                    <a:lnTo>
                      <a:pt x="256" y="1222"/>
                    </a:lnTo>
                    <a:lnTo>
                      <a:pt x="298" y="1154"/>
                    </a:lnTo>
                    <a:lnTo>
                      <a:pt x="344" y="1085"/>
                    </a:lnTo>
                    <a:lnTo>
                      <a:pt x="393" y="1014"/>
                    </a:lnTo>
                    <a:lnTo>
                      <a:pt x="446" y="942"/>
                    </a:lnTo>
                    <a:lnTo>
                      <a:pt x="503" y="866"/>
                    </a:lnTo>
                    <a:lnTo>
                      <a:pt x="565" y="790"/>
                    </a:lnTo>
                    <a:lnTo>
                      <a:pt x="630" y="711"/>
                    </a:lnTo>
                    <a:lnTo>
                      <a:pt x="700" y="631"/>
                    </a:lnTo>
                    <a:lnTo>
                      <a:pt x="774" y="547"/>
                    </a:lnTo>
                    <a:lnTo>
                      <a:pt x="853" y="463"/>
                    </a:lnTo>
                    <a:lnTo>
                      <a:pt x="936" y="375"/>
                    </a:lnTo>
                    <a:lnTo>
                      <a:pt x="1024" y="285"/>
                    </a:lnTo>
                    <a:lnTo>
                      <a:pt x="1117" y="193"/>
                    </a:lnTo>
                    <a:lnTo>
                      <a:pt x="1215" y="97"/>
                    </a:lnTo>
                    <a:lnTo>
                      <a:pt x="1317" y="0"/>
                    </a:ln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640080" rtl="0" eaLnBrk="1" latinLnBrk="0" hangingPunct="1">
                  <a:defRPr sz="1300" kern="1200">
                    <a:solidFill>
                      <a:schemeClr val="tx1"/>
                    </a:solidFill>
                    <a:latin typeface="+mn-lt"/>
                    <a:ea typeface="+mn-ea"/>
                    <a:cs typeface="+mn-cs"/>
                  </a:defRPr>
                </a:lvl1pPr>
                <a:lvl2pPr marL="320040" algn="l" defTabSz="640080" rtl="0" eaLnBrk="1" latinLnBrk="0" hangingPunct="1">
                  <a:defRPr sz="1300" kern="1200">
                    <a:solidFill>
                      <a:schemeClr val="tx1"/>
                    </a:solidFill>
                    <a:latin typeface="+mn-lt"/>
                    <a:ea typeface="+mn-ea"/>
                    <a:cs typeface="+mn-cs"/>
                  </a:defRPr>
                </a:lvl2pPr>
                <a:lvl3pPr marL="640080" algn="l" defTabSz="640080" rtl="0" eaLnBrk="1" latinLnBrk="0" hangingPunct="1">
                  <a:defRPr sz="1300" kern="1200">
                    <a:solidFill>
                      <a:schemeClr val="tx1"/>
                    </a:solidFill>
                    <a:latin typeface="+mn-lt"/>
                    <a:ea typeface="+mn-ea"/>
                    <a:cs typeface="+mn-cs"/>
                  </a:defRPr>
                </a:lvl3pPr>
                <a:lvl4pPr marL="960120" algn="l" defTabSz="640080" rtl="0" eaLnBrk="1" latinLnBrk="0" hangingPunct="1">
                  <a:defRPr sz="1300" kern="1200">
                    <a:solidFill>
                      <a:schemeClr val="tx1"/>
                    </a:solidFill>
                    <a:latin typeface="+mn-lt"/>
                    <a:ea typeface="+mn-ea"/>
                    <a:cs typeface="+mn-cs"/>
                  </a:defRPr>
                </a:lvl4pPr>
                <a:lvl5pPr marL="1280160" algn="l" defTabSz="640080" rtl="0" eaLnBrk="1" latinLnBrk="0" hangingPunct="1">
                  <a:defRPr sz="1300" kern="1200">
                    <a:solidFill>
                      <a:schemeClr val="tx1"/>
                    </a:solidFill>
                    <a:latin typeface="+mn-lt"/>
                    <a:ea typeface="+mn-ea"/>
                    <a:cs typeface="+mn-cs"/>
                  </a:defRPr>
                </a:lvl5pPr>
                <a:lvl6pPr marL="1600200" algn="l" defTabSz="640080" rtl="0" eaLnBrk="1" latinLnBrk="0" hangingPunct="1">
                  <a:defRPr sz="1300" kern="1200">
                    <a:solidFill>
                      <a:schemeClr val="tx1"/>
                    </a:solidFill>
                    <a:latin typeface="+mn-lt"/>
                    <a:ea typeface="+mn-ea"/>
                    <a:cs typeface="+mn-cs"/>
                  </a:defRPr>
                </a:lvl6pPr>
                <a:lvl7pPr marL="1920240" algn="l" defTabSz="640080" rtl="0" eaLnBrk="1" latinLnBrk="0" hangingPunct="1">
                  <a:defRPr sz="1300" kern="1200">
                    <a:solidFill>
                      <a:schemeClr val="tx1"/>
                    </a:solidFill>
                    <a:latin typeface="+mn-lt"/>
                    <a:ea typeface="+mn-ea"/>
                    <a:cs typeface="+mn-cs"/>
                  </a:defRPr>
                </a:lvl7pPr>
                <a:lvl8pPr marL="2240280" algn="l" defTabSz="640080" rtl="0" eaLnBrk="1" latinLnBrk="0" hangingPunct="1">
                  <a:defRPr sz="1300" kern="1200">
                    <a:solidFill>
                      <a:schemeClr val="tx1"/>
                    </a:solidFill>
                    <a:latin typeface="+mn-lt"/>
                    <a:ea typeface="+mn-ea"/>
                    <a:cs typeface="+mn-cs"/>
                  </a:defRPr>
                </a:lvl8pPr>
                <a:lvl9pPr marL="2560320" algn="l" defTabSz="640080" rtl="0" eaLnBrk="1" latinLnBrk="0" hangingPunct="1">
                  <a:defRPr sz="1300" kern="1200">
                    <a:solidFill>
                      <a:schemeClr val="tx1"/>
                    </a:solidFill>
                    <a:latin typeface="+mn-lt"/>
                    <a:ea typeface="+mn-ea"/>
                    <a:cs typeface="+mn-cs"/>
                  </a:defRPr>
                </a:lvl9pPr>
              </a:lstStyle>
              <a:p>
                <a:endParaRPr lang="en-US" dirty="0">
                  <a:solidFill>
                    <a:srgbClr val="FFFFFF"/>
                  </a:solidFill>
                </a:endParaRPr>
              </a:p>
            </p:txBody>
          </p:sp>
        </p:grpSp>
      </p:grpSp>
      <p:grpSp>
        <p:nvGrpSpPr>
          <p:cNvPr id="16" name="Group 15"/>
          <p:cNvGrpSpPr/>
          <p:nvPr/>
        </p:nvGrpSpPr>
        <p:grpSpPr bwMode="gray">
          <a:xfrm rot="10800000">
            <a:off x="5111757" y="2497803"/>
            <a:ext cx="423178" cy="361740"/>
            <a:chOff x="559122" y="1527482"/>
            <a:chExt cx="423178" cy="361740"/>
          </a:xfrm>
        </p:grpSpPr>
        <p:sp>
          <p:nvSpPr>
            <p:cNvPr id="17" name="Rectangle 16"/>
            <p:cNvSpPr/>
            <p:nvPr/>
          </p:nvSpPr>
          <p:spPr bwMode="gray">
            <a:xfrm>
              <a:off x="559122" y="1527482"/>
              <a:ext cx="423178" cy="361740"/>
            </a:xfrm>
            <a:prstGeom prst="rect">
              <a:avLst/>
            </a:prstGeom>
            <a:solidFill>
              <a:schemeClr val="bg1"/>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a:solidFill>
                  <a:srgbClr val="FFFFFF"/>
                </a:solidFill>
              </a:endParaRPr>
            </a:p>
          </p:txBody>
        </p:sp>
        <p:grpSp>
          <p:nvGrpSpPr>
            <p:cNvPr id="21" name="Group 20"/>
            <p:cNvGrpSpPr/>
            <p:nvPr/>
          </p:nvGrpSpPr>
          <p:grpSpPr bwMode="gray">
            <a:xfrm flipH="1" flipV="1">
              <a:off x="613295" y="1598012"/>
              <a:ext cx="315403" cy="272386"/>
              <a:chOff x="4150256" y="2023793"/>
              <a:chExt cx="394764" cy="340924"/>
            </a:xfrm>
          </p:grpSpPr>
          <p:sp>
            <p:nvSpPr>
              <p:cNvPr id="22" name="Freeform 21"/>
              <p:cNvSpPr>
                <a:spLocks/>
              </p:cNvSpPr>
              <p:nvPr/>
            </p:nvSpPr>
            <p:spPr bwMode="gray">
              <a:xfrm rot="10800000">
                <a:off x="4150256" y="2023793"/>
                <a:ext cx="182786" cy="340924"/>
              </a:xfrm>
              <a:custGeom>
                <a:avLst/>
                <a:gdLst>
                  <a:gd name="T0" fmla="*/ 1467 w 1517"/>
                  <a:gd name="T1" fmla="*/ 169 h 2830"/>
                  <a:gd name="T2" fmla="*/ 1364 w 1517"/>
                  <a:gd name="T3" fmla="*/ 277 h 2830"/>
                  <a:gd name="T4" fmla="*/ 1246 w 1517"/>
                  <a:gd name="T5" fmla="*/ 406 h 2830"/>
                  <a:gd name="T6" fmla="*/ 1121 w 1517"/>
                  <a:gd name="T7" fmla="*/ 548 h 2830"/>
                  <a:gd name="T8" fmla="*/ 994 w 1517"/>
                  <a:gd name="T9" fmla="*/ 700 h 2830"/>
                  <a:gd name="T10" fmla="*/ 874 w 1517"/>
                  <a:gd name="T11" fmla="*/ 854 h 2830"/>
                  <a:gd name="T12" fmla="*/ 766 w 1517"/>
                  <a:gd name="T13" fmla="*/ 1006 h 2830"/>
                  <a:gd name="T14" fmla="*/ 676 w 1517"/>
                  <a:gd name="T15" fmla="*/ 1148 h 2830"/>
                  <a:gd name="T16" fmla="*/ 613 w 1517"/>
                  <a:gd name="T17" fmla="*/ 1277 h 2830"/>
                  <a:gd name="T18" fmla="*/ 581 w 1517"/>
                  <a:gd name="T19" fmla="*/ 1385 h 2830"/>
                  <a:gd name="T20" fmla="*/ 586 w 1517"/>
                  <a:gd name="T21" fmla="*/ 1451 h 2830"/>
                  <a:gd name="T22" fmla="*/ 615 w 1517"/>
                  <a:gd name="T23" fmla="*/ 1481 h 2830"/>
                  <a:gd name="T24" fmla="*/ 652 w 1517"/>
                  <a:gd name="T25" fmla="*/ 1493 h 2830"/>
                  <a:gd name="T26" fmla="*/ 679 w 1517"/>
                  <a:gd name="T27" fmla="*/ 1495 h 2830"/>
                  <a:gd name="T28" fmla="*/ 770 w 1517"/>
                  <a:gd name="T29" fmla="*/ 1496 h 2830"/>
                  <a:gd name="T30" fmla="*/ 873 w 1517"/>
                  <a:gd name="T31" fmla="*/ 1500 h 2830"/>
                  <a:gd name="T32" fmla="*/ 983 w 1517"/>
                  <a:gd name="T33" fmla="*/ 1512 h 2830"/>
                  <a:gd name="T34" fmla="*/ 1094 w 1517"/>
                  <a:gd name="T35" fmla="*/ 1535 h 2830"/>
                  <a:gd name="T36" fmla="*/ 1202 w 1517"/>
                  <a:gd name="T37" fmla="*/ 1574 h 2830"/>
                  <a:gd name="T38" fmla="*/ 1302 w 1517"/>
                  <a:gd name="T39" fmla="*/ 1632 h 2830"/>
                  <a:gd name="T40" fmla="*/ 1389 w 1517"/>
                  <a:gd name="T41" fmla="*/ 1714 h 2830"/>
                  <a:gd name="T42" fmla="*/ 1456 w 1517"/>
                  <a:gd name="T43" fmla="*/ 1822 h 2830"/>
                  <a:gd name="T44" fmla="*/ 1501 w 1517"/>
                  <a:gd name="T45" fmla="*/ 1959 h 2830"/>
                  <a:gd name="T46" fmla="*/ 1517 w 1517"/>
                  <a:gd name="T47" fmla="*/ 2132 h 2830"/>
                  <a:gd name="T48" fmla="*/ 1497 w 1517"/>
                  <a:gd name="T49" fmla="*/ 2279 h 2830"/>
                  <a:gd name="T50" fmla="*/ 1440 w 1517"/>
                  <a:gd name="T51" fmla="*/ 2424 h 2830"/>
                  <a:gd name="T52" fmla="*/ 1347 w 1517"/>
                  <a:gd name="T53" fmla="*/ 2559 h 2830"/>
                  <a:gd name="T54" fmla="*/ 1224 w 1517"/>
                  <a:gd name="T55" fmla="*/ 2676 h 2830"/>
                  <a:gd name="T56" fmla="*/ 1071 w 1517"/>
                  <a:gd name="T57" fmla="*/ 2766 h 2830"/>
                  <a:gd name="T58" fmla="*/ 891 w 1517"/>
                  <a:gd name="T59" fmla="*/ 2819 h 2830"/>
                  <a:gd name="T60" fmla="*/ 692 w 1517"/>
                  <a:gd name="T61" fmla="*/ 2828 h 2830"/>
                  <a:gd name="T62" fmla="*/ 513 w 1517"/>
                  <a:gd name="T63" fmla="*/ 2793 h 2830"/>
                  <a:gd name="T64" fmla="*/ 361 w 1517"/>
                  <a:gd name="T65" fmla="*/ 2723 h 2830"/>
                  <a:gd name="T66" fmla="*/ 237 w 1517"/>
                  <a:gd name="T67" fmla="*/ 2624 h 2830"/>
                  <a:gd name="T68" fmla="*/ 140 w 1517"/>
                  <a:gd name="T69" fmla="*/ 2503 h 2830"/>
                  <a:gd name="T70" fmla="*/ 68 w 1517"/>
                  <a:gd name="T71" fmla="*/ 2368 h 2830"/>
                  <a:gd name="T72" fmla="*/ 22 w 1517"/>
                  <a:gd name="T73" fmla="*/ 2224 h 2830"/>
                  <a:gd name="T74" fmla="*/ 2 w 1517"/>
                  <a:gd name="T75" fmla="*/ 2080 h 2830"/>
                  <a:gd name="T76" fmla="*/ 5 w 1517"/>
                  <a:gd name="T77" fmla="*/ 1929 h 2830"/>
                  <a:gd name="T78" fmla="*/ 29 w 1517"/>
                  <a:gd name="T79" fmla="*/ 1767 h 2830"/>
                  <a:gd name="T80" fmla="*/ 77 w 1517"/>
                  <a:gd name="T81" fmla="*/ 1595 h 2830"/>
                  <a:gd name="T82" fmla="*/ 152 w 1517"/>
                  <a:gd name="T83" fmla="*/ 1415 h 2830"/>
                  <a:gd name="T84" fmla="*/ 257 w 1517"/>
                  <a:gd name="T85" fmla="*/ 1222 h 2830"/>
                  <a:gd name="T86" fmla="*/ 394 w 1517"/>
                  <a:gd name="T87" fmla="*/ 1014 h 2830"/>
                  <a:gd name="T88" fmla="*/ 565 w 1517"/>
                  <a:gd name="T89" fmla="*/ 790 h 2830"/>
                  <a:gd name="T90" fmla="*/ 774 w 1517"/>
                  <a:gd name="T91" fmla="*/ 547 h 2830"/>
                  <a:gd name="T92" fmla="*/ 1024 w 1517"/>
                  <a:gd name="T93" fmla="*/ 285 h 2830"/>
                  <a:gd name="T94" fmla="*/ 1318 w 1517"/>
                  <a:gd name="T95" fmla="*/ 0 h 2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17" h="2830">
                    <a:moveTo>
                      <a:pt x="1318" y="0"/>
                    </a:moveTo>
                    <a:lnTo>
                      <a:pt x="1497" y="139"/>
                    </a:lnTo>
                    <a:lnTo>
                      <a:pt x="1467" y="169"/>
                    </a:lnTo>
                    <a:lnTo>
                      <a:pt x="1434" y="203"/>
                    </a:lnTo>
                    <a:lnTo>
                      <a:pt x="1399" y="239"/>
                    </a:lnTo>
                    <a:lnTo>
                      <a:pt x="1364" y="277"/>
                    </a:lnTo>
                    <a:lnTo>
                      <a:pt x="1326" y="318"/>
                    </a:lnTo>
                    <a:lnTo>
                      <a:pt x="1286" y="361"/>
                    </a:lnTo>
                    <a:lnTo>
                      <a:pt x="1246" y="406"/>
                    </a:lnTo>
                    <a:lnTo>
                      <a:pt x="1205" y="452"/>
                    </a:lnTo>
                    <a:lnTo>
                      <a:pt x="1163" y="499"/>
                    </a:lnTo>
                    <a:lnTo>
                      <a:pt x="1121" y="548"/>
                    </a:lnTo>
                    <a:lnTo>
                      <a:pt x="1078" y="598"/>
                    </a:lnTo>
                    <a:lnTo>
                      <a:pt x="1036" y="649"/>
                    </a:lnTo>
                    <a:lnTo>
                      <a:pt x="994" y="700"/>
                    </a:lnTo>
                    <a:lnTo>
                      <a:pt x="954" y="751"/>
                    </a:lnTo>
                    <a:lnTo>
                      <a:pt x="913" y="803"/>
                    </a:lnTo>
                    <a:lnTo>
                      <a:pt x="874" y="854"/>
                    </a:lnTo>
                    <a:lnTo>
                      <a:pt x="836" y="906"/>
                    </a:lnTo>
                    <a:lnTo>
                      <a:pt x="801" y="956"/>
                    </a:lnTo>
                    <a:lnTo>
                      <a:pt x="766" y="1006"/>
                    </a:lnTo>
                    <a:lnTo>
                      <a:pt x="733" y="1055"/>
                    </a:lnTo>
                    <a:lnTo>
                      <a:pt x="704" y="1102"/>
                    </a:lnTo>
                    <a:lnTo>
                      <a:pt x="676" y="1148"/>
                    </a:lnTo>
                    <a:lnTo>
                      <a:pt x="652" y="1193"/>
                    </a:lnTo>
                    <a:lnTo>
                      <a:pt x="630" y="1236"/>
                    </a:lnTo>
                    <a:lnTo>
                      <a:pt x="613" y="1277"/>
                    </a:lnTo>
                    <a:lnTo>
                      <a:pt x="599" y="1315"/>
                    </a:lnTo>
                    <a:lnTo>
                      <a:pt x="587" y="1351"/>
                    </a:lnTo>
                    <a:lnTo>
                      <a:pt x="581" y="1385"/>
                    </a:lnTo>
                    <a:lnTo>
                      <a:pt x="579" y="1415"/>
                    </a:lnTo>
                    <a:lnTo>
                      <a:pt x="580" y="1435"/>
                    </a:lnTo>
                    <a:lnTo>
                      <a:pt x="586" y="1451"/>
                    </a:lnTo>
                    <a:lnTo>
                      <a:pt x="594" y="1464"/>
                    </a:lnTo>
                    <a:lnTo>
                      <a:pt x="604" y="1474"/>
                    </a:lnTo>
                    <a:lnTo>
                      <a:pt x="615" y="1481"/>
                    </a:lnTo>
                    <a:lnTo>
                      <a:pt x="627" y="1487"/>
                    </a:lnTo>
                    <a:lnTo>
                      <a:pt x="639" y="1491"/>
                    </a:lnTo>
                    <a:lnTo>
                      <a:pt x="652" y="1493"/>
                    </a:lnTo>
                    <a:lnTo>
                      <a:pt x="663" y="1495"/>
                    </a:lnTo>
                    <a:lnTo>
                      <a:pt x="672" y="1495"/>
                    </a:lnTo>
                    <a:lnTo>
                      <a:pt x="679" y="1495"/>
                    </a:lnTo>
                    <a:lnTo>
                      <a:pt x="708" y="1495"/>
                    </a:lnTo>
                    <a:lnTo>
                      <a:pt x="738" y="1495"/>
                    </a:lnTo>
                    <a:lnTo>
                      <a:pt x="770" y="1496"/>
                    </a:lnTo>
                    <a:lnTo>
                      <a:pt x="804" y="1497"/>
                    </a:lnTo>
                    <a:lnTo>
                      <a:pt x="838" y="1498"/>
                    </a:lnTo>
                    <a:lnTo>
                      <a:pt x="873" y="1500"/>
                    </a:lnTo>
                    <a:lnTo>
                      <a:pt x="910" y="1503"/>
                    </a:lnTo>
                    <a:lnTo>
                      <a:pt x="946" y="1507"/>
                    </a:lnTo>
                    <a:lnTo>
                      <a:pt x="983" y="1512"/>
                    </a:lnTo>
                    <a:lnTo>
                      <a:pt x="1020" y="1518"/>
                    </a:lnTo>
                    <a:lnTo>
                      <a:pt x="1058" y="1526"/>
                    </a:lnTo>
                    <a:lnTo>
                      <a:pt x="1094" y="1535"/>
                    </a:lnTo>
                    <a:lnTo>
                      <a:pt x="1131" y="1547"/>
                    </a:lnTo>
                    <a:lnTo>
                      <a:pt x="1167" y="1560"/>
                    </a:lnTo>
                    <a:lnTo>
                      <a:pt x="1202" y="1574"/>
                    </a:lnTo>
                    <a:lnTo>
                      <a:pt x="1237" y="1591"/>
                    </a:lnTo>
                    <a:lnTo>
                      <a:pt x="1271" y="1611"/>
                    </a:lnTo>
                    <a:lnTo>
                      <a:pt x="1302" y="1632"/>
                    </a:lnTo>
                    <a:lnTo>
                      <a:pt x="1333" y="1657"/>
                    </a:lnTo>
                    <a:lnTo>
                      <a:pt x="1362" y="1684"/>
                    </a:lnTo>
                    <a:lnTo>
                      <a:pt x="1389" y="1714"/>
                    </a:lnTo>
                    <a:lnTo>
                      <a:pt x="1414" y="1746"/>
                    </a:lnTo>
                    <a:lnTo>
                      <a:pt x="1436" y="1782"/>
                    </a:lnTo>
                    <a:lnTo>
                      <a:pt x="1456" y="1822"/>
                    </a:lnTo>
                    <a:lnTo>
                      <a:pt x="1474" y="1863"/>
                    </a:lnTo>
                    <a:lnTo>
                      <a:pt x="1489" y="1910"/>
                    </a:lnTo>
                    <a:lnTo>
                      <a:pt x="1501" y="1959"/>
                    </a:lnTo>
                    <a:lnTo>
                      <a:pt x="1509" y="2013"/>
                    </a:lnTo>
                    <a:lnTo>
                      <a:pt x="1515" y="2071"/>
                    </a:lnTo>
                    <a:lnTo>
                      <a:pt x="1517" y="2132"/>
                    </a:lnTo>
                    <a:lnTo>
                      <a:pt x="1515" y="2180"/>
                    </a:lnTo>
                    <a:lnTo>
                      <a:pt x="1508" y="2229"/>
                    </a:lnTo>
                    <a:lnTo>
                      <a:pt x="1497" y="2279"/>
                    </a:lnTo>
                    <a:lnTo>
                      <a:pt x="1482" y="2328"/>
                    </a:lnTo>
                    <a:lnTo>
                      <a:pt x="1463" y="2376"/>
                    </a:lnTo>
                    <a:lnTo>
                      <a:pt x="1440" y="2424"/>
                    </a:lnTo>
                    <a:lnTo>
                      <a:pt x="1413" y="2470"/>
                    </a:lnTo>
                    <a:lnTo>
                      <a:pt x="1382" y="2515"/>
                    </a:lnTo>
                    <a:lnTo>
                      <a:pt x="1347" y="2559"/>
                    </a:lnTo>
                    <a:lnTo>
                      <a:pt x="1310" y="2601"/>
                    </a:lnTo>
                    <a:lnTo>
                      <a:pt x="1269" y="2640"/>
                    </a:lnTo>
                    <a:lnTo>
                      <a:pt x="1224" y="2676"/>
                    </a:lnTo>
                    <a:lnTo>
                      <a:pt x="1176" y="2710"/>
                    </a:lnTo>
                    <a:lnTo>
                      <a:pt x="1125" y="2739"/>
                    </a:lnTo>
                    <a:lnTo>
                      <a:pt x="1071" y="2766"/>
                    </a:lnTo>
                    <a:lnTo>
                      <a:pt x="1014" y="2788"/>
                    </a:lnTo>
                    <a:lnTo>
                      <a:pt x="954" y="2806"/>
                    </a:lnTo>
                    <a:lnTo>
                      <a:pt x="891" y="2819"/>
                    </a:lnTo>
                    <a:lnTo>
                      <a:pt x="826" y="2827"/>
                    </a:lnTo>
                    <a:lnTo>
                      <a:pt x="759" y="2830"/>
                    </a:lnTo>
                    <a:lnTo>
                      <a:pt x="692" y="2828"/>
                    </a:lnTo>
                    <a:lnTo>
                      <a:pt x="629" y="2821"/>
                    </a:lnTo>
                    <a:lnTo>
                      <a:pt x="570" y="2809"/>
                    </a:lnTo>
                    <a:lnTo>
                      <a:pt x="513" y="2793"/>
                    </a:lnTo>
                    <a:lnTo>
                      <a:pt x="459" y="2773"/>
                    </a:lnTo>
                    <a:lnTo>
                      <a:pt x="409" y="2750"/>
                    </a:lnTo>
                    <a:lnTo>
                      <a:pt x="361" y="2723"/>
                    </a:lnTo>
                    <a:lnTo>
                      <a:pt x="317" y="2692"/>
                    </a:lnTo>
                    <a:lnTo>
                      <a:pt x="275" y="2660"/>
                    </a:lnTo>
                    <a:lnTo>
                      <a:pt x="237" y="2624"/>
                    </a:lnTo>
                    <a:lnTo>
                      <a:pt x="202" y="2586"/>
                    </a:lnTo>
                    <a:lnTo>
                      <a:pt x="169" y="2546"/>
                    </a:lnTo>
                    <a:lnTo>
                      <a:pt x="140" y="2503"/>
                    </a:lnTo>
                    <a:lnTo>
                      <a:pt x="112" y="2459"/>
                    </a:lnTo>
                    <a:lnTo>
                      <a:pt x="89" y="2414"/>
                    </a:lnTo>
                    <a:lnTo>
                      <a:pt x="68" y="2368"/>
                    </a:lnTo>
                    <a:lnTo>
                      <a:pt x="50" y="2321"/>
                    </a:lnTo>
                    <a:lnTo>
                      <a:pt x="35" y="2273"/>
                    </a:lnTo>
                    <a:lnTo>
                      <a:pt x="22" y="2224"/>
                    </a:lnTo>
                    <a:lnTo>
                      <a:pt x="12" y="2176"/>
                    </a:lnTo>
                    <a:lnTo>
                      <a:pt x="6" y="2128"/>
                    </a:lnTo>
                    <a:lnTo>
                      <a:pt x="2" y="2080"/>
                    </a:lnTo>
                    <a:lnTo>
                      <a:pt x="0" y="2032"/>
                    </a:lnTo>
                    <a:lnTo>
                      <a:pt x="1" y="1980"/>
                    </a:lnTo>
                    <a:lnTo>
                      <a:pt x="5" y="1929"/>
                    </a:lnTo>
                    <a:lnTo>
                      <a:pt x="10" y="1876"/>
                    </a:lnTo>
                    <a:lnTo>
                      <a:pt x="18" y="1822"/>
                    </a:lnTo>
                    <a:lnTo>
                      <a:pt x="29" y="1767"/>
                    </a:lnTo>
                    <a:lnTo>
                      <a:pt x="43" y="1711"/>
                    </a:lnTo>
                    <a:lnTo>
                      <a:pt x="58" y="1654"/>
                    </a:lnTo>
                    <a:lnTo>
                      <a:pt x="77" y="1595"/>
                    </a:lnTo>
                    <a:lnTo>
                      <a:pt x="99" y="1536"/>
                    </a:lnTo>
                    <a:lnTo>
                      <a:pt x="124" y="1476"/>
                    </a:lnTo>
                    <a:lnTo>
                      <a:pt x="152" y="1415"/>
                    </a:lnTo>
                    <a:lnTo>
                      <a:pt x="183" y="1352"/>
                    </a:lnTo>
                    <a:lnTo>
                      <a:pt x="218" y="1288"/>
                    </a:lnTo>
                    <a:lnTo>
                      <a:pt x="257" y="1222"/>
                    </a:lnTo>
                    <a:lnTo>
                      <a:pt x="299" y="1154"/>
                    </a:lnTo>
                    <a:lnTo>
                      <a:pt x="344" y="1085"/>
                    </a:lnTo>
                    <a:lnTo>
                      <a:pt x="394" y="1014"/>
                    </a:lnTo>
                    <a:lnTo>
                      <a:pt x="447" y="942"/>
                    </a:lnTo>
                    <a:lnTo>
                      <a:pt x="504" y="866"/>
                    </a:lnTo>
                    <a:lnTo>
                      <a:pt x="565" y="790"/>
                    </a:lnTo>
                    <a:lnTo>
                      <a:pt x="630" y="711"/>
                    </a:lnTo>
                    <a:lnTo>
                      <a:pt x="700" y="631"/>
                    </a:lnTo>
                    <a:lnTo>
                      <a:pt x="774" y="547"/>
                    </a:lnTo>
                    <a:lnTo>
                      <a:pt x="853" y="463"/>
                    </a:lnTo>
                    <a:lnTo>
                      <a:pt x="936" y="375"/>
                    </a:lnTo>
                    <a:lnTo>
                      <a:pt x="1024" y="285"/>
                    </a:lnTo>
                    <a:lnTo>
                      <a:pt x="1117" y="193"/>
                    </a:lnTo>
                    <a:lnTo>
                      <a:pt x="1215" y="97"/>
                    </a:lnTo>
                    <a:lnTo>
                      <a:pt x="1318" y="0"/>
                    </a:ln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640080" rtl="0" eaLnBrk="1" latinLnBrk="0" hangingPunct="1">
                  <a:defRPr sz="1300" kern="1200">
                    <a:solidFill>
                      <a:schemeClr val="tx1"/>
                    </a:solidFill>
                    <a:latin typeface="+mn-lt"/>
                    <a:ea typeface="+mn-ea"/>
                    <a:cs typeface="+mn-cs"/>
                  </a:defRPr>
                </a:lvl1pPr>
                <a:lvl2pPr marL="320040" algn="l" defTabSz="640080" rtl="0" eaLnBrk="1" latinLnBrk="0" hangingPunct="1">
                  <a:defRPr sz="1300" kern="1200">
                    <a:solidFill>
                      <a:schemeClr val="tx1"/>
                    </a:solidFill>
                    <a:latin typeface="+mn-lt"/>
                    <a:ea typeface="+mn-ea"/>
                    <a:cs typeface="+mn-cs"/>
                  </a:defRPr>
                </a:lvl2pPr>
                <a:lvl3pPr marL="640080" algn="l" defTabSz="640080" rtl="0" eaLnBrk="1" latinLnBrk="0" hangingPunct="1">
                  <a:defRPr sz="1300" kern="1200">
                    <a:solidFill>
                      <a:schemeClr val="tx1"/>
                    </a:solidFill>
                    <a:latin typeface="+mn-lt"/>
                    <a:ea typeface="+mn-ea"/>
                    <a:cs typeface="+mn-cs"/>
                  </a:defRPr>
                </a:lvl3pPr>
                <a:lvl4pPr marL="960120" algn="l" defTabSz="640080" rtl="0" eaLnBrk="1" latinLnBrk="0" hangingPunct="1">
                  <a:defRPr sz="1300" kern="1200">
                    <a:solidFill>
                      <a:schemeClr val="tx1"/>
                    </a:solidFill>
                    <a:latin typeface="+mn-lt"/>
                    <a:ea typeface="+mn-ea"/>
                    <a:cs typeface="+mn-cs"/>
                  </a:defRPr>
                </a:lvl4pPr>
                <a:lvl5pPr marL="1280160" algn="l" defTabSz="640080" rtl="0" eaLnBrk="1" latinLnBrk="0" hangingPunct="1">
                  <a:defRPr sz="1300" kern="1200">
                    <a:solidFill>
                      <a:schemeClr val="tx1"/>
                    </a:solidFill>
                    <a:latin typeface="+mn-lt"/>
                    <a:ea typeface="+mn-ea"/>
                    <a:cs typeface="+mn-cs"/>
                  </a:defRPr>
                </a:lvl5pPr>
                <a:lvl6pPr marL="1600200" algn="l" defTabSz="640080" rtl="0" eaLnBrk="1" latinLnBrk="0" hangingPunct="1">
                  <a:defRPr sz="1300" kern="1200">
                    <a:solidFill>
                      <a:schemeClr val="tx1"/>
                    </a:solidFill>
                    <a:latin typeface="+mn-lt"/>
                    <a:ea typeface="+mn-ea"/>
                    <a:cs typeface="+mn-cs"/>
                  </a:defRPr>
                </a:lvl6pPr>
                <a:lvl7pPr marL="1920240" algn="l" defTabSz="640080" rtl="0" eaLnBrk="1" latinLnBrk="0" hangingPunct="1">
                  <a:defRPr sz="1300" kern="1200">
                    <a:solidFill>
                      <a:schemeClr val="tx1"/>
                    </a:solidFill>
                    <a:latin typeface="+mn-lt"/>
                    <a:ea typeface="+mn-ea"/>
                    <a:cs typeface="+mn-cs"/>
                  </a:defRPr>
                </a:lvl7pPr>
                <a:lvl8pPr marL="2240280" algn="l" defTabSz="640080" rtl="0" eaLnBrk="1" latinLnBrk="0" hangingPunct="1">
                  <a:defRPr sz="1300" kern="1200">
                    <a:solidFill>
                      <a:schemeClr val="tx1"/>
                    </a:solidFill>
                    <a:latin typeface="+mn-lt"/>
                    <a:ea typeface="+mn-ea"/>
                    <a:cs typeface="+mn-cs"/>
                  </a:defRPr>
                </a:lvl8pPr>
                <a:lvl9pPr marL="2560320" algn="l" defTabSz="640080" rtl="0" eaLnBrk="1" latinLnBrk="0" hangingPunct="1">
                  <a:defRPr sz="1300" kern="1200">
                    <a:solidFill>
                      <a:schemeClr val="tx1"/>
                    </a:solidFill>
                    <a:latin typeface="+mn-lt"/>
                    <a:ea typeface="+mn-ea"/>
                    <a:cs typeface="+mn-cs"/>
                  </a:defRPr>
                </a:lvl9pPr>
              </a:lstStyle>
              <a:p>
                <a:endParaRPr lang="en-US" dirty="0">
                  <a:solidFill>
                    <a:srgbClr val="FFFFFF"/>
                  </a:solidFill>
                </a:endParaRPr>
              </a:p>
            </p:txBody>
          </p:sp>
          <p:sp>
            <p:nvSpPr>
              <p:cNvPr id="23" name="Freeform 22"/>
              <p:cNvSpPr>
                <a:spLocks/>
              </p:cNvSpPr>
              <p:nvPr/>
            </p:nvSpPr>
            <p:spPr bwMode="gray">
              <a:xfrm rot="10800000">
                <a:off x="4362235" y="2023793"/>
                <a:ext cx="182785" cy="340924"/>
              </a:xfrm>
              <a:custGeom>
                <a:avLst/>
                <a:gdLst>
                  <a:gd name="T0" fmla="*/ 1471 w 1517"/>
                  <a:gd name="T1" fmla="*/ 165 h 2830"/>
                  <a:gd name="T2" fmla="*/ 1374 w 1517"/>
                  <a:gd name="T3" fmla="*/ 265 h 2830"/>
                  <a:gd name="T4" fmla="*/ 1256 w 1517"/>
                  <a:gd name="T5" fmla="*/ 394 h 2830"/>
                  <a:gd name="T6" fmla="*/ 1125 w 1517"/>
                  <a:gd name="T7" fmla="*/ 540 h 2830"/>
                  <a:gd name="T8" fmla="*/ 993 w 1517"/>
                  <a:gd name="T9" fmla="*/ 700 h 2830"/>
                  <a:gd name="T10" fmla="*/ 871 w 1517"/>
                  <a:gd name="T11" fmla="*/ 864 h 2830"/>
                  <a:gd name="T12" fmla="*/ 767 w 1517"/>
                  <a:gd name="T13" fmla="*/ 1025 h 2830"/>
                  <a:gd name="T14" fmla="*/ 689 w 1517"/>
                  <a:gd name="T15" fmla="*/ 1158 h 2830"/>
                  <a:gd name="T16" fmla="*/ 634 w 1517"/>
                  <a:gd name="T17" fmla="*/ 1253 h 2830"/>
                  <a:gd name="T18" fmla="*/ 603 w 1517"/>
                  <a:gd name="T19" fmla="*/ 1319 h 2830"/>
                  <a:gd name="T20" fmla="*/ 585 w 1517"/>
                  <a:gd name="T21" fmla="*/ 1363 h 2830"/>
                  <a:gd name="T22" fmla="*/ 579 w 1517"/>
                  <a:gd name="T23" fmla="*/ 1393 h 2830"/>
                  <a:gd name="T24" fmla="*/ 578 w 1517"/>
                  <a:gd name="T25" fmla="*/ 1415 h 2830"/>
                  <a:gd name="T26" fmla="*/ 591 w 1517"/>
                  <a:gd name="T27" fmla="*/ 1464 h 2830"/>
                  <a:gd name="T28" fmla="*/ 619 w 1517"/>
                  <a:gd name="T29" fmla="*/ 1487 h 2830"/>
                  <a:gd name="T30" fmla="*/ 655 w 1517"/>
                  <a:gd name="T31" fmla="*/ 1495 h 2830"/>
                  <a:gd name="T32" fmla="*/ 708 w 1517"/>
                  <a:gd name="T33" fmla="*/ 1495 h 2830"/>
                  <a:gd name="T34" fmla="*/ 804 w 1517"/>
                  <a:gd name="T35" fmla="*/ 1497 h 2830"/>
                  <a:gd name="T36" fmla="*/ 909 w 1517"/>
                  <a:gd name="T37" fmla="*/ 1503 h 2830"/>
                  <a:gd name="T38" fmla="*/ 1020 w 1517"/>
                  <a:gd name="T39" fmla="*/ 1518 h 2830"/>
                  <a:gd name="T40" fmla="*/ 1131 w 1517"/>
                  <a:gd name="T41" fmla="*/ 1547 h 2830"/>
                  <a:gd name="T42" fmla="*/ 1237 w 1517"/>
                  <a:gd name="T43" fmla="*/ 1591 h 2830"/>
                  <a:gd name="T44" fmla="*/ 1333 w 1517"/>
                  <a:gd name="T45" fmla="*/ 1657 h 2830"/>
                  <a:gd name="T46" fmla="*/ 1414 w 1517"/>
                  <a:gd name="T47" fmla="*/ 1746 h 2830"/>
                  <a:gd name="T48" fmla="*/ 1474 w 1517"/>
                  <a:gd name="T49" fmla="*/ 1863 h 2830"/>
                  <a:gd name="T50" fmla="*/ 1510 w 1517"/>
                  <a:gd name="T51" fmla="*/ 2013 h 2830"/>
                  <a:gd name="T52" fmla="*/ 1515 w 1517"/>
                  <a:gd name="T53" fmla="*/ 2180 h 2830"/>
                  <a:gd name="T54" fmla="*/ 1482 w 1517"/>
                  <a:gd name="T55" fmla="*/ 2328 h 2830"/>
                  <a:gd name="T56" fmla="*/ 1413 w 1517"/>
                  <a:gd name="T57" fmla="*/ 2470 h 2830"/>
                  <a:gd name="T58" fmla="*/ 1310 w 1517"/>
                  <a:gd name="T59" fmla="*/ 2601 h 2830"/>
                  <a:gd name="T60" fmla="*/ 1176 w 1517"/>
                  <a:gd name="T61" fmla="*/ 2710 h 2830"/>
                  <a:gd name="T62" fmla="*/ 1014 w 1517"/>
                  <a:gd name="T63" fmla="*/ 2788 h 2830"/>
                  <a:gd name="T64" fmla="*/ 826 w 1517"/>
                  <a:gd name="T65" fmla="*/ 2827 h 2830"/>
                  <a:gd name="T66" fmla="*/ 629 w 1517"/>
                  <a:gd name="T67" fmla="*/ 2821 h 2830"/>
                  <a:gd name="T68" fmla="*/ 459 w 1517"/>
                  <a:gd name="T69" fmla="*/ 2773 h 2830"/>
                  <a:gd name="T70" fmla="*/ 316 w 1517"/>
                  <a:gd name="T71" fmla="*/ 2692 h 2830"/>
                  <a:gd name="T72" fmla="*/ 201 w 1517"/>
                  <a:gd name="T73" fmla="*/ 2586 h 2830"/>
                  <a:gd name="T74" fmla="*/ 112 w 1517"/>
                  <a:gd name="T75" fmla="*/ 2459 h 2830"/>
                  <a:gd name="T76" fmla="*/ 50 w 1517"/>
                  <a:gd name="T77" fmla="*/ 2321 h 2830"/>
                  <a:gd name="T78" fmla="*/ 12 w 1517"/>
                  <a:gd name="T79" fmla="*/ 2176 h 2830"/>
                  <a:gd name="T80" fmla="*/ 0 w 1517"/>
                  <a:gd name="T81" fmla="*/ 2032 h 2830"/>
                  <a:gd name="T82" fmla="*/ 10 w 1517"/>
                  <a:gd name="T83" fmla="*/ 1876 h 2830"/>
                  <a:gd name="T84" fmla="*/ 42 w 1517"/>
                  <a:gd name="T85" fmla="*/ 1711 h 2830"/>
                  <a:gd name="T86" fmla="*/ 99 w 1517"/>
                  <a:gd name="T87" fmla="*/ 1536 h 2830"/>
                  <a:gd name="T88" fmla="*/ 184 w 1517"/>
                  <a:gd name="T89" fmla="*/ 1352 h 2830"/>
                  <a:gd name="T90" fmla="*/ 298 w 1517"/>
                  <a:gd name="T91" fmla="*/ 1154 h 2830"/>
                  <a:gd name="T92" fmla="*/ 446 w 1517"/>
                  <a:gd name="T93" fmla="*/ 942 h 2830"/>
                  <a:gd name="T94" fmla="*/ 630 w 1517"/>
                  <a:gd name="T95" fmla="*/ 711 h 2830"/>
                  <a:gd name="T96" fmla="*/ 853 w 1517"/>
                  <a:gd name="T97" fmla="*/ 463 h 2830"/>
                  <a:gd name="T98" fmla="*/ 1117 w 1517"/>
                  <a:gd name="T99" fmla="*/ 193 h 2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17" h="2830">
                    <a:moveTo>
                      <a:pt x="1317" y="0"/>
                    </a:moveTo>
                    <a:lnTo>
                      <a:pt x="1496" y="139"/>
                    </a:lnTo>
                    <a:lnTo>
                      <a:pt x="1471" y="165"/>
                    </a:lnTo>
                    <a:lnTo>
                      <a:pt x="1441" y="195"/>
                    </a:lnTo>
                    <a:lnTo>
                      <a:pt x="1409" y="229"/>
                    </a:lnTo>
                    <a:lnTo>
                      <a:pt x="1374" y="265"/>
                    </a:lnTo>
                    <a:lnTo>
                      <a:pt x="1336" y="305"/>
                    </a:lnTo>
                    <a:lnTo>
                      <a:pt x="1296" y="348"/>
                    </a:lnTo>
                    <a:lnTo>
                      <a:pt x="1256" y="394"/>
                    </a:lnTo>
                    <a:lnTo>
                      <a:pt x="1213" y="440"/>
                    </a:lnTo>
                    <a:lnTo>
                      <a:pt x="1169" y="489"/>
                    </a:lnTo>
                    <a:lnTo>
                      <a:pt x="1125" y="540"/>
                    </a:lnTo>
                    <a:lnTo>
                      <a:pt x="1081" y="593"/>
                    </a:lnTo>
                    <a:lnTo>
                      <a:pt x="1037" y="646"/>
                    </a:lnTo>
                    <a:lnTo>
                      <a:pt x="993" y="700"/>
                    </a:lnTo>
                    <a:lnTo>
                      <a:pt x="952" y="754"/>
                    </a:lnTo>
                    <a:lnTo>
                      <a:pt x="910" y="809"/>
                    </a:lnTo>
                    <a:lnTo>
                      <a:pt x="871" y="864"/>
                    </a:lnTo>
                    <a:lnTo>
                      <a:pt x="833" y="918"/>
                    </a:lnTo>
                    <a:lnTo>
                      <a:pt x="799" y="972"/>
                    </a:lnTo>
                    <a:lnTo>
                      <a:pt x="767" y="1025"/>
                    </a:lnTo>
                    <a:lnTo>
                      <a:pt x="738" y="1076"/>
                    </a:lnTo>
                    <a:lnTo>
                      <a:pt x="712" y="1120"/>
                    </a:lnTo>
                    <a:lnTo>
                      <a:pt x="689" y="1158"/>
                    </a:lnTo>
                    <a:lnTo>
                      <a:pt x="668" y="1194"/>
                    </a:lnTo>
                    <a:lnTo>
                      <a:pt x="650" y="1226"/>
                    </a:lnTo>
                    <a:lnTo>
                      <a:pt x="634" y="1253"/>
                    </a:lnTo>
                    <a:lnTo>
                      <a:pt x="622" y="1279"/>
                    </a:lnTo>
                    <a:lnTo>
                      <a:pt x="611" y="1300"/>
                    </a:lnTo>
                    <a:lnTo>
                      <a:pt x="603" y="1319"/>
                    </a:lnTo>
                    <a:lnTo>
                      <a:pt x="596" y="1336"/>
                    </a:lnTo>
                    <a:lnTo>
                      <a:pt x="590" y="1350"/>
                    </a:lnTo>
                    <a:lnTo>
                      <a:pt x="585" y="1363"/>
                    </a:lnTo>
                    <a:lnTo>
                      <a:pt x="582" y="1374"/>
                    </a:lnTo>
                    <a:lnTo>
                      <a:pt x="580" y="1384"/>
                    </a:lnTo>
                    <a:lnTo>
                      <a:pt x="579" y="1393"/>
                    </a:lnTo>
                    <a:lnTo>
                      <a:pt x="579" y="1401"/>
                    </a:lnTo>
                    <a:lnTo>
                      <a:pt x="578" y="1408"/>
                    </a:lnTo>
                    <a:lnTo>
                      <a:pt x="578" y="1415"/>
                    </a:lnTo>
                    <a:lnTo>
                      <a:pt x="580" y="1435"/>
                    </a:lnTo>
                    <a:lnTo>
                      <a:pt x="584" y="1451"/>
                    </a:lnTo>
                    <a:lnTo>
                      <a:pt x="591" y="1464"/>
                    </a:lnTo>
                    <a:lnTo>
                      <a:pt x="599" y="1474"/>
                    </a:lnTo>
                    <a:lnTo>
                      <a:pt x="608" y="1481"/>
                    </a:lnTo>
                    <a:lnTo>
                      <a:pt x="619" y="1487"/>
                    </a:lnTo>
                    <a:lnTo>
                      <a:pt x="631" y="1491"/>
                    </a:lnTo>
                    <a:lnTo>
                      <a:pt x="643" y="1493"/>
                    </a:lnTo>
                    <a:lnTo>
                      <a:pt x="655" y="1495"/>
                    </a:lnTo>
                    <a:lnTo>
                      <a:pt x="667" y="1495"/>
                    </a:lnTo>
                    <a:lnTo>
                      <a:pt x="678" y="1495"/>
                    </a:lnTo>
                    <a:lnTo>
                      <a:pt x="708" y="1495"/>
                    </a:lnTo>
                    <a:lnTo>
                      <a:pt x="737" y="1495"/>
                    </a:lnTo>
                    <a:lnTo>
                      <a:pt x="770" y="1496"/>
                    </a:lnTo>
                    <a:lnTo>
                      <a:pt x="804" y="1497"/>
                    </a:lnTo>
                    <a:lnTo>
                      <a:pt x="837" y="1498"/>
                    </a:lnTo>
                    <a:lnTo>
                      <a:pt x="873" y="1500"/>
                    </a:lnTo>
                    <a:lnTo>
                      <a:pt x="909" y="1503"/>
                    </a:lnTo>
                    <a:lnTo>
                      <a:pt x="946" y="1507"/>
                    </a:lnTo>
                    <a:lnTo>
                      <a:pt x="983" y="1512"/>
                    </a:lnTo>
                    <a:lnTo>
                      <a:pt x="1020" y="1518"/>
                    </a:lnTo>
                    <a:lnTo>
                      <a:pt x="1058" y="1526"/>
                    </a:lnTo>
                    <a:lnTo>
                      <a:pt x="1094" y="1535"/>
                    </a:lnTo>
                    <a:lnTo>
                      <a:pt x="1131" y="1547"/>
                    </a:lnTo>
                    <a:lnTo>
                      <a:pt x="1167" y="1560"/>
                    </a:lnTo>
                    <a:lnTo>
                      <a:pt x="1203" y="1574"/>
                    </a:lnTo>
                    <a:lnTo>
                      <a:pt x="1237" y="1591"/>
                    </a:lnTo>
                    <a:lnTo>
                      <a:pt x="1270" y="1611"/>
                    </a:lnTo>
                    <a:lnTo>
                      <a:pt x="1303" y="1632"/>
                    </a:lnTo>
                    <a:lnTo>
                      <a:pt x="1333" y="1657"/>
                    </a:lnTo>
                    <a:lnTo>
                      <a:pt x="1362" y="1684"/>
                    </a:lnTo>
                    <a:lnTo>
                      <a:pt x="1388" y="1714"/>
                    </a:lnTo>
                    <a:lnTo>
                      <a:pt x="1414" y="1746"/>
                    </a:lnTo>
                    <a:lnTo>
                      <a:pt x="1436" y="1782"/>
                    </a:lnTo>
                    <a:lnTo>
                      <a:pt x="1457" y="1822"/>
                    </a:lnTo>
                    <a:lnTo>
                      <a:pt x="1474" y="1863"/>
                    </a:lnTo>
                    <a:lnTo>
                      <a:pt x="1489" y="1910"/>
                    </a:lnTo>
                    <a:lnTo>
                      <a:pt x="1500" y="1959"/>
                    </a:lnTo>
                    <a:lnTo>
                      <a:pt x="1510" y="2013"/>
                    </a:lnTo>
                    <a:lnTo>
                      <a:pt x="1515" y="2071"/>
                    </a:lnTo>
                    <a:lnTo>
                      <a:pt x="1517" y="2132"/>
                    </a:lnTo>
                    <a:lnTo>
                      <a:pt x="1515" y="2180"/>
                    </a:lnTo>
                    <a:lnTo>
                      <a:pt x="1508" y="2229"/>
                    </a:lnTo>
                    <a:lnTo>
                      <a:pt x="1497" y="2279"/>
                    </a:lnTo>
                    <a:lnTo>
                      <a:pt x="1482" y="2328"/>
                    </a:lnTo>
                    <a:lnTo>
                      <a:pt x="1463" y="2376"/>
                    </a:lnTo>
                    <a:lnTo>
                      <a:pt x="1439" y="2424"/>
                    </a:lnTo>
                    <a:lnTo>
                      <a:pt x="1413" y="2470"/>
                    </a:lnTo>
                    <a:lnTo>
                      <a:pt x="1382" y="2515"/>
                    </a:lnTo>
                    <a:lnTo>
                      <a:pt x="1347" y="2559"/>
                    </a:lnTo>
                    <a:lnTo>
                      <a:pt x="1310" y="2601"/>
                    </a:lnTo>
                    <a:lnTo>
                      <a:pt x="1268" y="2640"/>
                    </a:lnTo>
                    <a:lnTo>
                      <a:pt x="1224" y="2676"/>
                    </a:lnTo>
                    <a:lnTo>
                      <a:pt x="1176" y="2710"/>
                    </a:lnTo>
                    <a:lnTo>
                      <a:pt x="1125" y="2739"/>
                    </a:lnTo>
                    <a:lnTo>
                      <a:pt x="1070" y="2766"/>
                    </a:lnTo>
                    <a:lnTo>
                      <a:pt x="1014" y="2788"/>
                    </a:lnTo>
                    <a:lnTo>
                      <a:pt x="954" y="2806"/>
                    </a:lnTo>
                    <a:lnTo>
                      <a:pt x="891" y="2819"/>
                    </a:lnTo>
                    <a:lnTo>
                      <a:pt x="826" y="2827"/>
                    </a:lnTo>
                    <a:lnTo>
                      <a:pt x="758" y="2830"/>
                    </a:lnTo>
                    <a:lnTo>
                      <a:pt x="693" y="2828"/>
                    </a:lnTo>
                    <a:lnTo>
                      <a:pt x="629" y="2821"/>
                    </a:lnTo>
                    <a:lnTo>
                      <a:pt x="569" y="2809"/>
                    </a:lnTo>
                    <a:lnTo>
                      <a:pt x="513" y="2793"/>
                    </a:lnTo>
                    <a:lnTo>
                      <a:pt x="459" y="2773"/>
                    </a:lnTo>
                    <a:lnTo>
                      <a:pt x="409" y="2750"/>
                    </a:lnTo>
                    <a:lnTo>
                      <a:pt x="361" y="2723"/>
                    </a:lnTo>
                    <a:lnTo>
                      <a:pt x="316" y="2692"/>
                    </a:lnTo>
                    <a:lnTo>
                      <a:pt x="275" y="2660"/>
                    </a:lnTo>
                    <a:lnTo>
                      <a:pt x="237" y="2624"/>
                    </a:lnTo>
                    <a:lnTo>
                      <a:pt x="201" y="2586"/>
                    </a:lnTo>
                    <a:lnTo>
                      <a:pt x="168" y="2546"/>
                    </a:lnTo>
                    <a:lnTo>
                      <a:pt x="139" y="2503"/>
                    </a:lnTo>
                    <a:lnTo>
                      <a:pt x="112" y="2459"/>
                    </a:lnTo>
                    <a:lnTo>
                      <a:pt x="89" y="2414"/>
                    </a:lnTo>
                    <a:lnTo>
                      <a:pt x="67" y="2368"/>
                    </a:lnTo>
                    <a:lnTo>
                      <a:pt x="50" y="2321"/>
                    </a:lnTo>
                    <a:lnTo>
                      <a:pt x="35" y="2273"/>
                    </a:lnTo>
                    <a:lnTo>
                      <a:pt x="22" y="2224"/>
                    </a:lnTo>
                    <a:lnTo>
                      <a:pt x="12" y="2176"/>
                    </a:lnTo>
                    <a:lnTo>
                      <a:pt x="5" y="2128"/>
                    </a:lnTo>
                    <a:lnTo>
                      <a:pt x="1" y="2080"/>
                    </a:lnTo>
                    <a:lnTo>
                      <a:pt x="0" y="2032"/>
                    </a:lnTo>
                    <a:lnTo>
                      <a:pt x="1" y="1980"/>
                    </a:lnTo>
                    <a:lnTo>
                      <a:pt x="4" y="1929"/>
                    </a:lnTo>
                    <a:lnTo>
                      <a:pt x="10" y="1876"/>
                    </a:lnTo>
                    <a:lnTo>
                      <a:pt x="18" y="1822"/>
                    </a:lnTo>
                    <a:lnTo>
                      <a:pt x="29" y="1767"/>
                    </a:lnTo>
                    <a:lnTo>
                      <a:pt x="42" y="1711"/>
                    </a:lnTo>
                    <a:lnTo>
                      <a:pt x="58" y="1654"/>
                    </a:lnTo>
                    <a:lnTo>
                      <a:pt x="78" y="1595"/>
                    </a:lnTo>
                    <a:lnTo>
                      <a:pt x="99" y="1536"/>
                    </a:lnTo>
                    <a:lnTo>
                      <a:pt x="124" y="1476"/>
                    </a:lnTo>
                    <a:lnTo>
                      <a:pt x="152" y="1415"/>
                    </a:lnTo>
                    <a:lnTo>
                      <a:pt x="184" y="1352"/>
                    </a:lnTo>
                    <a:lnTo>
                      <a:pt x="218" y="1288"/>
                    </a:lnTo>
                    <a:lnTo>
                      <a:pt x="256" y="1222"/>
                    </a:lnTo>
                    <a:lnTo>
                      <a:pt x="298" y="1154"/>
                    </a:lnTo>
                    <a:lnTo>
                      <a:pt x="344" y="1085"/>
                    </a:lnTo>
                    <a:lnTo>
                      <a:pt x="393" y="1014"/>
                    </a:lnTo>
                    <a:lnTo>
                      <a:pt x="446" y="942"/>
                    </a:lnTo>
                    <a:lnTo>
                      <a:pt x="503" y="866"/>
                    </a:lnTo>
                    <a:lnTo>
                      <a:pt x="565" y="790"/>
                    </a:lnTo>
                    <a:lnTo>
                      <a:pt x="630" y="711"/>
                    </a:lnTo>
                    <a:lnTo>
                      <a:pt x="700" y="631"/>
                    </a:lnTo>
                    <a:lnTo>
                      <a:pt x="774" y="547"/>
                    </a:lnTo>
                    <a:lnTo>
                      <a:pt x="853" y="463"/>
                    </a:lnTo>
                    <a:lnTo>
                      <a:pt x="936" y="375"/>
                    </a:lnTo>
                    <a:lnTo>
                      <a:pt x="1024" y="285"/>
                    </a:lnTo>
                    <a:lnTo>
                      <a:pt x="1117" y="193"/>
                    </a:lnTo>
                    <a:lnTo>
                      <a:pt x="1215" y="97"/>
                    </a:lnTo>
                    <a:lnTo>
                      <a:pt x="1317" y="0"/>
                    </a:ln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640080" rtl="0" eaLnBrk="1" latinLnBrk="0" hangingPunct="1">
                  <a:defRPr sz="1300" kern="1200">
                    <a:solidFill>
                      <a:schemeClr val="tx1"/>
                    </a:solidFill>
                    <a:latin typeface="+mn-lt"/>
                    <a:ea typeface="+mn-ea"/>
                    <a:cs typeface="+mn-cs"/>
                  </a:defRPr>
                </a:lvl1pPr>
                <a:lvl2pPr marL="320040" algn="l" defTabSz="640080" rtl="0" eaLnBrk="1" latinLnBrk="0" hangingPunct="1">
                  <a:defRPr sz="1300" kern="1200">
                    <a:solidFill>
                      <a:schemeClr val="tx1"/>
                    </a:solidFill>
                    <a:latin typeface="+mn-lt"/>
                    <a:ea typeface="+mn-ea"/>
                    <a:cs typeface="+mn-cs"/>
                  </a:defRPr>
                </a:lvl2pPr>
                <a:lvl3pPr marL="640080" algn="l" defTabSz="640080" rtl="0" eaLnBrk="1" latinLnBrk="0" hangingPunct="1">
                  <a:defRPr sz="1300" kern="1200">
                    <a:solidFill>
                      <a:schemeClr val="tx1"/>
                    </a:solidFill>
                    <a:latin typeface="+mn-lt"/>
                    <a:ea typeface="+mn-ea"/>
                    <a:cs typeface="+mn-cs"/>
                  </a:defRPr>
                </a:lvl3pPr>
                <a:lvl4pPr marL="960120" algn="l" defTabSz="640080" rtl="0" eaLnBrk="1" latinLnBrk="0" hangingPunct="1">
                  <a:defRPr sz="1300" kern="1200">
                    <a:solidFill>
                      <a:schemeClr val="tx1"/>
                    </a:solidFill>
                    <a:latin typeface="+mn-lt"/>
                    <a:ea typeface="+mn-ea"/>
                    <a:cs typeface="+mn-cs"/>
                  </a:defRPr>
                </a:lvl4pPr>
                <a:lvl5pPr marL="1280160" algn="l" defTabSz="640080" rtl="0" eaLnBrk="1" latinLnBrk="0" hangingPunct="1">
                  <a:defRPr sz="1300" kern="1200">
                    <a:solidFill>
                      <a:schemeClr val="tx1"/>
                    </a:solidFill>
                    <a:latin typeface="+mn-lt"/>
                    <a:ea typeface="+mn-ea"/>
                    <a:cs typeface="+mn-cs"/>
                  </a:defRPr>
                </a:lvl5pPr>
                <a:lvl6pPr marL="1600200" algn="l" defTabSz="640080" rtl="0" eaLnBrk="1" latinLnBrk="0" hangingPunct="1">
                  <a:defRPr sz="1300" kern="1200">
                    <a:solidFill>
                      <a:schemeClr val="tx1"/>
                    </a:solidFill>
                    <a:latin typeface="+mn-lt"/>
                    <a:ea typeface="+mn-ea"/>
                    <a:cs typeface="+mn-cs"/>
                  </a:defRPr>
                </a:lvl6pPr>
                <a:lvl7pPr marL="1920240" algn="l" defTabSz="640080" rtl="0" eaLnBrk="1" latinLnBrk="0" hangingPunct="1">
                  <a:defRPr sz="1300" kern="1200">
                    <a:solidFill>
                      <a:schemeClr val="tx1"/>
                    </a:solidFill>
                    <a:latin typeface="+mn-lt"/>
                    <a:ea typeface="+mn-ea"/>
                    <a:cs typeface="+mn-cs"/>
                  </a:defRPr>
                </a:lvl7pPr>
                <a:lvl8pPr marL="2240280" algn="l" defTabSz="640080" rtl="0" eaLnBrk="1" latinLnBrk="0" hangingPunct="1">
                  <a:defRPr sz="1300" kern="1200">
                    <a:solidFill>
                      <a:schemeClr val="tx1"/>
                    </a:solidFill>
                    <a:latin typeface="+mn-lt"/>
                    <a:ea typeface="+mn-ea"/>
                    <a:cs typeface="+mn-cs"/>
                  </a:defRPr>
                </a:lvl8pPr>
                <a:lvl9pPr marL="2560320" algn="l" defTabSz="640080" rtl="0" eaLnBrk="1" latinLnBrk="0" hangingPunct="1">
                  <a:defRPr sz="1300" kern="1200">
                    <a:solidFill>
                      <a:schemeClr val="tx1"/>
                    </a:solidFill>
                    <a:latin typeface="+mn-lt"/>
                    <a:ea typeface="+mn-ea"/>
                    <a:cs typeface="+mn-cs"/>
                  </a:defRPr>
                </a:lvl9pPr>
              </a:lstStyle>
              <a:p>
                <a:endParaRPr lang="en-US" dirty="0">
                  <a:solidFill>
                    <a:srgbClr val="FFFFFF"/>
                  </a:solidFill>
                </a:endParaRPr>
              </a:p>
            </p:txBody>
          </p:sp>
        </p:grpSp>
      </p:grpSp>
      <p:sp>
        <p:nvSpPr>
          <p:cNvPr id="24" name="Text Placeholder 1"/>
          <p:cNvSpPr txBox="1">
            <a:spLocks/>
          </p:cNvSpPr>
          <p:nvPr/>
        </p:nvSpPr>
        <p:spPr bwMode="gray">
          <a:xfrm>
            <a:off x="1334372" y="3013192"/>
            <a:ext cx="1718985" cy="977070"/>
          </a:xfrm>
          <a:prstGeom prst="rect">
            <a:avLst/>
          </a:prstGeom>
        </p:spPr>
        <p:txBody>
          <a:bodyPr vert="horz" wrap="square" lIns="0" tIns="0" rIns="0" bIns="0" rtlCol="0">
            <a:noAutofit/>
          </a:bodyPr>
          <a:lstStyle>
            <a:lvl1pPr marL="112713" indent="-112713" algn="l" defTabSz="1018879" rtl="0" eaLnBrk="1" latinLnBrk="0" hangingPunct="1">
              <a:spcBef>
                <a:spcPts val="500"/>
              </a:spcBef>
              <a:buFont typeface="Wingdings" pitchFamily="2" charset="2"/>
              <a:buChar char="§"/>
              <a:defRPr sz="1000" kern="1200">
                <a:solidFill>
                  <a:schemeClr val="tx1"/>
                </a:solidFill>
                <a:latin typeface="+mn-lt"/>
                <a:ea typeface="+mn-ea"/>
                <a:cs typeface="+mn-cs"/>
              </a:defRPr>
            </a:lvl1pPr>
            <a:lvl2pPr marL="230188" indent="-117475" algn="l" defTabSz="1018879" rtl="0" eaLnBrk="1" latinLnBrk="0" hangingPunct="1">
              <a:spcBef>
                <a:spcPts val="500"/>
              </a:spcBef>
              <a:buFont typeface="Arial" pitchFamily="34" charset="0"/>
              <a:buChar char="–"/>
              <a:defRPr sz="1000" kern="1200">
                <a:solidFill>
                  <a:schemeClr val="tx1"/>
                </a:solidFill>
                <a:latin typeface="+mn-lt"/>
                <a:ea typeface="+mn-ea"/>
                <a:cs typeface="+mn-cs"/>
              </a:defRPr>
            </a:lvl2pPr>
            <a:lvl3pPr marL="342900" indent="-112713" algn="l" defTabSz="1018879" rtl="0" eaLnBrk="1" latinLnBrk="0" hangingPunct="1">
              <a:spcBef>
                <a:spcPts val="500"/>
              </a:spcBef>
              <a:buFont typeface="Wingdings" pitchFamily="2" charset="2"/>
              <a:buChar char="§"/>
              <a:defRPr sz="1000" kern="1200">
                <a:solidFill>
                  <a:schemeClr val="tx1"/>
                </a:solidFill>
                <a:latin typeface="+mn-lt"/>
                <a:ea typeface="+mn-ea"/>
                <a:cs typeface="+mn-cs"/>
              </a:defRPr>
            </a:lvl3pPr>
            <a:lvl4pPr marL="458788" indent="-115888" algn="l" defTabSz="1018879" rtl="0" eaLnBrk="1" latinLnBrk="0" hangingPunct="1">
              <a:spcBef>
                <a:spcPts val="500"/>
              </a:spcBef>
              <a:buFont typeface="Arial" pitchFamily="34" charset="0"/>
              <a:buChar char="–"/>
              <a:defRPr sz="1000" kern="1200">
                <a:solidFill>
                  <a:schemeClr val="tx1"/>
                </a:solidFill>
                <a:latin typeface="+mn-lt"/>
                <a:ea typeface="+mn-ea"/>
                <a:cs typeface="+mn-cs"/>
              </a:defRPr>
            </a:lvl4pPr>
            <a:lvl5pPr marL="571500" indent="-112713" algn="l" defTabSz="1018879" rtl="0" eaLnBrk="1" latinLnBrk="0" hangingPunct="1">
              <a:spcBef>
                <a:spcPts val="500"/>
              </a:spcBef>
              <a:buFont typeface="Wingdings" pitchFamily="2" charset="2"/>
              <a:buChar char="§"/>
              <a:defRPr sz="1000" kern="1200" baseline="0">
                <a:solidFill>
                  <a:schemeClr val="tx1"/>
                </a:solidFill>
                <a:latin typeface="+mn-lt"/>
                <a:ea typeface="+mn-ea"/>
                <a:cs typeface="+mn-cs"/>
              </a:defRPr>
            </a:lvl5pPr>
            <a:lvl6pPr marL="2801918" indent="-254720" algn="l" defTabSz="1018879"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11358" indent="-254720" algn="l" defTabSz="1018879"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20798" indent="-254720" algn="l" defTabSz="1018879"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30237" indent="-254720" algn="l" defTabSz="1018879" rtl="0" eaLnBrk="1" latinLnBrk="0" hangingPunct="1">
              <a:spcBef>
                <a:spcPct val="20000"/>
              </a:spcBef>
              <a:buFont typeface="Arial" pitchFamily="34" charset="0"/>
              <a:buChar char="•"/>
              <a:defRPr sz="2200" kern="1200">
                <a:solidFill>
                  <a:schemeClr val="tx1"/>
                </a:solidFill>
                <a:latin typeface="+mn-lt"/>
                <a:ea typeface="+mn-ea"/>
                <a:cs typeface="+mn-cs"/>
              </a:defRPr>
            </a:lvl9pPr>
          </a:lstStyle>
          <a:p>
            <a:pPr marL="0" indent="0">
              <a:buNone/>
            </a:pPr>
            <a:r>
              <a:rPr lang="en-US" sz="2500" dirty="0">
                <a:solidFill>
                  <a:schemeClr val="accent6"/>
                </a:solidFill>
                <a:latin typeface="+mj-lt"/>
              </a:rPr>
              <a:t>62%</a:t>
            </a:r>
          </a:p>
          <a:p>
            <a:pPr marL="0" indent="0">
              <a:buNone/>
            </a:pPr>
            <a:r>
              <a:rPr lang="en-US" sz="900" dirty="0"/>
              <a:t>Of Generation Z will not use apps or websites that are difficult to navigate</a:t>
            </a:r>
          </a:p>
        </p:txBody>
      </p:sp>
      <p:sp>
        <p:nvSpPr>
          <p:cNvPr id="25" name="Text Placeholder 1"/>
          <p:cNvSpPr txBox="1">
            <a:spLocks/>
          </p:cNvSpPr>
          <p:nvPr/>
        </p:nvSpPr>
        <p:spPr bwMode="gray">
          <a:xfrm>
            <a:off x="3467972" y="3013192"/>
            <a:ext cx="1436112" cy="977070"/>
          </a:xfrm>
          <a:prstGeom prst="rect">
            <a:avLst/>
          </a:prstGeom>
        </p:spPr>
        <p:txBody>
          <a:bodyPr vert="horz" wrap="square" lIns="0" tIns="0" rIns="0" bIns="0" rtlCol="0">
            <a:noAutofit/>
          </a:bodyPr>
          <a:lstStyle>
            <a:lvl1pPr marL="112713" indent="-112713" algn="l" defTabSz="1018879" rtl="0" eaLnBrk="1" latinLnBrk="0" hangingPunct="1">
              <a:spcBef>
                <a:spcPts val="500"/>
              </a:spcBef>
              <a:buFont typeface="Wingdings" pitchFamily="2" charset="2"/>
              <a:buChar char="§"/>
              <a:defRPr sz="1000" kern="1200">
                <a:solidFill>
                  <a:schemeClr val="tx1"/>
                </a:solidFill>
                <a:latin typeface="+mn-lt"/>
                <a:ea typeface="+mn-ea"/>
                <a:cs typeface="+mn-cs"/>
              </a:defRPr>
            </a:lvl1pPr>
            <a:lvl2pPr marL="230188" indent="-117475" algn="l" defTabSz="1018879" rtl="0" eaLnBrk="1" latinLnBrk="0" hangingPunct="1">
              <a:spcBef>
                <a:spcPts val="500"/>
              </a:spcBef>
              <a:buFont typeface="Arial" pitchFamily="34" charset="0"/>
              <a:buChar char="–"/>
              <a:defRPr sz="1000" kern="1200">
                <a:solidFill>
                  <a:schemeClr val="tx1"/>
                </a:solidFill>
                <a:latin typeface="+mn-lt"/>
                <a:ea typeface="+mn-ea"/>
                <a:cs typeface="+mn-cs"/>
              </a:defRPr>
            </a:lvl2pPr>
            <a:lvl3pPr marL="342900" indent="-112713" algn="l" defTabSz="1018879" rtl="0" eaLnBrk="1" latinLnBrk="0" hangingPunct="1">
              <a:spcBef>
                <a:spcPts val="500"/>
              </a:spcBef>
              <a:buFont typeface="Wingdings" pitchFamily="2" charset="2"/>
              <a:buChar char="§"/>
              <a:defRPr sz="1000" kern="1200">
                <a:solidFill>
                  <a:schemeClr val="tx1"/>
                </a:solidFill>
                <a:latin typeface="+mn-lt"/>
                <a:ea typeface="+mn-ea"/>
                <a:cs typeface="+mn-cs"/>
              </a:defRPr>
            </a:lvl3pPr>
            <a:lvl4pPr marL="458788" indent="-115888" algn="l" defTabSz="1018879" rtl="0" eaLnBrk="1" latinLnBrk="0" hangingPunct="1">
              <a:spcBef>
                <a:spcPts val="500"/>
              </a:spcBef>
              <a:buFont typeface="Arial" pitchFamily="34" charset="0"/>
              <a:buChar char="–"/>
              <a:defRPr sz="1000" kern="1200">
                <a:solidFill>
                  <a:schemeClr val="tx1"/>
                </a:solidFill>
                <a:latin typeface="+mn-lt"/>
                <a:ea typeface="+mn-ea"/>
                <a:cs typeface="+mn-cs"/>
              </a:defRPr>
            </a:lvl4pPr>
            <a:lvl5pPr marL="571500" indent="-112713" algn="l" defTabSz="1018879" rtl="0" eaLnBrk="1" latinLnBrk="0" hangingPunct="1">
              <a:spcBef>
                <a:spcPts val="500"/>
              </a:spcBef>
              <a:buFont typeface="Wingdings" pitchFamily="2" charset="2"/>
              <a:buChar char="§"/>
              <a:defRPr sz="1000" kern="1200" baseline="0">
                <a:solidFill>
                  <a:schemeClr val="tx1"/>
                </a:solidFill>
                <a:latin typeface="+mn-lt"/>
                <a:ea typeface="+mn-ea"/>
                <a:cs typeface="+mn-cs"/>
              </a:defRPr>
            </a:lvl5pPr>
            <a:lvl6pPr marL="2801918" indent="-254720" algn="l" defTabSz="1018879"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11358" indent="-254720" algn="l" defTabSz="1018879"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20798" indent="-254720" algn="l" defTabSz="1018879"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30237" indent="-254720" algn="l" defTabSz="1018879" rtl="0" eaLnBrk="1" latinLnBrk="0" hangingPunct="1">
              <a:spcBef>
                <a:spcPct val="20000"/>
              </a:spcBef>
              <a:buFont typeface="Arial" pitchFamily="34" charset="0"/>
              <a:buChar char="•"/>
              <a:defRPr sz="2200" kern="1200">
                <a:solidFill>
                  <a:schemeClr val="tx1"/>
                </a:solidFill>
                <a:latin typeface="+mn-lt"/>
                <a:ea typeface="+mn-ea"/>
                <a:cs typeface="+mn-cs"/>
              </a:defRPr>
            </a:lvl9pPr>
          </a:lstStyle>
          <a:p>
            <a:pPr marL="0" indent="0">
              <a:buNone/>
            </a:pPr>
            <a:r>
              <a:rPr lang="en-US" sz="2500" dirty="0">
                <a:solidFill>
                  <a:schemeClr val="accent6"/>
                </a:solidFill>
                <a:latin typeface="+mj-lt"/>
              </a:rPr>
              <a:t>60%</a:t>
            </a:r>
          </a:p>
          <a:p>
            <a:pPr marL="0" indent="0">
              <a:buNone/>
            </a:pPr>
            <a:r>
              <a:rPr lang="en-US" sz="900" dirty="0"/>
              <a:t>Of Generation Z will not use slow websites or apps</a:t>
            </a:r>
          </a:p>
        </p:txBody>
      </p:sp>
      <p:sp>
        <p:nvSpPr>
          <p:cNvPr id="27" name="Text Placeholder 9"/>
          <p:cNvSpPr txBox="1">
            <a:spLocks/>
          </p:cNvSpPr>
          <p:nvPr/>
        </p:nvSpPr>
        <p:spPr bwMode="gray">
          <a:xfrm>
            <a:off x="4004441" y="4257568"/>
            <a:ext cx="2147848" cy="384721"/>
          </a:xfrm>
          <a:prstGeom prst="rect">
            <a:avLst/>
          </a:prstGeom>
        </p:spPr>
        <p:txBody>
          <a:bodyPr vert="horz" wrap="square" lIns="0" tIns="0" rIns="0" bIns="0" rtlCol="0" anchor="b" anchorCtr="0">
            <a:spAutoFit/>
          </a:bodyPr>
          <a:lstStyle>
            <a:lvl1pPr marL="0" indent="0" algn="r" defTabSz="1018879" rtl="0" eaLnBrk="1" latinLnBrk="0" hangingPunct="1">
              <a:spcBef>
                <a:spcPts val="0"/>
              </a:spcBef>
              <a:buClr>
                <a:schemeClr val="tx1"/>
              </a:buClr>
              <a:buFont typeface="Arial" pitchFamily="34" charset="0"/>
              <a:buNone/>
              <a:defRPr sz="500" kern="1200">
                <a:solidFill>
                  <a:schemeClr val="tx1"/>
                </a:solidFill>
                <a:latin typeface="+mn-lt"/>
                <a:ea typeface="+mn-ea"/>
                <a:cs typeface="+mn-cs"/>
              </a:defRPr>
            </a:lvl1pPr>
            <a:lvl2pPr marL="112713" indent="0" algn="l" defTabSz="1018879" rtl="0" eaLnBrk="1" latinLnBrk="0" hangingPunct="1">
              <a:spcBef>
                <a:spcPts val="0"/>
              </a:spcBef>
              <a:buClr>
                <a:schemeClr val="tx1"/>
              </a:buClr>
              <a:buFont typeface="Arial" pitchFamily="34" charset="0"/>
              <a:buNone/>
              <a:defRPr sz="500" kern="1200">
                <a:solidFill>
                  <a:schemeClr val="tx1"/>
                </a:solidFill>
                <a:latin typeface="+mn-lt"/>
                <a:ea typeface="+mn-ea"/>
                <a:cs typeface="+mn-cs"/>
              </a:defRPr>
            </a:lvl2pPr>
            <a:lvl3pPr marL="230187" indent="0" algn="l" defTabSz="1018879" rtl="0" eaLnBrk="1" latinLnBrk="0" hangingPunct="1">
              <a:spcBef>
                <a:spcPts val="0"/>
              </a:spcBef>
              <a:buClr>
                <a:schemeClr val="tx1"/>
              </a:buClr>
              <a:buFont typeface="Arial" pitchFamily="34" charset="0"/>
              <a:buNone/>
              <a:defRPr sz="500" kern="1200">
                <a:solidFill>
                  <a:schemeClr val="tx1"/>
                </a:solidFill>
                <a:latin typeface="+mn-lt"/>
                <a:ea typeface="+mn-ea"/>
                <a:cs typeface="+mn-cs"/>
              </a:defRPr>
            </a:lvl3pPr>
            <a:lvl4pPr marL="342900" indent="0" algn="l" defTabSz="1018879" rtl="0" eaLnBrk="1" latinLnBrk="0" hangingPunct="1">
              <a:spcBef>
                <a:spcPts val="0"/>
              </a:spcBef>
              <a:buClr>
                <a:schemeClr val="tx1"/>
              </a:buClr>
              <a:buFont typeface="Arial" pitchFamily="34" charset="0"/>
              <a:buNone/>
              <a:defRPr sz="500" kern="1200">
                <a:solidFill>
                  <a:schemeClr val="tx1"/>
                </a:solidFill>
                <a:latin typeface="+mn-lt"/>
                <a:ea typeface="+mn-ea"/>
                <a:cs typeface="+mn-cs"/>
              </a:defRPr>
            </a:lvl4pPr>
            <a:lvl5pPr marL="458787" indent="0" algn="l" defTabSz="1018879" rtl="0" eaLnBrk="1" latinLnBrk="0" hangingPunct="1">
              <a:spcBef>
                <a:spcPts val="0"/>
              </a:spcBef>
              <a:buClr>
                <a:schemeClr val="tx1"/>
              </a:buClr>
              <a:buFont typeface="Arial" pitchFamily="34" charset="0"/>
              <a:buNone/>
              <a:defRPr sz="500" kern="1200" baseline="0">
                <a:solidFill>
                  <a:schemeClr val="tx1"/>
                </a:solidFill>
                <a:latin typeface="+mn-lt"/>
                <a:ea typeface="+mn-ea"/>
                <a:cs typeface="+mn-cs"/>
              </a:defRPr>
            </a:lvl5pPr>
            <a:lvl6pPr marL="685800" indent="-111125" algn="l" defTabSz="1018879" rtl="0" eaLnBrk="1" latinLnBrk="0" hangingPunct="1">
              <a:spcBef>
                <a:spcPts val="500"/>
              </a:spcBef>
              <a:buClr>
                <a:schemeClr val="tx1"/>
              </a:buClr>
              <a:buFont typeface="Arial" panose="020B0604020202020204" pitchFamily="34" charset="0"/>
              <a:buChar char="–"/>
              <a:defRPr sz="900" kern="1200">
                <a:solidFill>
                  <a:schemeClr val="tx1"/>
                </a:solidFill>
                <a:latin typeface="+mn-lt"/>
                <a:ea typeface="+mn-ea"/>
                <a:cs typeface="+mn-cs"/>
              </a:defRPr>
            </a:lvl6pPr>
            <a:lvl7pPr marL="796925" indent="-107950"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7pPr>
            <a:lvl8pPr marL="914400" indent="-115888"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8pPr>
            <a:lvl9pPr marL="1030288" indent="-115888"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9pPr>
          </a:lstStyle>
          <a:p>
            <a:r>
              <a:rPr lang="en-US" dirty="0"/>
              <a:t>Sources: Alex Williams, “Move Over, Millennials, Here Comes Generation Z,” </a:t>
            </a:r>
            <a:r>
              <a:rPr lang="en-US" i="1" dirty="0"/>
              <a:t>The</a:t>
            </a:r>
            <a:r>
              <a:rPr lang="en-US" dirty="0"/>
              <a:t> </a:t>
            </a:r>
            <a:r>
              <a:rPr lang="en-US" i="1" dirty="0"/>
              <a:t>New York Times</a:t>
            </a:r>
            <a:r>
              <a:rPr lang="en-US" dirty="0"/>
              <a:t>, September 18, 2015, https://www.nytimes.com/2015/09/20/fashion/move-over-millennials-here-comes-generation-z.html; UPCEA, “An Insider’s Guide to Generation Z and Higher Education”, 2018. </a:t>
            </a:r>
          </a:p>
        </p:txBody>
      </p:sp>
    </p:spTree>
    <p:custDataLst>
      <p:tags r:id="rId1"/>
    </p:custDataLst>
    <p:extLst>
      <p:ext uri="{BB962C8B-B14F-4D97-AF65-F5344CB8AC3E}">
        <p14:creationId xmlns:p14="http://schemas.microsoft.com/office/powerpoint/2010/main" val="37816843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p:cNvSpPr/>
          <p:nvPr/>
        </p:nvSpPr>
        <p:spPr bwMode="gray">
          <a:xfrm>
            <a:off x="243514" y="2076683"/>
            <a:ext cx="5274393" cy="178955"/>
          </a:xfrm>
          <a:prstGeom prst="rect">
            <a:avLst/>
          </a:prstGeom>
          <a:noFill/>
          <a:ln>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 name="Text Placeholder 18"/>
          <p:cNvSpPr>
            <a:spLocks noGrp="1"/>
          </p:cNvSpPr>
          <p:nvPr>
            <p:ph type="body" sz="quarter" idx="15"/>
          </p:nvPr>
        </p:nvSpPr>
        <p:spPr>
          <a:xfrm>
            <a:off x="280195" y="640267"/>
            <a:ext cx="5842794" cy="184666"/>
          </a:xfrm>
        </p:spPr>
        <p:txBody>
          <a:bodyPr/>
          <a:lstStyle/>
          <a:p>
            <a:r>
              <a:rPr lang="en-US" dirty="0"/>
              <a:t>School Websites Cited Among Students’ Top Information Resources</a:t>
            </a:r>
          </a:p>
        </p:txBody>
      </p:sp>
      <p:sp>
        <p:nvSpPr>
          <p:cNvPr id="20" name="Text Placeholder 19"/>
          <p:cNvSpPr>
            <a:spLocks noGrp="1"/>
          </p:cNvSpPr>
          <p:nvPr>
            <p:ph type="body" sz="quarter" idx="16"/>
          </p:nvPr>
        </p:nvSpPr>
        <p:spPr>
          <a:xfrm>
            <a:off x="280194" y="99782"/>
            <a:ext cx="3967956" cy="123111"/>
          </a:xfrm>
        </p:spPr>
        <p:txBody>
          <a:bodyPr/>
          <a:lstStyle/>
          <a:p>
            <a:r>
              <a:rPr lang="en-US" dirty="0"/>
              <a:t>Gen Z Behavior #4: Website-focused</a:t>
            </a:r>
          </a:p>
        </p:txBody>
      </p:sp>
      <p:sp>
        <p:nvSpPr>
          <p:cNvPr id="18" name="Title 17"/>
          <p:cNvSpPr>
            <a:spLocks noGrp="1"/>
          </p:cNvSpPr>
          <p:nvPr>
            <p:ph type="title"/>
          </p:nvPr>
        </p:nvSpPr>
        <p:spPr/>
        <p:txBody>
          <a:bodyPr/>
          <a:lstStyle/>
          <a:p>
            <a:r>
              <a:rPr lang="en-US" dirty="0"/>
              <a:t>Gen Z Students Are Relying on Your Website</a:t>
            </a:r>
          </a:p>
        </p:txBody>
      </p:sp>
      <p:graphicFrame>
        <p:nvGraphicFramePr>
          <p:cNvPr id="57" name="Chart 56"/>
          <p:cNvGraphicFramePr/>
          <p:nvPr/>
        </p:nvGraphicFramePr>
        <p:xfrm>
          <a:off x="280194" y="1447949"/>
          <a:ext cx="5180806" cy="3216426"/>
        </p:xfrm>
        <a:graphic>
          <a:graphicData uri="http://schemas.openxmlformats.org/drawingml/2006/chart">
            <c:chart xmlns:c="http://schemas.openxmlformats.org/drawingml/2006/chart" xmlns:r="http://schemas.openxmlformats.org/officeDocument/2006/relationships" r:id="rId4"/>
          </a:graphicData>
        </a:graphic>
      </p:graphicFrame>
      <p:cxnSp>
        <p:nvCxnSpPr>
          <p:cNvPr id="4" name="Straight Connector 3"/>
          <p:cNvCxnSpPr/>
          <p:nvPr/>
        </p:nvCxnSpPr>
        <p:spPr bwMode="gray">
          <a:xfrm flipV="1">
            <a:off x="4922839" y="2163003"/>
            <a:ext cx="0" cy="868295"/>
          </a:xfrm>
          <a:prstGeom prst="line">
            <a:avLst/>
          </a:prstGeom>
          <a:noFill/>
          <a:ln w="12700">
            <a:solidFill>
              <a:schemeClr val="accent2"/>
            </a:solidFill>
            <a:tailEnd type="oval"/>
          </a:ln>
        </p:spPr>
      </p:cxnSp>
      <p:sp>
        <p:nvSpPr>
          <p:cNvPr id="60" name="TextBox 59"/>
          <p:cNvSpPr txBox="1"/>
          <p:nvPr/>
        </p:nvSpPr>
        <p:spPr bwMode="gray">
          <a:xfrm>
            <a:off x="4416832" y="2720511"/>
            <a:ext cx="1431517" cy="562439"/>
          </a:xfrm>
          <a:prstGeom prst="rect">
            <a:avLst/>
          </a:prstGeom>
          <a:solidFill>
            <a:schemeClr val="bg1"/>
          </a:solidFill>
          <a:ln w="12700">
            <a:solidFill>
              <a:srgbClr val="A0A4A9"/>
            </a:solidFill>
          </a:ln>
        </p:spPr>
        <p:txBody>
          <a:bodyPr wrap="square" lIns="91440" tIns="45720" rIns="45720" bIns="45720" rtlCol="0" anchor="ctr">
            <a:noAutofit/>
          </a:bodyPr>
          <a:lstStyle/>
          <a:p>
            <a:pPr marL="0" marR="0" lvl="0" indent="0" defTabSz="1018879" eaLnBrk="1" fontAlgn="auto" latinLnBrk="0" hangingPunct="1">
              <a:lnSpc>
                <a:spcPct val="100000"/>
              </a:lnSpc>
              <a:spcBef>
                <a:spcPts val="500"/>
              </a:spcBef>
              <a:spcAft>
                <a:spcPts val="0"/>
              </a:spcAft>
              <a:buClrTx/>
              <a:buSzTx/>
              <a:buFontTx/>
              <a:buNone/>
              <a:tabLst/>
              <a:defRPr/>
            </a:pPr>
            <a:r>
              <a:rPr lang="en-US" sz="900" kern="0" dirty="0">
                <a:solidFill>
                  <a:srgbClr val="4F5861"/>
                </a:solidFill>
              </a:rPr>
              <a:t>School websites a key resource for college-bound Gen Z students</a:t>
            </a:r>
            <a:endParaRPr kumimoji="0" lang="en-US" sz="900" b="0" i="0" u="none" strike="noStrike" kern="0" cap="none" spc="0" normalizeH="0" baseline="0" noProof="0" dirty="0">
              <a:ln>
                <a:noFill/>
              </a:ln>
              <a:solidFill>
                <a:srgbClr val="4F5861"/>
              </a:solidFill>
              <a:effectLst/>
              <a:uLnTx/>
              <a:uFillTx/>
            </a:endParaRPr>
          </a:p>
        </p:txBody>
      </p:sp>
      <p:sp>
        <p:nvSpPr>
          <p:cNvPr id="64" name="TextBox 63"/>
          <p:cNvSpPr txBox="1"/>
          <p:nvPr/>
        </p:nvSpPr>
        <p:spPr bwMode="gray">
          <a:xfrm>
            <a:off x="280194" y="952942"/>
            <a:ext cx="5904706" cy="495007"/>
          </a:xfrm>
          <a:prstGeom prst="rect">
            <a:avLst/>
          </a:prstGeom>
          <a:noFill/>
        </p:spPr>
        <p:txBody>
          <a:bodyPr wrap="square" lIns="0" tIns="0" rIns="0" bIns="0" rtlCol="0">
            <a:spAutoFit/>
          </a:bodyPr>
          <a:lstStyle/>
          <a:p>
            <a:r>
              <a:rPr lang="en-US" sz="1000" b="1" dirty="0">
                <a:solidFill>
                  <a:srgbClr val="333E48"/>
                </a:solidFill>
              </a:rPr>
              <a:t>“Which information sources have helped your college search?”</a:t>
            </a:r>
          </a:p>
          <a:p>
            <a:pPr>
              <a:spcBef>
                <a:spcPts val="500"/>
              </a:spcBef>
            </a:pPr>
            <a:r>
              <a:rPr lang="en-US" sz="900" i="1" dirty="0">
                <a:solidFill>
                  <a:srgbClr val="333E48"/>
                </a:solidFill>
              </a:rPr>
              <a:t>Percentage of Responding Students, </a:t>
            </a:r>
            <a:br>
              <a:rPr lang="en-US" sz="900" i="1" dirty="0">
                <a:solidFill>
                  <a:srgbClr val="333E48"/>
                </a:solidFill>
              </a:rPr>
            </a:br>
            <a:r>
              <a:rPr lang="en-US" sz="900" i="1" dirty="0">
                <a:solidFill>
                  <a:srgbClr val="333E48"/>
                </a:solidFill>
              </a:rPr>
              <a:t>EAB Communication Preferences Survey of College-Bound Students (2017)</a:t>
            </a:r>
          </a:p>
        </p:txBody>
      </p:sp>
    </p:spTree>
    <p:custDataLst>
      <p:tags r:id="rId1"/>
    </p:custDataLst>
    <p:extLst>
      <p:ext uri="{BB962C8B-B14F-4D97-AF65-F5344CB8AC3E}">
        <p14:creationId xmlns:p14="http://schemas.microsoft.com/office/powerpoint/2010/main" val="34558636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2"/>
          <p:cNvSpPr>
            <a:spLocks noGrp="1"/>
          </p:cNvSpPr>
          <p:nvPr>
            <p:ph type="body" sz="quarter" idx="10"/>
          </p:nvPr>
        </p:nvSpPr>
        <p:spPr bwMode="gray">
          <a:xfrm>
            <a:off x="1363152" y="2226404"/>
            <a:ext cx="3749040" cy="138499"/>
          </a:xfrm>
        </p:spPr>
        <p:txBody>
          <a:bodyPr vert="horz" wrap="square" lIns="0" tIns="0" rIns="0" bIns="0" rtlCol="0" anchor="ctr" anchorCtr="0">
            <a:spAutoFit/>
          </a:bodyPr>
          <a:lstStyle/>
          <a:p>
            <a:r>
              <a:rPr lang="en-US" dirty="0"/>
              <a:t>8 Gen Z </a:t>
            </a:r>
            <a:r>
              <a:rPr lang="en-US" dirty="0">
                <a:solidFill>
                  <a:schemeClr val="tx2"/>
                </a:solidFill>
              </a:rPr>
              <a:t>Traits </a:t>
            </a:r>
            <a:r>
              <a:rPr lang="en-US" dirty="0"/>
              <a:t>&amp;</a:t>
            </a:r>
            <a:r>
              <a:rPr lang="en-US" dirty="0">
                <a:solidFill>
                  <a:schemeClr val="tx2"/>
                </a:solidFill>
              </a:rPr>
              <a:t> Behaviors</a:t>
            </a:r>
            <a:endParaRPr lang="en-US" dirty="0"/>
          </a:p>
        </p:txBody>
      </p:sp>
      <p:sp>
        <p:nvSpPr>
          <p:cNvPr id="4" name="Text Placeholder 3"/>
          <p:cNvSpPr>
            <a:spLocks noGrp="1"/>
          </p:cNvSpPr>
          <p:nvPr>
            <p:ph type="body" sz="quarter" idx="11"/>
          </p:nvPr>
        </p:nvSpPr>
        <p:spPr bwMode="gray">
          <a:xfrm>
            <a:off x="1363152" y="1508087"/>
            <a:ext cx="3749040" cy="138499"/>
          </a:xfrm>
        </p:spPr>
        <p:txBody>
          <a:bodyPr vert="horz" wrap="square" lIns="0" tIns="0" rIns="0" bIns="0" rtlCol="0" anchor="ctr" anchorCtr="0">
            <a:spAutoFit/>
          </a:bodyPr>
          <a:lstStyle/>
          <a:p>
            <a:r>
              <a:rPr lang="en-US" sz="900" dirty="0">
                <a:solidFill>
                  <a:schemeClr val="accent1"/>
                </a:solidFill>
                <a:latin typeface="+mn-lt"/>
              </a:rPr>
              <a:t>Gen Z in Brief</a:t>
            </a:r>
          </a:p>
        </p:txBody>
      </p:sp>
      <p:sp>
        <p:nvSpPr>
          <p:cNvPr id="5" name="Text Placeholder 4"/>
          <p:cNvSpPr>
            <a:spLocks noGrp="1"/>
          </p:cNvSpPr>
          <p:nvPr>
            <p:ph type="body" sz="quarter" idx="12"/>
          </p:nvPr>
        </p:nvSpPr>
        <p:spPr>
          <a:xfrm>
            <a:off x="1363151" y="2921181"/>
            <a:ext cx="4446929" cy="215444"/>
          </a:xfrm>
        </p:spPr>
        <p:txBody>
          <a:bodyPr vert="horz" wrap="square" lIns="0" tIns="0" rIns="0" bIns="0" rtlCol="0" anchor="ctr" anchorCtr="0">
            <a:spAutoFit/>
          </a:bodyPr>
          <a:lstStyle/>
          <a:p>
            <a:r>
              <a:rPr lang="en-US" sz="1400" dirty="0">
                <a:solidFill>
                  <a:schemeClr val="bg1"/>
                </a:solidFill>
              </a:rPr>
              <a:t>Gen Z </a:t>
            </a:r>
            <a:r>
              <a:rPr lang="en-US" sz="1400" dirty="0">
                <a:solidFill>
                  <a:schemeClr val="tx2"/>
                </a:solidFill>
              </a:rPr>
              <a:t>Research</a:t>
            </a:r>
            <a:r>
              <a:rPr lang="en-US" sz="1400" dirty="0"/>
              <a:t> </a:t>
            </a:r>
            <a:r>
              <a:rPr lang="en-US" sz="1400" dirty="0">
                <a:solidFill>
                  <a:schemeClr val="bg1"/>
                </a:solidFill>
              </a:rPr>
              <a:t>&amp;</a:t>
            </a:r>
            <a:r>
              <a:rPr lang="en-US" sz="1400" dirty="0"/>
              <a:t> </a:t>
            </a:r>
            <a:r>
              <a:rPr lang="en-US" sz="1400" dirty="0">
                <a:solidFill>
                  <a:schemeClr val="tx2"/>
                </a:solidFill>
              </a:rPr>
              <a:t>Insights</a:t>
            </a:r>
            <a:endParaRPr lang="en-US" sz="1400" dirty="0"/>
          </a:p>
        </p:txBody>
      </p:sp>
      <p:sp>
        <p:nvSpPr>
          <p:cNvPr id="2" name="AutoShape 4" descr="Rebecca Howard"/>
          <p:cNvSpPr>
            <a:spLocks noChangeAspect="1" noChangeArrowheads="1"/>
          </p:cNvSpPr>
          <p:nvPr/>
        </p:nvSpPr>
        <p:spPr bwMode="auto">
          <a:xfrm>
            <a:off x="15557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235" tIns="45618" rIns="91235" bIns="45618" numCol="1" anchor="t" anchorCtr="0" compatLnSpc="1">
            <a:prstTxWarp prst="textNoShape">
              <a:avLst/>
            </a:prstTxWarp>
          </a:bodyPr>
          <a:lstStyle/>
          <a:p>
            <a:pPr defTabSz="638672"/>
            <a:endParaRPr lang="en-US" sz="1300" dirty="0">
              <a:solidFill>
                <a:srgbClr val="4F5861"/>
              </a:solidFill>
            </a:endParaRPr>
          </a:p>
        </p:txBody>
      </p:sp>
    </p:spTree>
    <p:extLst>
      <p:ext uri="{BB962C8B-B14F-4D97-AF65-F5344CB8AC3E}">
        <p14:creationId xmlns:p14="http://schemas.microsoft.com/office/powerpoint/2010/main" val="37755688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6781827-9442-4087-9F77-9F6D0D94E9CD}"/>
              </a:ext>
            </a:extLst>
          </p:cNvPr>
          <p:cNvSpPr>
            <a:spLocks noGrp="1"/>
          </p:cNvSpPr>
          <p:nvPr>
            <p:ph type="title"/>
          </p:nvPr>
        </p:nvSpPr>
        <p:spPr>
          <a:xfrm>
            <a:off x="200761" y="255909"/>
            <a:ext cx="5820886" cy="256480"/>
          </a:xfrm>
        </p:spPr>
        <p:txBody>
          <a:bodyPr/>
          <a:lstStyle/>
          <a:p>
            <a:r>
              <a:rPr lang="en-US" b="0" dirty="0">
                <a:solidFill>
                  <a:schemeClr val="accent4"/>
                </a:solidFill>
              </a:rPr>
              <a:t>EAB Market Research Deepens Understanding</a:t>
            </a:r>
          </a:p>
        </p:txBody>
      </p:sp>
      <p:sp>
        <p:nvSpPr>
          <p:cNvPr id="2" name="Rectangle 1">
            <a:extLst>
              <a:ext uri="{FF2B5EF4-FFF2-40B4-BE49-F238E27FC236}">
                <a16:creationId xmlns:a16="http://schemas.microsoft.com/office/drawing/2014/main" id="{3FB91150-04CB-414A-A7BF-6551F20F6160}"/>
              </a:ext>
            </a:extLst>
          </p:cNvPr>
          <p:cNvSpPr/>
          <p:nvPr/>
        </p:nvSpPr>
        <p:spPr bwMode="gray">
          <a:xfrm>
            <a:off x="3839509" y="1001436"/>
            <a:ext cx="2035401" cy="334963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2">
                  <a:lumMod val="60000"/>
                  <a:lumOff val="40000"/>
                </a:schemeClr>
              </a:solidFill>
            </a:endParaRPr>
          </a:p>
        </p:txBody>
      </p:sp>
      <p:sp>
        <p:nvSpPr>
          <p:cNvPr id="3" name="TextBox 2">
            <a:extLst>
              <a:ext uri="{FF2B5EF4-FFF2-40B4-BE49-F238E27FC236}">
                <a16:creationId xmlns:a16="http://schemas.microsoft.com/office/drawing/2014/main" id="{E4FDD9C8-5CCB-4142-8E94-9D39C8EF593D}"/>
              </a:ext>
            </a:extLst>
          </p:cNvPr>
          <p:cNvSpPr txBox="1"/>
          <p:nvPr/>
        </p:nvSpPr>
        <p:spPr>
          <a:xfrm>
            <a:off x="3967908" y="1815380"/>
            <a:ext cx="1778604" cy="519307"/>
          </a:xfrm>
          <a:prstGeom prst="rect">
            <a:avLst/>
          </a:prstGeom>
          <a:solidFill>
            <a:schemeClr val="bg1"/>
          </a:solidFill>
          <a:ln>
            <a:solidFill>
              <a:schemeClr val="accent1"/>
            </a:solidFill>
          </a:ln>
        </p:spPr>
        <p:txBody>
          <a:bodyPr wrap="square" lIns="182880" tIns="182880" rIns="182880" bIns="182880" rtlCol="0" anchor="ctr">
            <a:noAutofit/>
          </a:bodyPr>
          <a:lstStyle/>
          <a:p>
            <a:pPr algn="ctr"/>
            <a:r>
              <a:rPr lang="en-US" sz="900" dirty="0"/>
              <a:t>Gen Z survey deployed</a:t>
            </a:r>
          </a:p>
          <a:p>
            <a:pPr algn="ctr"/>
            <a:r>
              <a:rPr lang="en-US" sz="900" dirty="0"/>
              <a:t>(late Summer 2018)</a:t>
            </a:r>
          </a:p>
        </p:txBody>
      </p:sp>
      <p:sp>
        <p:nvSpPr>
          <p:cNvPr id="4" name="TextBox 3">
            <a:extLst>
              <a:ext uri="{FF2B5EF4-FFF2-40B4-BE49-F238E27FC236}">
                <a16:creationId xmlns:a16="http://schemas.microsoft.com/office/drawing/2014/main" id="{076476C4-F706-4105-A860-C53F9EE81630}"/>
              </a:ext>
            </a:extLst>
          </p:cNvPr>
          <p:cNvSpPr txBox="1"/>
          <p:nvPr/>
        </p:nvSpPr>
        <p:spPr>
          <a:xfrm>
            <a:off x="3967908" y="2569631"/>
            <a:ext cx="1778604" cy="579000"/>
          </a:xfrm>
          <a:prstGeom prst="rect">
            <a:avLst/>
          </a:prstGeom>
          <a:solidFill>
            <a:schemeClr val="bg1"/>
          </a:solidFill>
          <a:ln>
            <a:solidFill>
              <a:schemeClr val="accent1"/>
            </a:solidFill>
          </a:ln>
        </p:spPr>
        <p:txBody>
          <a:bodyPr wrap="square" lIns="182880" tIns="182880" rIns="182880" bIns="182880" rtlCol="0" anchor="ctr">
            <a:noAutofit/>
          </a:bodyPr>
          <a:lstStyle/>
          <a:p>
            <a:pPr algn="ctr">
              <a:spcBef>
                <a:spcPts val="500"/>
              </a:spcBef>
            </a:pPr>
            <a:endParaRPr lang="en-US" sz="900" dirty="0"/>
          </a:p>
          <a:p>
            <a:pPr lvl="0" algn="ctr" defTabSz="355600">
              <a:spcBef>
                <a:spcPct val="0"/>
              </a:spcBef>
            </a:pPr>
            <a:r>
              <a:rPr lang="en-US" sz="900" dirty="0"/>
              <a:t>Findings collected and analyzed</a:t>
            </a:r>
          </a:p>
          <a:p>
            <a:pPr lvl="0" algn="ctr" defTabSz="355600">
              <a:spcBef>
                <a:spcPct val="0"/>
              </a:spcBef>
            </a:pPr>
            <a:r>
              <a:rPr lang="en-US" sz="900" dirty="0"/>
              <a:t>(early Fall 2018)</a:t>
            </a:r>
          </a:p>
          <a:p>
            <a:pPr lvl="0" algn="ctr" defTabSz="355600">
              <a:spcBef>
                <a:spcPct val="0"/>
              </a:spcBef>
            </a:pPr>
            <a:endParaRPr lang="en-US" sz="900" dirty="0"/>
          </a:p>
        </p:txBody>
      </p:sp>
      <p:sp>
        <p:nvSpPr>
          <p:cNvPr id="6" name="TextBox 5">
            <a:extLst>
              <a:ext uri="{FF2B5EF4-FFF2-40B4-BE49-F238E27FC236}">
                <a16:creationId xmlns:a16="http://schemas.microsoft.com/office/drawing/2014/main" id="{5033CBD6-62AE-4AA7-AA72-CD345D6C24F1}"/>
              </a:ext>
            </a:extLst>
          </p:cNvPr>
          <p:cNvSpPr txBox="1"/>
          <p:nvPr/>
        </p:nvSpPr>
        <p:spPr>
          <a:xfrm>
            <a:off x="3967908" y="3360695"/>
            <a:ext cx="1778604" cy="876938"/>
          </a:xfrm>
          <a:prstGeom prst="rect">
            <a:avLst/>
          </a:prstGeom>
          <a:solidFill>
            <a:schemeClr val="bg1"/>
          </a:solidFill>
          <a:ln>
            <a:solidFill>
              <a:schemeClr val="accent1"/>
            </a:solidFill>
          </a:ln>
        </p:spPr>
        <p:txBody>
          <a:bodyPr wrap="square" lIns="182880" tIns="182880" rIns="182880" bIns="182880" rtlCol="0" anchor="ctr">
            <a:noAutofit/>
          </a:bodyPr>
          <a:lstStyle/>
          <a:p>
            <a:pPr lvl="0" algn="ctr" defTabSz="355600">
              <a:spcBef>
                <a:spcPct val="0"/>
              </a:spcBef>
            </a:pPr>
            <a:r>
              <a:rPr lang="en-US" sz="900" dirty="0"/>
              <a:t>Findings used </a:t>
            </a:r>
            <a:br>
              <a:rPr lang="en-US" sz="900" dirty="0"/>
            </a:br>
            <a:r>
              <a:rPr lang="en-US" sz="900" dirty="0"/>
              <a:t>to enhance student personas</a:t>
            </a:r>
          </a:p>
          <a:p>
            <a:pPr lvl="0" algn="ctr" defTabSz="355600">
              <a:spcBef>
                <a:spcPct val="0"/>
              </a:spcBef>
            </a:pPr>
            <a:r>
              <a:rPr lang="en-US" sz="900" dirty="0"/>
              <a:t>(Winter 2018/19)</a:t>
            </a:r>
          </a:p>
        </p:txBody>
      </p:sp>
      <p:sp>
        <p:nvSpPr>
          <p:cNvPr id="9" name="TextBox 8">
            <a:extLst>
              <a:ext uri="{FF2B5EF4-FFF2-40B4-BE49-F238E27FC236}">
                <a16:creationId xmlns:a16="http://schemas.microsoft.com/office/drawing/2014/main" id="{C6B85058-68BB-4B96-8D0E-E3DD4ADCC3A1}"/>
              </a:ext>
            </a:extLst>
          </p:cNvPr>
          <p:cNvSpPr txBox="1"/>
          <p:nvPr/>
        </p:nvSpPr>
        <p:spPr>
          <a:xfrm>
            <a:off x="3967908" y="1116519"/>
            <a:ext cx="1778603" cy="618118"/>
          </a:xfrm>
          <a:prstGeom prst="rect">
            <a:avLst/>
          </a:prstGeom>
          <a:noFill/>
        </p:spPr>
        <p:txBody>
          <a:bodyPr wrap="square" lIns="0" tIns="0" rIns="0" bIns="0" rtlCol="0">
            <a:spAutoFit/>
          </a:bodyPr>
          <a:lstStyle/>
          <a:p>
            <a:pPr algn="ctr">
              <a:spcBef>
                <a:spcPts val="500"/>
              </a:spcBef>
            </a:pPr>
            <a:r>
              <a:rPr lang="en-US" sz="900" b="1" dirty="0"/>
              <a:t>Survey-Research </a:t>
            </a:r>
            <a:br>
              <a:rPr lang="en-US" sz="900" b="1" dirty="0"/>
            </a:br>
            <a:r>
              <a:rPr lang="en-US" sz="900" b="1" dirty="0"/>
              <a:t>Lifecycle</a:t>
            </a:r>
          </a:p>
          <a:p>
            <a:pPr algn="ctr">
              <a:spcBef>
                <a:spcPts val="500"/>
              </a:spcBef>
            </a:pPr>
            <a:r>
              <a:rPr lang="en-US" sz="900" i="1" dirty="0"/>
              <a:t>From Data Collection to Actionable Insights</a:t>
            </a:r>
          </a:p>
        </p:txBody>
      </p:sp>
      <p:sp>
        <p:nvSpPr>
          <p:cNvPr id="12" name="TextBox 11">
            <a:extLst>
              <a:ext uri="{FF2B5EF4-FFF2-40B4-BE49-F238E27FC236}">
                <a16:creationId xmlns:a16="http://schemas.microsoft.com/office/drawing/2014/main" id="{2742A7F6-7213-4E43-9471-099C74D70632}"/>
              </a:ext>
            </a:extLst>
          </p:cNvPr>
          <p:cNvSpPr txBox="1"/>
          <p:nvPr/>
        </p:nvSpPr>
        <p:spPr>
          <a:xfrm>
            <a:off x="280193" y="1155215"/>
            <a:ext cx="3559315" cy="3472746"/>
          </a:xfrm>
          <a:prstGeom prst="rect">
            <a:avLst/>
          </a:prstGeom>
          <a:noFill/>
        </p:spPr>
        <p:txBody>
          <a:bodyPr wrap="square" lIns="0" tIns="0" rIns="0" bIns="0" rtlCol="0">
            <a:spAutoFit/>
          </a:bodyPr>
          <a:lstStyle/>
          <a:p>
            <a:pPr>
              <a:spcBef>
                <a:spcPts val="500"/>
              </a:spcBef>
            </a:pPr>
            <a:r>
              <a:rPr lang="en-US" sz="1000" b="1" dirty="0"/>
              <a:t>Designed to discover:</a:t>
            </a:r>
          </a:p>
          <a:p>
            <a:pPr>
              <a:spcBef>
                <a:spcPts val="500"/>
              </a:spcBef>
            </a:pPr>
            <a:endParaRPr lang="en-US" sz="900" b="1" dirty="0"/>
          </a:p>
          <a:p>
            <a:pPr marL="497434" lvl="1" indent="-228600">
              <a:spcBef>
                <a:spcPts val="500"/>
              </a:spcBef>
              <a:buFont typeface="+mj-lt"/>
              <a:buAutoNum type="arabicPeriod"/>
            </a:pPr>
            <a:r>
              <a:rPr lang="en-US" sz="900" i="1" dirty="0"/>
              <a:t>How students are preparing for college </a:t>
            </a:r>
          </a:p>
          <a:p>
            <a:pPr marL="766267" lvl="2" indent="-228600">
              <a:spcBef>
                <a:spcPts val="500"/>
              </a:spcBef>
              <a:buFont typeface="Arial" panose="020B0604020202020204" pitchFamily="34" charset="0"/>
              <a:buChar char="•"/>
            </a:pPr>
            <a:r>
              <a:rPr lang="en-US" sz="900" dirty="0"/>
              <a:t>Timing of college search</a:t>
            </a:r>
          </a:p>
          <a:p>
            <a:pPr marL="766267" lvl="2" indent="-228600">
              <a:spcBef>
                <a:spcPts val="500"/>
              </a:spcBef>
              <a:buFont typeface="Arial" panose="020B0604020202020204" pitchFamily="34" charset="0"/>
              <a:buChar char="•"/>
            </a:pPr>
            <a:r>
              <a:rPr lang="en-US" sz="900" dirty="0"/>
              <a:t>Important college attributes</a:t>
            </a:r>
          </a:p>
          <a:p>
            <a:pPr marL="766267" lvl="2" indent="-228600">
              <a:spcBef>
                <a:spcPts val="500"/>
              </a:spcBef>
              <a:buFont typeface="Arial" panose="020B0604020202020204" pitchFamily="34" charset="0"/>
              <a:buChar char="•"/>
            </a:pPr>
            <a:r>
              <a:rPr lang="en-US" sz="900" dirty="0"/>
              <a:t>How students are preparing for college</a:t>
            </a:r>
          </a:p>
          <a:p>
            <a:pPr marL="766267" lvl="2" indent="-228600">
              <a:spcBef>
                <a:spcPts val="500"/>
              </a:spcBef>
              <a:buFont typeface="Arial" panose="020B0604020202020204" pitchFamily="34" charset="0"/>
              <a:buChar char="•"/>
            </a:pPr>
            <a:r>
              <a:rPr lang="en-US" sz="900" dirty="0"/>
              <a:t>Ideal college experiences</a:t>
            </a:r>
          </a:p>
          <a:p>
            <a:pPr marL="497434" lvl="1" indent="-228600">
              <a:spcBef>
                <a:spcPts val="500"/>
              </a:spcBef>
              <a:buFont typeface="+mj-lt"/>
              <a:buAutoNum type="arabicPeriod"/>
            </a:pPr>
            <a:endParaRPr lang="en-US" sz="900" dirty="0"/>
          </a:p>
          <a:p>
            <a:pPr marL="497434" lvl="1" indent="-228600">
              <a:spcBef>
                <a:spcPts val="500"/>
              </a:spcBef>
              <a:buFont typeface="+mj-lt"/>
              <a:buAutoNum type="arabicPeriod"/>
            </a:pPr>
            <a:r>
              <a:rPr lang="en-US" sz="900" i="1" dirty="0"/>
              <a:t>Uncover student personality traits</a:t>
            </a:r>
          </a:p>
          <a:p>
            <a:pPr marL="766267" lvl="2" indent="-228600">
              <a:spcBef>
                <a:spcPts val="500"/>
              </a:spcBef>
              <a:buFont typeface="Arial" panose="020B0604020202020204" pitchFamily="34" charset="0"/>
              <a:buChar char="•"/>
            </a:pPr>
            <a:r>
              <a:rPr lang="en-US" sz="900" dirty="0"/>
              <a:t>How students interact with friends</a:t>
            </a:r>
          </a:p>
          <a:p>
            <a:pPr marL="766267" lvl="2" indent="-228600">
              <a:spcBef>
                <a:spcPts val="500"/>
              </a:spcBef>
              <a:buFont typeface="Arial" panose="020B0604020202020204" pitchFamily="34" charset="0"/>
              <a:buChar char="•"/>
            </a:pPr>
            <a:r>
              <a:rPr lang="en-US" sz="900" dirty="0"/>
              <a:t>How students view themselves</a:t>
            </a:r>
          </a:p>
          <a:p>
            <a:pPr marL="766267" lvl="2" indent="-228600">
              <a:spcBef>
                <a:spcPts val="500"/>
              </a:spcBef>
              <a:buFont typeface="Arial" panose="020B0604020202020204" pitchFamily="34" charset="0"/>
              <a:buChar char="•"/>
            </a:pPr>
            <a:r>
              <a:rPr lang="en-US" sz="900" dirty="0"/>
              <a:t>Club/activity involvement</a:t>
            </a:r>
          </a:p>
          <a:p>
            <a:pPr marL="766267" lvl="2" indent="-228600">
              <a:spcBef>
                <a:spcPts val="500"/>
              </a:spcBef>
              <a:buFont typeface="Arial" panose="020B0604020202020204" pitchFamily="34" charset="0"/>
              <a:buChar char="•"/>
            </a:pPr>
            <a:r>
              <a:rPr lang="en-US" sz="900" dirty="0"/>
              <a:t>Employment</a:t>
            </a:r>
          </a:p>
          <a:p>
            <a:pPr>
              <a:spcBef>
                <a:spcPts val="500"/>
              </a:spcBef>
            </a:pPr>
            <a:endParaRPr lang="en-US" sz="900" dirty="0"/>
          </a:p>
          <a:p>
            <a:pPr>
              <a:spcBef>
                <a:spcPts val="500"/>
              </a:spcBef>
            </a:pPr>
            <a:r>
              <a:rPr lang="en-US" sz="700" i="1" dirty="0"/>
              <a:t>Data collected August 2018 </a:t>
            </a:r>
            <a:br>
              <a:rPr lang="en-US" sz="700" i="1" dirty="0"/>
            </a:br>
            <a:r>
              <a:rPr lang="en-US" sz="700" i="1" dirty="0"/>
              <a:t>from rising high school juniors and seniors</a:t>
            </a:r>
          </a:p>
          <a:p>
            <a:pPr>
              <a:spcBef>
                <a:spcPts val="500"/>
              </a:spcBef>
            </a:pPr>
            <a:endParaRPr lang="en-US" sz="900" dirty="0"/>
          </a:p>
          <a:p>
            <a:pPr>
              <a:spcBef>
                <a:spcPts val="500"/>
              </a:spcBef>
            </a:pPr>
            <a:endParaRPr lang="en-US" sz="900" dirty="0"/>
          </a:p>
        </p:txBody>
      </p:sp>
      <p:sp>
        <p:nvSpPr>
          <p:cNvPr id="13" name="Text Placeholder 1">
            <a:extLst>
              <a:ext uri="{FF2B5EF4-FFF2-40B4-BE49-F238E27FC236}">
                <a16:creationId xmlns:a16="http://schemas.microsoft.com/office/drawing/2014/main" id="{73ABF854-B9CC-C248-8315-3ECE8A11150F}"/>
              </a:ext>
            </a:extLst>
          </p:cNvPr>
          <p:cNvSpPr txBox="1">
            <a:spLocks/>
          </p:cNvSpPr>
          <p:nvPr/>
        </p:nvSpPr>
        <p:spPr bwMode="gray">
          <a:xfrm>
            <a:off x="280193" y="633448"/>
            <a:ext cx="5893392" cy="169277"/>
          </a:xfrm>
          <a:prstGeom prst="rect">
            <a:avLst/>
          </a:prstGeom>
        </p:spPr>
        <p:txBody>
          <a:bodyPr vert="horz" wrap="square" lIns="0" tIns="0" rIns="0" bIns="0" rtlCol="0">
            <a:spAutoFit/>
          </a:bodyPr>
          <a:lstStyle>
            <a:lvl1pPr marL="114053" indent="-114053" algn="l" defTabSz="638672"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1pPr>
            <a:lvl2pPr marL="228087" indent="-114053" algn="l" defTabSz="638672"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2pPr>
            <a:lvl3pPr marL="342152" indent="-114053" algn="l" defTabSz="638672"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3pPr>
            <a:lvl4pPr marL="456197" indent="-114053" algn="l" defTabSz="638672"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4pPr>
            <a:lvl5pPr marL="570268" indent="-114053" algn="l" defTabSz="638672" rtl="0" eaLnBrk="1" latinLnBrk="0" hangingPunct="1">
              <a:spcBef>
                <a:spcPts val="500"/>
              </a:spcBef>
              <a:buSzPct val="100000"/>
              <a:buFont typeface="Arial" panose="020B0604020202020204" pitchFamily="34" charset="0"/>
              <a:buChar char="•"/>
              <a:defRPr sz="900" kern="1200" baseline="0">
                <a:solidFill>
                  <a:schemeClr val="tx1"/>
                </a:solidFill>
                <a:latin typeface="+mn-lt"/>
                <a:ea typeface="+mn-ea"/>
                <a:cs typeface="+mn-cs"/>
              </a:defRPr>
            </a:lvl5pPr>
            <a:lvl6pPr marL="685854" indent="-117211" algn="l" defTabSz="638672"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6pPr>
            <a:lvl7pPr marL="799928" indent="-112482" algn="l" defTabSz="638672"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7pPr>
            <a:lvl8pPr marL="912398" indent="-112482" algn="l" defTabSz="638672"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8pPr>
            <a:lvl9pPr marL="1024856" indent="-112482" algn="l" defTabSz="638672" rtl="0" eaLnBrk="1" latinLnBrk="0" hangingPunct="1">
              <a:spcBef>
                <a:spcPts val="500"/>
              </a:spcBef>
              <a:buClr>
                <a:schemeClr val="tx1"/>
              </a:buClr>
              <a:buSzPct val="100000"/>
              <a:buFont typeface="Arial" panose="020B0604020202020204" pitchFamily="34" charset="0"/>
              <a:buChar char="•"/>
              <a:defRPr sz="900" kern="1200">
                <a:solidFill>
                  <a:schemeClr val="tx1"/>
                </a:solidFill>
                <a:latin typeface="+mn-lt"/>
                <a:ea typeface="+mn-ea"/>
                <a:cs typeface="+mn-cs"/>
              </a:defRPr>
            </a:lvl9pPr>
          </a:lstStyle>
          <a:p>
            <a:pPr marL="0" indent="0">
              <a:buNone/>
            </a:pPr>
            <a:r>
              <a:rPr lang="en-US" sz="1100" dirty="0"/>
              <a:t>Fundamental Trends of Gen Z’s Personal Preferences and Behaviors</a:t>
            </a:r>
            <a:endParaRPr lang="en-US" sz="1100" dirty="0">
              <a:solidFill>
                <a:schemeClr val="accent4"/>
              </a:solidFill>
            </a:endParaRPr>
          </a:p>
        </p:txBody>
      </p:sp>
      <p:sp>
        <p:nvSpPr>
          <p:cNvPr id="14" name="Text Placeholder 19">
            <a:extLst>
              <a:ext uri="{FF2B5EF4-FFF2-40B4-BE49-F238E27FC236}">
                <a16:creationId xmlns:a16="http://schemas.microsoft.com/office/drawing/2014/main" id="{30153673-EB77-414F-AEA7-4EEB657E010A}"/>
              </a:ext>
            </a:extLst>
          </p:cNvPr>
          <p:cNvSpPr txBox="1">
            <a:spLocks/>
          </p:cNvSpPr>
          <p:nvPr/>
        </p:nvSpPr>
        <p:spPr bwMode="gray">
          <a:xfrm>
            <a:off x="280194" y="99783"/>
            <a:ext cx="2560320" cy="123111"/>
          </a:xfrm>
          <a:prstGeom prst="rect">
            <a:avLst/>
          </a:prstGeom>
        </p:spPr>
        <p:txBody>
          <a:bodyPr vert="horz" wrap="square" lIns="0" tIns="0" rIns="0" bIns="0" rtlCol="0" anchor="ctr" anchorCtr="0">
            <a:spAutoFit/>
          </a:bodyPr>
          <a:lstStyle>
            <a:lvl1pPr marL="0" indent="0" algn="l" defTabSz="480060" rtl="0" eaLnBrk="1" latinLnBrk="0" hangingPunct="1">
              <a:lnSpc>
                <a:spcPct val="100000"/>
              </a:lnSpc>
              <a:spcBef>
                <a:spcPts val="0"/>
              </a:spcBef>
              <a:buClrTx/>
              <a:buFont typeface="Arial" panose="020B0604020202020204" pitchFamily="34" charset="0"/>
              <a:buNone/>
              <a:defRPr sz="800" kern="1200">
                <a:solidFill>
                  <a:schemeClr val="tx1"/>
                </a:solidFill>
                <a:latin typeface="+mn-lt"/>
                <a:ea typeface="+mn-ea"/>
                <a:cs typeface="+mn-cs"/>
              </a:defRPr>
            </a:lvl1pPr>
            <a:lvl2pPr marL="114300" indent="0" algn="l" defTabSz="480060" rtl="0" eaLnBrk="1" latinLnBrk="0" hangingPunct="1">
              <a:lnSpc>
                <a:spcPct val="100000"/>
              </a:lnSpc>
              <a:spcBef>
                <a:spcPts val="0"/>
              </a:spcBef>
              <a:buClrTx/>
              <a:buFont typeface="Verdana" panose="020B0604030504040204" pitchFamily="34" charset="0"/>
              <a:buNone/>
              <a:defRPr sz="800" kern="1200">
                <a:solidFill>
                  <a:schemeClr val="tx1"/>
                </a:solidFill>
                <a:latin typeface="+mn-lt"/>
                <a:ea typeface="+mn-ea"/>
                <a:cs typeface="+mn-cs"/>
              </a:defRPr>
            </a:lvl2pPr>
            <a:lvl3pPr marL="228600" indent="0" algn="l" defTabSz="480060" rtl="0" eaLnBrk="1" latinLnBrk="0" hangingPunct="1">
              <a:lnSpc>
                <a:spcPct val="100000"/>
              </a:lnSpc>
              <a:spcBef>
                <a:spcPts val="0"/>
              </a:spcBef>
              <a:buClrTx/>
              <a:buFont typeface="Arial" panose="020B0604020202020204" pitchFamily="34" charset="0"/>
              <a:buNone/>
              <a:defRPr sz="800" kern="1200">
                <a:solidFill>
                  <a:schemeClr val="tx1"/>
                </a:solidFill>
                <a:latin typeface="+mn-lt"/>
                <a:ea typeface="+mn-ea"/>
                <a:cs typeface="+mn-cs"/>
              </a:defRPr>
            </a:lvl3pPr>
            <a:lvl4pPr marL="342900" indent="0" algn="l" defTabSz="480060" rtl="0" eaLnBrk="1" latinLnBrk="0" hangingPunct="1">
              <a:lnSpc>
                <a:spcPct val="100000"/>
              </a:lnSpc>
              <a:spcBef>
                <a:spcPts val="0"/>
              </a:spcBef>
              <a:buFont typeface="Verdana" panose="020B0604030504040204" pitchFamily="34" charset="0"/>
              <a:buNone/>
              <a:defRPr sz="800" kern="1200">
                <a:solidFill>
                  <a:schemeClr val="tx1"/>
                </a:solidFill>
                <a:latin typeface="+mn-lt"/>
                <a:ea typeface="+mn-ea"/>
                <a:cs typeface="+mn-cs"/>
              </a:defRPr>
            </a:lvl4pPr>
            <a:lvl5pPr marL="457200" indent="0" algn="l" defTabSz="480060" rtl="0" eaLnBrk="1" latinLnBrk="0" hangingPunct="1">
              <a:lnSpc>
                <a:spcPct val="100000"/>
              </a:lnSpc>
              <a:spcBef>
                <a:spcPts val="0"/>
              </a:spcBef>
              <a:buFont typeface="Arial" panose="020B0604020202020204" pitchFamily="34" charset="0"/>
              <a:buNone/>
              <a:defRPr sz="8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a:lstStyle>
          <a:p>
            <a:r>
              <a:rPr lang="en-US" dirty="0">
                <a:solidFill>
                  <a:schemeClr val="accent4"/>
                </a:solidFill>
              </a:rPr>
              <a:t>EAB Gen Z Research &amp; Insights</a:t>
            </a:r>
          </a:p>
        </p:txBody>
      </p:sp>
      <p:sp>
        <p:nvSpPr>
          <p:cNvPr id="11" name="Arrow: Down 10">
            <a:extLst>
              <a:ext uri="{FF2B5EF4-FFF2-40B4-BE49-F238E27FC236}">
                <a16:creationId xmlns:a16="http://schemas.microsoft.com/office/drawing/2014/main" id="{E8641864-AE0F-495B-B5A8-AFCAD39D7494}"/>
              </a:ext>
            </a:extLst>
          </p:cNvPr>
          <p:cNvSpPr/>
          <p:nvPr/>
        </p:nvSpPr>
        <p:spPr bwMode="gray">
          <a:xfrm>
            <a:off x="4780423" y="2313074"/>
            <a:ext cx="153572" cy="197005"/>
          </a:xfrm>
          <a:prstGeom prst="downArrow">
            <a:avLst/>
          </a:prstGeom>
          <a:solidFill>
            <a:schemeClr val="bg1"/>
          </a:solidFill>
          <a:ln w="19050">
            <a:noFill/>
            <a:prstDash val="sysDash"/>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err="1">
              <a:solidFill>
                <a:schemeClr val="bg1"/>
              </a:solidFill>
            </a:endParaRPr>
          </a:p>
        </p:txBody>
      </p:sp>
      <p:sp>
        <p:nvSpPr>
          <p:cNvPr id="15" name="Arrow: Down 14">
            <a:extLst>
              <a:ext uri="{FF2B5EF4-FFF2-40B4-BE49-F238E27FC236}">
                <a16:creationId xmlns:a16="http://schemas.microsoft.com/office/drawing/2014/main" id="{6FE29A08-FA52-471F-BFA8-9482BB4FC660}"/>
              </a:ext>
            </a:extLst>
          </p:cNvPr>
          <p:cNvSpPr/>
          <p:nvPr/>
        </p:nvSpPr>
        <p:spPr bwMode="gray">
          <a:xfrm>
            <a:off x="4780423" y="3087920"/>
            <a:ext cx="153572" cy="197005"/>
          </a:xfrm>
          <a:prstGeom prst="downArrow">
            <a:avLst/>
          </a:prstGeom>
          <a:solidFill>
            <a:schemeClr val="bg1"/>
          </a:solidFill>
          <a:ln w="19050">
            <a:noFill/>
            <a:prstDash val="sysDash"/>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err="1">
              <a:solidFill>
                <a:schemeClr val="bg1"/>
              </a:solidFill>
            </a:endParaRPr>
          </a:p>
        </p:txBody>
      </p:sp>
    </p:spTree>
    <p:extLst>
      <p:ext uri="{BB962C8B-B14F-4D97-AF65-F5344CB8AC3E}">
        <p14:creationId xmlns:p14="http://schemas.microsoft.com/office/powerpoint/2010/main" val="22594931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Today’s Presenters </a:t>
            </a:r>
            <a:endParaRPr lang="en-US" dirty="0">
              <a:solidFill>
                <a:srgbClr val="FF0000"/>
              </a:solidFill>
            </a:endParaRPr>
          </a:p>
        </p:txBody>
      </p:sp>
      <p:sp>
        <p:nvSpPr>
          <p:cNvPr id="12" name="Text Placeholder 9"/>
          <p:cNvSpPr txBox="1">
            <a:spLocks/>
          </p:cNvSpPr>
          <p:nvPr/>
        </p:nvSpPr>
        <p:spPr bwMode="gray">
          <a:xfrm>
            <a:off x="1804680" y="1352825"/>
            <a:ext cx="3766779" cy="692497"/>
          </a:xfrm>
          <a:prstGeom prst="rect">
            <a:avLst/>
          </a:prstGeom>
          <a:noFill/>
          <a:ln w="19050">
            <a:noFill/>
          </a:ln>
        </p:spPr>
        <p:txBody>
          <a:bodyPr wrap="square" lIns="0" tIns="0" rIns="0" bIns="0">
            <a:spAutoFit/>
          </a:bodyPr>
          <a:lstStyle>
            <a:lvl1pPr marL="0" indent="0" algn="l" defTabSz="640080" rtl="0" eaLnBrk="1" latinLnBrk="0" hangingPunct="1">
              <a:spcBef>
                <a:spcPts val="0"/>
              </a:spcBef>
              <a:buFont typeface="Arial" pitchFamily="34" charset="0"/>
              <a:buNone/>
              <a:defRPr sz="1000" b="1" kern="1200" baseline="0">
                <a:solidFill>
                  <a:schemeClr val="tx1"/>
                </a:solidFill>
                <a:latin typeface="+mn-lt"/>
                <a:ea typeface="+mn-ea"/>
                <a:cs typeface="+mn-cs"/>
              </a:defRPr>
            </a:lvl1pPr>
            <a:lvl2pPr marL="0" indent="0" algn="l" defTabSz="640080" rtl="0" eaLnBrk="1" latinLnBrk="0" hangingPunct="1">
              <a:spcBef>
                <a:spcPts val="500"/>
              </a:spcBef>
              <a:buFont typeface="Arial" pitchFamily="34" charset="0"/>
              <a:buNone/>
              <a:defRPr sz="1800" kern="1200">
                <a:solidFill>
                  <a:schemeClr val="tx1"/>
                </a:solidFill>
                <a:latin typeface="+mn-lt"/>
                <a:ea typeface="+mn-ea"/>
                <a:cs typeface="+mn-cs"/>
              </a:defRPr>
            </a:lvl2pPr>
            <a:lvl3pPr marL="0" indent="0" algn="l" defTabSz="640080" rtl="0" eaLnBrk="1" latinLnBrk="0" hangingPunct="1">
              <a:spcBef>
                <a:spcPts val="500"/>
              </a:spcBef>
              <a:buFont typeface="Arial" pitchFamily="34" charset="0"/>
              <a:buNone/>
              <a:defRPr sz="1800" kern="1200">
                <a:solidFill>
                  <a:schemeClr val="tx1"/>
                </a:solidFill>
                <a:latin typeface="+mn-lt"/>
                <a:ea typeface="+mn-ea"/>
                <a:cs typeface="+mn-cs"/>
              </a:defRPr>
            </a:lvl3pPr>
            <a:lvl4pPr marL="0" indent="0" algn="l" defTabSz="640080" rtl="0" eaLnBrk="1" latinLnBrk="0" hangingPunct="1">
              <a:spcBef>
                <a:spcPts val="500"/>
              </a:spcBef>
              <a:buFont typeface="Arial" pitchFamily="34" charset="0"/>
              <a:buNone/>
              <a:defRPr sz="1800" kern="1200">
                <a:solidFill>
                  <a:schemeClr val="tx1"/>
                </a:solidFill>
                <a:latin typeface="+mn-lt"/>
                <a:ea typeface="+mn-ea"/>
                <a:cs typeface="+mn-cs"/>
              </a:defRPr>
            </a:lvl4pPr>
            <a:lvl5pPr marL="0" indent="0" algn="l" defTabSz="640080" rtl="0" eaLnBrk="1" latinLnBrk="0" hangingPunct="1">
              <a:spcBef>
                <a:spcPts val="500"/>
              </a:spcBef>
              <a:buFont typeface="Arial" pitchFamily="34" charset="0"/>
              <a:buNone/>
              <a:defRPr sz="1800" kern="1200" baseline="0">
                <a:solidFill>
                  <a:schemeClr val="tx1"/>
                </a:solidFill>
                <a:latin typeface="+mn-lt"/>
                <a:ea typeface="+mn-ea"/>
                <a:cs typeface="+mn-cs"/>
              </a:defRPr>
            </a:lvl5pPr>
            <a:lvl6pPr marL="176022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208026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40030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72034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9pPr>
          </a:lstStyle>
          <a:p>
            <a:r>
              <a:rPr lang="en-US" sz="1600" b="0" dirty="0">
                <a:solidFill>
                  <a:srgbClr val="004A88"/>
                </a:solidFill>
                <a:latin typeface="Rockwell"/>
              </a:rPr>
              <a:t>Kate Ragsdale</a:t>
            </a:r>
            <a:endParaRPr lang="en-US" sz="1100" b="0" i="1" dirty="0">
              <a:solidFill>
                <a:srgbClr val="4F5861"/>
              </a:solidFill>
            </a:endParaRPr>
          </a:p>
          <a:p>
            <a:r>
              <a:rPr lang="en-US" sz="1100" b="0" i="1" dirty="0">
                <a:solidFill>
                  <a:srgbClr val="4F5861"/>
                </a:solidFill>
              </a:rPr>
              <a:t>Managing Director, Client Development</a:t>
            </a:r>
            <a:br>
              <a:rPr lang="en-US" sz="1100" b="0" i="1" dirty="0">
                <a:solidFill>
                  <a:srgbClr val="4F5861"/>
                </a:solidFill>
              </a:rPr>
            </a:br>
            <a:r>
              <a:rPr lang="en-US" sz="900" b="0" dirty="0">
                <a:solidFill>
                  <a:srgbClr val="4F5861"/>
                </a:solidFill>
              </a:rPr>
              <a:t>EAB Enrollment Services</a:t>
            </a:r>
          </a:p>
          <a:p>
            <a:r>
              <a:rPr lang="en-US" sz="900" b="0" dirty="0">
                <a:solidFill>
                  <a:srgbClr val="4F5861"/>
                </a:solidFill>
              </a:rPr>
              <a:t>kragsdale@eab.com</a:t>
            </a:r>
          </a:p>
        </p:txBody>
      </p:sp>
      <p:sp>
        <p:nvSpPr>
          <p:cNvPr id="13" name="Text Placeholder 9"/>
          <p:cNvSpPr txBox="1">
            <a:spLocks/>
          </p:cNvSpPr>
          <p:nvPr/>
        </p:nvSpPr>
        <p:spPr bwMode="gray">
          <a:xfrm>
            <a:off x="1804681" y="2594965"/>
            <a:ext cx="3291840" cy="692497"/>
          </a:xfrm>
          <a:prstGeom prst="rect">
            <a:avLst/>
          </a:prstGeom>
          <a:noFill/>
          <a:ln w="19050">
            <a:noFill/>
          </a:ln>
        </p:spPr>
        <p:txBody>
          <a:bodyPr wrap="square" lIns="0" tIns="0" rIns="0" bIns="0">
            <a:spAutoFit/>
          </a:bodyPr>
          <a:lstStyle>
            <a:lvl1pPr marL="0" indent="0" algn="l" defTabSz="640080" rtl="0" eaLnBrk="1" latinLnBrk="0" hangingPunct="1">
              <a:spcBef>
                <a:spcPts val="0"/>
              </a:spcBef>
              <a:buFont typeface="Arial" pitchFamily="34" charset="0"/>
              <a:buNone/>
              <a:defRPr sz="1000" b="1" kern="1200" baseline="0">
                <a:solidFill>
                  <a:schemeClr val="tx1"/>
                </a:solidFill>
                <a:latin typeface="+mn-lt"/>
                <a:ea typeface="+mn-ea"/>
                <a:cs typeface="+mn-cs"/>
              </a:defRPr>
            </a:lvl1pPr>
            <a:lvl2pPr marL="0" indent="0" algn="l" defTabSz="640080" rtl="0" eaLnBrk="1" latinLnBrk="0" hangingPunct="1">
              <a:spcBef>
                <a:spcPts val="500"/>
              </a:spcBef>
              <a:buFont typeface="Arial" pitchFamily="34" charset="0"/>
              <a:buNone/>
              <a:defRPr sz="1800" kern="1200">
                <a:solidFill>
                  <a:schemeClr val="tx1"/>
                </a:solidFill>
                <a:latin typeface="+mn-lt"/>
                <a:ea typeface="+mn-ea"/>
                <a:cs typeface="+mn-cs"/>
              </a:defRPr>
            </a:lvl2pPr>
            <a:lvl3pPr marL="0" indent="0" algn="l" defTabSz="640080" rtl="0" eaLnBrk="1" latinLnBrk="0" hangingPunct="1">
              <a:spcBef>
                <a:spcPts val="500"/>
              </a:spcBef>
              <a:buFont typeface="Arial" pitchFamily="34" charset="0"/>
              <a:buNone/>
              <a:defRPr sz="1800" kern="1200">
                <a:solidFill>
                  <a:schemeClr val="tx1"/>
                </a:solidFill>
                <a:latin typeface="+mn-lt"/>
                <a:ea typeface="+mn-ea"/>
                <a:cs typeface="+mn-cs"/>
              </a:defRPr>
            </a:lvl3pPr>
            <a:lvl4pPr marL="0" indent="0" algn="l" defTabSz="640080" rtl="0" eaLnBrk="1" latinLnBrk="0" hangingPunct="1">
              <a:spcBef>
                <a:spcPts val="500"/>
              </a:spcBef>
              <a:buFont typeface="Arial" pitchFamily="34" charset="0"/>
              <a:buNone/>
              <a:defRPr sz="1800" kern="1200">
                <a:solidFill>
                  <a:schemeClr val="tx1"/>
                </a:solidFill>
                <a:latin typeface="+mn-lt"/>
                <a:ea typeface="+mn-ea"/>
                <a:cs typeface="+mn-cs"/>
              </a:defRPr>
            </a:lvl4pPr>
            <a:lvl5pPr marL="0" indent="0" algn="l" defTabSz="640080" rtl="0" eaLnBrk="1" latinLnBrk="0" hangingPunct="1">
              <a:spcBef>
                <a:spcPts val="500"/>
              </a:spcBef>
              <a:buFont typeface="Arial" pitchFamily="34" charset="0"/>
              <a:buNone/>
              <a:defRPr sz="1800" kern="1200" baseline="0">
                <a:solidFill>
                  <a:schemeClr val="tx1"/>
                </a:solidFill>
                <a:latin typeface="+mn-lt"/>
                <a:ea typeface="+mn-ea"/>
                <a:cs typeface="+mn-cs"/>
              </a:defRPr>
            </a:lvl5pPr>
            <a:lvl6pPr marL="176022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208026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40030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72034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9pPr>
          </a:lstStyle>
          <a:p>
            <a:r>
              <a:rPr lang="en-US" sz="1600" b="0" dirty="0">
                <a:solidFill>
                  <a:srgbClr val="004A88"/>
                </a:solidFill>
                <a:latin typeface="Rockwell"/>
              </a:rPr>
              <a:t>Emily Bauer</a:t>
            </a:r>
            <a:endParaRPr lang="en-US" sz="1100" b="0" i="1" dirty="0">
              <a:solidFill>
                <a:srgbClr val="4F5861"/>
              </a:solidFill>
            </a:endParaRPr>
          </a:p>
          <a:p>
            <a:r>
              <a:rPr lang="en-US" sz="1100" b="0" i="1" dirty="0">
                <a:solidFill>
                  <a:srgbClr val="4F5861"/>
                </a:solidFill>
              </a:rPr>
              <a:t>Vice President of Program Marketing</a:t>
            </a:r>
            <a:br>
              <a:rPr lang="en-US" sz="1100" b="0" i="1" dirty="0">
                <a:solidFill>
                  <a:srgbClr val="4F5861"/>
                </a:solidFill>
              </a:rPr>
            </a:br>
            <a:r>
              <a:rPr lang="en-US" sz="900" b="0" dirty="0">
                <a:solidFill>
                  <a:srgbClr val="4F5861"/>
                </a:solidFill>
              </a:rPr>
              <a:t>EAB Enrollment Services</a:t>
            </a:r>
          </a:p>
          <a:p>
            <a:r>
              <a:rPr lang="en-US" sz="900" b="0" dirty="0">
                <a:solidFill>
                  <a:srgbClr val="4F5861"/>
                </a:solidFill>
              </a:rPr>
              <a:t>ebauer@eab.com</a:t>
            </a:r>
          </a:p>
        </p:txBody>
      </p:sp>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a:stretch/>
        </p:blipFill>
        <p:spPr>
          <a:xfrm>
            <a:off x="630224" y="1318514"/>
            <a:ext cx="960437" cy="960437"/>
          </a:xfrm>
          <a:prstGeom prst="rect">
            <a:avLst/>
          </a:prstGeom>
        </p:spPr>
      </p:pic>
      <p:pic>
        <p:nvPicPr>
          <p:cNvPr id="7" name="Picture 6"/>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Lst>
          </a:blip>
          <a:srcRect/>
          <a:stretch/>
        </p:blipFill>
        <p:spPr>
          <a:xfrm>
            <a:off x="662403" y="2574325"/>
            <a:ext cx="939113" cy="939113"/>
          </a:xfrm>
          <a:prstGeom prst="rect">
            <a:avLst/>
          </a:prstGeom>
        </p:spPr>
      </p:pic>
    </p:spTree>
    <p:extLst>
      <p:ext uri="{BB962C8B-B14F-4D97-AF65-F5344CB8AC3E}">
        <p14:creationId xmlns:p14="http://schemas.microsoft.com/office/powerpoint/2010/main" val="17061587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Chart 16">
            <a:extLst>
              <a:ext uri="{FF2B5EF4-FFF2-40B4-BE49-F238E27FC236}">
                <a16:creationId xmlns:a16="http://schemas.microsoft.com/office/drawing/2014/main" id="{269B6C84-E4EA-4B6C-925E-81C244EC7349}"/>
              </a:ext>
            </a:extLst>
          </p:cNvPr>
          <p:cNvGraphicFramePr/>
          <p:nvPr/>
        </p:nvGraphicFramePr>
        <p:xfrm>
          <a:off x="4155192" y="1128141"/>
          <a:ext cx="1707446" cy="1237486"/>
        </p:xfrm>
        <a:graphic>
          <a:graphicData uri="http://schemas.openxmlformats.org/drawingml/2006/chart">
            <c:chart xmlns:c="http://schemas.openxmlformats.org/drawingml/2006/chart" xmlns:r="http://schemas.openxmlformats.org/officeDocument/2006/relationships" r:id="rId2"/>
          </a:graphicData>
        </a:graphic>
      </p:graphicFrame>
      <p:sp>
        <p:nvSpPr>
          <p:cNvPr id="6" name="Title 5"/>
          <p:cNvSpPr>
            <a:spLocks noGrp="1"/>
          </p:cNvSpPr>
          <p:nvPr>
            <p:ph type="title"/>
          </p:nvPr>
        </p:nvSpPr>
        <p:spPr>
          <a:xfrm>
            <a:off x="162922" y="255216"/>
            <a:ext cx="5486400" cy="256480"/>
          </a:xfrm>
        </p:spPr>
        <p:txBody>
          <a:bodyPr/>
          <a:lstStyle/>
          <a:p>
            <a:r>
              <a:rPr lang="en-US" b="0" dirty="0"/>
              <a:t>Survey Audience in Brief</a:t>
            </a:r>
          </a:p>
        </p:txBody>
      </p:sp>
      <p:graphicFrame>
        <p:nvGraphicFramePr>
          <p:cNvPr id="22" name="Chart 21">
            <a:extLst>
              <a:ext uri="{FF2B5EF4-FFF2-40B4-BE49-F238E27FC236}">
                <a16:creationId xmlns:a16="http://schemas.microsoft.com/office/drawing/2014/main" id="{6E15BA01-D802-481B-9CC9-FEB1979A849C}"/>
              </a:ext>
            </a:extLst>
          </p:cNvPr>
          <p:cNvGraphicFramePr/>
          <p:nvPr/>
        </p:nvGraphicFramePr>
        <p:xfrm>
          <a:off x="2224791" y="1128140"/>
          <a:ext cx="1921759" cy="1243692"/>
        </p:xfrm>
        <a:graphic>
          <a:graphicData uri="http://schemas.openxmlformats.org/drawingml/2006/chart">
            <c:chart xmlns:c="http://schemas.openxmlformats.org/drawingml/2006/chart" xmlns:r="http://schemas.openxmlformats.org/officeDocument/2006/relationships" r:id="rId3"/>
          </a:graphicData>
        </a:graphic>
      </p:graphicFrame>
      <p:sp>
        <p:nvSpPr>
          <p:cNvPr id="23" name="TextBox 22">
            <a:extLst>
              <a:ext uri="{FF2B5EF4-FFF2-40B4-BE49-F238E27FC236}">
                <a16:creationId xmlns:a16="http://schemas.microsoft.com/office/drawing/2014/main" id="{61B5797D-2AEF-453B-B72C-D130FE363A27}"/>
              </a:ext>
            </a:extLst>
          </p:cNvPr>
          <p:cNvSpPr txBox="1"/>
          <p:nvPr/>
        </p:nvSpPr>
        <p:spPr>
          <a:xfrm>
            <a:off x="2655094" y="964784"/>
            <a:ext cx="2177256" cy="138499"/>
          </a:xfrm>
          <a:prstGeom prst="rect">
            <a:avLst/>
          </a:prstGeom>
          <a:noFill/>
        </p:spPr>
        <p:txBody>
          <a:bodyPr wrap="square" lIns="0" tIns="0" rIns="0" bIns="0" rtlCol="0">
            <a:spAutoFit/>
          </a:bodyPr>
          <a:lstStyle/>
          <a:p>
            <a:pPr>
              <a:spcBef>
                <a:spcPts val="500"/>
              </a:spcBef>
            </a:pPr>
            <a:r>
              <a:rPr lang="en-US" sz="900" i="1" dirty="0"/>
              <a:t>High School Year</a:t>
            </a:r>
          </a:p>
        </p:txBody>
      </p:sp>
      <p:sp>
        <p:nvSpPr>
          <p:cNvPr id="15" name="TextBox 14">
            <a:extLst>
              <a:ext uri="{FF2B5EF4-FFF2-40B4-BE49-F238E27FC236}">
                <a16:creationId xmlns:a16="http://schemas.microsoft.com/office/drawing/2014/main" id="{C5105036-035F-47B0-99E8-B3F642A31A7B}"/>
              </a:ext>
            </a:extLst>
          </p:cNvPr>
          <p:cNvSpPr txBox="1"/>
          <p:nvPr/>
        </p:nvSpPr>
        <p:spPr>
          <a:xfrm>
            <a:off x="4579744" y="962152"/>
            <a:ext cx="2177256" cy="138499"/>
          </a:xfrm>
          <a:prstGeom prst="rect">
            <a:avLst/>
          </a:prstGeom>
          <a:noFill/>
        </p:spPr>
        <p:txBody>
          <a:bodyPr wrap="square" lIns="0" tIns="0" rIns="0" bIns="0" rtlCol="0">
            <a:spAutoFit/>
          </a:bodyPr>
          <a:lstStyle/>
          <a:p>
            <a:pPr>
              <a:spcBef>
                <a:spcPts val="500"/>
              </a:spcBef>
            </a:pPr>
            <a:r>
              <a:rPr lang="en-US" sz="900" i="1" dirty="0"/>
              <a:t>Gender</a:t>
            </a:r>
          </a:p>
        </p:txBody>
      </p:sp>
      <p:sp>
        <p:nvSpPr>
          <p:cNvPr id="28" name="TextBox 27">
            <a:extLst>
              <a:ext uri="{FF2B5EF4-FFF2-40B4-BE49-F238E27FC236}">
                <a16:creationId xmlns:a16="http://schemas.microsoft.com/office/drawing/2014/main" id="{F30589C3-5EF3-4BFA-8905-734A226CDF83}"/>
              </a:ext>
            </a:extLst>
          </p:cNvPr>
          <p:cNvSpPr txBox="1"/>
          <p:nvPr/>
        </p:nvSpPr>
        <p:spPr>
          <a:xfrm>
            <a:off x="908244" y="2658711"/>
            <a:ext cx="2177256" cy="138499"/>
          </a:xfrm>
          <a:prstGeom prst="rect">
            <a:avLst/>
          </a:prstGeom>
          <a:noFill/>
        </p:spPr>
        <p:txBody>
          <a:bodyPr wrap="square" lIns="0" tIns="0" rIns="0" bIns="0" rtlCol="0">
            <a:spAutoFit/>
          </a:bodyPr>
          <a:lstStyle/>
          <a:p>
            <a:pPr>
              <a:spcBef>
                <a:spcPts val="500"/>
              </a:spcBef>
            </a:pPr>
            <a:r>
              <a:rPr lang="en-US" sz="900" i="1" dirty="0"/>
              <a:t>First-Gen</a:t>
            </a:r>
          </a:p>
        </p:txBody>
      </p:sp>
      <p:graphicFrame>
        <p:nvGraphicFramePr>
          <p:cNvPr id="29" name="Chart 28">
            <a:extLst>
              <a:ext uri="{FF2B5EF4-FFF2-40B4-BE49-F238E27FC236}">
                <a16:creationId xmlns:a16="http://schemas.microsoft.com/office/drawing/2014/main" id="{0012DBA2-12FF-45D0-82CB-EE4E647CB2CB}"/>
              </a:ext>
            </a:extLst>
          </p:cNvPr>
          <p:cNvGraphicFramePr/>
          <p:nvPr/>
        </p:nvGraphicFramePr>
        <p:xfrm>
          <a:off x="379232" y="2848918"/>
          <a:ext cx="1921759" cy="124369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0" name="Chart 29">
            <a:extLst>
              <a:ext uri="{FF2B5EF4-FFF2-40B4-BE49-F238E27FC236}">
                <a16:creationId xmlns:a16="http://schemas.microsoft.com/office/drawing/2014/main" id="{8C486499-ED8C-4941-A43A-19ADE6E1FDAC}"/>
              </a:ext>
            </a:extLst>
          </p:cNvPr>
          <p:cNvGraphicFramePr/>
          <p:nvPr/>
        </p:nvGraphicFramePr>
        <p:xfrm>
          <a:off x="2421175" y="2848918"/>
          <a:ext cx="1921759" cy="1696466"/>
        </p:xfrm>
        <a:graphic>
          <a:graphicData uri="http://schemas.openxmlformats.org/drawingml/2006/chart">
            <c:chart xmlns:c="http://schemas.openxmlformats.org/drawingml/2006/chart" xmlns:r="http://schemas.openxmlformats.org/officeDocument/2006/relationships" r:id="rId5"/>
          </a:graphicData>
        </a:graphic>
      </p:graphicFrame>
      <p:sp>
        <p:nvSpPr>
          <p:cNvPr id="31" name="TextBox 30">
            <a:extLst>
              <a:ext uri="{FF2B5EF4-FFF2-40B4-BE49-F238E27FC236}">
                <a16:creationId xmlns:a16="http://schemas.microsoft.com/office/drawing/2014/main" id="{51E6E7C3-71F0-4CA5-AB0B-C4842323E031}"/>
              </a:ext>
            </a:extLst>
          </p:cNvPr>
          <p:cNvSpPr txBox="1"/>
          <p:nvPr/>
        </p:nvSpPr>
        <p:spPr>
          <a:xfrm>
            <a:off x="2655094" y="2658711"/>
            <a:ext cx="2177256" cy="138499"/>
          </a:xfrm>
          <a:prstGeom prst="rect">
            <a:avLst/>
          </a:prstGeom>
          <a:noFill/>
        </p:spPr>
        <p:txBody>
          <a:bodyPr wrap="square" lIns="0" tIns="0" rIns="0" bIns="0" rtlCol="0">
            <a:spAutoFit/>
          </a:bodyPr>
          <a:lstStyle/>
          <a:p>
            <a:pPr>
              <a:spcBef>
                <a:spcPts val="500"/>
              </a:spcBef>
            </a:pPr>
            <a:r>
              <a:rPr lang="en-US" sz="900" i="1" dirty="0"/>
              <a:t>Income</a:t>
            </a:r>
          </a:p>
        </p:txBody>
      </p:sp>
      <p:sp>
        <p:nvSpPr>
          <p:cNvPr id="33" name="TextBox 32">
            <a:extLst>
              <a:ext uri="{FF2B5EF4-FFF2-40B4-BE49-F238E27FC236}">
                <a16:creationId xmlns:a16="http://schemas.microsoft.com/office/drawing/2014/main" id="{BE90451D-911F-4235-9BB2-8E023D72AAE9}"/>
              </a:ext>
            </a:extLst>
          </p:cNvPr>
          <p:cNvSpPr txBox="1"/>
          <p:nvPr/>
        </p:nvSpPr>
        <p:spPr>
          <a:xfrm>
            <a:off x="4579744" y="2656079"/>
            <a:ext cx="2177256" cy="138499"/>
          </a:xfrm>
          <a:prstGeom prst="rect">
            <a:avLst/>
          </a:prstGeom>
          <a:noFill/>
        </p:spPr>
        <p:txBody>
          <a:bodyPr wrap="square" lIns="0" tIns="0" rIns="0" bIns="0" rtlCol="0">
            <a:spAutoFit/>
          </a:bodyPr>
          <a:lstStyle/>
          <a:p>
            <a:pPr>
              <a:spcBef>
                <a:spcPts val="500"/>
              </a:spcBef>
            </a:pPr>
            <a:r>
              <a:rPr lang="en-US" sz="900" i="1" dirty="0"/>
              <a:t>Ethnicity</a:t>
            </a:r>
          </a:p>
        </p:txBody>
      </p:sp>
      <p:sp>
        <p:nvSpPr>
          <p:cNvPr id="35" name="Text Placeholder 1">
            <a:extLst>
              <a:ext uri="{FF2B5EF4-FFF2-40B4-BE49-F238E27FC236}">
                <a16:creationId xmlns:a16="http://schemas.microsoft.com/office/drawing/2014/main" id="{17F7A099-84E5-4A07-9BFD-7D3BF1AF4BE7}"/>
              </a:ext>
            </a:extLst>
          </p:cNvPr>
          <p:cNvSpPr txBox="1">
            <a:spLocks/>
          </p:cNvSpPr>
          <p:nvPr/>
        </p:nvSpPr>
        <p:spPr bwMode="gray">
          <a:xfrm>
            <a:off x="280193" y="633448"/>
            <a:ext cx="5893392" cy="169277"/>
          </a:xfrm>
          <a:prstGeom prst="rect">
            <a:avLst/>
          </a:prstGeom>
        </p:spPr>
        <p:txBody>
          <a:bodyPr vert="horz" wrap="square" lIns="0" tIns="0" rIns="0" bIns="0" rtlCol="0">
            <a:spAutoFit/>
          </a:bodyPr>
          <a:lstStyle>
            <a:lvl1pPr marL="114053" indent="-114053" algn="l" defTabSz="638672"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1pPr>
            <a:lvl2pPr marL="228087" indent="-114053" algn="l" defTabSz="638672"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2pPr>
            <a:lvl3pPr marL="342152" indent="-114053" algn="l" defTabSz="638672"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3pPr>
            <a:lvl4pPr marL="456197" indent="-114053" algn="l" defTabSz="638672"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4pPr>
            <a:lvl5pPr marL="570268" indent="-114053" algn="l" defTabSz="638672" rtl="0" eaLnBrk="1" latinLnBrk="0" hangingPunct="1">
              <a:spcBef>
                <a:spcPts val="500"/>
              </a:spcBef>
              <a:buSzPct val="100000"/>
              <a:buFont typeface="Arial" panose="020B0604020202020204" pitchFamily="34" charset="0"/>
              <a:buChar char="•"/>
              <a:defRPr sz="900" kern="1200" baseline="0">
                <a:solidFill>
                  <a:schemeClr val="tx1"/>
                </a:solidFill>
                <a:latin typeface="+mn-lt"/>
                <a:ea typeface="+mn-ea"/>
                <a:cs typeface="+mn-cs"/>
              </a:defRPr>
            </a:lvl5pPr>
            <a:lvl6pPr marL="685854" indent="-117211" algn="l" defTabSz="638672"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6pPr>
            <a:lvl7pPr marL="799928" indent="-112482" algn="l" defTabSz="638672"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7pPr>
            <a:lvl8pPr marL="912398" indent="-112482" algn="l" defTabSz="638672"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8pPr>
            <a:lvl9pPr marL="1024856" indent="-112482" algn="l" defTabSz="638672" rtl="0" eaLnBrk="1" latinLnBrk="0" hangingPunct="1">
              <a:spcBef>
                <a:spcPts val="500"/>
              </a:spcBef>
              <a:buClr>
                <a:schemeClr val="tx1"/>
              </a:buClr>
              <a:buSzPct val="100000"/>
              <a:buFont typeface="Arial" panose="020B0604020202020204" pitchFamily="34" charset="0"/>
              <a:buChar char="•"/>
              <a:defRPr sz="900" kern="1200">
                <a:solidFill>
                  <a:schemeClr val="tx1"/>
                </a:solidFill>
                <a:latin typeface="+mn-lt"/>
                <a:ea typeface="+mn-ea"/>
                <a:cs typeface="+mn-cs"/>
              </a:defRPr>
            </a:lvl9pPr>
          </a:lstStyle>
          <a:p>
            <a:pPr marL="0" indent="0">
              <a:buNone/>
            </a:pPr>
            <a:r>
              <a:rPr lang="en-US" sz="1100" dirty="0"/>
              <a:t>Percentage of Respondents, by Selected Characteristics</a:t>
            </a:r>
            <a:endParaRPr lang="en-US" sz="1100" dirty="0">
              <a:solidFill>
                <a:schemeClr val="accent4"/>
              </a:solidFill>
            </a:endParaRPr>
          </a:p>
        </p:txBody>
      </p:sp>
      <p:graphicFrame>
        <p:nvGraphicFramePr>
          <p:cNvPr id="38" name="Chart 37">
            <a:extLst>
              <a:ext uri="{FF2B5EF4-FFF2-40B4-BE49-F238E27FC236}">
                <a16:creationId xmlns:a16="http://schemas.microsoft.com/office/drawing/2014/main" id="{A34D0633-7E2F-4561-AEB6-25AD56ABF064}"/>
              </a:ext>
            </a:extLst>
          </p:cNvPr>
          <p:cNvGraphicFramePr/>
          <p:nvPr/>
        </p:nvGraphicFramePr>
        <p:xfrm>
          <a:off x="4361099" y="2848918"/>
          <a:ext cx="1921759" cy="1696466"/>
        </p:xfrm>
        <a:graphic>
          <a:graphicData uri="http://schemas.openxmlformats.org/drawingml/2006/chart">
            <c:chart xmlns:c="http://schemas.openxmlformats.org/drawingml/2006/chart" xmlns:r="http://schemas.openxmlformats.org/officeDocument/2006/relationships" r:id="rId6"/>
          </a:graphicData>
        </a:graphic>
      </p:graphicFrame>
      <p:pic>
        <p:nvPicPr>
          <p:cNvPr id="16" name="Picture 15">
            <a:extLst>
              <a:ext uri="{FF2B5EF4-FFF2-40B4-BE49-F238E27FC236}">
                <a16:creationId xmlns:a16="http://schemas.microsoft.com/office/drawing/2014/main" id="{38E314E0-8EE4-4733-B0D2-7F9C8D506F38}"/>
              </a:ext>
            </a:extLst>
          </p:cNvPr>
          <p:cNvPicPr>
            <a:picLocks noChangeAspect="1"/>
          </p:cNvPicPr>
          <p:nvPr/>
        </p:nvPicPr>
        <p:blipFill>
          <a:blip r:embed="rId7"/>
          <a:stretch>
            <a:fillRect/>
          </a:stretch>
        </p:blipFill>
        <p:spPr>
          <a:xfrm>
            <a:off x="531925" y="1209518"/>
            <a:ext cx="347624" cy="755705"/>
          </a:xfrm>
          <a:prstGeom prst="rect">
            <a:avLst/>
          </a:prstGeom>
        </p:spPr>
      </p:pic>
      <p:sp>
        <p:nvSpPr>
          <p:cNvPr id="20" name="Text Placeholder 5">
            <a:extLst>
              <a:ext uri="{FF2B5EF4-FFF2-40B4-BE49-F238E27FC236}">
                <a16:creationId xmlns:a16="http://schemas.microsoft.com/office/drawing/2014/main" id="{8EFEAA3B-4D3D-4E89-9C9E-A8678686FB69}"/>
              </a:ext>
            </a:extLst>
          </p:cNvPr>
          <p:cNvSpPr txBox="1">
            <a:spLocks/>
          </p:cNvSpPr>
          <p:nvPr/>
        </p:nvSpPr>
        <p:spPr bwMode="gray">
          <a:xfrm>
            <a:off x="1057835" y="1209038"/>
            <a:ext cx="1099204" cy="695062"/>
          </a:xfrm>
          <a:prstGeom prst="rect">
            <a:avLst/>
          </a:prstGeom>
        </p:spPr>
        <p:txBody>
          <a:bodyPr wrap="square" lIns="0" tIns="0" rIns="0" bIns="0">
            <a:spAutoFit/>
          </a:bodyPr>
          <a:lstStyle>
            <a:lvl1pPr marL="114300" indent="-114300" algn="l" defTabSz="640080" rtl="0" eaLnBrk="1" latinLnBrk="0" hangingPunct="1">
              <a:spcBef>
                <a:spcPts val="500"/>
              </a:spcBef>
              <a:buFont typeface="Verdana" panose="020B0604030504040204" pitchFamily="34" charset="0"/>
              <a:buChar char="•"/>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228600" indent="-114300" algn="l" defTabSz="640080" rtl="0" eaLnBrk="1" latinLnBrk="0" hangingPunct="1">
              <a:spcBef>
                <a:spcPts val="500"/>
              </a:spcBef>
              <a:buFont typeface="Arial" pitchFamily="34" charset="0"/>
              <a:buChar char="–"/>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342900" indent="-114300" algn="l" defTabSz="640080" rtl="0" eaLnBrk="1" latinLnBrk="0" hangingPunct="1">
              <a:spcBef>
                <a:spcPts val="500"/>
              </a:spcBef>
              <a:buFont typeface="Verdana" panose="020B0604030504040204" pitchFamily="34" charset="0"/>
              <a:buChar char="•"/>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457200" indent="-114300" algn="l" defTabSz="640080" rtl="0" eaLnBrk="1" latinLnBrk="0" hangingPunct="1">
              <a:spcBef>
                <a:spcPts val="500"/>
              </a:spcBef>
              <a:buFont typeface="Arial" pitchFamily="34" charset="0"/>
              <a:buChar char="–"/>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571500" indent="-114300" algn="l" defTabSz="640080" rtl="0" eaLnBrk="1" latinLnBrk="0" hangingPunct="1">
              <a:spcBef>
                <a:spcPts val="500"/>
              </a:spcBef>
              <a:buFont typeface="Verdana" panose="020B0604030504040204" pitchFamily="34" charset="0"/>
              <a:buChar char="•"/>
              <a:defRPr sz="900"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176022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208026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40030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72034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9pPr>
          </a:lstStyle>
          <a:p>
            <a:pPr marL="0" marR="0" lvl="0" indent="0" defTabSz="640080" rtl="0" eaLnBrk="1" fontAlgn="auto" latinLnBrk="0" hangingPunct="1">
              <a:lnSpc>
                <a:spcPct val="100000"/>
              </a:lnSpc>
              <a:spcBef>
                <a:spcPts val="500"/>
              </a:spcBef>
              <a:spcAft>
                <a:spcPts val="0"/>
              </a:spcAft>
              <a:buClrTx/>
              <a:buSzTx/>
              <a:buFont typeface="Verdana" panose="020B0604030504040204" pitchFamily="34" charset="0"/>
              <a:buNone/>
              <a:tabLst/>
              <a:defRPr/>
            </a:pPr>
            <a:r>
              <a:rPr kumimoji="0" lang="en-US" sz="2500" i="0" u="none" strike="noStrike" kern="1200" cap="none" spc="0" normalizeH="0" baseline="0" noProof="0" dirty="0">
                <a:ln>
                  <a:noFill/>
                </a:ln>
                <a:solidFill>
                  <a:schemeClr val="accent6"/>
                </a:solidFill>
                <a:effectLst/>
                <a:uLnTx/>
                <a:uFillTx/>
                <a:latin typeface="+mj-lt"/>
                <a:ea typeface="Verdana" panose="020B0604030504040204" pitchFamily="34" charset="0"/>
              </a:rPr>
              <a:t>4,908</a:t>
            </a:r>
          </a:p>
          <a:p>
            <a:pPr marL="0" marR="0" lvl="0" indent="0" defTabSz="640080" rtl="0" eaLnBrk="1" fontAlgn="auto" latinLnBrk="0" hangingPunct="1">
              <a:lnSpc>
                <a:spcPct val="100000"/>
              </a:lnSpc>
              <a:spcBef>
                <a:spcPts val="500"/>
              </a:spcBef>
              <a:spcAft>
                <a:spcPts val="0"/>
              </a:spcAft>
              <a:buClrTx/>
              <a:buSzTx/>
              <a:buFont typeface="Verdana" panose="020B0604030504040204" pitchFamily="34" charset="0"/>
              <a:buNone/>
              <a:tabLst/>
              <a:defRPr/>
            </a:pPr>
            <a:r>
              <a:rPr kumimoji="0" lang="en-US" sz="800" b="0" i="0" u="none" strike="noStrike" kern="1200" cap="none" spc="0" normalizeH="0" baseline="0" noProof="0" dirty="0">
                <a:ln>
                  <a:noFill/>
                </a:ln>
                <a:solidFill>
                  <a:srgbClr val="4F5861"/>
                </a:solidFill>
                <a:effectLst/>
                <a:uLnTx/>
                <a:uFillTx/>
                <a:latin typeface="Verdana"/>
                <a:ea typeface="Verdana" panose="020B0604030504040204" pitchFamily="34" charset="0"/>
              </a:rPr>
              <a:t>Students participated in the survey</a:t>
            </a:r>
          </a:p>
        </p:txBody>
      </p:sp>
    </p:spTree>
    <p:extLst>
      <p:ext uri="{BB962C8B-B14F-4D97-AF65-F5344CB8AC3E}">
        <p14:creationId xmlns:p14="http://schemas.microsoft.com/office/powerpoint/2010/main" val="3439748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80194" y="294644"/>
            <a:ext cx="5486400" cy="249299"/>
          </a:xfrm>
        </p:spPr>
        <p:txBody>
          <a:bodyPr/>
          <a:lstStyle/>
          <a:p>
            <a:r>
              <a:rPr lang="en-US" dirty="0"/>
              <a:t>Shedding Light on Self-Image</a:t>
            </a:r>
            <a:endParaRPr lang="en-US" b="0" dirty="0"/>
          </a:p>
        </p:txBody>
      </p:sp>
      <p:sp>
        <p:nvSpPr>
          <p:cNvPr id="7" name="TextBox 6"/>
          <p:cNvSpPr txBox="1"/>
          <p:nvPr/>
        </p:nvSpPr>
        <p:spPr>
          <a:xfrm>
            <a:off x="280194" y="1039182"/>
            <a:ext cx="4204342" cy="356508"/>
          </a:xfrm>
          <a:prstGeom prst="rect">
            <a:avLst/>
          </a:prstGeom>
          <a:noFill/>
        </p:spPr>
        <p:txBody>
          <a:bodyPr wrap="square" lIns="0" tIns="0" rIns="0" bIns="0" rtlCol="0">
            <a:spAutoFit/>
          </a:bodyPr>
          <a:lstStyle/>
          <a:p>
            <a:pPr>
              <a:spcBef>
                <a:spcPts val="500"/>
              </a:spcBef>
            </a:pPr>
            <a:r>
              <a:rPr lang="en-US" sz="1000" b="1" dirty="0"/>
              <a:t>“Which personality type best fits you?”</a:t>
            </a:r>
          </a:p>
          <a:p>
            <a:pPr>
              <a:spcBef>
                <a:spcPts val="500"/>
              </a:spcBef>
            </a:pPr>
            <a:r>
              <a:rPr lang="en-US" sz="900" i="1" dirty="0"/>
              <a:t>Percentage of Responding Students</a:t>
            </a:r>
          </a:p>
        </p:txBody>
      </p:sp>
      <p:graphicFrame>
        <p:nvGraphicFramePr>
          <p:cNvPr id="8" name="Chart 7"/>
          <p:cNvGraphicFramePr/>
          <p:nvPr/>
        </p:nvGraphicFramePr>
        <p:xfrm>
          <a:off x="869950" y="1779216"/>
          <a:ext cx="4470400" cy="2068884"/>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 Placeholder 1">
            <a:extLst>
              <a:ext uri="{FF2B5EF4-FFF2-40B4-BE49-F238E27FC236}">
                <a16:creationId xmlns:a16="http://schemas.microsoft.com/office/drawing/2014/main" id="{9197687A-AE3E-400D-B4D3-D4B8681C8D32}"/>
              </a:ext>
            </a:extLst>
          </p:cNvPr>
          <p:cNvSpPr>
            <a:spLocks noGrp="1"/>
          </p:cNvSpPr>
          <p:nvPr>
            <p:ph type="body" sz="quarter" idx="15"/>
          </p:nvPr>
        </p:nvSpPr>
        <p:spPr>
          <a:xfrm>
            <a:off x="280195" y="640267"/>
            <a:ext cx="6126480" cy="184666"/>
          </a:xfrm>
        </p:spPr>
        <p:txBody>
          <a:bodyPr/>
          <a:lstStyle/>
          <a:p>
            <a:r>
              <a:rPr lang="en-US" sz="1200" dirty="0"/>
              <a:t>Students Take a Look in the Mirror</a:t>
            </a:r>
          </a:p>
        </p:txBody>
      </p:sp>
    </p:spTree>
    <p:extLst>
      <p:ext uri="{BB962C8B-B14F-4D97-AF65-F5344CB8AC3E}">
        <p14:creationId xmlns:p14="http://schemas.microsoft.com/office/powerpoint/2010/main" val="5498300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hart 13"/>
          <p:cNvGraphicFramePr/>
          <p:nvPr/>
        </p:nvGraphicFramePr>
        <p:xfrm>
          <a:off x="230366" y="1385877"/>
          <a:ext cx="5359401" cy="2972904"/>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14"/>
          <p:cNvSpPr txBox="1"/>
          <p:nvPr/>
        </p:nvSpPr>
        <p:spPr>
          <a:xfrm>
            <a:off x="278979" y="1029369"/>
            <a:ext cx="5167664" cy="356508"/>
          </a:xfrm>
          <a:prstGeom prst="rect">
            <a:avLst/>
          </a:prstGeom>
          <a:noFill/>
        </p:spPr>
        <p:txBody>
          <a:bodyPr wrap="square" lIns="0" tIns="0" rIns="0" bIns="0" rtlCol="0">
            <a:spAutoFit/>
          </a:bodyPr>
          <a:lstStyle/>
          <a:p>
            <a:pPr>
              <a:spcBef>
                <a:spcPts val="500"/>
              </a:spcBef>
            </a:pPr>
            <a:r>
              <a:rPr lang="en-US" sz="1000" b="1" dirty="0"/>
              <a:t>“How often do you check your social media accounts?”</a:t>
            </a:r>
          </a:p>
          <a:p>
            <a:pPr>
              <a:spcBef>
                <a:spcPts val="500"/>
              </a:spcBef>
            </a:pPr>
            <a:r>
              <a:rPr lang="en-US" sz="900" i="1" dirty="0"/>
              <a:t>Percentage of Responding Students</a:t>
            </a:r>
          </a:p>
        </p:txBody>
      </p:sp>
      <p:sp>
        <p:nvSpPr>
          <p:cNvPr id="6" name="Title 5"/>
          <p:cNvSpPr>
            <a:spLocks noGrp="1"/>
          </p:cNvSpPr>
          <p:nvPr>
            <p:ph type="title"/>
          </p:nvPr>
        </p:nvSpPr>
        <p:spPr>
          <a:xfrm>
            <a:off x="278979" y="281056"/>
            <a:ext cx="5486400" cy="249299"/>
          </a:xfrm>
        </p:spPr>
        <p:txBody>
          <a:bodyPr/>
          <a:lstStyle/>
          <a:p>
            <a:r>
              <a:rPr lang="en-US" dirty="0"/>
              <a:t>Shedding Light on Communication Habits</a:t>
            </a:r>
          </a:p>
        </p:txBody>
      </p:sp>
      <p:sp>
        <p:nvSpPr>
          <p:cNvPr id="16" name="Text Placeholder 1">
            <a:extLst>
              <a:ext uri="{FF2B5EF4-FFF2-40B4-BE49-F238E27FC236}">
                <a16:creationId xmlns:a16="http://schemas.microsoft.com/office/drawing/2014/main" id="{B6E61321-DE72-406F-82F2-EDDD8E228200}"/>
              </a:ext>
            </a:extLst>
          </p:cNvPr>
          <p:cNvSpPr>
            <a:spLocks noGrp="1"/>
          </p:cNvSpPr>
          <p:nvPr>
            <p:ph type="body" sz="quarter" idx="15"/>
          </p:nvPr>
        </p:nvSpPr>
        <p:spPr>
          <a:xfrm>
            <a:off x="280195" y="640267"/>
            <a:ext cx="6126480" cy="184666"/>
          </a:xfrm>
        </p:spPr>
        <p:txBody>
          <a:bodyPr/>
          <a:lstStyle/>
          <a:p>
            <a:r>
              <a:rPr lang="en-US" sz="1200" dirty="0"/>
              <a:t>Students Progressively Using Social Messages a Source of Information</a:t>
            </a:r>
          </a:p>
        </p:txBody>
      </p:sp>
    </p:spTree>
    <p:extLst>
      <p:ext uri="{BB962C8B-B14F-4D97-AF65-F5344CB8AC3E}">
        <p14:creationId xmlns:p14="http://schemas.microsoft.com/office/powerpoint/2010/main" val="1317916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Chart 16">
            <a:extLst>
              <a:ext uri="{FF2B5EF4-FFF2-40B4-BE49-F238E27FC236}">
                <a16:creationId xmlns:a16="http://schemas.microsoft.com/office/drawing/2014/main" id="{D943DE96-8DEA-6C48-9640-D278484FF7FD}"/>
              </a:ext>
            </a:extLst>
          </p:cNvPr>
          <p:cNvGraphicFramePr/>
          <p:nvPr/>
        </p:nvGraphicFramePr>
        <p:xfrm>
          <a:off x="278979" y="1456572"/>
          <a:ext cx="5477765" cy="2873320"/>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5"/>
          <p:cNvSpPr>
            <a:spLocks noGrp="1"/>
          </p:cNvSpPr>
          <p:nvPr>
            <p:ph type="title"/>
          </p:nvPr>
        </p:nvSpPr>
        <p:spPr>
          <a:xfrm>
            <a:off x="278978" y="31757"/>
            <a:ext cx="5620115" cy="498598"/>
          </a:xfrm>
        </p:spPr>
        <p:txBody>
          <a:bodyPr/>
          <a:lstStyle/>
          <a:p>
            <a:r>
              <a:rPr lang="en-US" dirty="0"/>
              <a:t>Shedding Light on Preferred Activities &amp; Lifestyles</a:t>
            </a:r>
          </a:p>
        </p:txBody>
      </p:sp>
      <p:sp>
        <p:nvSpPr>
          <p:cNvPr id="7" name="TextBox 6">
            <a:extLst>
              <a:ext uri="{FF2B5EF4-FFF2-40B4-BE49-F238E27FC236}">
                <a16:creationId xmlns:a16="http://schemas.microsoft.com/office/drawing/2014/main" id="{DDCBBE66-773A-46E0-B276-B55815F0AD01}"/>
              </a:ext>
            </a:extLst>
          </p:cNvPr>
          <p:cNvSpPr txBox="1"/>
          <p:nvPr/>
        </p:nvSpPr>
        <p:spPr>
          <a:xfrm>
            <a:off x="278979" y="1029369"/>
            <a:ext cx="5167664" cy="356508"/>
          </a:xfrm>
          <a:prstGeom prst="rect">
            <a:avLst/>
          </a:prstGeom>
          <a:noFill/>
        </p:spPr>
        <p:txBody>
          <a:bodyPr wrap="square" lIns="0" tIns="0" rIns="0" bIns="0" rtlCol="0">
            <a:spAutoFit/>
          </a:bodyPr>
          <a:lstStyle/>
          <a:p>
            <a:pPr>
              <a:spcBef>
                <a:spcPts val="500"/>
              </a:spcBef>
            </a:pPr>
            <a:r>
              <a:rPr lang="en-US" sz="1000" b="1" dirty="0"/>
              <a:t>“It is 10:00 a.m. on Saturday.  What are you doing?”</a:t>
            </a:r>
          </a:p>
          <a:p>
            <a:pPr>
              <a:spcBef>
                <a:spcPts val="500"/>
              </a:spcBef>
            </a:pPr>
            <a:r>
              <a:rPr lang="en-US" sz="900" i="1" dirty="0"/>
              <a:t>Percentage of Responding Students</a:t>
            </a:r>
          </a:p>
        </p:txBody>
      </p:sp>
      <p:sp>
        <p:nvSpPr>
          <p:cNvPr id="8" name="Text Placeholder 1">
            <a:extLst>
              <a:ext uri="{FF2B5EF4-FFF2-40B4-BE49-F238E27FC236}">
                <a16:creationId xmlns:a16="http://schemas.microsoft.com/office/drawing/2014/main" id="{6F298207-3246-48E8-98AC-309450EAD6E1}"/>
              </a:ext>
            </a:extLst>
          </p:cNvPr>
          <p:cNvSpPr>
            <a:spLocks noGrp="1"/>
          </p:cNvSpPr>
          <p:nvPr>
            <p:ph type="body" sz="quarter" idx="15"/>
          </p:nvPr>
        </p:nvSpPr>
        <p:spPr>
          <a:xfrm>
            <a:off x="280195" y="640267"/>
            <a:ext cx="6126480" cy="184666"/>
          </a:xfrm>
        </p:spPr>
        <p:txBody>
          <a:bodyPr/>
          <a:lstStyle/>
          <a:p>
            <a:r>
              <a:rPr lang="en-US" sz="1200" dirty="0"/>
              <a:t>Students Share Weekend Habits</a:t>
            </a:r>
          </a:p>
        </p:txBody>
      </p:sp>
    </p:spTree>
    <p:extLst>
      <p:ext uri="{BB962C8B-B14F-4D97-AF65-F5344CB8AC3E}">
        <p14:creationId xmlns:p14="http://schemas.microsoft.com/office/powerpoint/2010/main" val="28593481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 Placeholder 3">
            <a:extLst>
              <a:ext uri="{FF2B5EF4-FFF2-40B4-BE49-F238E27FC236}">
                <a16:creationId xmlns:a16="http://schemas.microsoft.com/office/drawing/2014/main" id="{2E450F04-42CA-489B-B64C-75501050DE11}"/>
              </a:ext>
            </a:extLst>
          </p:cNvPr>
          <p:cNvSpPr txBox="1">
            <a:spLocks/>
          </p:cNvSpPr>
          <p:nvPr/>
        </p:nvSpPr>
        <p:spPr bwMode="gray">
          <a:xfrm>
            <a:off x="959722" y="2539108"/>
            <a:ext cx="4416871" cy="617560"/>
          </a:xfrm>
          <a:prstGeom prst="rect">
            <a:avLst/>
          </a:prstGeom>
          <a:solidFill>
            <a:schemeClr val="tx2"/>
          </a:solidFill>
        </p:spPr>
        <p:txBody>
          <a:bodyPr vert="horz" wrap="square" lIns="0" tIns="0" rIns="0" bIns="0" anchor="ctr">
            <a:noAutofit/>
          </a:bodyPr>
          <a:lstStyle>
            <a:lvl1pPr marL="173038" indent="-173038" algn="l" defTabSz="914400" rtl="0" eaLnBrk="1" latinLnBrk="0" hangingPunct="1">
              <a:spcBef>
                <a:spcPct val="20000"/>
              </a:spcBef>
              <a:buFont typeface="Arial" pitchFamily="34" charset="0"/>
              <a:buChar char="•"/>
              <a:defRPr sz="1100" kern="1200">
                <a:solidFill>
                  <a:schemeClr val="accent4"/>
                </a:solidFill>
                <a:latin typeface="+mn-lt"/>
                <a:ea typeface="+mn-ea"/>
                <a:cs typeface="+mn-cs"/>
              </a:defRPr>
            </a:lvl1pPr>
            <a:lvl2pPr marL="346075" indent="-173038" algn="l" defTabSz="914400" rtl="0" eaLnBrk="1" latinLnBrk="0" hangingPunct="1">
              <a:spcBef>
                <a:spcPct val="20000"/>
              </a:spcBef>
              <a:buFont typeface="Arial" pitchFamily="34" charset="0"/>
              <a:buChar char="–"/>
              <a:defRPr sz="1100" kern="1200">
                <a:solidFill>
                  <a:schemeClr val="accent4"/>
                </a:solidFill>
                <a:latin typeface="+mn-lt"/>
                <a:ea typeface="+mn-ea"/>
                <a:cs typeface="+mn-cs"/>
              </a:defRPr>
            </a:lvl2pPr>
            <a:lvl3pPr marL="512763" indent="-166688" algn="l" defTabSz="914400" rtl="0" eaLnBrk="1" latinLnBrk="0" hangingPunct="1">
              <a:spcBef>
                <a:spcPct val="20000"/>
              </a:spcBef>
              <a:buFont typeface="Arial" pitchFamily="34" charset="0"/>
              <a:buChar char="•"/>
              <a:defRPr sz="1100" kern="1200">
                <a:solidFill>
                  <a:schemeClr val="accent4"/>
                </a:solidFill>
                <a:latin typeface="+mn-lt"/>
                <a:ea typeface="+mn-ea"/>
                <a:cs typeface="+mn-cs"/>
              </a:defRPr>
            </a:lvl3pPr>
            <a:lvl4pPr marL="685800" indent="-173038" algn="l" defTabSz="914400" rtl="0" eaLnBrk="1" latinLnBrk="0" hangingPunct="1">
              <a:spcBef>
                <a:spcPct val="20000"/>
              </a:spcBef>
              <a:buFont typeface="Arial" pitchFamily="34" charset="0"/>
              <a:buChar char="–"/>
              <a:defRPr sz="1100" kern="1200">
                <a:solidFill>
                  <a:schemeClr val="accent4"/>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accent4"/>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900" b="1" i="0" u="none" strike="noStrike" kern="1200" cap="none" spc="0" normalizeH="0" baseline="0" noProof="0" dirty="0">
                <a:ln>
                  <a:noFill/>
                </a:ln>
                <a:solidFill>
                  <a:schemeClr val="bg1"/>
                </a:solidFill>
                <a:effectLst/>
                <a:uLnTx/>
                <a:uFillTx/>
                <a:latin typeface="Verdana"/>
                <a:ea typeface="+mn-ea"/>
                <a:cs typeface="+mn-cs"/>
              </a:rPr>
              <a:t>Student Group Identities</a:t>
            </a:r>
          </a:p>
          <a:p>
            <a:pPr marL="0" marR="0" lvl="0" indent="0" algn="ctr" defTabSz="914400" rtl="0" eaLnBrk="1" fontAlgn="auto" latinLnBrk="0" hangingPunct="1">
              <a:lnSpc>
                <a:spcPct val="100000"/>
              </a:lnSpc>
              <a:spcBef>
                <a:spcPts val="500"/>
              </a:spcBef>
              <a:spcAft>
                <a:spcPts val="0"/>
              </a:spcAft>
              <a:buClrTx/>
              <a:buSzTx/>
              <a:buFont typeface="Arial" pitchFamily="34" charset="0"/>
              <a:buNone/>
              <a:tabLst/>
              <a:defRPr/>
            </a:pPr>
            <a:r>
              <a:rPr kumimoji="0" lang="en-US" sz="800" b="0" u="none" strike="noStrike" kern="1200" cap="none" spc="0" normalizeH="0" baseline="0" noProof="0" dirty="0">
                <a:ln>
                  <a:noFill/>
                </a:ln>
                <a:solidFill>
                  <a:schemeClr val="bg1"/>
                </a:solidFill>
                <a:effectLst/>
                <a:uLnTx/>
                <a:uFillTx/>
                <a:latin typeface="Verdana"/>
                <a:ea typeface="+mn-ea"/>
                <a:cs typeface="+mn-cs"/>
              </a:rPr>
              <a:t>powered by EAB data from 350 schools, 2.6 million unique students,                     and 1.5 billion annual student interactions</a:t>
            </a:r>
          </a:p>
        </p:txBody>
      </p:sp>
      <p:sp>
        <p:nvSpPr>
          <p:cNvPr id="7" name="Arrow: Down 6">
            <a:extLst>
              <a:ext uri="{FF2B5EF4-FFF2-40B4-BE49-F238E27FC236}">
                <a16:creationId xmlns:a16="http://schemas.microsoft.com/office/drawing/2014/main" id="{B56DAD5E-016F-4C9C-A889-9739205C735D}"/>
              </a:ext>
            </a:extLst>
          </p:cNvPr>
          <p:cNvSpPr/>
          <p:nvPr/>
        </p:nvSpPr>
        <p:spPr bwMode="gray">
          <a:xfrm>
            <a:off x="3014785" y="2173719"/>
            <a:ext cx="286247" cy="421419"/>
          </a:xfrm>
          <a:prstGeom prst="downArrow">
            <a:avLst/>
          </a:prstGeom>
          <a:solidFill>
            <a:schemeClr val="bg2"/>
          </a:solidFill>
          <a:ln w="19050">
            <a:solidFill>
              <a:schemeClr val="bg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err="1">
              <a:solidFill>
                <a:schemeClr val="bg1"/>
              </a:solidFill>
            </a:endParaRPr>
          </a:p>
        </p:txBody>
      </p:sp>
      <p:sp>
        <p:nvSpPr>
          <p:cNvPr id="9" name="Rectangle 8">
            <a:extLst>
              <a:ext uri="{FF2B5EF4-FFF2-40B4-BE49-F238E27FC236}">
                <a16:creationId xmlns:a16="http://schemas.microsoft.com/office/drawing/2014/main" id="{7D5587FB-7493-4822-8522-1EA54E25B917}"/>
              </a:ext>
            </a:extLst>
          </p:cNvPr>
          <p:cNvSpPr/>
          <p:nvPr/>
        </p:nvSpPr>
        <p:spPr bwMode="gray">
          <a:xfrm>
            <a:off x="825032" y="1077167"/>
            <a:ext cx="4717258" cy="1247239"/>
          </a:xfrm>
          <a:prstGeom prst="rect">
            <a:avLst/>
          </a:prstGeom>
          <a:solidFill>
            <a:schemeClr val="bg2"/>
          </a:solidFill>
          <a:ln w="19050">
            <a:noFill/>
            <a:prstDash val="sysDash"/>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err="1">
              <a:solidFill>
                <a:schemeClr val="bg1"/>
              </a:solidFill>
            </a:endParaRPr>
          </a:p>
        </p:txBody>
      </p:sp>
      <p:sp>
        <p:nvSpPr>
          <p:cNvPr id="2" name="Text Placeholder 1">
            <a:extLst>
              <a:ext uri="{FF2B5EF4-FFF2-40B4-BE49-F238E27FC236}">
                <a16:creationId xmlns:a16="http://schemas.microsoft.com/office/drawing/2014/main" id="{93C5C4D3-FA97-4E93-AE8F-A8748378C955}"/>
              </a:ext>
            </a:extLst>
          </p:cNvPr>
          <p:cNvSpPr>
            <a:spLocks noGrp="1"/>
          </p:cNvSpPr>
          <p:nvPr>
            <p:ph type="body" sz="quarter" idx="15"/>
          </p:nvPr>
        </p:nvSpPr>
        <p:spPr>
          <a:xfrm>
            <a:off x="280195" y="640267"/>
            <a:ext cx="6126480" cy="184666"/>
          </a:xfrm>
        </p:spPr>
        <p:txBody>
          <a:bodyPr/>
          <a:lstStyle/>
          <a:p>
            <a:r>
              <a:rPr lang="en-US" sz="1200" dirty="0"/>
              <a:t>Bringing the Power of Big Data to Your Recruitment-Marketing Efforts</a:t>
            </a:r>
          </a:p>
        </p:txBody>
      </p:sp>
      <p:sp>
        <p:nvSpPr>
          <p:cNvPr id="3" name="Text Placeholder 2">
            <a:extLst>
              <a:ext uri="{FF2B5EF4-FFF2-40B4-BE49-F238E27FC236}">
                <a16:creationId xmlns:a16="http://schemas.microsoft.com/office/drawing/2014/main" id="{91F76233-3785-4745-AAB7-EE19DF625482}"/>
              </a:ext>
            </a:extLst>
          </p:cNvPr>
          <p:cNvSpPr>
            <a:spLocks noGrp="1"/>
          </p:cNvSpPr>
          <p:nvPr>
            <p:ph type="body" sz="quarter" idx="16"/>
          </p:nvPr>
        </p:nvSpPr>
        <p:spPr/>
        <p:txBody>
          <a:bodyPr/>
          <a:lstStyle/>
          <a:p>
            <a:endParaRPr lang="en-US" dirty="0"/>
          </a:p>
        </p:txBody>
      </p:sp>
      <p:sp>
        <p:nvSpPr>
          <p:cNvPr id="6" name="Title 5">
            <a:extLst>
              <a:ext uri="{FF2B5EF4-FFF2-40B4-BE49-F238E27FC236}">
                <a16:creationId xmlns:a16="http://schemas.microsoft.com/office/drawing/2014/main" id="{21BB77B2-2BEE-4AEE-B98C-6707DE631DD4}"/>
              </a:ext>
            </a:extLst>
          </p:cNvPr>
          <p:cNvSpPr>
            <a:spLocks noGrp="1"/>
          </p:cNvSpPr>
          <p:nvPr>
            <p:ph type="title"/>
          </p:nvPr>
        </p:nvSpPr>
        <p:spPr>
          <a:xfrm>
            <a:off x="277548" y="273635"/>
            <a:ext cx="5760720" cy="249299"/>
          </a:xfrm>
        </p:spPr>
        <p:txBody>
          <a:bodyPr/>
          <a:lstStyle/>
          <a:p>
            <a:r>
              <a:rPr lang="en-US" b="0" dirty="0"/>
              <a:t>Persona Analytics at Scale</a:t>
            </a:r>
          </a:p>
        </p:txBody>
      </p:sp>
      <p:sp>
        <p:nvSpPr>
          <p:cNvPr id="40" name="Text Placeholder 12">
            <a:extLst>
              <a:ext uri="{FF2B5EF4-FFF2-40B4-BE49-F238E27FC236}">
                <a16:creationId xmlns:a16="http://schemas.microsoft.com/office/drawing/2014/main" id="{2F58E10B-0284-486E-A53B-49535EB737D0}"/>
              </a:ext>
            </a:extLst>
          </p:cNvPr>
          <p:cNvSpPr txBox="1">
            <a:spLocks/>
          </p:cNvSpPr>
          <p:nvPr/>
        </p:nvSpPr>
        <p:spPr bwMode="gray">
          <a:xfrm>
            <a:off x="280195" y="1186134"/>
            <a:ext cx="2694537" cy="1018227"/>
          </a:xfrm>
          <a:prstGeom prst="rect">
            <a:avLst/>
          </a:prstGeom>
          <a:solidFill>
            <a:schemeClr val="bg1"/>
          </a:solidFill>
          <a:ln w="15875">
            <a:solidFill>
              <a:schemeClr val="accent2"/>
            </a:solidFill>
          </a:ln>
        </p:spPr>
        <p:txBody>
          <a:bodyPr vert="horz" wrap="square" lIns="548640" tIns="91440" rIns="91440" bIns="91440" rtlCol="0">
            <a:spAutoFit/>
          </a:bodyPr>
          <a:lstStyle>
            <a:lvl1pPr marL="112713" indent="-112713"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1pPr>
            <a:lvl2pPr marL="230188" indent="-117475"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2pPr>
            <a:lvl3pPr marL="342900" indent="-112713"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3pPr>
            <a:lvl4pPr marL="458788" indent="-115888"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4pPr>
            <a:lvl5pPr marL="571500" indent="-112713" algn="l" defTabSz="1018879" rtl="0" eaLnBrk="1" latinLnBrk="0" hangingPunct="1">
              <a:spcBef>
                <a:spcPts val="500"/>
              </a:spcBef>
              <a:buClr>
                <a:schemeClr val="tx1"/>
              </a:buClr>
              <a:buFont typeface="Arial" pitchFamily="34" charset="0"/>
              <a:buChar char="•"/>
              <a:defRPr sz="900" kern="1200" baseline="0">
                <a:solidFill>
                  <a:schemeClr val="tx1"/>
                </a:solidFill>
                <a:latin typeface="+mn-lt"/>
                <a:ea typeface="+mn-ea"/>
                <a:cs typeface="+mn-cs"/>
              </a:defRPr>
            </a:lvl5pPr>
            <a:lvl6pPr marL="685800" indent="-111125" algn="l" defTabSz="1018879" rtl="0" eaLnBrk="1" latinLnBrk="0" hangingPunct="1">
              <a:spcBef>
                <a:spcPts val="500"/>
              </a:spcBef>
              <a:buClr>
                <a:schemeClr val="tx1"/>
              </a:buClr>
              <a:buFont typeface="Arial" panose="020B0604020202020204" pitchFamily="34" charset="0"/>
              <a:buChar char="–"/>
              <a:defRPr sz="900" kern="1200">
                <a:solidFill>
                  <a:schemeClr val="tx1"/>
                </a:solidFill>
                <a:latin typeface="+mn-lt"/>
                <a:ea typeface="+mn-ea"/>
                <a:cs typeface="+mn-cs"/>
              </a:defRPr>
            </a:lvl6pPr>
            <a:lvl7pPr marL="796925" indent="-107950"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7pPr>
            <a:lvl8pPr marL="914400" indent="-115888"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8pPr>
            <a:lvl9pPr marL="1030288" indent="-115888" algn="l" defTabSz="1018879" rtl="0" eaLnBrk="1" latinLnBrk="0" hangingPunct="1">
              <a:spcBef>
                <a:spcPts val="500"/>
              </a:spcBef>
              <a:buClr>
                <a:schemeClr val="tx1"/>
              </a:buClr>
              <a:buFont typeface="Arial" pitchFamily="34" charset="0"/>
              <a:buChar char="•"/>
              <a:defRPr sz="900" kern="1200" baseline="0">
                <a:solidFill>
                  <a:schemeClr val="tx1"/>
                </a:solidFill>
                <a:latin typeface="+mn-lt"/>
                <a:ea typeface="+mn-ea"/>
                <a:cs typeface="+mn-cs"/>
              </a:defRPr>
            </a:lvl9pPr>
          </a:lstStyle>
          <a:p>
            <a:pPr marL="0" marR="0" lvl="0" indent="0" algn="l" defTabSz="1018879" rtl="0" eaLnBrk="1" fontAlgn="auto" latinLnBrk="0" hangingPunct="1">
              <a:lnSpc>
                <a:spcPct val="100000"/>
              </a:lnSpc>
              <a:spcBef>
                <a:spcPts val="500"/>
              </a:spcBef>
              <a:spcAft>
                <a:spcPts val="0"/>
              </a:spcAft>
              <a:buClr>
                <a:srgbClr val="4F5861"/>
              </a:buClr>
              <a:buSzTx/>
              <a:buNone/>
              <a:tabLst/>
              <a:defRPr/>
            </a:pPr>
            <a:r>
              <a:rPr kumimoji="0" lang="en-US" sz="900" b="1" i="0" u="none" strike="noStrike" kern="1200" cap="none" spc="0" normalizeH="0" baseline="0" noProof="0" dirty="0">
                <a:ln>
                  <a:noFill/>
                </a:ln>
                <a:solidFill>
                  <a:srgbClr val="4F5861"/>
                </a:solidFill>
                <a:effectLst/>
                <a:uLnTx/>
                <a:uFillTx/>
                <a:latin typeface="Verdana"/>
                <a:ea typeface="+mn-ea"/>
                <a:cs typeface="+mn-cs"/>
              </a:rPr>
              <a:t>Student Characteristics</a:t>
            </a:r>
          </a:p>
          <a:p>
            <a:pPr marL="118872" marR="0" lvl="0" indent="-118872" algn="l" defTabSz="1018879" rtl="0" eaLnBrk="1" fontAlgn="auto" latinLnBrk="0" hangingPunct="1">
              <a:lnSpc>
                <a:spcPct val="100000"/>
              </a:lnSpc>
              <a:spcBef>
                <a:spcPts val="500"/>
              </a:spcBef>
              <a:spcAft>
                <a:spcPts val="0"/>
              </a:spcAft>
              <a:buClr>
                <a:srgbClr val="4F5861"/>
              </a:buClr>
              <a:buSzTx/>
              <a:buFont typeface="Arial" pitchFamily="34" charset="0"/>
              <a:buChar char="•"/>
              <a:tabLst/>
              <a:defRPr/>
            </a:pPr>
            <a:r>
              <a:rPr kumimoji="0" lang="en-US" sz="900" b="0" i="0" u="none" strike="noStrike" kern="1200" cap="none" spc="0" normalizeH="0" baseline="0" noProof="0" dirty="0">
                <a:ln>
                  <a:noFill/>
                </a:ln>
                <a:solidFill>
                  <a:srgbClr val="4F5861"/>
                </a:solidFill>
                <a:effectLst/>
                <a:uLnTx/>
                <a:uFillTx/>
                <a:latin typeface="Verdana"/>
                <a:ea typeface="+mn-ea"/>
                <a:cs typeface="+mn-cs"/>
              </a:rPr>
              <a:t>Demographics</a:t>
            </a:r>
          </a:p>
          <a:p>
            <a:pPr marL="118872" marR="0" lvl="0" indent="-118872" algn="l" defTabSz="1018879" rtl="0" eaLnBrk="1" fontAlgn="auto" latinLnBrk="0" hangingPunct="1">
              <a:lnSpc>
                <a:spcPct val="100000"/>
              </a:lnSpc>
              <a:spcBef>
                <a:spcPts val="200"/>
              </a:spcBef>
              <a:spcAft>
                <a:spcPts val="0"/>
              </a:spcAft>
              <a:buClr>
                <a:srgbClr val="4F5861"/>
              </a:buClr>
              <a:buSzTx/>
              <a:buFont typeface="Arial" pitchFamily="34" charset="0"/>
              <a:buChar char="•"/>
              <a:tabLst/>
              <a:defRPr/>
            </a:pPr>
            <a:r>
              <a:rPr kumimoji="0" lang="en-US" sz="900" b="0" i="0" u="none" strike="noStrike" kern="1200" cap="none" spc="0" normalizeH="0" baseline="0" noProof="0" dirty="0">
                <a:ln>
                  <a:noFill/>
                </a:ln>
                <a:solidFill>
                  <a:srgbClr val="4F5861"/>
                </a:solidFill>
                <a:effectLst/>
                <a:uLnTx/>
                <a:uFillTx/>
                <a:latin typeface="Verdana"/>
                <a:ea typeface="+mn-ea"/>
                <a:cs typeface="+mn-cs"/>
              </a:rPr>
              <a:t>Socioeconomic status</a:t>
            </a:r>
          </a:p>
          <a:p>
            <a:pPr marL="118872" marR="0" lvl="0" indent="-118872" algn="l" defTabSz="1018879" rtl="0" eaLnBrk="1" fontAlgn="auto" latinLnBrk="0" hangingPunct="1">
              <a:lnSpc>
                <a:spcPct val="100000"/>
              </a:lnSpc>
              <a:spcBef>
                <a:spcPts val="200"/>
              </a:spcBef>
              <a:spcAft>
                <a:spcPts val="0"/>
              </a:spcAft>
              <a:buClr>
                <a:srgbClr val="4F5861"/>
              </a:buClr>
              <a:buSzTx/>
              <a:buFont typeface="Arial" pitchFamily="34" charset="0"/>
              <a:buChar char="•"/>
              <a:tabLst/>
              <a:defRPr/>
            </a:pPr>
            <a:r>
              <a:rPr kumimoji="0" lang="en-US" sz="900" b="0" i="0" u="none" strike="noStrike" kern="1200" cap="none" spc="0" normalizeH="0" baseline="0" noProof="0" dirty="0">
                <a:ln>
                  <a:noFill/>
                </a:ln>
                <a:solidFill>
                  <a:srgbClr val="4F5861"/>
                </a:solidFill>
                <a:effectLst/>
                <a:uLnTx/>
                <a:uFillTx/>
                <a:latin typeface="Verdana"/>
                <a:ea typeface="+mn-ea"/>
                <a:cs typeface="+mn-cs"/>
              </a:rPr>
              <a:t>Student Surveys</a:t>
            </a:r>
          </a:p>
          <a:p>
            <a:pPr marL="118872" marR="0" lvl="0" indent="-118872" algn="l" defTabSz="1018879" rtl="0" eaLnBrk="1" fontAlgn="auto" latinLnBrk="0" hangingPunct="1">
              <a:lnSpc>
                <a:spcPct val="100000"/>
              </a:lnSpc>
              <a:spcBef>
                <a:spcPts val="200"/>
              </a:spcBef>
              <a:spcAft>
                <a:spcPts val="0"/>
              </a:spcAft>
              <a:buClr>
                <a:srgbClr val="4F5861"/>
              </a:buClr>
              <a:buSzTx/>
              <a:buFont typeface="Arial" pitchFamily="34" charset="0"/>
              <a:buChar char="•"/>
              <a:tabLst/>
              <a:defRPr/>
            </a:pPr>
            <a:r>
              <a:rPr kumimoji="0" lang="en-US" sz="900" b="0" i="0" u="none" strike="noStrike" kern="1200" cap="none" spc="0" normalizeH="0" baseline="0" noProof="0" dirty="0">
                <a:ln>
                  <a:noFill/>
                </a:ln>
                <a:solidFill>
                  <a:srgbClr val="4F5861"/>
                </a:solidFill>
                <a:effectLst/>
                <a:uLnTx/>
                <a:uFillTx/>
                <a:latin typeface="Verdana"/>
                <a:ea typeface="+mn-ea"/>
                <a:cs typeface="+mn-cs"/>
              </a:rPr>
              <a:t>Academic performance</a:t>
            </a:r>
          </a:p>
        </p:txBody>
      </p:sp>
      <p:sp>
        <p:nvSpPr>
          <p:cNvPr id="46" name="Text Placeholder 12">
            <a:extLst>
              <a:ext uri="{FF2B5EF4-FFF2-40B4-BE49-F238E27FC236}">
                <a16:creationId xmlns:a16="http://schemas.microsoft.com/office/drawing/2014/main" id="{3DB776F3-A0FD-4D04-BDEC-8D1C062DADCE}"/>
              </a:ext>
            </a:extLst>
          </p:cNvPr>
          <p:cNvSpPr txBox="1">
            <a:spLocks/>
          </p:cNvSpPr>
          <p:nvPr/>
        </p:nvSpPr>
        <p:spPr bwMode="gray">
          <a:xfrm>
            <a:off x="3099553" y="1186134"/>
            <a:ext cx="3021052" cy="1018227"/>
          </a:xfrm>
          <a:prstGeom prst="rect">
            <a:avLst/>
          </a:prstGeom>
          <a:solidFill>
            <a:schemeClr val="bg1"/>
          </a:solidFill>
          <a:ln w="15875">
            <a:solidFill>
              <a:schemeClr val="accent2"/>
            </a:solidFill>
          </a:ln>
        </p:spPr>
        <p:txBody>
          <a:bodyPr vert="horz" wrap="square" lIns="548640" tIns="91440" rIns="91440" bIns="91440" rtlCol="0">
            <a:spAutoFit/>
          </a:bodyPr>
          <a:lstStyle>
            <a:lvl1pPr marL="112713" indent="-112713"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1pPr>
            <a:lvl2pPr marL="230188" indent="-117475"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2pPr>
            <a:lvl3pPr marL="342900" indent="-112713"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3pPr>
            <a:lvl4pPr marL="458788" indent="-115888"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4pPr>
            <a:lvl5pPr marL="571500" indent="-112713" algn="l" defTabSz="1018879" rtl="0" eaLnBrk="1" latinLnBrk="0" hangingPunct="1">
              <a:spcBef>
                <a:spcPts val="500"/>
              </a:spcBef>
              <a:buClr>
                <a:schemeClr val="tx1"/>
              </a:buClr>
              <a:buFont typeface="Arial" pitchFamily="34" charset="0"/>
              <a:buChar char="•"/>
              <a:defRPr sz="900" kern="1200" baseline="0">
                <a:solidFill>
                  <a:schemeClr val="tx1"/>
                </a:solidFill>
                <a:latin typeface="+mn-lt"/>
                <a:ea typeface="+mn-ea"/>
                <a:cs typeface="+mn-cs"/>
              </a:defRPr>
            </a:lvl5pPr>
            <a:lvl6pPr marL="685800" indent="-111125" algn="l" defTabSz="1018879" rtl="0" eaLnBrk="1" latinLnBrk="0" hangingPunct="1">
              <a:spcBef>
                <a:spcPts val="500"/>
              </a:spcBef>
              <a:buClr>
                <a:schemeClr val="tx1"/>
              </a:buClr>
              <a:buFont typeface="Arial" panose="020B0604020202020204" pitchFamily="34" charset="0"/>
              <a:buChar char="–"/>
              <a:defRPr sz="900" kern="1200">
                <a:solidFill>
                  <a:schemeClr val="tx1"/>
                </a:solidFill>
                <a:latin typeface="+mn-lt"/>
                <a:ea typeface="+mn-ea"/>
                <a:cs typeface="+mn-cs"/>
              </a:defRPr>
            </a:lvl6pPr>
            <a:lvl7pPr marL="796925" indent="-107950"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7pPr>
            <a:lvl8pPr marL="914400" indent="-115888"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8pPr>
            <a:lvl9pPr marL="1030288" indent="-115888" algn="l" defTabSz="1018879" rtl="0" eaLnBrk="1" latinLnBrk="0" hangingPunct="1">
              <a:spcBef>
                <a:spcPts val="500"/>
              </a:spcBef>
              <a:buClr>
                <a:schemeClr val="tx1"/>
              </a:buClr>
              <a:buFont typeface="Arial" pitchFamily="34" charset="0"/>
              <a:buChar char="•"/>
              <a:defRPr sz="900" kern="1200" baseline="0">
                <a:solidFill>
                  <a:schemeClr val="tx1"/>
                </a:solidFill>
                <a:latin typeface="+mn-lt"/>
                <a:ea typeface="+mn-ea"/>
                <a:cs typeface="+mn-cs"/>
              </a:defRPr>
            </a:lvl9pPr>
          </a:lstStyle>
          <a:p>
            <a:pPr marL="0" marR="0" lvl="0" indent="0" algn="l" defTabSz="1018879" rtl="0" eaLnBrk="1" fontAlgn="auto" latinLnBrk="0" hangingPunct="1">
              <a:lnSpc>
                <a:spcPct val="100000"/>
              </a:lnSpc>
              <a:spcBef>
                <a:spcPts val="500"/>
              </a:spcBef>
              <a:spcAft>
                <a:spcPts val="0"/>
              </a:spcAft>
              <a:buClr>
                <a:srgbClr val="4F5861"/>
              </a:buClr>
              <a:buSzTx/>
              <a:buNone/>
              <a:tabLst/>
              <a:defRPr/>
            </a:pPr>
            <a:r>
              <a:rPr kumimoji="0" lang="en-US" sz="900" b="1" i="0" u="none" strike="noStrike" kern="1200" cap="none" spc="0" normalizeH="0" baseline="0" noProof="0" dirty="0">
                <a:ln>
                  <a:noFill/>
                </a:ln>
                <a:solidFill>
                  <a:srgbClr val="4F5861"/>
                </a:solidFill>
                <a:effectLst/>
                <a:uLnTx/>
                <a:uFillTx/>
                <a:latin typeface="Verdana"/>
                <a:ea typeface="+mn-ea"/>
                <a:cs typeface="+mn-cs"/>
              </a:rPr>
              <a:t>Student Behaviors</a:t>
            </a:r>
          </a:p>
          <a:p>
            <a:pPr marL="118872" marR="0" lvl="0" indent="-118872" algn="l" defTabSz="1018879" rtl="0" eaLnBrk="1" fontAlgn="auto" latinLnBrk="0" hangingPunct="1">
              <a:lnSpc>
                <a:spcPct val="100000"/>
              </a:lnSpc>
              <a:spcBef>
                <a:spcPts val="500"/>
              </a:spcBef>
              <a:spcAft>
                <a:spcPts val="0"/>
              </a:spcAft>
              <a:buClr>
                <a:srgbClr val="4F5861"/>
              </a:buClr>
              <a:buSzTx/>
              <a:buFont typeface="Arial" pitchFamily="34" charset="0"/>
              <a:buChar char="•"/>
              <a:tabLst/>
              <a:defRPr/>
            </a:pPr>
            <a:r>
              <a:rPr kumimoji="0" lang="en-US" sz="900" b="0" i="0" u="none" strike="noStrike" kern="1200" cap="none" spc="0" normalizeH="0" baseline="0" noProof="0" dirty="0">
                <a:ln>
                  <a:noFill/>
                </a:ln>
                <a:solidFill>
                  <a:srgbClr val="4F5861"/>
                </a:solidFill>
                <a:effectLst/>
                <a:uLnTx/>
                <a:uFillTx/>
                <a:latin typeface="Verdana"/>
                <a:ea typeface="+mn-ea"/>
                <a:cs typeface="+mn-cs"/>
              </a:rPr>
              <a:t>Engagement throughout high school</a:t>
            </a:r>
          </a:p>
          <a:p>
            <a:pPr marL="118872" marR="0" lvl="0" indent="-118872" algn="l" defTabSz="1018879" rtl="0" eaLnBrk="1" fontAlgn="auto" latinLnBrk="0" hangingPunct="1">
              <a:lnSpc>
                <a:spcPct val="100000"/>
              </a:lnSpc>
              <a:spcBef>
                <a:spcPts val="200"/>
              </a:spcBef>
              <a:spcAft>
                <a:spcPts val="0"/>
              </a:spcAft>
              <a:buClr>
                <a:srgbClr val="4F5861"/>
              </a:buClr>
              <a:buSzTx/>
              <a:buFont typeface="Arial" pitchFamily="34" charset="0"/>
              <a:buChar char="•"/>
              <a:tabLst/>
              <a:defRPr/>
            </a:pPr>
            <a:r>
              <a:rPr kumimoji="0" lang="en-US" sz="900" b="0" i="0" u="none" strike="noStrike" kern="1200" cap="none" spc="0" normalizeH="0" baseline="0" noProof="0" dirty="0">
                <a:ln>
                  <a:noFill/>
                </a:ln>
                <a:solidFill>
                  <a:srgbClr val="4F5861"/>
                </a:solidFill>
                <a:effectLst/>
                <a:uLnTx/>
                <a:uFillTx/>
                <a:latin typeface="Verdana"/>
                <a:ea typeface="+mn-ea"/>
                <a:cs typeface="+mn-cs"/>
              </a:rPr>
              <a:t>Campaign interactions</a:t>
            </a:r>
          </a:p>
          <a:p>
            <a:pPr marL="118872" marR="0" lvl="0" indent="-118872" algn="l" defTabSz="1018879" rtl="0" eaLnBrk="1" fontAlgn="auto" latinLnBrk="0" hangingPunct="1">
              <a:lnSpc>
                <a:spcPct val="100000"/>
              </a:lnSpc>
              <a:spcBef>
                <a:spcPts val="200"/>
              </a:spcBef>
              <a:spcAft>
                <a:spcPts val="0"/>
              </a:spcAft>
              <a:buClr>
                <a:srgbClr val="4F5861"/>
              </a:buClr>
              <a:buSzTx/>
              <a:buFont typeface="Arial" pitchFamily="34" charset="0"/>
              <a:buChar char="•"/>
              <a:tabLst/>
              <a:defRPr/>
            </a:pPr>
            <a:r>
              <a:rPr kumimoji="0" lang="en-US" sz="900" b="0" i="0" u="none" strike="noStrike" kern="1200" cap="none" spc="0" normalizeH="0" baseline="0" noProof="0" dirty="0">
                <a:ln>
                  <a:noFill/>
                </a:ln>
                <a:solidFill>
                  <a:srgbClr val="4F5861"/>
                </a:solidFill>
                <a:effectLst/>
                <a:uLnTx/>
                <a:uFillTx/>
                <a:latin typeface="Verdana"/>
                <a:ea typeface="+mn-ea"/>
                <a:cs typeface="+mn-cs"/>
              </a:rPr>
              <a:t>Test-taking</a:t>
            </a:r>
          </a:p>
          <a:p>
            <a:pPr marL="118872" marR="0" lvl="0" indent="-118872" algn="l" defTabSz="1018879" rtl="0" eaLnBrk="1" fontAlgn="auto" latinLnBrk="0" hangingPunct="1">
              <a:lnSpc>
                <a:spcPct val="100000"/>
              </a:lnSpc>
              <a:spcBef>
                <a:spcPts val="200"/>
              </a:spcBef>
              <a:spcAft>
                <a:spcPts val="0"/>
              </a:spcAft>
              <a:buClr>
                <a:srgbClr val="4F5861"/>
              </a:buClr>
              <a:buSzTx/>
              <a:buFont typeface="Arial" pitchFamily="34" charset="0"/>
              <a:buChar char="•"/>
              <a:tabLst/>
              <a:defRPr/>
            </a:pPr>
            <a:r>
              <a:rPr kumimoji="0" lang="en-US" sz="900" b="0" i="0" u="none" strike="noStrike" kern="1200" cap="none" spc="0" normalizeH="0" baseline="0" noProof="0" dirty="0">
                <a:ln>
                  <a:noFill/>
                </a:ln>
                <a:solidFill>
                  <a:srgbClr val="4F5861"/>
                </a:solidFill>
                <a:effectLst/>
                <a:uLnTx/>
                <a:uFillTx/>
                <a:latin typeface="Verdana"/>
                <a:ea typeface="+mn-ea"/>
                <a:cs typeface="+mn-cs"/>
              </a:rPr>
              <a:t>Historical application trends</a:t>
            </a:r>
          </a:p>
        </p:txBody>
      </p:sp>
      <p:grpSp>
        <p:nvGrpSpPr>
          <p:cNvPr id="12" name="Group 11">
            <a:extLst>
              <a:ext uri="{FF2B5EF4-FFF2-40B4-BE49-F238E27FC236}">
                <a16:creationId xmlns:a16="http://schemas.microsoft.com/office/drawing/2014/main" id="{F4FABB50-5264-4633-BC4D-6F4F3064D48A}"/>
              </a:ext>
            </a:extLst>
          </p:cNvPr>
          <p:cNvGrpSpPr/>
          <p:nvPr/>
        </p:nvGrpSpPr>
        <p:grpSpPr>
          <a:xfrm>
            <a:off x="377074" y="3378364"/>
            <a:ext cx="5316902" cy="1170843"/>
            <a:chOff x="377074" y="3459667"/>
            <a:chExt cx="5316902" cy="1170843"/>
          </a:xfrm>
        </p:grpSpPr>
        <p:pic>
          <p:nvPicPr>
            <p:cNvPr id="54" name="Picture 53">
              <a:extLst>
                <a:ext uri="{FF2B5EF4-FFF2-40B4-BE49-F238E27FC236}">
                  <a16:creationId xmlns:a16="http://schemas.microsoft.com/office/drawing/2014/main" id="{41F82026-93AB-48B7-A266-3C076F6DAAB1}"/>
                </a:ext>
              </a:extLst>
            </p:cNvPr>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787625" y="3550030"/>
              <a:ext cx="641938" cy="372324"/>
            </a:xfrm>
            <a:prstGeom prst="rect">
              <a:avLst/>
            </a:prstGeom>
          </p:spPr>
        </p:pic>
        <p:pic>
          <p:nvPicPr>
            <p:cNvPr id="55" name="Picture 54">
              <a:extLst>
                <a:ext uri="{FF2B5EF4-FFF2-40B4-BE49-F238E27FC236}">
                  <a16:creationId xmlns:a16="http://schemas.microsoft.com/office/drawing/2014/main" id="{156ECA68-0242-426C-806E-0B1BABD9DA8C}"/>
                </a:ext>
              </a:extLst>
            </p:cNvPr>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4878601" y="3459667"/>
              <a:ext cx="502920" cy="462687"/>
            </a:xfrm>
            <a:prstGeom prst="rect">
              <a:avLst/>
            </a:prstGeom>
          </p:spPr>
        </p:pic>
        <p:grpSp>
          <p:nvGrpSpPr>
            <p:cNvPr id="5" name="Group 4">
              <a:extLst>
                <a:ext uri="{FF2B5EF4-FFF2-40B4-BE49-F238E27FC236}">
                  <a16:creationId xmlns:a16="http://schemas.microsoft.com/office/drawing/2014/main" id="{2A0A78B7-4D5B-487A-81C5-47D24457D1F9}"/>
                </a:ext>
              </a:extLst>
            </p:cNvPr>
            <p:cNvGrpSpPr/>
            <p:nvPr/>
          </p:nvGrpSpPr>
          <p:grpSpPr>
            <a:xfrm>
              <a:off x="2500907" y="3459667"/>
              <a:ext cx="1398110" cy="547035"/>
              <a:chOff x="2508811" y="3375529"/>
              <a:chExt cx="1398110" cy="547035"/>
            </a:xfrm>
          </p:grpSpPr>
          <p:pic>
            <p:nvPicPr>
              <p:cNvPr id="57" name="Picture 56">
                <a:extLst>
                  <a:ext uri="{FF2B5EF4-FFF2-40B4-BE49-F238E27FC236}">
                    <a16:creationId xmlns:a16="http://schemas.microsoft.com/office/drawing/2014/main" id="{E16DECD8-F97F-468E-BE01-F9B604E51057}"/>
                  </a:ext>
                </a:extLst>
              </p:cNvPr>
              <p:cNvPicPr>
                <a:picLocks noChangeAspect="1"/>
              </p:cNvPicPr>
              <p:nvPr/>
            </p:nvPicPr>
            <p:blipFill>
              <a:blip r:embed="rId5">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flipH="1">
                <a:off x="2508811" y="3432034"/>
                <a:ext cx="184420" cy="428883"/>
              </a:xfrm>
              <a:prstGeom prst="rect">
                <a:avLst/>
              </a:prstGeom>
            </p:spPr>
          </p:pic>
          <p:pic>
            <p:nvPicPr>
              <p:cNvPr id="58" name="Picture 57">
                <a:extLst>
                  <a:ext uri="{FF2B5EF4-FFF2-40B4-BE49-F238E27FC236}">
                    <a16:creationId xmlns:a16="http://schemas.microsoft.com/office/drawing/2014/main" id="{003F2A6F-6601-432B-8BF9-35F7A4FC698A}"/>
                  </a:ext>
                </a:extLst>
              </p:cNvPr>
              <p:cNvPicPr>
                <a:picLocks noChangeAspect="1"/>
              </p:cNvPicPr>
              <p:nvPr/>
            </p:nvPicPr>
            <p:blipFill>
              <a:blip r:embed="rId6">
                <a:duotone>
                  <a:prstClr val="black"/>
                  <a:schemeClr val="accent4">
                    <a:tint val="45000"/>
                    <a:satMod val="400000"/>
                  </a:schemeClr>
                </a:duotone>
                <a:extLst>
                  <a:ext uri="{BEBA8EAE-BF5A-486C-A8C5-ECC9F3942E4B}">
                    <a14:imgProps xmlns:a14="http://schemas.microsoft.com/office/drawing/2010/main">
                      <a14:imgLayer r:embed="rId7">
                        <a14:imgEffect>
                          <a14:brightnessContrast bright="96000"/>
                        </a14:imgEffect>
                      </a14:imgLayer>
                    </a14:imgProps>
                  </a:ext>
                  <a:ext uri="{28A0092B-C50C-407E-A947-70E740481C1C}">
                    <a14:useLocalDpi xmlns:a14="http://schemas.microsoft.com/office/drawing/2010/main" val="0"/>
                  </a:ext>
                </a:extLst>
              </a:blip>
              <a:stretch>
                <a:fillRect/>
              </a:stretch>
            </p:blipFill>
            <p:spPr>
              <a:xfrm flipH="1">
                <a:off x="3284685" y="3431933"/>
                <a:ext cx="192997" cy="427453"/>
              </a:xfrm>
              <a:prstGeom prst="rect">
                <a:avLst/>
              </a:prstGeom>
            </p:spPr>
          </p:pic>
          <p:pic>
            <p:nvPicPr>
              <p:cNvPr id="59" name="Picture 58">
                <a:extLst>
                  <a:ext uri="{FF2B5EF4-FFF2-40B4-BE49-F238E27FC236}">
                    <a16:creationId xmlns:a16="http://schemas.microsoft.com/office/drawing/2014/main" id="{F341531E-DC80-49A0-9E7D-FAC475C5708A}"/>
                  </a:ext>
                </a:extLst>
              </p:cNvPr>
              <p:cNvPicPr>
                <a:picLocks noChangeAspect="1"/>
              </p:cNvPicPr>
              <p:nvPr/>
            </p:nvPicPr>
            <p:blipFill>
              <a:blip r:embed="rId5">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flipH="1">
                <a:off x="3074353" y="3430970"/>
                <a:ext cx="184420" cy="428883"/>
              </a:xfrm>
              <a:prstGeom prst="rect">
                <a:avLst/>
              </a:prstGeom>
            </p:spPr>
          </p:pic>
          <p:grpSp>
            <p:nvGrpSpPr>
              <p:cNvPr id="4" name="Group 3">
                <a:extLst>
                  <a:ext uri="{FF2B5EF4-FFF2-40B4-BE49-F238E27FC236}">
                    <a16:creationId xmlns:a16="http://schemas.microsoft.com/office/drawing/2014/main" id="{10D2FAE3-2FB7-4C67-BA49-E82E46A643DE}"/>
                  </a:ext>
                </a:extLst>
              </p:cNvPr>
              <p:cNvGrpSpPr/>
              <p:nvPr/>
            </p:nvGrpSpPr>
            <p:grpSpPr>
              <a:xfrm>
                <a:off x="2719143" y="3375529"/>
                <a:ext cx="329298" cy="547035"/>
                <a:chOff x="2704106" y="3375529"/>
                <a:chExt cx="329298" cy="547035"/>
              </a:xfrm>
            </p:grpSpPr>
            <p:pic>
              <p:nvPicPr>
                <p:cNvPr id="56" name="Picture 55">
                  <a:extLst>
                    <a:ext uri="{FF2B5EF4-FFF2-40B4-BE49-F238E27FC236}">
                      <a16:creationId xmlns:a16="http://schemas.microsoft.com/office/drawing/2014/main" id="{40113E9F-0651-4493-AD04-E18E139379B7}"/>
                    </a:ext>
                  </a:extLst>
                </p:cNvPr>
                <p:cNvPicPr>
                  <a:picLocks noChangeAspect="1"/>
                </p:cNvPicPr>
                <p:nvPr/>
              </p:nvPicPr>
              <p:blipFill>
                <a:blip r:embed="rId8">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flipH="1">
                  <a:off x="2774602" y="3431940"/>
                  <a:ext cx="192997" cy="427453"/>
                </a:xfrm>
                <a:prstGeom prst="rect">
                  <a:avLst/>
                </a:prstGeom>
                <a:noFill/>
              </p:spPr>
            </p:pic>
            <p:sp>
              <p:nvSpPr>
                <p:cNvPr id="60" name="Oval 59">
                  <a:extLst>
                    <a:ext uri="{FF2B5EF4-FFF2-40B4-BE49-F238E27FC236}">
                      <a16:creationId xmlns:a16="http://schemas.microsoft.com/office/drawing/2014/main" id="{914DD810-4A7A-479F-A31F-4BD22D679AC1}"/>
                    </a:ext>
                  </a:extLst>
                </p:cNvPr>
                <p:cNvSpPr/>
                <p:nvPr/>
              </p:nvSpPr>
              <p:spPr bwMode="gray">
                <a:xfrm>
                  <a:off x="2704106" y="3375529"/>
                  <a:ext cx="329298" cy="547035"/>
                </a:xfrm>
                <a:prstGeom prst="ellipse">
                  <a:avLst/>
                </a:pr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37667" rtl="0" eaLnBrk="1" fontAlgn="auto" latinLnBrk="0" hangingPunct="1">
                    <a:lnSpc>
                      <a:spcPct val="100000"/>
                    </a:lnSpc>
                    <a:spcBef>
                      <a:spcPts val="0"/>
                    </a:spcBef>
                    <a:spcAft>
                      <a:spcPts val="0"/>
                    </a:spcAft>
                    <a:buClrTx/>
                    <a:buSzTx/>
                    <a:buFontTx/>
                    <a:buNone/>
                    <a:tabLst/>
                    <a:defRPr/>
                  </a:pPr>
                  <a:endParaRPr kumimoji="0" lang="en-US" sz="1058" b="0" i="0" u="none" strike="noStrike" kern="1200" cap="none" spc="0" normalizeH="0" baseline="0" noProof="0">
                    <a:ln>
                      <a:noFill/>
                    </a:ln>
                    <a:solidFill>
                      <a:srgbClr val="4F5861"/>
                    </a:solidFill>
                    <a:effectLst/>
                    <a:uLnTx/>
                    <a:uFillTx/>
                    <a:latin typeface="Verdana"/>
                    <a:ea typeface="+mn-ea"/>
                    <a:cs typeface="+mn-cs"/>
                  </a:endParaRPr>
                </a:p>
              </p:txBody>
            </p:sp>
          </p:grpSp>
          <p:pic>
            <p:nvPicPr>
              <p:cNvPr id="61" name="Picture 60">
                <a:extLst>
                  <a:ext uri="{FF2B5EF4-FFF2-40B4-BE49-F238E27FC236}">
                    <a16:creationId xmlns:a16="http://schemas.microsoft.com/office/drawing/2014/main" id="{E726C456-1319-4467-9C0F-F772C47EE7D4}"/>
                  </a:ext>
                </a:extLst>
              </p:cNvPr>
              <p:cNvPicPr>
                <a:picLocks noChangeAspect="1"/>
              </p:cNvPicPr>
              <p:nvPr/>
            </p:nvPicPr>
            <p:blipFill>
              <a:blip r:embed="rId6">
                <a:duotone>
                  <a:prstClr val="black"/>
                  <a:schemeClr val="accent4">
                    <a:tint val="45000"/>
                    <a:satMod val="400000"/>
                  </a:schemeClr>
                </a:duotone>
                <a:extLst>
                  <a:ext uri="{BEBA8EAE-BF5A-486C-A8C5-ECC9F3942E4B}">
                    <a14:imgProps xmlns:a14="http://schemas.microsoft.com/office/drawing/2010/main">
                      <a14:imgLayer r:embed="rId7">
                        <a14:imgEffect>
                          <a14:brightnessContrast bright="96000"/>
                        </a14:imgEffect>
                      </a14:imgLayer>
                    </a14:imgProps>
                  </a:ext>
                  <a:ext uri="{28A0092B-C50C-407E-A947-70E740481C1C}">
                    <a14:useLocalDpi xmlns:a14="http://schemas.microsoft.com/office/drawing/2010/main" val="0"/>
                  </a:ext>
                </a:extLst>
              </a:blip>
              <a:stretch>
                <a:fillRect/>
              </a:stretch>
            </p:blipFill>
            <p:spPr>
              <a:xfrm flipH="1">
                <a:off x="3713924" y="3431466"/>
                <a:ext cx="192997" cy="427453"/>
              </a:xfrm>
              <a:prstGeom prst="rect">
                <a:avLst/>
              </a:prstGeom>
            </p:spPr>
          </p:pic>
          <p:pic>
            <p:nvPicPr>
              <p:cNvPr id="62" name="Picture 61">
                <a:extLst>
                  <a:ext uri="{FF2B5EF4-FFF2-40B4-BE49-F238E27FC236}">
                    <a16:creationId xmlns:a16="http://schemas.microsoft.com/office/drawing/2014/main" id="{BFE1B7EE-B5B7-4529-9D2A-6E95A07DCD33}"/>
                  </a:ext>
                </a:extLst>
              </p:cNvPr>
              <p:cNvPicPr>
                <a:picLocks noChangeAspect="1"/>
              </p:cNvPicPr>
              <p:nvPr/>
            </p:nvPicPr>
            <p:blipFill>
              <a:blip r:embed="rId5">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flipH="1">
                <a:off x="3503594" y="3430503"/>
                <a:ext cx="184420" cy="428883"/>
              </a:xfrm>
              <a:prstGeom prst="rect">
                <a:avLst/>
              </a:prstGeom>
            </p:spPr>
          </p:pic>
        </p:grpSp>
        <p:sp>
          <p:nvSpPr>
            <p:cNvPr id="64" name="Text Placeholder 5">
              <a:extLst>
                <a:ext uri="{FF2B5EF4-FFF2-40B4-BE49-F238E27FC236}">
                  <a16:creationId xmlns:a16="http://schemas.microsoft.com/office/drawing/2014/main" id="{12FD9E35-3268-4501-AAC0-CD2261898ED7}"/>
                </a:ext>
              </a:extLst>
            </p:cNvPr>
            <p:cNvSpPr txBox="1">
              <a:spLocks/>
            </p:cNvSpPr>
            <p:nvPr/>
          </p:nvSpPr>
          <p:spPr bwMode="gray">
            <a:xfrm>
              <a:off x="377074" y="4138067"/>
              <a:ext cx="1618768" cy="492443"/>
            </a:xfrm>
            <a:prstGeom prst="rect">
              <a:avLst/>
            </a:prstGeom>
          </p:spPr>
          <p:txBody>
            <a:bodyPr wrap="square" lIns="0" tIns="0" rIns="0" bIns="0">
              <a:spAutoFit/>
            </a:bodyPr>
            <a:lstStyle>
              <a:lvl1pPr marL="114300" indent="-114300" algn="l" defTabSz="640080" rtl="0" eaLnBrk="1" latinLnBrk="0" hangingPunct="1">
                <a:spcBef>
                  <a:spcPts val="500"/>
                </a:spcBef>
                <a:buFont typeface="Verdana" panose="020B0604030504040204" pitchFamily="34" charset="0"/>
                <a:buChar char="•"/>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228600" indent="-114300" algn="l" defTabSz="640080" rtl="0" eaLnBrk="1" latinLnBrk="0" hangingPunct="1">
                <a:spcBef>
                  <a:spcPts val="500"/>
                </a:spcBef>
                <a:buFont typeface="Arial" pitchFamily="34" charset="0"/>
                <a:buChar char="–"/>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342900" indent="-114300" algn="l" defTabSz="640080" rtl="0" eaLnBrk="1" latinLnBrk="0" hangingPunct="1">
                <a:spcBef>
                  <a:spcPts val="500"/>
                </a:spcBef>
                <a:buFont typeface="Verdana" panose="020B0604030504040204" pitchFamily="34" charset="0"/>
                <a:buChar char="•"/>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457200" indent="-114300" algn="l" defTabSz="640080" rtl="0" eaLnBrk="1" latinLnBrk="0" hangingPunct="1">
                <a:spcBef>
                  <a:spcPts val="500"/>
                </a:spcBef>
                <a:buFont typeface="Arial" pitchFamily="34" charset="0"/>
                <a:buChar char="–"/>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571500" indent="-114300" algn="l" defTabSz="640080" rtl="0" eaLnBrk="1" latinLnBrk="0" hangingPunct="1">
                <a:spcBef>
                  <a:spcPts val="500"/>
                </a:spcBef>
                <a:buFont typeface="Verdana" panose="020B0604030504040204" pitchFamily="34" charset="0"/>
                <a:buChar char="•"/>
                <a:defRPr sz="900"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176022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208026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40030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72034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9pPr>
            </a:lstStyle>
            <a:p>
              <a:pPr marL="0" indent="0" algn="ctr">
                <a:buNone/>
              </a:pPr>
              <a:r>
                <a:rPr lang="en-US" sz="800" dirty="0"/>
                <a:t>Apply data science best practices to categorize demographic &amp; behavior patterns</a:t>
              </a:r>
            </a:p>
          </p:txBody>
        </p:sp>
        <p:sp>
          <p:nvSpPr>
            <p:cNvPr id="65" name="Text Placeholder 5">
              <a:extLst>
                <a:ext uri="{FF2B5EF4-FFF2-40B4-BE49-F238E27FC236}">
                  <a16:creationId xmlns:a16="http://schemas.microsoft.com/office/drawing/2014/main" id="{08CA241A-78F5-454A-B67C-DF57F9F1A35D}"/>
                </a:ext>
              </a:extLst>
            </p:cNvPr>
            <p:cNvSpPr txBox="1">
              <a:spLocks/>
            </p:cNvSpPr>
            <p:nvPr/>
          </p:nvSpPr>
          <p:spPr bwMode="gray">
            <a:xfrm>
              <a:off x="2425890" y="4138401"/>
              <a:ext cx="1554480" cy="369332"/>
            </a:xfrm>
            <a:prstGeom prst="rect">
              <a:avLst/>
            </a:prstGeom>
          </p:spPr>
          <p:txBody>
            <a:bodyPr wrap="square" lIns="0" tIns="0" rIns="0" bIns="0">
              <a:spAutoFit/>
            </a:bodyPr>
            <a:lstStyle>
              <a:lvl1pPr marL="114300" indent="-114300" algn="l" defTabSz="640080" rtl="0" eaLnBrk="1" latinLnBrk="0" hangingPunct="1">
                <a:spcBef>
                  <a:spcPts val="500"/>
                </a:spcBef>
                <a:buFont typeface="Verdana" panose="020B0604030504040204" pitchFamily="34" charset="0"/>
                <a:buChar char="•"/>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228600" indent="-114300" algn="l" defTabSz="640080" rtl="0" eaLnBrk="1" latinLnBrk="0" hangingPunct="1">
                <a:spcBef>
                  <a:spcPts val="500"/>
                </a:spcBef>
                <a:buFont typeface="Arial" pitchFamily="34" charset="0"/>
                <a:buChar char="–"/>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342900" indent="-114300" algn="l" defTabSz="640080" rtl="0" eaLnBrk="1" latinLnBrk="0" hangingPunct="1">
                <a:spcBef>
                  <a:spcPts val="500"/>
                </a:spcBef>
                <a:buFont typeface="Verdana" panose="020B0604030504040204" pitchFamily="34" charset="0"/>
                <a:buChar char="•"/>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457200" indent="-114300" algn="l" defTabSz="640080" rtl="0" eaLnBrk="1" latinLnBrk="0" hangingPunct="1">
                <a:spcBef>
                  <a:spcPts val="500"/>
                </a:spcBef>
                <a:buFont typeface="Arial" pitchFamily="34" charset="0"/>
                <a:buChar char="–"/>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571500" indent="-114300" algn="l" defTabSz="640080" rtl="0" eaLnBrk="1" latinLnBrk="0" hangingPunct="1">
                <a:spcBef>
                  <a:spcPts val="500"/>
                </a:spcBef>
                <a:buFont typeface="Verdana" panose="020B0604030504040204" pitchFamily="34" charset="0"/>
                <a:buChar char="•"/>
                <a:defRPr sz="900"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176022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208026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40030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72034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9pPr>
            </a:lstStyle>
            <a:p>
              <a:pPr marL="0" marR="0" lvl="0" indent="0" algn="ctr" defTabSz="640080" rtl="0" eaLnBrk="1" fontAlgn="auto" latinLnBrk="0" hangingPunct="1">
                <a:lnSpc>
                  <a:spcPct val="100000"/>
                </a:lnSpc>
                <a:spcBef>
                  <a:spcPts val="500"/>
                </a:spcBef>
                <a:spcAft>
                  <a:spcPts val="0"/>
                </a:spcAft>
                <a:buClrTx/>
                <a:buSzTx/>
                <a:buFont typeface="Verdana" panose="020B0604030504040204" pitchFamily="34" charset="0"/>
                <a:buNone/>
                <a:tabLst/>
                <a:defRPr/>
              </a:pPr>
              <a:r>
                <a:rPr kumimoji="0" lang="en-US" sz="800" b="0" i="0" u="none" strike="noStrike" kern="1200" cap="none" spc="0" normalizeH="0" baseline="0" noProof="0" dirty="0">
                  <a:ln>
                    <a:noFill/>
                  </a:ln>
                  <a:solidFill>
                    <a:srgbClr val="4F5861"/>
                  </a:solidFill>
                  <a:effectLst/>
                  <a:uLnTx/>
                  <a:uFillTx/>
                  <a:latin typeface="Verdana"/>
                  <a:ea typeface="Verdana" panose="020B0604030504040204" pitchFamily="34" charset="0"/>
                </a:rPr>
                <a:t>Segment students into </a:t>
              </a:r>
              <a:r>
                <a:rPr lang="en-US" sz="800" dirty="0">
                  <a:solidFill>
                    <a:srgbClr val="4F5861"/>
                  </a:solidFill>
                  <a:latin typeface="Verdana"/>
                </a:rPr>
                <a:t>d</a:t>
              </a:r>
              <a:r>
                <a:rPr kumimoji="0" lang="en-US" sz="800" b="0" i="0" u="none" strike="noStrike" kern="1200" cap="none" spc="0" normalizeH="0" baseline="0" noProof="0" dirty="0" err="1">
                  <a:ln>
                    <a:noFill/>
                  </a:ln>
                  <a:solidFill>
                    <a:srgbClr val="4F5861"/>
                  </a:solidFill>
                  <a:effectLst/>
                  <a:uLnTx/>
                  <a:uFillTx/>
                  <a:latin typeface="Verdana"/>
                  <a:ea typeface="Verdana" panose="020B0604030504040204" pitchFamily="34" charset="0"/>
                </a:rPr>
                <a:t>istinct</a:t>
              </a:r>
              <a:r>
                <a:rPr kumimoji="0" lang="en-US" sz="800" b="0" i="0" u="none" strike="noStrike" kern="1200" cap="none" spc="0" normalizeH="0" baseline="0" noProof="0" dirty="0">
                  <a:ln>
                    <a:noFill/>
                  </a:ln>
                  <a:solidFill>
                    <a:srgbClr val="4F5861"/>
                  </a:solidFill>
                  <a:effectLst/>
                  <a:uLnTx/>
                  <a:uFillTx/>
                  <a:latin typeface="Verdana"/>
                  <a:ea typeface="Verdana" panose="020B0604030504040204" pitchFamily="34" charset="0"/>
                </a:rPr>
                <a:t> populations and build profiles</a:t>
              </a:r>
            </a:p>
          </p:txBody>
        </p:sp>
        <p:sp>
          <p:nvSpPr>
            <p:cNvPr id="66" name="Text Placeholder 5">
              <a:extLst>
                <a:ext uri="{FF2B5EF4-FFF2-40B4-BE49-F238E27FC236}">
                  <a16:creationId xmlns:a16="http://schemas.microsoft.com/office/drawing/2014/main" id="{3DEF6BBD-D94F-451B-9253-C1DD6CC0374F}"/>
                </a:ext>
              </a:extLst>
            </p:cNvPr>
            <p:cNvSpPr txBox="1">
              <a:spLocks/>
            </p:cNvSpPr>
            <p:nvPr/>
          </p:nvSpPr>
          <p:spPr bwMode="gray">
            <a:xfrm>
              <a:off x="4566147" y="4138401"/>
              <a:ext cx="1127829" cy="246221"/>
            </a:xfrm>
            <a:prstGeom prst="rect">
              <a:avLst/>
            </a:prstGeom>
          </p:spPr>
          <p:txBody>
            <a:bodyPr wrap="square" lIns="0" tIns="0" rIns="0" bIns="0">
              <a:spAutoFit/>
            </a:bodyPr>
            <a:lstStyle>
              <a:lvl1pPr marL="114300" indent="-114300" algn="l" defTabSz="640080" rtl="0" eaLnBrk="1" latinLnBrk="0" hangingPunct="1">
                <a:spcBef>
                  <a:spcPts val="500"/>
                </a:spcBef>
                <a:buFont typeface="Verdana" panose="020B0604030504040204" pitchFamily="34" charset="0"/>
                <a:buChar char="•"/>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228600" indent="-114300" algn="l" defTabSz="640080" rtl="0" eaLnBrk="1" latinLnBrk="0" hangingPunct="1">
                <a:spcBef>
                  <a:spcPts val="500"/>
                </a:spcBef>
                <a:buFont typeface="Arial" pitchFamily="34" charset="0"/>
                <a:buChar char="–"/>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342900" indent="-114300" algn="l" defTabSz="640080" rtl="0" eaLnBrk="1" latinLnBrk="0" hangingPunct="1">
                <a:spcBef>
                  <a:spcPts val="500"/>
                </a:spcBef>
                <a:buFont typeface="Verdana" panose="020B0604030504040204" pitchFamily="34" charset="0"/>
                <a:buChar char="•"/>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457200" indent="-114300" algn="l" defTabSz="640080" rtl="0" eaLnBrk="1" latinLnBrk="0" hangingPunct="1">
                <a:spcBef>
                  <a:spcPts val="500"/>
                </a:spcBef>
                <a:buFont typeface="Arial" pitchFamily="34" charset="0"/>
                <a:buChar char="–"/>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571500" indent="-114300" algn="l" defTabSz="640080" rtl="0" eaLnBrk="1" latinLnBrk="0" hangingPunct="1">
                <a:spcBef>
                  <a:spcPts val="500"/>
                </a:spcBef>
                <a:buFont typeface="Verdana" panose="020B0604030504040204" pitchFamily="34" charset="0"/>
                <a:buChar char="•"/>
                <a:defRPr sz="900"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176022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208026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40030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72034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9pPr>
            </a:lstStyle>
            <a:p>
              <a:pPr marL="0" marR="0" lvl="0" indent="0" algn="ctr" defTabSz="640080" rtl="0" eaLnBrk="1" fontAlgn="auto" latinLnBrk="0" hangingPunct="1">
                <a:lnSpc>
                  <a:spcPct val="100000"/>
                </a:lnSpc>
                <a:spcBef>
                  <a:spcPts val="500"/>
                </a:spcBef>
                <a:spcAft>
                  <a:spcPts val="0"/>
                </a:spcAft>
                <a:buClrTx/>
                <a:buSzTx/>
                <a:buFont typeface="Verdana" panose="020B0604030504040204" pitchFamily="34" charset="0"/>
                <a:buNone/>
                <a:tabLst/>
                <a:defRPr/>
              </a:pPr>
              <a:r>
                <a:rPr kumimoji="0" lang="en-US" sz="800" b="0" i="0" u="none" strike="noStrike" kern="1200" cap="none" spc="0" normalizeH="0" baseline="0" noProof="0" dirty="0">
                  <a:ln>
                    <a:noFill/>
                  </a:ln>
                  <a:solidFill>
                    <a:srgbClr val="4F5861"/>
                  </a:solidFill>
                  <a:effectLst/>
                  <a:uLnTx/>
                  <a:uFillTx/>
                  <a:latin typeface="Verdana"/>
                  <a:ea typeface="Verdana" panose="020B0604030504040204" pitchFamily="34" charset="0"/>
                </a:rPr>
                <a:t>Deploy best practices in demand creation</a:t>
              </a:r>
            </a:p>
          </p:txBody>
        </p:sp>
        <p:sp>
          <p:nvSpPr>
            <p:cNvPr id="67" name="Right Arrow 21">
              <a:extLst>
                <a:ext uri="{FF2B5EF4-FFF2-40B4-BE49-F238E27FC236}">
                  <a16:creationId xmlns:a16="http://schemas.microsoft.com/office/drawing/2014/main" id="{1A1AF027-ED00-4BE8-ACA6-44E133E1B44B}"/>
                </a:ext>
              </a:extLst>
            </p:cNvPr>
            <p:cNvSpPr>
              <a:spLocks noChangeAspect="1"/>
            </p:cNvSpPr>
            <p:nvPr/>
          </p:nvSpPr>
          <p:spPr bwMode="gray">
            <a:xfrm>
              <a:off x="1995842" y="4181785"/>
              <a:ext cx="274320" cy="159452"/>
            </a:xfrm>
            <a:prstGeom prst="rightArrow">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1463675"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4F5861"/>
                </a:solidFill>
                <a:effectLst/>
                <a:uLnTx/>
                <a:uFillTx/>
                <a:latin typeface="Rockwell"/>
                <a:ea typeface="+mn-ea"/>
                <a:cs typeface="+mn-cs"/>
              </a:endParaRPr>
            </a:p>
          </p:txBody>
        </p:sp>
        <p:sp>
          <p:nvSpPr>
            <p:cNvPr id="68" name="Right Arrow 22">
              <a:extLst>
                <a:ext uri="{FF2B5EF4-FFF2-40B4-BE49-F238E27FC236}">
                  <a16:creationId xmlns:a16="http://schemas.microsoft.com/office/drawing/2014/main" id="{A91A4131-3D44-4926-909B-6C33EF0FB741}"/>
                </a:ext>
              </a:extLst>
            </p:cNvPr>
            <p:cNvSpPr>
              <a:spLocks noChangeAspect="1"/>
            </p:cNvSpPr>
            <p:nvPr/>
          </p:nvSpPr>
          <p:spPr bwMode="gray">
            <a:xfrm>
              <a:off x="4136098" y="4181785"/>
              <a:ext cx="274320" cy="159452"/>
            </a:xfrm>
            <a:prstGeom prst="rightArrow">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1463675"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4F5861"/>
                </a:solidFill>
                <a:effectLst/>
                <a:uLnTx/>
                <a:uFillTx/>
                <a:latin typeface="Rockwell"/>
                <a:ea typeface="+mn-ea"/>
                <a:cs typeface="+mn-cs"/>
              </a:endParaRPr>
            </a:p>
          </p:txBody>
        </p:sp>
      </p:grpSp>
      <p:pic>
        <p:nvPicPr>
          <p:cNvPr id="8" name="Picture 7">
            <a:extLst>
              <a:ext uri="{FF2B5EF4-FFF2-40B4-BE49-F238E27FC236}">
                <a16:creationId xmlns:a16="http://schemas.microsoft.com/office/drawing/2014/main" id="{F60AE94B-C565-4380-9382-C6A59FE9FFD6}"/>
              </a:ext>
            </a:extLst>
          </p:cNvPr>
          <p:cNvPicPr>
            <a:picLocks noChangeAspect="1"/>
          </p:cNvPicPr>
          <p:nvPr/>
        </p:nvPicPr>
        <p:blipFill>
          <a:blip r:embed="rId9"/>
          <a:stretch>
            <a:fillRect/>
          </a:stretch>
        </p:blipFill>
        <p:spPr>
          <a:xfrm>
            <a:off x="420424" y="1506729"/>
            <a:ext cx="221431" cy="291357"/>
          </a:xfrm>
          <a:prstGeom prst="rect">
            <a:avLst/>
          </a:prstGeom>
        </p:spPr>
      </p:pic>
      <p:pic>
        <p:nvPicPr>
          <p:cNvPr id="39" name="Picture 38">
            <a:extLst>
              <a:ext uri="{FF2B5EF4-FFF2-40B4-BE49-F238E27FC236}">
                <a16:creationId xmlns:a16="http://schemas.microsoft.com/office/drawing/2014/main" id="{A0CEE787-13A1-42A4-A6AE-21E7A22C19BF}"/>
              </a:ext>
            </a:extLst>
          </p:cNvPr>
          <p:cNvPicPr>
            <a:picLocks noChangeAspect="1"/>
          </p:cNvPicPr>
          <p:nvPr/>
        </p:nvPicPr>
        <p:blipFill>
          <a:blip r:embed="rId9"/>
          <a:stretch>
            <a:fillRect/>
          </a:stretch>
        </p:blipFill>
        <p:spPr>
          <a:xfrm>
            <a:off x="3274119" y="1506729"/>
            <a:ext cx="221431" cy="291357"/>
          </a:xfrm>
          <a:prstGeom prst="rect">
            <a:avLst/>
          </a:prstGeom>
        </p:spPr>
      </p:pic>
    </p:spTree>
    <p:extLst>
      <p:ext uri="{BB962C8B-B14F-4D97-AF65-F5344CB8AC3E}">
        <p14:creationId xmlns:p14="http://schemas.microsoft.com/office/powerpoint/2010/main" val="18755559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80192" y="286138"/>
            <a:ext cx="5799728" cy="249299"/>
          </a:xfrm>
        </p:spPr>
        <p:txBody>
          <a:bodyPr/>
          <a:lstStyle/>
          <a:p>
            <a:r>
              <a:rPr lang="en-US" b="0" dirty="0"/>
              <a:t>The (Data</a:t>
            </a:r>
            <a:r>
              <a:rPr lang="en-US" dirty="0"/>
              <a:t>)</a:t>
            </a:r>
            <a:r>
              <a:rPr lang="en-US" b="0" dirty="0"/>
              <a:t> Science of Student Segmentation</a:t>
            </a:r>
          </a:p>
        </p:txBody>
      </p:sp>
      <p:sp>
        <p:nvSpPr>
          <p:cNvPr id="35" name="Text Placeholder 10"/>
          <p:cNvSpPr>
            <a:spLocks noGrp="1"/>
          </p:cNvSpPr>
          <p:nvPr>
            <p:ph type="body" sz="quarter" idx="16"/>
          </p:nvPr>
        </p:nvSpPr>
        <p:spPr>
          <a:xfrm>
            <a:off x="280194" y="99782"/>
            <a:ext cx="2560320" cy="123111"/>
          </a:xfrm>
        </p:spPr>
        <p:txBody>
          <a:bodyPr/>
          <a:lstStyle/>
          <a:p>
            <a:endParaRPr lang="en-US" dirty="0">
              <a:solidFill>
                <a:schemeClr val="accent4"/>
              </a:solidFill>
            </a:endParaRPr>
          </a:p>
        </p:txBody>
      </p:sp>
      <p:sp>
        <p:nvSpPr>
          <p:cNvPr id="37" name="Text Placeholder 1">
            <a:extLst>
              <a:ext uri="{FF2B5EF4-FFF2-40B4-BE49-F238E27FC236}">
                <a16:creationId xmlns:a16="http://schemas.microsoft.com/office/drawing/2014/main" id="{2CF7C0AD-8ACA-4125-9A0F-287C1E55DBDB}"/>
              </a:ext>
            </a:extLst>
          </p:cNvPr>
          <p:cNvSpPr>
            <a:spLocks noGrp="1"/>
          </p:cNvSpPr>
          <p:nvPr>
            <p:ph type="body" sz="quarter" idx="15"/>
          </p:nvPr>
        </p:nvSpPr>
        <p:spPr>
          <a:xfrm>
            <a:off x="280195" y="640267"/>
            <a:ext cx="6126480" cy="184666"/>
          </a:xfrm>
        </p:spPr>
        <p:txBody>
          <a:bodyPr/>
          <a:lstStyle/>
          <a:p>
            <a:r>
              <a:rPr lang="en-US" sz="1200" dirty="0"/>
              <a:t>Decision Tree Methodology Leads to Deeper Understanding</a:t>
            </a:r>
          </a:p>
        </p:txBody>
      </p:sp>
      <p:graphicFrame>
        <p:nvGraphicFramePr>
          <p:cNvPr id="41" name="Table 40">
            <a:extLst>
              <a:ext uri="{FF2B5EF4-FFF2-40B4-BE49-F238E27FC236}">
                <a16:creationId xmlns:a16="http://schemas.microsoft.com/office/drawing/2014/main" id="{A5A1A32A-8821-4DF1-B91B-1B03470A876B}"/>
              </a:ext>
            </a:extLst>
          </p:cNvPr>
          <p:cNvGraphicFramePr>
            <a:graphicFrameLocks noGrp="1"/>
          </p:cNvGraphicFramePr>
          <p:nvPr/>
        </p:nvGraphicFramePr>
        <p:xfrm>
          <a:off x="280193" y="1097280"/>
          <a:ext cx="5799727" cy="3260034"/>
        </p:xfrm>
        <a:graphic>
          <a:graphicData uri="http://schemas.openxmlformats.org/drawingml/2006/table">
            <a:tbl>
              <a:tblPr firstRow="1" bandRow="1">
                <a:tableStyleId>{7DF18680-E054-41AD-8BC1-D1AEF772440D}</a:tableStyleId>
              </a:tblPr>
              <a:tblGrid>
                <a:gridCol w="459278">
                  <a:extLst>
                    <a:ext uri="{9D8B030D-6E8A-4147-A177-3AD203B41FA5}">
                      <a16:colId xmlns:a16="http://schemas.microsoft.com/office/drawing/2014/main" val="2512522495"/>
                    </a:ext>
                  </a:extLst>
                </a:gridCol>
                <a:gridCol w="2226366">
                  <a:extLst>
                    <a:ext uri="{9D8B030D-6E8A-4147-A177-3AD203B41FA5}">
                      <a16:colId xmlns:a16="http://schemas.microsoft.com/office/drawing/2014/main" val="87189888"/>
                    </a:ext>
                  </a:extLst>
                </a:gridCol>
                <a:gridCol w="3114083">
                  <a:extLst>
                    <a:ext uri="{9D8B030D-6E8A-4147-A177-3AD203B41FA5}">
                      <a16:colId xmlns:a16="http://schemas.microsoft.com/office/drawing/2014/main" val="2183487329"/>
                    </a:ext>
                  </a:extLst>
                </a:gridCol>
              </a:tblGrid>
              <a:tr h="543339">
                <a:tc>
                  <a:txBody>
                    <a:bodyPr/>
                    <a:lstStyle/>
                    <a:p>
                      <a:pPr algn="ctr"/>
                      <a:r>
                        <a:rPr lang="en-US" sz="1800" b="0" dirty="0">
                          <a:solidFill>
                            <a:schemeClr val="accent6"/>
                          </a:solidFill>
                        </a:rPr>
                        <a:t>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900" b="0" dirty="0">
                          <a:solidFill>
                            <a:schemeClr val="bg1"/>
                          </a:solidFill>
                        </a:rPr>
                        <a:t>Aggregate 150+ data points</a:t>
                      </a:r>
                    </a:p>
                  </a:txBody>
                  <a:tcPr marL="1828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900" b="0" dirty="0">
                          <a:solidFill>
                            <a:schemeClr val="tx1"/>
                          </a:solidFill>
                        </a:rPr>
                        <a:t>Data types include demographics, financial aid, geo-based consumer and census data, EAB campaign metrics, and web interactions</a:t>
                      </a:r>
                    </a:p>
                  </a:txBody>
                  <a:tcPr marL="1828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260327647"/>
                  </a:ext>
                </a:extLst>
              </a:tr>
              <a:tr h="543339">
                <a:tc>
                  <a:txBody>
                    <a:bodyPr/>
                    <a:lstStyle/>
                    <a:p>
                      <a:pPr algn="ctr"/>
                      <a:r>
                        <a:rPr lang="en-US" sz="1800" b="0" dirty="0">
                          <a:solidFill>
                            <a:schemeClr val="accent6"/>
                          </a:solidFill>
                        </a:rPr>
                        <a:t>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900" b="0" dirty="0">
                          <a:solidFill>
                            <a:schemeClr val="bg1"/>
                          </a:solidFill>
                        </a:rPr>
                        <a:t>Verify the known</a:t>
                      </a:r>
                    </a:p>
                  </a:txBody>
                  <a:tcPr marL="1828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900" b="0" dirty="0">
                          <a:solidFill>
                            <a:schemeClr val="tx1"/>
                          </a:solidFill>
                        </a:rPr>
                        <a:t>Analyze commonly predetermined student segments, confirm segments share common traits and distinct behaviors </a:t>
                      </a:r>
                    </a:p>
                  </a:txBody>
                  <a:tcPr marL="1828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59892136"/>
                  </a:ext>
                </a:extLst>
              </a:tr>
              <a:tr h="543339">
                <a:tc>
                  <a:txBody>
                    <a:bodyPr/>
                    <a:lstStyle/>
                    <a:p>
                      <a:pPr algn="ctr"/>
                      <a:r>
                        <a:rPr lang="en-US" sz="1800" b="0" dirty="0">
                          <a:solidFill>
                            <a:schemeClr val="accent6"/>
                          </a:solidFill>
                        </a:rPr>
                        <a:t>3</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900" b="0" dirty="0">
                          <a:solidFill>
                            <a:schemeClr val="bg1"/>
                          </a:solidFill>
                        </a:rPr>
                        <a:t>Mine data for the unknown</a:t>
                      </a:r>
                    </a:p>
                  </a:txBody>
                  <a:tcPr marL="1828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900" b="0" dirty="0">
                          <a:solidFill>
                            <a:schemeClr val="tx1"/>
                          </a:solidFill>
                        </a:rPr>
                        <a:t>Use statistical tools like CHAID and partition clustering to identify new student populations with distinct behaviors and characteristics</a:t>
                      </a:r>
                    </a:p>
                  </a:txBody>
                  <a:tcPr marL="1828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767595947"/>
                  </a:ext>
                </a:extLst>
              </a:tr>
              <a:tr h="543339">
                <a:tc>
                  <a:txBody>
                    <a:bodyPr/>
                    <a:lstStyle/>
                    <a:p>
                      <a:pPr algn="ctr"/>
                      <a:r>
                        <a:rPr lang="en-US" sz="1800" b="0" dirty="0">
                          <a:solidFill>
                            <a:schemeClr val="accent6"/>
                          </a:solidFill>
                        </a:rPr>
                        <a:t>4</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900" b="0" dirty="0">
                          <a:solidFill>
                            <a:schemeClr val="bg1"/>
                          </a:solidFill>
                        </a:rPr>
                        <a:t>Isolate the Indicators</a:t>
                      </a:r>
                    </a:p>
                  </a:txBody>
                  <a:tcPr marL="1828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900" b="0" dirty="0">
                          <a:solidFill>
                            <a:schemeClr val="tx1"/>
                          </a:solidFill>
                        </a:rPr>
                        <a:t>Isolate key behavioral indicators and descriptive factors that commonly define student segments</a:t>
                      </a:r>
                    </a:p>
                  </a:txBody>
                  <a:tcPr marL="1828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899478731"/>
                  </a:ext>
                </a:extLst>
              </a:tr>
              <a:tr h="543339">
                <a:tc>
                  <a:txBody>
                    <a:bodyPr/>
                    <a:lstStyle/>
                    <a:p>
                      <a:pPr algn="ctr"/>
                      <a:r>
                        <a:rPr lang="en-US" sz="1800" b="0" dirty="0">
                          <a:solidFill>
                            <a:schemeClr val="accent6"/>
                          </a:solidFill>
                        </a:rPr>
                        <a:t>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900" b="0" dirty="0">
                          <a:solidFill>
                            <a:schemeClr val="bg1"/>
                          </a:solidFill>
                        </a:rPr>
                        <a:t>Establish the unifying structure</a:t>
                      </a:r>
                    </a:p>
                  </a:txBody>
                  <a:tcPr marL="1828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l"/>
                      <a:r>
                        <a:rPr lang="en-US" sz="900" b="0" dirty="0">
                          <a:solidFill>
                            <a:schemeClr val="tx1"/>
                          </a:solidFill>
                          <a:latin typeface="+mn-lt"/>
                        </a:rPr>
                        <a:t>Consolidate segment parameters to reveal inherent patterns in the data, and develop a simplified model of the student universe</a:t>
                      </a:r>
                    </a:p>
                  </a:txBody>
                  <a:tcPr marL="1828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400372514"/>
                  </a:ext>
                </a:extLst>
              </a:tr>
              <a:tr h="543339">
                <a:tc>
                  <a:txBody>
                    <a:bodyPr/>
                    <a:lstStyle/>
                    <a:p>
                      <a:pPr algn="ctr"/>
                      <a:r>
                        <a:rPr lang="en-US" sz="1800" b="0" dirty="0">
                          <a:solidFill>
                            <a:schemeClr val="accent6"/>
                          </a:solidFill>
                        </a:rPr>
                        <a:t>6</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900" b="0" dirty="0">
                          <a:solidFill>
                            <a:schemeClr val="bg1"/>
                          </a:solidFill>
                        </a:rPr>
                        <a:t>Finalize the segmentation matrix</a:t>
                      </a:r>
                    </a:p>
                  </a:txBody>
                  <a:tcPr marL="1828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900" b="0" dirty="0">
                          <a:solidFill>
                            <a:schemeClr val="tx1"/>
                          </a:solidFill>
                        </a:rPr>
                        <a:t>Position students on continuums of Engagement and Preparedness based on key indicators</a:t>
                      </a:r>
                    </a:p>
                  </a:txBody>
                  <a:tcPr marL="1828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505927413"/>
                  </a:ext>
                </a:extLst>
              </a:tr>
            </a:tbl>
          </a:graphicData>
        </a:graphic>
      </p:graphicFrame>
    </p:spTree>
    <p:extLst>
      <p:ext uri="{BB962C8B-B14F-4D97-AF65-F5344CB8AC3E}">
        <p14:creationId xmlns:p14="http://schemas.microsoft.com/office/powerpoint/2010/main" val="2528319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F422E2D-C42F-4874-AFB1-CD5CA19BF5FA}"/>
              </a:ext>
            </a:extLst>
          </p:cNvPr>
          <p:cNvSpPr>
            <a:spLocks noGrp="1"/>
          </p:cNvSpPr>
          <p:nvPr>
            <p:ph type="body" sz="quarter" idx="15"/>
          </p:nvPr>
        </p:nvSpPr>
        <p:spPr>
          <a:xfrm>
            <a:off x="280195" y="640267"/>
            <a:ext cx="5842794" cy="184666"/>
          </a:xfrm>
        </p:spPr>
        <p:txBody>
          <a:bodyPr/>
          <a:lstStyle/>
          <a:p>
            <a:r>
              <a:rPr lang="en-US" sz="1200" dirty="0"/>
              <a:t>Students Categorized by Engagement and Preparedness</a:t>
            </a:r>
          </a:p>
        </p:txBody>
      </p:sp>
      <p:sp>
        <p:nvSpPr>
          <p:cNvPr id="10" name="Text Placeholder 9">
            <a:extLst>
              <a:ext uri="{FF2B5EF4-FFF2-40B4-BE49-F238E27FC236}">
                <a16:creationId xmlns:a16="http://schemas.microsoft.com/office/drawing/2014/main" id="{E8B78F30-F52F-498D-8D2A-4F5469639359}"/>
              </a:ext>
            </a:extLst>
          </p:cNvPr>
          <p:cNvSpPr>
            <a:spLocks noGrp="1"/>
          </p:cNvSpPr>
          <p:nvPr>
            <p:ph type="body" sz="quarter" idx="16"/>
          </p:nvPr>
        </p:nvSpPr>
        <p:spPr/>
        <p:txBody>
          <a:bodyPr/>
          <a:lstStyle/>
          <a:p>
            <a:endParaRPr lang="en-US"/>
          </a:p>
        </p:txBody>
      </p:sp>
      <p:sp>
        <p:nvSpPr>
          <p:cNvPr id="6" name="Title 5">
            <a:extLst>
              <a:ext uri="{FF2B5EF4-FFF2-40B4-BE49-F238E27FC236}">
                <a16:creationId xmlns:a16="http://schemas.microsoft.com/office/drawing/2014/main" id="{4F87DEB7-DF8C-4D6D-840B-0AB9D5987EB4}"/>
              </a:ext>
            </a:extLst>
          </p:cNvPr>
          <p:cNvSpPr>
            <a:spLocks noGrp="1"/>
          </p:cNvSpPr>
          <p:nvPr>
            <p:ph type="title"/>
          </p:nvPr>
        </p:nvSpPr>
        <p:spPr>
          <a:xfrm>
            <a:off x="285195" y="282083"/>
            <a:ext cx="5837794" cy="249299"/>
          </a:xfrm>
        </p:spPr>
        <p:txBody>
          <a:bodyPr/>
          <a:lstStyle/>
          <a:p>
            <a:r>
              <a:rPr lang="en-US" dirty="0"/>
              <a:t>A Theory of Student Behavior</a:t>
            </a:r>
          </a:p>
        </p:txBody>
      </p:sp>
      <p:graphicFrame>
        <p:nvGraphicFramePr>
          <p:cNvPr id="20" name="Table 19">
            <a:extLst>
              <a:ext uri="{FF2B5EF4-FFF2-40B4-BE49-F238E27FC236}">
                <a16:creationId xmlns:a16="http://schemas.microsoft.com/office/drawing/2014/main" id="{848F4ED7-ED93-4242-B6CC-D8E4F3803875}"/>
              </a:ext>
            </a:extLst>
          </p:cNvPr>
          <p:cNvGraphicFramePr>
            <a:graphicFrameLocks noGrp="1"/>
          </p:cNvGraphicFramePr>
          <p:nvPr/>
        </p:nvGraphicFramePr>
        <p:xfrm>
          <a:off x="1301396" y="1096216"/>
          <a:ext cx="3078236" cy="2748529"/>
        </p:xfrm>
        <a:graphic>
          <a:graphicData uri="http://schemas.openxmlformats.org/drawingml/2006/table">
            <a:tbl>
              <a:tblPr firstRow="1" bandRow="1">
                <a:tableStyleId>{7DF18680-E054-41AD-8BC1-D1AEF772440D}</a:tableStyleId>
              </a:tblPr>
              <a:tblGrid>
                <a:gridCol w="504204">
                  <a:extLst>
                    <a:ext uri="{9D8B030D-6E8A-4147-A177-3AD203B41FA5}">
                      <a16:colId xmlns:a16="http://schemas.microsoft.com/office/drawing/2014/main" val="4245995244"/>
                    </a:ext>
                  </a:extLst>
                </a:gridCol>
                <a:gridCol w="1287016">
                  <a:extLst>
                    <a:ext uri="{9D8B030D-6E8A-4147-A177-3AD203B41FA5}">
                      <a16:colId xmlns:a16="http://schemas.microsoft.com/office/drawing/2014/main" val="2512522495"/>
                    </a:ext>
                  </a:extLst>
                </a:gridCol>
                <a:gridCol w="1287016">
                  <a:extLst>
                    <a:ext uri="{9D8B030D-6E8A-4147-A177-3AD203B41FA5}">
                      <a16:colId xmlns:a16="http://schemas.microsoft.com/office/drawing/2014/main" val="4274865778"/>
                    </a:ext>
                  </a:extLst>
                </a:gridCol>
              </a:tblGrid>
              <a:tr h="1085201">
                <a:tc rowSpan="2">
                  <a:txBody>
                    <a:bodyPr/>
                    <a:lstStyle/>
                    <a:p>
                      <a:pPr marL="0" marR="0" algn="ctr">
                        <a:lnSpc>
                          <a:spcPct val="107000"/>
                        </a:lnSpc>
                        <a:spcBef>
                          <a:spcPts val="0"/>
                        </a:spcBef>
                        <a:spcAft>
                          <a:spcPts val="0"/>
                        </a:spcAft>
                      </a:pPr>
                      <a:endParaRPr lang="en-US"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0712" marR="70712" marT="0" marB="0"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1100" b="1" dirty="0">
                          <a:solidFill>
                            <a:schemeClr val="bg1"/>
                          </a:solidFill>
                          <a:effectLst/>
                          <a:latin typeface="+mn-lt"/>
                          <a:ea typeface="Calibri" panose="020F0502020204030204" pitchFamily="34" charset="0"/>
                          <a:cs typeface="Times New Roman" panose="02020603050405020304" pitchFamily="18" charset="0"/>
                        </a:rPr>
                        <a:t>STRIVERS</a:t>
                      </a:r>
                    </a:p>
                  </a:txBody>
                  <a:tcPr marL="70712" marR="70712"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0" marR="0" algn="ctr">
                        <a:lnSpc>
                          <a:spcPct val="107000"/>
                        </a:lnSpc>
                        <a:spcBef>
                          <a:spcPts val="0"/>
                        </a:spcBef>
                        <a:spcAft>
                          <a:spcPts val="0"/>
                        </a:spcAft>
                      </a:pPr>
                      <a:r>
                        <a:rPr lang="en-US" sz="1100" b="1" dirty="0">
                          <a:solidFill>
                            <a:schemeClr val="bg1"/>
                          </a:solidFill>
                          <a:effectLst/>
                          <a:latin typeface="+mn-lt"/>
                          <a:ea typeface="Calibri" panose="020F0502020204030204" pitchFamily="34" charset="0"/>
                          <a:cs typeface="Times New Roman" panose="02020603050405020304" pitchFamily="18" charset="0"/>
                        </a:rPr>
                        <a:t>GO-GETTERS</a:t>
                      </a:r>
                    </a:p>
                  </a:txBody>
                  <a:tcPr marL="70712" marR="70712"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4260327647"/>
                  </a:ext>
                </a:extLst>
              </a:tr>
              <a:tr h="1085201">
                <a:tc vMerge="1">
                  <a:txBody>
                    <a:bodyPr/>
                    <a:lstStyle/>
                    <a:p>
                      <a:pPr marL="0" marR="0" algn="ctr">
                        <a:lnSpc>
                          <a:spcPct val="107000"/>
                        </a:lnSpc>
                        <a:spcBef>
                          <a:spcPts val="0"/>
                        </a:spcBef>
                        <a:spcAft>
                          <a:spcPts val="0"/>
                        </a:spcAft>
                      </a:pPr>
                      <a:endParaRPr lang="en-US"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005" marR="3600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algn="ctr">
                        <a:lnSpc>
                          <a:spcPct val="107000"/>
                        </a:lnSpc>
                        <a:spcBef>
                          <a:spcPts val="0"/>
                        </a:spcBef>
                        <a:spcAft>
                          <a:spcPts val="0"/>
                        </a:spcAft>
                      </a:pPr>
                      <a:r>
                        <a:rPr lang="en-US" sz="1100" b="1" dirty="0">
                          <a:solidFill>
                            <a:schemeClr val="bg1"/>
                          </a:solidFill>
                          <a:effectLst/>
                          <a:latin typeface="+mn-lt"/>
                          <a:ea typeface="Calibri" panose="020F0502020204030204" pitchFamily="34" charset="0"/>
                          <a:cs typeface="Times New Roman" panose="02020603050405020304" pitchFamily="18" charset="0"/>
                        </a:rPr>
                        <a:t>LATE BLOOMERS</a:t>
                      </a:r>
                    </a:p>
                  </a:txBody>
                  <a:tcPr marL="70712" marR="70712"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0" marR="0" algn="ctr">
                        <a:lnSpc>
                          <a:spcPct val="107000"/>
                        </a:lnSpc>
                        <a:spcBef>
                          <a:spcPts val="0"/>
                        </a:spcBef>
                        <a:spcAft>
                          <a:spcPts val="0"/>
                        </a:spcAft>
                      </a:pPr>
                      <a:r>
                        <a:rPr lang="en-US" sz="1100" b="1" dirty="0">
                          <a:solidFill>
                            <a:schemeClr val="bg1"/>
                          </a:solidFill>
                          <a:effectLst/>
                          <a:latin typeface="+mn-lt"/>
                          <a:ea typeface="Calibri" panose="020F0502020204030204" pitchFamily="34" charset="0"/>
                          <a:cs typeface="Times New Roman" panose="02020603050405020304" pitchFamily="18" charset="0"/>
                        </a:rPr>
                        <a:t>DIYers</a:t>
                      </a:r>
                    </a:p>
                  </a:txBody>
                  <a:tcPr marL="70712" marR="70712"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899478731"/>
                  </a:ext>
                </a:extLst>
              </a:tr>
              <a:tr h="578127">
                <a:tc>
                  <a:txBody>
                    <a:bodyPr/>
                    <a:lstStyle/>
                    <a:p>
                      <a:pPr marL="0" marR="0" algn="ctr">
                        <a:lnSpc>
                          <a:spcPct val="107000"/>
                        </a:lnSpc>
                        <a:spcBef>
                          <a:spcPts val="0"/>
                        </a:spcBef>
                        <a:spcAft>
                          <a:spcPts val="0"/>
                        </a:spcAft>
                      </a:pPr>
                      <a:endParaRPr lang="en-US"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0712" marR="7071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algn="ctr">
                        <a:lnSpc>
                          <a:spcPct val="107000"/>
                        </a:lnSpc>
                        <a:spcBef>
                          <a:spcPts val="0"/>
                        </a:spcBef>
                        <a:spcAft>
                          <a:spcPts val="0"/>
                        </a:spcAft>
                      </a:pPr>
                      <a:endParaRPr lang="en-US"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0712" marR="7071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gn="ctr">
                        <a:lnSpc>
                          <a:spcPct val="107000"/>
                        </a:lnSpc>
                        <a:spcBef>
                          <a:spcPts val="0"/>
                        </a:spcBef>
                        <a:spcAft>
                          <a:spcPts val="0"/>
                        </a:spcAft>
                      </a:pPr>
                      <a:endParaRPr lang="en-US"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005" marR="3600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007141844"/>
                  </a:ext>
                </a:extLst>
              </a:tr>
            </a:tbl>
          </a:graphicData>
        </a:graphic>
      </p:graphicFrame>
      <p:sp>
        <p:nvSpPr>
          <p:cNvPr id="21" name="TextBox 20">
            <a:extLst>
              <a:ext uri="{FF2B5EF4-FFF2-40B4-BE49-F238E27FC236}">
                <a16:creationId xmlns:a16="http://schemas.microsoft.com/office/drawing/2014/main" id="{48951692-0CA6-FE4D-899C-1CFE7EE93299}"/>
              </a:ext>
            </a:extLst>
          </p:cNvPr>
          <p:cNvSpPr txBox="1"/>
          <p:nvPr/>
        </p:nvSpPr>
        <p:spPr>
          <a:xfrm rot="16200000">
            <a:off x="905636" y="2025940"/>
            <a:ext cx="1221752" cy="230832"/>
          </a:xfrm>
          <a:prstGeom prst="rect">
            <a:avLst/>
          </a:prstGeom>
          <a:noFill/>
        </p:spPr>
        <p:txBody>
          <a:bodyPr wrap="square" rtlCol="0">
            <a:spAutoFit/>
          </a:bodyPr>
          <a:lstStyle/>
          <a:p>
            <a:r>
              <a:rPr lang="en-US" sz="900" b="1" dirty="0">
                <a:solidFill>
                  <a:schemeClr val="accent3"/>
                </a:solidFill>
                <a:latin typeface="Verdana" panose="020B0604030504040204" pitchFamily="34" charset="0"/>
                <a:ea typeface="Verdana" panose="020B0604030504040204" pitchFamily="34" charset="0"/>
              </a:rPr>
              <a:t>Engagement</a:t>
            </a:r>
          </a:p>
        </p:txBody>
      </p:sp>
      <p:sp>
        <p:nvSpPr>
          <p:cNvPr id="22" name="Arrow: Up 30">
            <a:extLst>
              <a:ext uri="{FF2B5EF4-FFF2-40B4-BE49-F238E27FC236}">
                <a16:creationId xmlns:a16="http://schemas.microsoft.com/office/drawing/2014/main" id="{67F15035-3DB2-2E4B-9F11-2EAF6AABAFED}"/>
              </a:ext>
            </a:extLst>
          </p:cNvPr>
          <p:cNvSpPr/>
          <p:nvPr/>
        </p:nvSpPr>
        <p:spPr bwMode="gray">
          <a:xfrm>
            <a:off x="1636699" y="1088123"/>
            <a:ext cx="143549" cy="2199211"/>
          </a:xfrm>
          <a:prstGeom prst="up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TextBox 28">
            <a:extLst>
              <a:ext uri="{FF2B5EF4-FFF2-40B4-BE49-F238E27FC236}">
                <a16:creationId xmlns:a16="http://schemas.microsoft.com/office/drawing/2014/main" id="{CF8B22A8-E214-5C4A-B90F-C66768B585ED}"/>
              </a:ext>
            </a:extLst>
          </p:cNvPr>
          <p:cNvSpPr txBox="1"/>
          <p:nvPr/>
        </p:nvSpPr>
        <p:spPr>
          <a:xfrm>
            <a:off x="2542887" y="3417857"/>
            <a:ext cx="1070482" cy="230832"/>
          </a:xfrm>
          <a:prstGeom prst="rect">
            <a:avLst/>
          </a:prstGeom>
          <a:noFill/>
        </p:spPr>
        <p:txBody>
          <a:bodyPr wrap="square" rtlCol="0">
            <a:spAutoFit/>
          </a:bodyPr>
          <a:lstStyle/>
          <a:p>
            <a:r>
              <a:rPr lang="en-US" sz="900" b="1" dirty="0">
                <a:solidFill>
                  <a:schemeClr val="accent3"/>
                </a:solidFill>
                <a:latin typeface="Verdana" panose="020B0604030504040204" pitchFamily="34" charset="0"/>
                <a:ea typeface="Verdana" panose="020B0604030504040204" pitchFamily="34" charset="0"/>
              </a:rPr>
              <a:t>Preparedness</a:t>
            </a:r>
          </a:p>
        </p:txBody>
      </p:sp>
      <p:sp>
        <p:nvSpPr>
          <p:cNvPr id="33" name="Arrow: Up 31">
            <a:extLst>
              <a:ext uri="{FF2B5EF4-FFF2-40B4-BE49-F238E27FC236}">
                <a16:creationId xmlns:a16="http://schemas.microsoft.com/office/drawing/2014/main" id="{F0278E5B-8434-8945-AADF-94306D269060}"/>
              </a:ext>
            </a:extLst>
          </p:cNvPr>
          <p:cNvSpPr/>
          <p:nvPr/>
        </p:nvSpPr>
        <p:spPr bwMode="gray">
          <a:xfrm rot="5400000">
            <a:off x="3042406" y="2077616"/>
            <a:ext cx="127505" cy="2546944"/>
          </a:xfrm>
          <a:prstGeom prst="up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 name="Group 3">
            <a:extLst>
              <a:ext uri="{FF2B5EF4-FFF2-40B4-BE49-F238E27FC236}">
                <a16:creationId xmlns:a16="http://schemas.microsoft.com/office/drawing/2014/main" id="{71B15C5A-54B2-204A-A54A-8F63EF0D17C7}"/>
              </a:ext>
            </a:extLst>
          </p:cNvPr>
          <p:cNvGrpSpPr/>
          <p:nvPr/>
        </p:nvGrpSpPr>
        <p:grpSpPr>
          <a:xfrm>
            <a:off x="531183" y="3777341"/>
            <a:ext cx="2546945" cy="691465"/>
            <a:chOff x="409803" y="3827052"/>
            <a:chExt cx="1370445" cy="691465"/>
          </a:xfrm>
        </p:grpSpPr>
        <p:sp>
          <p:nvSpPr>
            <p:cNvPr id="38" name="TextBox 37">
              <a:extLst>
                <a:ext uri="{FF2B5EF4-FFF2-40B4-BE49-F238E27FC236}">
                  <a16:creationId xmlns:a16="http://schemas.microsoft.com/office/drawing/2014/main" id="{14CEBCE7-E44F-9747-A410-78F5D356A5BD}"/>
                </a:ext>
              </a:extLst>
            </p:cNvPr>
            <p:cNvSpPr txBox="1"/>
            <p:nvPr/>
          </p:nvSpPr>
          <p:spPr bwMode="gray">
            <a:xfrm>
              <a:off x="553498" y="4007084"/>
              <a:ext cx="1188720" cy="415498"/>
            </a:xfrm>
            <a:prstGeom prst="rect">
              <a:avLst/>
            </a:prstGeom>
            <a:noFill/>
          </p:spPr>
          <p:txBody>
            <a:bodyPr wrap="square" lIns="0" tIns="0" rIns="0" bIns="0" rtlCol="0">
              <a:spAutoFit/>
            </a:bodyPr>
            <a:lstStyle/>
            <a:p>
              <a:pPr>
                <a:spcBef>
                  <a:spcPts val="500"/>
                </a:spcBef>
              </a:pPr>
              <a:r>
                <a:rPr lang="en-US" sz="900" dirty="0">
                  <a:solidFill>
                    <a:schemeClr val="accent4"/>
                  </a:solidFill>
                </a:rPr>
                <a:t>Search responses, # of inquiries, Parental involvement, Early Application Marketing, # of responses</a:t>
              </a:r>
            </a:p>
          </p:txBody>
        </p:sp>
        <p:grpSp>
          <p:nvGrpSpPr>
            <p:cNvPr id="40" name="Group 39">
              <a:extLst>
                <a:ext uri="{FF2B5EF4-FFF2-40B4-BE49-F238E27FC236}">
                  <a16:creationId xmlns:a16="http://schemas.microsoft.com/office/drawing/2014/main" id="{1F64E219-9D59-7040-82BC-F3FE7D28B491}"/>
                </a:ext>
              </a:extLst>
            </p:cNvPr>
            <p:cNvGrpSpPr/>
            <p:nvPr/>
          </p:nvGrpSpPr>
          <p:grpSpPr bwMode="gray">
            <a:xfrm>
              <a:off x="409803" y="3911149"/>
              <a:ext cx="1370445" cy="607368"/>
              <a:chOff x="633386" y="334844"/>
              <a:chExt cx="1427976" cy="446242"/>
            </a:xfrm>
            <a:noFill/>
          </p:grpSpPr>
          <p:sp>
            <p:nvSpPr>
              <p:cNvPr id="41" name="Rectangle 40">
                <a:extLst>
                  <a:ext uri="{FF2B5EF4-FFF2-40B4-BE49-F238E27FC236}">
                    <a16:creationId xmlns:a16="http://schemas.microsoft.com/office/drawing/2014/main" id="{51E00961-1AD3-2E46-848B-3EA034557FD3}"/>
                  </a:ext>
                </a:extLst>
              </p:cNvPr>
              <p:cNvSpPr/>
              <p:nvPr/>
            </p:nvSpPr>
            <p:spPr bwMode="gray">
              <a:xfrm>
                <a:off x="633386" y="334844"/>
                <a:ext cx="1427976" cy="446242"/>
              </a:xfrm>
              <a:prstGeom prst="rect">
                <a:avLst/>
              </a:prstGeom>
              <a:grpFill/>
              <a:ln w="12700">
                <a:solidFill>
                  <a:schemeClr val="accent5"/>
                </a:solidFill>
              </a:ln>
            </p:spPr>
            <p:style>
              <a:lnRef idx="1">
                <a:scrgbClr r="0" g="0" b="0"/>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sp>
            <p:nvSpPr>
              <p:cNvPr id="42" name="Rectangle 41">
                <a:extLst>
                  <a:ext uri="{FF2B5EF4-FFF2-40B4-BE49-F238E27FC236}">
                    <a16:creationId xmlns:a16="http://schemas.microsoft.com/office/drawing/2014/main" id="{1FFCB14F-139B-DA4E-8D8B-4AEE5B09C5E3}"/>
                  </a:ext>
                </a:extLst>
              </p:cNvPr>
              <p:cNvSpPr/>
              <p:nvPr/>
            </p:nvSpPr>
            <p:spPr bwMode="gray">
              <a:xfrm>
                <a:off x="633386" y="334844"/>
                <a:ext cx="1427976" cy="446242"/>
              </a:xfrm>
              <a:prstGeom prst="rect">
                <a:avLst/>
              </a:prstGeom>
              <a:grpFill/>
              <a:ln w="12700">
                <a:solidFill>
                  <a:schemeClr val="accent6"/>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2255" tIns="26670" rIns="26670" bIns="26670" numCol="1" spcCol="1270" anchor="ctr" anchorCtr="0">
                <a:noAutofit/>
              </a:bodyPr>
              <a:lstStyle/>
              <a:p>
                <a:pPr marL="0" lvl="0" indent="0" algn="l" defTabSz="311150">
                  <a:lnSpc>
                    <a:spcPct val="90000"/>
                  </a:lnSpc>
                  <a:spcBef>
                    <a:spcPct val="0"/>
                  </a:spcBef>
                  <a:spcAft>
                    <a:spcPct val="35000"/>
                  </a:spcAft>
                </a:pPr>
                <a:endParaRPr lang="en-US" sz="700" kern="1200" dirty="0"/>
              </a:p>
            </p:txBody>
          </p:sp>
        </p:grpSp>
        <p:sp>
          <p:nvSpPr>
            <p:cNvPr id="46" name="TextBox 45">
              <a:extLst>
                <a:ext uri="{FF2B5EF4-FFF2-40B4-BE49-F238E27FC236}">
                  <a16:creationId xmlns:a16="http://schemas.microsoft.com/office/drawing/2014/main" id="{6CCEF924-11D1-5C4E-BF03-96DADA5559E8}"/>
                </a:ext>
              </a:extLst>
            </p:cNvPr>
            <p:cNvSpPr txBox="1"/>
            <p:nvPr/>
          </p:nvSpPr>
          <p:spPr bwMode="gray">
            <a:xfrm>
              <a:off x="448883" y="3827052"/>
              <a:ext cx="758685" cy="138499"/>
            </a:xfrm>
            <a:prstGeom prst="rect">
              <a:avLst/>
            </a:prstGeom>
            <a:solidFill>
              <a:schemeClr val="bg1"/>
            </a:solidFill>
          </p:spPr>
          <p:txBody>
            <a:bodyPr wrap="none" lIns="45720" tIns="0" rIns="45720" bIns="0" rtlCol="0">
              <a:spAutoFit/>
            </a:bodyPr>
            <a:lstStyle/>
            <a:p>
              <a:pPr>
                <a:spcBef>
                  <a:spcPts val="500"/>
                </a:spcBef>
              </a:pPr>
              <a:r>
                <a:rPr lang="en-US" sz="900" b="1" dirty="0">
                  <a:solidFill>
                    <a:schemeClr val="tx2"/>
                  </a:solidFill>
                </a:rPr>
                <a:t>Engagement Signals</a:t>
              </a:r>
            </a:p>
          </p:txBody>
        </p:sp>
      </p:grpSp>
      <p:grpSp>
        <p:nvGrpSpPr>
          <p:cNvPr id="3" name="Group 2">
            <a:extLst>
              <a:ext uri="{FF2B5EF4-FFF2-40B4-BE49-F238E27FC236}">
                <a16:creationId xmlns:a16="http://schemas.microsoft.com/office/drawing/2014/main" id="{809B870C-9F2F-CD41-926A-707847460921}"/>
              </a:ext>
            </a:extLst>
          </p:cNvPr>
          <p:cNvGrpSpPr/>
          <p:nvPr/>
        </p:nvGrpSpPr>
        <p:grpSpPr>
          <a:xfrm>
            <a:off x="3371489" y="3780009"/>
            <a:ext cx="2546945" cy="815997"/>
            <a:chOff x="1906382" y="3809205"/>
            <a:chExt cx="1370445" cy="815997"/>
          </a:xfrm>
        </p:grpSpPr>
        <p:sp>
          <p:nvSpPr>
            <p:cNvPr id="39" name="TextBox 38">
              <a:extLst>
                <a:ext uri="{FF2B5EF4-FFF2-40B4-BE49-F238E27FC236}">
                  <a16:creationId xmlns:a16="http://schemas.microsoft.com/office/drawing/2014/main" id="{FEB1E7AF-FAE7-4942-9912-8239DDDA3BD3}"/>
                </a:ext>
              </a:extLst>
            </p:cNvPr>
            <p:cNvSpPr txBox="1"/>
            <p:nvPr/>
          </p:nvSpPr>
          <p:spPr bwMode="gray">
            <a:xfrm>
              <a:off x="2042194" y="4007084"/>
              <a:ext cx="1188720" cy="618118"/>
            </a:xfrm>
            <a:prstGeom prst="rect">
              <a:avLst/>
            </a:prstGeom>
            <a:noFill/>
          </p:spPr>
          <p:txBody>
            <a:bodyPr wrap="square" lIns="0" tIns="0" rIns="0" bIns="0" rtlCol="0">
              <a:spAutoFit/>
            </a:bodyPr>
            <a:lstStyle/>
            <a:p>
              <a:pPr>
                <a:spcBef>
                  <a:spcPts val="500"/>
                </a:spcBef>
              </a:pPr>
              <a:r>
                <a:rPr lang="en-US" sz="900" dirty="0">
                  <a:solidFill>
                    <a:schemeClr val="accent4"/>
                  </a:solidFill>
                </a:rPr>
                <a:t>Tests taken, Test scores, Test rank, Inquiry timing, Number of visits, Self – initiate status</a:t>
              </a:r>
            </a:p>
            <a:p>
              <a:pPr>
                <a:spcBef>
                  <a:spcPts val="500"/>
                </a:spcBef>
              </a:pPr>
              <a:endParaRPr lang="en-US" sz="900" dirty="0">
                <a:solidFill>
                  <a:schemeClr val="accent4"/>
                </a:solidFill>
              </a:endParaRPr>
            </a:p>
          </p:txBody>
        </p:sp>
        <p:grpSp>
          <p:nvGrpSpPr>
            <p:cNvPr id="43" name="Group 42">
              <a:extLst>
                <a:ext uri="{FF2B5EF4-FFF2-40B4-BE49-F238E27FC236}">
                  <a16:creationId xmlns:a16="http://schemas.microsoft.com/office/drawing/2014/main" id="{3D3CE5B5-6987-B746-B63B-BF240BF2710A}"/>
                </a:ext>
              </a:extLst>
            </p:cNvPr>
            <p:cNvGrpSpPr/>
            <p:nvPr/>
          </p:nvGrpSpPr>
          <p:grpSpPr bwMode="gray">
            <a:xfrm>
              <a:off x="1906382" y="3911149"/>
              <a:ext cx="1370445" cy="607368"/>
              <a:chOff x="633386" y="334844"/>
              <a:chExt cx="1427976" cy="446242"/>
            </a:xfrm>
            <a:noFill/>
          </p:grpSpPr>
          <p:sp>
            <p:nvSpPr>
              <p:cNvPr id="44" name="Rectangle 43">
                <a:extLst>
                  <a:ext uri="{FF2B5EF4-FFF2-40B4-BE49-F238E27FC236}">
                    <a16:creationId xmlns:a16="http://schemas.microsoft.com/office/drawing/2014/main" id="{36901C5E-F920-7746-A750-F56EA7261F29}"/>
                  </a:ext>
                </a:extLst>
              </p:cNvPr>
              <p:cNvSpPr/>
              <p:nvPr/>
            </p:nvSpPr>
            <p:spPr bwMode="gray">
              <a:xfrm>
                <a:off x="633386" y="334844"/>
                <a:ext cx="1427976" cy="446242"/>
              </a:xfrm>
              <a:prstGeom prst="rect">
                <a:avLst/>
              </a:prstGeom>
              <a:grpFill/>
              <a:ln w="12700">
                <a:solidFill>
                  <a:schemeClr val="accent5"/>
                </a:solidFill>
              </a:ln>
            </p:spPr>
            <p:style>
              <a:lnRef idx="1">
                <a:scrgbClr r="0" g="0" b="0"/>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sp>
            <p:nvSpPr>
              <p:cNvPr id="45" name="Rectangle 44">
                <a:extLst>
                  <a:ext uri="{FF2B5EF4-FFF2-40B4-BE49-F238E27FC236}">
                    <a16:creationId xmlns:a16="http://schemas.microsoft.com/office/drawing/2014/main" id="{131619BD-81CE-8B4F-891B-F797494C538F}"/>
                  </a:ext>
                </a:extLst>
              </p:cNvPr>
              <p:cNvSpPr/>
              <p:nvPr/>
            </p:nvSpPr>
            <p:spPr bwMode="gray">
              <a:xfrm>
                <a:off x="633386" y="334844"/>
                <a:ext cx="1427976" cy="446242"/>
              </a:xfrm>
              <a:prstGeom prst="rect">
                <a:avLst/>
              </a:prstGeom>
              <a:grpFill/>
              <a:ln w="12700">
                <a:solidFill>
                  <a:schemeClr val="accent6"/>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2255" tIns="26670" rIns="26670" bIns="26670" numCol="1" spcCol="1270" anchor="ctr" anchorCtr="0">
                <a:noAutofit/>
              </a:bodyPr>
              <a:lstStyle/>
              <a:p>
                <a:pPr marL="0" lvl="0" indent="0" algn="l" defTabSz="311150">
                  <a:lnSpc>
                    <a:spcPct val="90000"/>
                  </a:lnSpc>
                  <a:spcBef>
                    <a:spcPct val="0"/>
                  </a:spcBef>
                  <a:spcAft>
                    <a:spcPct val="35000"/>
                  </a:spcAft>
                </a:pPr>
                <a:endParaRPr lang="en-US" sz="700" kern="1200" dirty="0"/>
              </a:p>
            </p:txBody>
          </p:sp>
        </p:grpSp>
        <p:sp>
          <p:nvSpPr>
            <p:cNvPr id="47" name="TextBox 46">
              <a:extLst>
                <a:ext uri="{FF2B5EF4-FFF2-40B4-BE49-F238E27FC236}">
                  <a16:creationId xmlns:a16="http://schemas.microsoft.com/office/drawing/2014/main" id="{8E1767AD-6C68-534A-9411-0BC540BFB7E3}"/>
                </a:ext>
              </a:extLst>
            </p:cNvPr>
            <p:cNvSpPr txBox="1"/>
            <p:nvPr/>
          </p:nvSpPr>
          <p:spPr bwMode="gray">
            <a:xfrm>
              <a:off x="1946277" y="3809205"/>
              <a:ext cx="801812" cy="138499"/>
            </a:xfrm>
            <a:prstGeom prst="rect">
              <a:avLst/>
            </a:prstGeom>
            <a:solidFill>
              <a:schemeClr val="bg1"/>
            </a:solidFill>
          </p:spPr>
          <p:txBody>
            <a:bodyPr wrap="none" lIns="45720" tIns="0" rIns="45720" bIns="0" rtlCol="0">
              <a:spAutoFit/>
            </a:bodyPr>
            <a:lstStyle/>
            <a:p>
              <a:pPr>
                <a:spcBef>
                  <a:spcPts val="500"/>
                </a:spcBef>
              </a:pPr>
              <a:r>
                <a:rPr lang="en-US" sz="900" b="1" dirty="0">
                  <a:solidFill>
                    <a:schemeClr val="tx2"/>
                  </a:solidFill>
                </a:rPr>
                <a:t>Preparedness Signals</a:t>
              </a:r>
            </a:p>
          </p:txBody>
        </p:sp>
      </p:grpSp>
    </p:spTree>
    <p:extLst>
      <p:ext uri="{BB962C8B-B14F-4D97-AF65-F5344CB8AC3E}">
        <p14:creationId xmlns:p14="http://schemas.microsoft.com/office/powerpoint/2010/main" val="16354462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able 15">
            <a:extLst>
              <a:ext uri="{FF2B5EF4-FFF2-40B4-BE49-F238E27FC236}">
                <a16:creationId xmlns:a16="http://schemas.microsoft.com/office/drawing/2014/main" id="{2198EA8C-5907-4D46-8031-38334BFE77B5}"/>
              </a:ext>
            </a:extLst>
          </p:cNvPr>
          <p:cNvGraphicFramePr>
            <a:graphicFrameLocks noGrp="1"/>
          </p:cNvGraphicFramePr>
          <p:nvPr/>
        </p:nvGraphicFramePr>
        <p:xfrm>
          <a:off x="880034" y="1641441"/>
          <a:ext cx="5058486" cy="2543388"/>
        </p:xfrm>
        <a:graphic>
          <a:graphicData uri="http://schemas.openxmlformats.org/drawingml/2006/table">
            <a:tbl>
              <a:tblPr firstRow="1" bandRow="1">
                <a:tableStyleId>{7DF18680-E054-41AD-8BC1-D1AEF772440D}</a:tableStyleId>
              </a:tblPr>
              <a:tblGrid>
                <a:gridCol w="2529243">
                  <a:extLst>
                    <a:ext uri="{9D8B030D-6E8A-4147-A177-3AD203B41FA5}">
                      <a16:colId xmlns:a16="http://schemas.microsoft.com/office/drawing/2014/main" val="2512522495"/>
                    </a:ext>
                  </a:extLst>
                </a:gridCol>
                <a:gridCol w="2529243">
                  <a:extLst>
                    <a:ext uri="{9D8B030D-6E8A-4147-A177-3AD203B41FA5}">
                      <a16:colId xmlns:a16="http://schemas.microsoft.com/office/drawing/2014/main" val="4274865778"/>
                    </a:ext>
                  </a:extLst>
                </a:gridCol>
              </a:tblGrid>
              <a:tr h="1271694">
                <a:tc>
                  <a:txBody>
                    <a:bodyPr/>
                    <a:lstStyle/>
                    <a:p>
                      <a:pPr marL="171450" lvl="0" indent="-171450">
                        <a:spcBef>
                          <a:spcPts val="500"/>
                        </a:spcBef>
                        <a:buFont typeface="Arial" panose="020B0604020202020204" pitchFamily="34" charset="0"/>
                        <a:buChar char="•"/>
                        <a:defRPr/>
                      </a:pPr>
                      <a:endParaRPr lang="en-US" sz="800" b="0" dirty="0">
                        <a:solidFill>
                          <a:srgbClr val="4F5861"/>
                        </a:solidFill>
                      </a:endParaRPr>
                    </a:p>
                  </a:txBody>
                  <a:tcPr marL="182880" marR="182880" marT="274320" marB="1828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537667" rtl="0" eaLnBrk="1" fontAlgn="auto" latinLnBrk="0" hangingPunct="1">
                        <a:lnSpc>
                          <a:spcPct val="100000"/>
                        </a:lnSpc>
                        <a:spcBef>
                          <a:spcPts val="500"/>
                        </a:spcBef>
                        <a:spcAft>
                          <a:spcPts val="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srgbClr val="4F5861"/>
                        </a:solidFill>
                        <a:effectLst/>
                        <a:uLnTx/>
                        <a:uFillTx/>
                        <a:latin typeface="+mn-lt"/>
                        <a:ea typeface="+mn-ea"/>
                        <a:cs typeface="+mn-cs"/>
                      </a:endParaRPr>
                    </a:p>
                  </a:txBody>
                  <a:tcPr marL="182880" marR="182880" marT="274320" marB="1828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0327647"/>
                  </a:ext>
                </a:extLst>
              </a:tr>
              <a:tr h="1271694">
                <a:tc>
                  <a:txBody>
                    <a:bodyPr/>
                    <a:lstStyle/>
                    <a:p>
                      <a:pPr marL="171450" marR="0" lvl="0" indent="-171450" algn="l" defTabSz="537667" rtl="0" eaLnBrk="1" fontAlgn="auto" latinLnBrk="0" hangingPunct="1">
                        <a:lnSpc>
                          <a:spcPct val="100000"/>
                        </a:lnSpc>
                        <a:spcBef>
                          <a:spcPts val="500"/>
                        </a:spcBef>
                        <a:spcAft>
                          <a:spcPts val="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srgbClr val="4F5861"/>
                        </a:solidFill>
                        <a:effectLst/>
                        <a:uLnTx/>
                        <a:uFillTx/>
                        <a:latin typeface="+mn-lt"/>
                        <a:ea typeface="+mn-ea"/>
                        <a:cs typeface="+mn-cs"/>
                      </a:endParaRPr>
                    </a:p>
                  </a:txBody>
                  <a:tcPr marL="182880" marR="182880" marT="182880" marB="1828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537667" rtl="0" eaLnBrk="1" fontAlgn="auto" latinLnBrk="0" hangingPunct="1">
                        <a:lnSpc>
                          <a:spcPct val="100000"/>
                        </a:lnSpc>
                        <a:spcBef>
                          <a:spcPts val="500"/>
                        </a:spcBef>
                        <a:spcAft>
                          <a:spcPts val="0"/>
                        </a:spcAft>
                        <a:buClrTx/>
                        <a:buSzTx/>
                        <a:buFont typeface="Arial" panose="020B0604020202020204" pitchFamily="34" charset="0"/>
                        <a:buChar char="•"/>
                        <a:tabLst/>
                        <a:defRPr/>
                      </a:pPr>
                      <a:endParaRPr lang="en-US" sz="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0" marR="182880" marT="182880" marB="1828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99478731"/>
                  </a:ext>
                </a:extLst>
              </a:tr>
            </a:tbl>
          </a:graphicData>
        </a:graphic>
      </p:graphicFrame>
      <p:sp>
        <p:nvSpPr>
          <p:cNvPr id="6" name="Title 5"/>
          <p:cNvSpPr>
            <a:spLocks noGrp="1"/>
          </p:cNvSpPr>
          <p:nvPr>
            <p:ph type="title"/>
          </p:nvPr>
        </p:nvSpPr>
        <p:spPr bwMode="gray">
          <a:xfrm>
            <a:off x="193834" y="251655"/>
            <a:ext cx="5744686" cy="249299"/>
          </a:xfrm>
        </p:spPr>
        <p:txBody>
          <a:bodyPr/>
          <a:lstStyle/>
          <a:p>
            <a:r>
              <a:rPr lang="en-US" b="0" dirty="0"/>
              <a:t>Forming the Foundation for Segments</a:t>
            </a:r>
          </a:p>
        </p:txBody>
      </p:sp>
      <p:sp>
        <p:nvSpPr>
          <p:cNvPr id="28" name="Text Placeholder 5"/>
          <p:cNvSpPr>
            <a:spLocks noGrp="1"/>
          </p:cNvSpPr>
          <p:nvPr/>
        </p:nvSpPr>
        <p:spPr bwMode="gray">
          <a:xfrm>
            <a:off x="2492888" y="4400546"/>
            <a:ext cx="1917084" cy="123111"/>
          </a:xfrm>
          <a:prstGeom prst="rect">
            <a:avLst/>
          </a:prstGeom>
        </p:spPr>
        <p:txBody>
          <a:bodyPr vert="horz" wrap="square" lIns="0" tIns="0" rIns="0" bIns="0" rtlCol="0">
            <a:spAutoFit/>
          </a:bodyPr>
          <a:lstStyle>
            <a:lvl1pPr marL="0" indent="0" algn="ctr" defTabSz="640080" rtl="0" eaLnBrk="1" latinLnBrk="0" hangingPunct="1">
              <a:spcBef>
                <a:spcPts val="0"/>
              </a:spcBef>
              <a:buFont typeface="Arial" pitchFamily="34" charset="0"/>
              <a:buNone/>
              <a:defRPr sz="900" i="1" kern="1200">
                <a:solidFill>
                  <a:sysClr val="windowText" lastClr="000000"/>
                </a:solidFill>
                <a:latin typeface="+mj-lt"/>
                <a:ea typeface="+mn-ea"/>
                <a:cs typeface="+mn-cs"/>
              </a:defRPr>
            </a:lvl1pPr>
            <a:lvl2pPr marL="228600" indent="-114300" algn="l" defTabSz="640080" rtl="0" eaLnBrk="1" latinLnBrk="0" hangingPunct="1">
              <a:spcBef>
                <a:spcPts val="300"/>
              </a:spcBef>
              <a:buFont typeface="Arial" pitchFamily="34" charset="0"/>
              <a:buChar char="–"/>
              <a:defRPr sz="900" kern="1200">
                <a:solidFill>
                  <a:schemeClr val="tx1"/>
                </a:solidFill>
                <a:latin typeface="+mn-lt"/>
                <a:ea typeface="+mn-ea"/>
                <a:cs typeface="+mn-cs"/>
              </a:defRPr>
            </a:lvl2pPr>
            <a:lvl3pPr marL="342900" indent="-114300" algn="l" defTabSz="640080" rtl="0" eaLnBrk="1" latinLnBrk="0" hangingPunct="1">
              <a:spcBef>
                <a:spcPts val="300"/>
              </a:spcBef>
              <a:buFont typeface="Arial" pitchFamily="34" charset="0"/>
              <a:buChar char="•"/>
              <a:defRPr sz="900" kern="1200">
                <a:solidFill>
                  <a:schemeClr val="tx1"/>
                </a:solidFill>
                <a:latin typeface="+mn-lt"/>
                <a:ea typeface="+mn-ea"/>
                <a:cs typeface="+mn-cs"/>
              </a:defRPr>
            </a:lvl3pPr>
            <a:lvl4pPr marL="457200" indent="-114300" algn="l" defTabSz="640080" rtl="0" eaLnBrk="1" latinLnBrk="0" hangingPunct="1">
              <a:spcBef>
                <a:spcPts val="300"/>
              </a:spcBef>
              <a:buFont typeface="Arial" pitchFamily="34" charset="0"/>
              <a:buChar char="–"/>
              <a:defRPr sz="900" kern="1200">
                <a:solidFill>
                  <a:schemeClr val="tx1"/>
                </a:solidFill>
                <a:latin typeface="+mn-lt"/>
                <a:ea typeface="+mn-ea"/>
                <a:cs typeface="+mn-cs"/>
              </a:defRPr>
            </a:lvl4pPr>
            <a:lvl5pPr marL="571500" indent="-114300" algn="l" defTabSz="640080" rtl="0" eaLnBrk="1" latinLnBrk="0" hangingPunct="1">
              <a:spcBef>
                <a:spcPts val="300"/>
              </a:spcBef>
              <a:buFont typeface="Arial" pitchFamily="34" charset="0"/>
              <a:buChar char="•"/>
              <a:defRPr sz="900" kern="1200" baseline="0">
                <a:solidFill>
                  <a:schemeClr val="tx1"/>
                </a:solidFill>
                <a:latin typeface="+mn-lt"/>
                <a:ea typeface="+mn-ea"/>
                <a:cs typeface="+mn-cs"/>
              </a:defRPr>
            </a:lvl5pPr>
            <a:lvl6pPr marL="176022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208026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40030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72034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9pPr>
          </a:lstStyle>
          <a:p>
            <a:pPr marL="0" marR="0" lvl="0" indent="0" algn="ctr" defTabSz="640080" rtl="0" eaLnBrk="1" fontAlgn="auto" latinLnBrk="0" hangingPunct="1">
              <a:lnSpc>
                <a:spcPct val="100000"/>
              </a:lnSpc>
              <a:spcBef>
                <a:spcPts val="0"/>
              </a:spcBef>
              <a:spcAft>
                <a:spcPts val="0"/>
              </a:spcAft>
              <a:buClrTx/>
              <a:buSzTx/>
              <a:buFont typeface="Arial" pitchFamily="34" charset="0"/>
              <a:buNone/>
              <a:tabLst/>
              <a:defRPr/>
            </a:pPr>
            <a:r>
              <a:rPr kumimoji="0" lang="en-US" sz="800" b="0" i="1" u="none" strike="noStrike" kern="1200" cap="none" spc="0" normalizeH="0" baseline="0" noProof="0" dirty="0">
                <a:ln>
                  <a:noFill/>
                </a:ln>
                <a:solidFill>
                  <a:srgbClr val="4F5861"/>
                </a:solidFill>
                <a:effectLst/>
                <a:uLnTx/>
                <a:uFillTx/>
                <a:latin typeface="Verdana"/>
                <a:ea typeface="+mn-ea"/>
                <a:cs typeface="+mn-cs"/>
              </a:rPr>
              <a:t>Level of College Preparedness</a:t>
            </a:r>
          </a:p>
        </p:txBody>
      </p:sp>
      <p:sp>
        <p:nvSpPr>
          <p:cNvPr id="29" name="Text Placeholder 6"/>
          <p:cNvSpPr>
            <a:spLocks noGrp="1"/>
          </p:cNvSpPr>
          <p:nvPr/>
        </p:nvSpPr>
        <p:spPr bwMode="gray">
          <a:xfrm rot="16200000">
            <a:off x="-439717" y="2936018"/>
            <a:ext cx="1793848" cy="123111"/>
          </a:xfrm>
          <a:prstGeom prst="rect">
            <a:avLst/>
          </a:prstGeom>
        </p:spPr>
        <p:txBody>
          <a:bodyPr vert="horz" wrap="square" lIns="0" tIns="0" rIns="0" bIns="0" rtlCol="0">
            <a:spAutoFit/>
          </a:bodyPr>
          <a:lstStyle>
            <a:lvl1pPr marL="0" indent="0" algn="ctr" defTabSz="640080" rtl="0" eaLnBrk="1" latinLnBrk="0" hangingPunct="1">
              <a:spcBef>
                <a:spcPts val="0"/>
              </a:spcBef>
              <a:buFont typeface="Arial" pitchFamily="34" charset="0"/>
              <a:buNone/>
              <a:defRPr sz="900" i="1" kern="1200">
                <a:solidFill>
                  <a:sysClr val="windowText" lastClr="000000"/>
                </a:solidFill>
                <a:latin typeface="+mj-lt"/>
                <a:ea typeface="+mn-ea"/>
                <a:cs typeface="+mn-cs"/>
              </a:defRPr>
            </a:lvl1pPr>
            <a:lvl2pPr marL="228600" indent="-114300" algn="l" defTabSz="640080" rtl="0" eaLnBrk="1" latinLnBrk="0" hangingPunct="1">
              <a:spcBef>
                <a:spcPts val="300"/>
              </a:spcBef>
              <a:buFont typeface="Arial" pitchFamily="34" charset="0"/>
              <a:buChar char="–"/>
              <a:defRPr sz="900" kern="1200">
                <a:solidFill>
                  <a:schemeClr val="tx1"/>
                </a:solidFill>
                <a:latin typeface="+mn-lt"/>
                <a:ea typeface="+mn-ea"/>
                <a:cs typeface="+mn-cs"/>
              </a:defRPr>
            </a:lvl2pPr>
            <a:lvl3pPr marL="342900" indent="-114300" algn="l" defTabSz="640080" rtl="0" eaLnBrk="1" latinLnBrk="0" hangingPunct="1">
              <a:spcBef>
                <a:spcPts val="300"/>
              </a:spcBef>
              <a:buFont typeface="Arial" pitchFamily="34" charset="0"/>
              <a:buChar char="•"/>
              <a:defRPr sz="900" kern="1200">
                <a:solidFill>
                  <a:schemeClr val="tx1"/>
                </a:solidFill>
                <a:latin typeface="+mn-lt"/>
                <a:ea typeface="+mn-ea"/>
                <a:cs typeface="+mn-cs"/>
              </a:defRPr>
            </a:lvl3pPr>
            <a:lvl4pPr marL="457200" indent="-114300" algn="l" defTabSz="640080" rtl="0" eaLnBrk="1" latinLnBrk="0" hangingPunct="1">
              <a:spcBef>
                <a:spcPts val="300"/>
              </a:spcBef>
              <a:buFont typeface="Arial" pitchFamily="34" charset="0"/>
              <a:buChar char="–"/>
              <a:defRPr sz="900" kern="1200">
                <a:solidFill>
                  <a:schemeClr val="tx1"/>
                </a:solidFill>
                <a:latin typeface="+mn-lt"/>
                <a:ea typeface="+mn-ea"/>
                <a:cs typeface="+mn-cs"/>
              </a:defRPr>
            </a:lvl4pPr>
            <a:lvl5pPr marL="571500" indent="-114300" algn="l" defTabSz="640080" rtl="0" eaLnBrk="1" latinLnBrk="0" hangingPunct="1">
              <a:spcBef>
                <a:spcPts val="300"/>
              </a:spcBef>
              <a:buFont typeface="Arial" pitchFamily="34" charset="0"/>
              <a:buChar char="•"/>
              <a:defRPr sz="900" kern="1200" baseline="0">
                <a:solidFill>
                  <a:schemeClr val="tx1"/>
                </a:solidFill>
                <a:latin typeface="+mn-lt"/>
                <a:ea typeface="+mn-ea"/>
                <a:cs typeface="+mn-cs"/>
              </a:defRPr>
            </a:lvl5pPr>
            <a:lvl6pPr marL="176022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208026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40030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72034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9pPr>
          </a:lstStyle>
          <a:p>
            <a:pPr marL="0" marR="0" lvl="0" indent="0" algn="ctr" defTabSz="640080" rtl="0" eaLnBrk="1" fontAlgn="auto" latinLnBrk="0" hangingPunct="1">
              <a:lnSpc>
                <a:spcPct val="100000"/>
              </a:lnSpc>
              <a:spcBef>
                <a:spcPts val="0"/>
              </a:spcBef>
              <a:spcAft>
                <a:spcPts val="0"/>
              </a:spcAft>
              <a:buClrTx/>
              <a:buSzTx/>
              <a:buFont typeface="Arial" pitchFamily="34" charset="0"/>
              <a:buNone/>
              <a:tabLst/>
              <a:defRPr/>
            </a:pPr>
            <a:r>
              <a:rPr kumimoji="0" lang="en-US" sz="800" b="0" i="1" u="none" strike="noStrike" kern="1200" cap="none" spc="0" normalizeH="0" baseline="0" noProof="0" dirty="0">
                <a:ln>
                  <a:noFill/>
                </a:ln>
                <a:solidFill>
                  <a:srgbClr val="4F5861"/>
                </a:solidFill>
                <a:effectLst/>
                <a:uLnTx/>
                <a:uFillTx/>
                <a:latin typeface="Verdana"/>
                <a:ea typeface="+mn-ea"/>
                <a:cs typeface="+mn-cs"/>
              </a:rPr>
              <a:t>Level of Engagement</a:t>
            </a:r>
          </a:p>
        </p:txBody>
      </p:sp>
      <p:sp>
        <p:nvSpPr>
          <p:cNvPr id="30" name="Text Placeholder 7"/>
          <p:cNvSpPr>
            <a:spLocks noGrp="1"/>
          </p:cNvSpPr>
          <p:nvPr/>
        </p:nvSpPr>
        <p:spPr bwMode="gray">
          <a:xfrm>
            <a:off x="693590" y="1409827"/>
            <a:ext cx="1402398" cy="315323"/>
          </a:xfrm>
          <a:prstGeom prst="rect">
            <a:avLst/>
          </a:prstGeom>
          <a:solidFill>
            <a:schemeClr val="accent5"/>
          </a:solidFill>
          <a:ln>
            <a:noFill/>
          </a:ln>
        </p:spPr>
        <p:txBody>
          <a:bodyPr vert="horz" wrap="square" lIns="45720" tIns="45720" rIns="45720" bIns="45720" rtlCol="0" anchor="ctr">
            <a:spAutoFit/>
          </a:bodyPr>
          <a:lstStyle>
            <a:lvl1pPr marL="0" indent="0" algn="ctr" defTabSz="640080" rtl="0" eaLnBrk="1" latinLnBrk="0" hangingPunct="1">
              <a:spcBef>
                <a:spcPts val="0"/>
              </a:spcBef>
              <a:buFont typeface="Arial" pitchFamily="34" charset="0"/>
              <a:buNone/>
              <a:defRPr sz="900" b="1" kern="1200">
                <a:solidFill>
                  <a:schemeClr val="bg1"/>
                </a:solidFill>
                <a:latin typeface="+mj-lt"/>
                <a:ea typeface="+mn-ea"/>
                <a:cs typeface="+mn-cs"/>
              </a:defRPr>
            </a:lvl1pPr>
            <a:lvl2pPr marL="228600" indent="-114300" algn="l" defTabSz="640080" rtl="0" eaLnBrk="1" latinLnBrk="0" hangingPunct="1">
              <a:spcBef>
                <a:spcPts val="300"/>
              </a:spcBef>
              <a:buFont typeface="Arial" pitchFamily="34" charset="0"/>
              <a:buChar char="–"/>
              <a:defRPr sz="900" kern="1200">
                <a:solidFill>
                  <a:schemeClr val="tx1"/>
                </a:solidFill>
                <a:latin typeface="+mn-lt"/>
                <a:ea typeface="+mn-ea"/>
                <a:cs typeface="+mn-cs"/>
              </a:defRPr>
            </a:lvl2pPr>
            <a:lvl3pPr marL="342900" indent="-114300" algn="l" defTabSz="640080" rtl="0" eaLnBrk="1" latinLnBrk="0" hangingPunct="1">
              <a:spcBef>
                <a:spcPts val="300"/>
              </a:spcBef>
              <a:buFont typeface="Arial" pitchFamily="34" charset="0"/>
              <a:buChar char="•"/>
              <a:defRPr sz="900" kern="1200">
                <a:solidFill>
                  <a:schemeClr val="tx1"/>
                </a:solidFill>
                <a:latin typeface="+mn-lt"/>
                <a:ea typeface="+mn-ea"/>
                <a:cs typeface="+mn-cs"/>
              </a:defRPr>
            </a:lvl3pPr>
            <a:lvl4pPr marL="457200" indent="-114300" algn="l" defTabSz="640080" rtl="0" eaLnBrk="1" latinLnBrk="0" hangingPunct="1">
              <a:spcBef>
                <a:spcPts val="300"/>
              </a:spcBef>
              <a:buFont typeface="Arial" pitchFamily="34" charset="0"/>
              <a:buChar char="–"/>
              <a:defRPr sz="900" kern="1200">
                <a:solidFill>
                  <a:schemeClr val="tx1"/>
                </a:solidFill>
                <a:latin typeface="+mn-lt"/>
                <a:ea typeface="+mn-ea"/>
                <a:cs typeface="+mn-cs"/>
              </a:defRPr>
            </a:lvl4pPr>
            <a:lvl5pPr marL="571500" indent="-114300" algn="l" defTabSz="640080" rtl="0" eaLnBrk="1" latinLnBrk="0" hangingPunct="1">
              <a:spcBef>
                <a:spcPts val="300"/>
              </a:spcBef>
              <a:buFont typeface="Arial" pitchFamily="34" charset="0"/>
              <a:buChar char="•"/>
              <a:defRPr sz="900" kern="1200" baseline="0">
                <a:solidFill>
                  <a:schemeClr val="tx1"/>
                </a:solidFill>
                <a:latin typeface="+mn-lt"/>
                <a:ea typeface="+mn-ea"/>
                <a:cs typeface="+mn-cs"/>
              </a:defRPr>
            </a:lvl5pPr>
            <a:lvl6pPr marL="176022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208026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40030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72034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9pPr>
          </a:lstStyle>
          <a:p>
            <a:pPr marL="0" marR="0" lvl="0" indent="0" algn="ctr" defTabSz="640080" rtl="0" eaLnBrk="1" fontAlgn="auto" latinLnBrk="0" hangingPunct="1">
              <a:lnSpc>
                <a:spcPct val="100000"/>
              </a:lnSpc>
              <a:spcBef>
                <a:spcPts val="0"/>
              </a:spcBef>
              <a:spcAft>
                <a:spcPts val="0"/>
              </a:spcAft>
              <a:buClrTx/>
              <a:buSzTx/>
              <a:buFont typeface="Arial" pitchFamily="34" charset="0"/>
              <a:buNone/>
              <a:tabLst/>
              <a:defRPr/>
            </a:pPr>
            <a:endParaRPr kumimoji="0" lang="en-US" sz="800" b="1" i="0" u="none" strike="noStrike" kern="1200" cap="none" spc="0" normalizeH="0" baseline="0" noProof="0" dirty="0">
              <a:ln>
                <a:noFill/>
              </a:ln>
              <a:solidFill>
                <a:srgbClr val="FFFFFF"/>
              </a:solidFill>
              <a:effectLst/>
              <a:uLnTx/>
              <a:uFillTx/>
              <a:latin typeface="Verdana"/>
              <a:ea typeface="+mn-ea"/>
              <a:cs typeface="+mn-cs"/>
            </a:endParaRPr>
          </a:p>
          <a:p>
            <a:pPr marL="0" marR="0" lvl="0" indent="0" algn="ctr" defTabSz="64008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none" spc="0" normalizeH="0" baseline="0" noProof="0" dirty="0">
                <a:ln>
                  <a:noFill/>
                </a:ln>
                <a:solidFill>
                  <a:srgbClr val="FFFFFF"/>
                </a:solidFill>
                <a:effectLst/>
                <a:uLnTx/>
                <a:uFillTx/>
                <a:latin typeface="Verdana"/>
                <a:ea typeface="+mn-ea"/>
                <a:cs typeface="+mn-cs"/>
              </a:rPr>
              <a:t>Strivers</a:t>
            </a:r>
          </a:p>
          <a:p>
            <a:pPr marL="0" marR="0" lvl="0" indent="0" algn="ctr" defTabSz="640080" rtl="0" eaLnBrk="1" fontAlgn="auto" latinLnBrk="0" hangingPunct="1">
              <a:lnSpc>
                <a:spcPct val="100000"/>
              </a:lnSpc>
              <a:spcBef>
                <a:spcPts val="0"/>
              </a:spcBef>
              <a:spcAft>
                <a:spcPts val="0"/>
              </a:spcAft>
              <a:buClrTx/>
              <a:buSzTx/>
              <a:buFont typeface="Arial" pitchFamily="34" charset="0"/>
              <a:buNone/>
              <a:tabLst/>
              <a:defRPr/>
            </a:pPr>
            <a:endParaRPr kumimoji="0" lang="en-US" sz="800" b="1" i="0" u="none" strike="noStrike" kern="1200" cap="none" spc="0" normalizeH="0" baseline="0" noProof="0" dirty="0">
              <a:ln>
                <a:noFill/>
              </a:ln>
              <a:solidFill>
                <a:srgbClr val="FFFFFF"/>
              </a:solidFill>
              <a:effectLst/>
              <a:uLnTx/>
              <a:uFillTx/>
              <a:latin typeface="Verdana"/>
              <a:ea typeface="+mn-ea"/>
              <a:cs typeface="+mn-cs"/>
            </a:endParaRPr>
          </a:p>
        </p:txBody>
      </p:sp>
      <p:sp>
        <p:nvSpPr>
          <p:cNvPr id="31" name="Text Placeholder 8"/>
          <p:cNvSpPr>
            <a:spLocks noGrp="1"/>
          </p:cNvSpPr>
          <p:nvPr/>
        </p:nvSpPr>
        <p:spPr bwMode="gray">
          <a:xfrm>
            <a:off x="693590" y="4096217"/>
            <a:ext cx="1402398" cy="315323"/>
          </a:xfrm>
          <a:prstGeom prst="rect">
            <a:avLst/>
          </a:prstGeom>
          <a:solidFill>
            <a:schemeClr val="accent5"/>
          </a:solidFill>
          <a:ln>
            <a:noFill/>
          </a:ln>
        </p:spPr>
        <p:txBody>
          <a:bodyPr vert="horz" wrap="square" lIns="45720" tIns="45720" rIns="45720" bIns="45720" rtlCol="0" anchor="ctr">
            <a:spAutoFit/>
          </a:bodyPr>
          <a:lstStyle>
            <a:lvl1pPr marL="0" indent="0" algn="ctr" defTabSz="640080" rtl="0" eaLnBrk="1" latinLnBrk="0" hangingPunct="1">
              <a:spcBef>
                <a:spcPts val="0"/>
              </a:spcBef>
              <a:buFont typeface="Arial" pitchFamily="34" charset="0"/>
              <a:buNone/>
              <a:defRPr sz="900" b="1" kern="1200">
                <a:solidFill>
                  <a:schemeClr val="bg1"/>
                </a:solidFill>
                <a:latin typeface="+mj-lt"/>
                <a:ea typeface="+mn-ea"/>
                <a:cs typeface="+mn-cs"/>
              </a:defRPr>
            </a:lvl1pPr>
            <a:lvl2pPr marL="228600" indent="-114300" algn="l" defTabSz="640080" rtl="0" eaLnBrk="1" latinLnBrk="0" hangingPunct="1">
              <a:spcBef>
                <a:spcPts val="300"/>
              </a:spcBef>
              <a:buFont typeface="Arial" pitchFamily="34" charset="0"/>
              <a:buChar char="–"/>
              <a:defRPr sz="900" kern="1200">
                <a:solidFill>
                  <a:schemeClr val="tx1"/>
                </a:solidFill>
                <a:latin typeface="+mn-lt"/>
                <a:ea typeface="+mn-ea"/>
                <a:cs typeface="+mn-cs"/>
              </a:defRPr>
            </a:lvl2pPr>
            <a:lvl3pPr marL="342900" indent="-114300" algn="l" defTabSz="640080" rtl="0" eaLnBrk="1" latinLnBrk="0" hangingPunct="1">
              <a:spcBef>
                <a:spcPts val="300"/>
              </a:spcBef>
              <a:buFont typeface="Arial" pitchFamily="34" charset="0"/>
              <a:buChar char="•"/>
              <a:defRPr sz="900" kern="1200">
                <a:solidFill>
                  <a:schemeClr val="tx1"/>
                </a:solidFill>
                <a:latin typeface="+mn-lt"/>
                <a:ea typeface="+mn-ea"/>
                <a:cs typeface="+mn-cs"/>
              </a:defRPr>
            </a:lvl3pPr>
            <a:lvl4pPr marL="457200" indent="-114300" algn="l" defTabSz="640080" rtl="0" eaLnBrk="1" latinLnBrk="0" hangingPunct="1">
              <a:spcBef>
                <a:spcPts val="300"/>
              </a:spcBef>
              <a:buFont typeface="Arial" pitchFamily="34" charset="0"/>
              <a:buChar char="–"/>
              <a:defRPr sz="900" kern="1200">
                <a:solidFill>
                  <a:schemeClr val="tx1"/>
                </a:solidFill>
                <a:latin typeface="+mn-lt"/>
                <a:ea typeface="+mn-ea"/>
                <a:cs typeface="+mn-cs"/>
              </a:defRPr>
            </a:lvl4pPr>
            <a:lvl5pPr marL="571500" indent="-114300" algn="l" defTabSz="640080" rtl="0" eaLnBrk="1" latinLnBrk="0" hangingPunct="1">
              <a:spcBef>
                <a:spcPts val="300"/>
              </a:spcBef>
              <a:buFont typeface="Arial" pitchFamily="34" charset="0"/>
              <a:buChar char="•"/>
              <a:defRPr sz="900" kern="1200" baseline="0">
                <a:solidFill>
                  <a:schemeClr val="tx1"/>
                </a:solidFill>
                <a:latin typeface="+mn-lt"/>
                <a:ea typeface="+mn-ea"/>
                <a:cs typeface="+mn-cs"/>
              </a:defRPr>
            </a:lvl5pPr>
            <a:lvl6pPr marL="176022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208026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40030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72034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9pPr>
          </a:lstStyle>
          <a:p>
            <a:pPr marL="0" marR="0" lvl="0" indent="0" algn="ctr" defTabSz="640080" rtl="0" eaLnBrk="1" fontAlgn="auto" latinLnBrk="0" hangingPunct="1">
              <a:lnSpc>
                <a:spcPct val="100000"/>
              </a:lnSpc>
              <a:spcBef>
                <a:spcPts val="0"/>
              </a:spcBef>
              <a:spcAft>
                <a:spcPts val="0"/>
              </a:spcAft>
              <a:buClrTx/>
              <a:buSzTx/>
              <a:buFont typeface="Arial" pitchFamily="34" charset="0"/>
              <a:buNone/>
              <a:tabLst/>
              <a:defRPr/>
            </a:pPr>
            <a:endParaRPr kumimoji="0" lang="en-US" sz="800" b="1" i="0" u="none" strike="noStrike" kern="1200" cap="none" spc="0" normalizeH="0" baseline="0" noProof="0" dirty="0">
              <a:ln>
                <a:noFill/>
              </a:ln>
              <a:solidFill>
                <a:srgbClr val="FFFFFF"/>
              </a:solidFill>
              <a:effectLst/>
              <a:uLnTx/>
              <a:uFillTx/>
              <a:latin typeface="Verdana"/>
              <a:ea typeface="+mn-ea"/>
              <a:cs typeface="+mn-cs"/>
            </a:endParaRPr>
          </a:p>
          <a:p>
            <a:pPr marL="0" marR="0" lvl="0" indent="0" algn="ctr" defTabSz="64008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none" spc="0" normalizeH="0" baseline="0" noProof="0" dirty="0">
                <a:ln>
                  <a:noFill/>
                </a:ln>
                <a:solidFill>
                  <a:srgbClr val="FFFFFF"/>
                </a:solidFill>
                <a:effectLst/>
                <a:uLnTx/>
                <a:uFillTx/>
                <a:latin typeface="Verdana"/>
                <a:ea typeface="+mn-ea"/>
                <a:cs typeface="+mn-cs"/>
              </a:rPr>
              <a:t>Late Bloomers</a:t>
            </a:r>
          </a:p>
          <a:p>
            <a:pPr marL="0" marR="0" lvl="0" indent="0" algn="ctr" defTabSz="640080" rtl="0" eaLnBrk="1" fontAlgn="auto" latinLnBrk="0" hangingPunct="1">
              <a:lnSpc>
                <a:spcPct val="100000"/>
              </a:lnSpc>
              <a:spcBef>
                <a:spcPts val="0"/>
              </a:spcBef>
              <a:spcAft>
                <a:spcPts val="0"/>
              </a:spcAft>
              <a:buClrTx/>
              <a:buSzTx/>
              <a:buFont typeface="Arial" pitchFamily="34" charset="0"/>
              <a:buNone/>
              <a:tabLst/>
              <a:defRPr/>
            </a:pPr>
            <a:endParaRPr kumimoji="0" lang="en-US" sz="800" b="1" i="0" u="none" strike="noStrike" kern="1200" cap="none" spc="0" normalizeH="0" baseline="0" noProof="0" dirty="0">
              <a:ln>
                <a:noFill/>
              </a:ln>
              <a:solidFill>
                <a:srgbClr val="FFFFFF"/>
              </a:solidFill>
              <a:effectLst/>
              <a:uLnTx/>
              <a:uFillTx/>
              <a:latin typeface="Verdana"/>
              <a:ea typeface="+mn-ea"/>
              <a:cs typeface="+mn-cs"/>
            </a:endParaRPr>
          </a:p>
        </p:txBody>
      </p:sp>
      <p:sp>
        <p:nvSpPr>
          <p:cNvPr id="32" name="Text Placeholder 9"/>
          <p:cNvSpPr>
            <a:spLocks noGrp="1"/>
          </p:cNvSpPr>
          <p:nvPr/>
        </p:nvSpPr>
        <p:spPr bwMode="gray">
          <a:xfrm>
            <a:off x="4682222" y="1409827"/>
            <a:ext cx="1402398" cy="315323"/>
          </a:xfrm>
          <a:prstGeom prst="rect">
            <a:avLst/>
          </a:prstGeom>
          <a:solidFill>
            <a:schemeClr val="accent5"/>
          </a:solidFill>
          <a:ln>
            <a:noFill/>
          </a:ln>
        </p:spPr>
        <p:txBody>
          <a:bodyPr vert="horz" wrap="square" lIns="45720" tIns="45720" rIns="45720" bIns="45720" rtlCol="0" anchor="ctr">
            <a:spAutoFit/>
          </a:bodyPr>
          <a:lstStyle>
            <a:lvl1pPr marL="0" indent="0" algn="ctr" defTabSz="640080" rtl="0" eaLnBrk="1" latinLnBrk="0" hangingPunct="1">
              <a:spcBef>
                <a:spcPts val="0"/>
              </a:spcBef>
              <a:buFont typeface="Arial" pitchFamily="34" charset="0"/>
              <a:buNone/>
              <a:defRPr sz="900" b="1" kern="1200">
                <a:solidFill>
                  <a:schemeClr val="bg1"/>
                </a:solidFill>
                <a:latin typeface="+mj-lt"/>
                <a:ea typeface="+mn-ea"/>
                <a:cs typeface="+mn-cs"/>
              </a:defRPr>
            </a:lvl1pPr>
            <a:lvl2pPr marL="228600" indent="-114300" algn="l" defTabSz="640080" rtl="0" eaLnBrk="1" latinLnBrk="0" hangingPunct="1">
              <a:spcBef>
                <a:spcPts val="300"/>
              </a:spcBef>
              <a:buFont typeface="Arial" pitchFamily="34" charset="0"/>
              <a:buChar char="–"/>
              <a:defRPr sz="900" kern="1200">
                <a:solidFill>
                  <a:schemeClr val="tx1"/>
                </a:solidFill>
                <a:latin typeface="+mn-lt"/>
                <a:ea typeface="+mn-ea"/>
                <a:cs typeface="+mn-cs"/>
              </a:defRPr>
            </a:lvl2pPr>
            <a:lvl3pPr marL="342900" indent="-114300" algn="l" defTabSz="640080" rtl="0" eaLnBrk="1" latinLnBrk="0" hangingPunct="1">
              <a:spcBef>
                <a:spcPts val="300"/>
              </a:spcBef>
              <a:buFont typeface="Arial" pitchFamily="34" charset="0"/>
              <a:buChar char="•"/>
              <a:defRPr sz="900" kern="1200">
                <a:solidFill>
                  <a:schemeClr val="tx1"/>
                </a:solidFill>
                <a:latin typeface="+mn-lt"/>
                <a:ea typeface="+mn-ea"/>
                <a:cs typeface="+mn-cs"/>
              </a:defRPr>
            </a:lvl3pPr>
            <a:lvl4pPr marL="457200" indent="-114300" algn="l" defTabSz="640080" rtl="0" eaLnBrk="1" latinLnBrk="0" hangingPunct="1">
              <a:spcBef>
                <a:spcPts val="300"/>
              </a:spcBef>
              <a:buFont typeface="Arial" pitchFamily="34" charset="0"/>
              <a:buChar char="–"/>
              <a:defRPr sz="900" kern="1200">
                <a:solidFill>
                  <a:schemeClr val="tx1"/>
                </a:solidFill>
                <a:latin typeface="+mn-lt"/>
                <a:ea typeface="+mn-ea"/>
                <a:cs typeface="+mn-cs"/>
              </a:defRPr>
            </a:lvl4pPr>
            <a:lvl5pPr marL="571500" indent="-114300" algn="l" defTabSz="640080" rtl="0" eaLnBrk="1" latinLnBrk="0" hangingPunct="1">
              <a:spcBef>
                <a:spcPts val="300"/>
              </a:spcBef>
              <a:buFont typeface="Arial" pitchFamily="34" charset="0"/>
              <a:buChar char="•"/>
              <a:defRPr sz="900" kern="1200" baseline="0">
                <a:solidFill>
                  <a:schemeClr val="tx1"/>
                </a:solidFill>
                <a:latin typeface="+mn-lt"/>
                <a:ea typeface="+mn-ea"/>
                <a:cs typeface="+mn-cs"/>
              </a:defRPr>
            </a:lvl5pPr>
            <a:lvl6pPr marL="176022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208026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40030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72034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9pPr>
          </a:lstStyle>
          <a:p>
            <a:pPr marL="0" marR="0" lvl="0" indent="0" algn="ctr" defTabSz="640080" rtl="0" eaLnBrk="1" fontAlgn="auto" latinLnBrk="0" hangingPunct="1">
              <a:lnSpc>
                <a:spcPct val="100000"/>
              </a:lnSpc>
              <a:spcBef>
                <a:spcPts val="0"/>
              </a:spcBef>
              <a:spcAft>
                <a:spcPts val="0"/>
              </a:spcAft>
              <a:buClrTx/>
              <a:buSzTx/>
              <a:buFont typeface="Arial" pitchFamily="34" charset="0"/>
              <a:buNone/>
              <a:tabLst/>
              <a:defRPr/>
            </a:pPr>
            <a:endParaRPr kumimoji="0" lang="en-US" sz="800" b="1" i="0" u="none" strike="noStrike" kern="1200" cap="none" spc="0" normalizeH="0" baseline="0" noProof="0" dirty="0">
              <a:ln>
                <a:noFill/>
              </a:ln>
              <a:solidFill>
                <a:srgbClr val="FFFFFF"/>
              </a:solidFill>
              <a:effectLst/>
              <a:uLnTx/>
              <a:uFillTx/>
              <a:latin typeface="Verdana"/>
              <a:ea typeface="+mn-ea"/>
              <a:cs typeface="+mn-cs"/>
            </a:endParaRPr>
          </a:p>
          <a:p>
            <a:pPr marL="0" marR="0" lvl="0" indent="0" algn="ctr" defTabSz="64008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none" spc="0" normalizeH="0" baseline="0" noProof="0" dirty="0">
                <a:ln>
                  <a:noFill/>
                </a:ln>
                <a:solidFill>
                  <a:srgbClr val="FFFFFF"/>
                </a:solidFill>
                <a:effectLst/>
                <a:uLnTx/>
                <a:uFillTx/>
                <a:latin typeface="Verdana"/>
                <a:ea typeface="+mn-ea"/>
                <a:cs typeface="+mn-cs"/>
              </a:rPr>
              <a:t>Go-Getters</a:t>
            </a:r>
          </a:p>
          <a:p>
            <a:pPr marL="0" marR="0" lvl="0" indent="0" algn="ctr" defTabSz="640080" rtl="0" eaLnBrk="1" fontAlgn="auto" latinLnBrk="0" hangingPunct="1">
              <a:lnSpc>
                <a:spcPct val="100000"/>
              </a:lnSpc>
              <a:spcBef>
                <a:spcPts val="0"/>
              </a:spcBef>
              <a:spcAft>
                <a:spcPts val="0"/>
              </a:spcAft>
              <a:buClrTx/>
              <a:buSzTx/>
              <a:buFont typeface="Arial" pitchFamily="34" charset="0"/>
              <a:buNone/>
              <a:tabLst/>
              <a:defRPr/>
            </a:pPr>
            <a:endParaRPr kumimoji="0" lang="en-US" sz="800" b="1" i="0" u="none" strike="noStrike" kern="1200" cap="none" spc="0" normalizeH="0" baseline="0" noProof="0" dirty="0">
              <a:ln>
                <a:noFill/>
              </a:ln>
              <a:solidFill>
                <a:srgbClr val="FFFFFF"/>
              </a:solidFill>
              <a:effectLst/>
              <a:uLnTx/>
              <a:uFillTx/>
              <a:latin typeface="Verdana"/>
              <a:ea typeface="+mn-ea"/>
              <a:cs typeface="+mn-cs"/>
            </a:endParaRPr>
          </a:p>
        </p:txBody>
      </p:sp>
      <p:sp>
        <p:nvSpPr>
          <p:cNvPr id="33" name="Text Placeholder 10"/>
          <p:cNvSpPr>
            <a:spLocks noGrp="1"/>
          </p:cNvSpPr>
          <p:nvPr/>
        </p:nvSpPr>
        <p:spPr bwMode="gray">
          <a:xfrm>
            <a:off x="4682222" y="4096217"/>
            <a:ext cx="1402398" cy="315323"/>
          </a:xfrm>
          <a:prstGeom prst="rect">
            <a:avLst/>
          </a:prstGeom>
          <a:solidFill>
            <a:schemeClr val="accent5"/>
          </a:solidFill>
          <a:ln>
            <a:noFill/>
          </a:ln>
        </p:spPr>
        <p:txBody>
          <a:bodyPr vert="horz" wrap="square" lIns="45720" tIns="45720" rIns="45720" bIns="45720" rtlCol="0" anchor="ctr">
            <a:spAutoFit/>
          </a:bodyPr>
          <a:lstStyle>
            <a:lvl1pPr marL="0" indent="0" algn="ctr" defTabSz="640080" rtl="0" eaLnBrk="1" latinLnBrk="0" hangingPunct="1">
              <a:spcBef>
                <a:spcPts val="0"/>
              </a:spcBef>
              <a:buFont typeface="Arial" pitchFamily="34" charset="0"/>
              <a:buNone/>
              <a:defRPr sz="900" b="1" kern="1200">
                <a:solidFill>
                  <a:schemeClr val="bg1"/>
                </a:solidFill>
                <a:latin typeface="+mj-lt"/>
                <a:ea typeface="+mn-ea"/>
                <a:cs typeface="+mn-cs"/>
              </a:defRPr>
            </a:lvl1pPr>
            <a:lvl2pPr marL="228600" indent="-114300" algn="l" defTabSz="640080" rtl="0" eaLnBrk="1" latinLnBrk="0" hangingPunct="1">
              <a:spcBef>
                <a:spcPts val="300"/>
              </a:spcBef>
              <a:buFont typeface="Arial" pitchFamily="34" charset="0"/>
              <a:buChar char="–"/>
              <a:defRPr sz="900" kern="1200">
                <a:solidFill>
                  <a:schemeClr val="tx1"/>
                </a:solidFill>
                <a:latin typeface="+mn-lt"/>
                <a:ea typeface="+mn-ea"/>
                <a:cs typeface="+mn-cs"/>
              </a:defRPr>
            </a:lvl2pPr>
            <a:lvl3pPr marL="342900" indent="-114300" algn="l" defTabSz="640080" rtl="0" eaLnBrk="1" latinLnBrk="0" hangingPunct="1">
              <a:spcBef>
                <a:spcPts val="300"/>
              </a:spcBef>
              <a:buFont typeface="Arial" pitchFamily="34" charset="0"/>
              <a:buChar char="•"/>
              <a:defRPr sz="900" kern="1200">
                <a:solidFill>
                  <a:schemeClr val="tx1"/>
                </a:solidFill>
                <a:latin typeface="+mn-lt"/>
                <a:ea typeface="+mn-ea"/>
                <a:cs typeface="+mn-cs"/>
              </a:defRPr>
            </a:lvl3pPr>
            <a:lvl4pPr marL="457200" indent="-114300" algn="l" defTabSz="640080" rtl="0" eaLnBrk="1" latinLnBrk="0" hangingPunct="1">
              <a:spcBef>
                <a:spcPts val="300"/>
              </a:spcBef>
              <a:buFont typeface="Arial" pitchFamily="34" charset="0"/>
              <a:buChar char="–"/>
              <a:defRPr sz="900" kern="1200">
                <a:solidFill>
                  <a:schemeClr val="tx1"/>
                </a:solidFill>
                <a:latin typeface="+mn-lt"/>
                <a:ea typeface="+mn-ea"/>
                <a:cs typeface="+mn-cs"/>
              </a:defRPr>
            </a:lvl4pPr>
            <a:lvl5pPr marL="571500" indent="-114300" algn="l" defTabSz="640080" rtl="0" eaLnBrk="1" latinLnBrk="0" hangingPunct="1">
              <a:spcBef>
                <a:spcPts val="300"/>
              </a:spcBef>
              <a:buFont typeface="Arial" pitchFamily="34" charset="0"/>
              <a:buChar char="•"/>
              <a:defRPr sz="900" kern="1200" baseline="0">
                <a:solidFill>
                  <a:schemeClr val="tx1"/>
                </a:solidFill>
                <a:latin typeface="+mn-lt"/>
                <a:ea typeface="+mn-ea"/>
                <a:cs typeface="+mn-cs"/>
              </a:defRPr>
            </a:lvl5pPr>
            <a:lvl6pPr marL="176022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208026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40030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72034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9pPr>
          </a:lstStyle>
          <a:p>
            <a:pPr marL="0" marR="0" lvl="0" indent="0" algn="ctr" defTabSz="640080" rtl="0" eaLnBrk="1" fontAlgn="auto" latinLnBrk="0" hangingPunct="1">
              <a:lnSpc>
                <a:spcPct val="100000"/>
              </a:lnSpc>
              <a:spcBef>
                <a:spcPts val="0"/>
              </a:spcBef>
              <a:spcAft>
                <a:spcPts val="0"/>
              </a:spcAft>
              <a:buClrTx/>
              <a:buSzTx/>
              <a:buFont typeface="Arial" pitchFamily="34" charset="0"/>
              <a:buNone/>
              <a:tabLst/>
              <a:defRPr/>
            </a:pPr>
            <a:endParaRPr kumimoji="0" lang="en-US" sz="800" b="1" i="0" u="none" strike="noStrike" kern="1200" cap="none" spc="0" normalizeH="0" baseline="0" noProof="0" dirty="0">
              <a:ln>
                <a:noFill/>
              </a:ln>
              <a:solidFill>
                <a:srgbClr val="FFFFFF"/>
              </a:solidFill>
              <a:effectLst/>
              <a:uLnTx/>
              <a:uFillTx/>
              <a:latin typeface="Verdana"/>
              <a:ea typeface="+mn-ea"/>
              <a:cs typeface="+mn-cs"/>
            </a:endParaRPr>
          </a:p>
          <a:p>
            <a:pPr marL="0" marR="0" lvl="0" indent="0" algn="ctr" defTabSz="64008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none" spc="0" normalizeH="0" baseline="0" noProof="0" dirty="0">
                <a:ln>
                  <a:noFill/>
                </a:ln>
                <a:solidFill>
                  <a:srgbClr val="FFFFFF"/>
                </a:solidFill>
                <a:effectLst/>
                <a:uLnTx/>
                <a:uFillTx/>
                <a:latin typeface="Verdana"/>
                <a:ea typeface="+mn-ea"/>
                <a:cs typeface="+mn-cs"/>
              </a:rPr>
              <a:t>Do-It-Yourselfers</a:t>
            </a:r>
          </a:p>
          <a:p>
            <a:pPr marL="0" marR="0" lvl="0" indent="0" algn="ctr" defTabSz="640080" rtl="0" eaLnBrk="1" fontAlgn="auto" latinLnBrk="0" hangingPunct="1">
              <a:lnSpc>
                <a:spcPct val="100000"/>
              </a:lnSpc>
              <a:spcBef>
                <a:spcPts val="0"/>
              </a:spcBef>
              <a:spcAft>
                <a:spcPts val="0"/>
              </a:spcAft>
              <a:buClrTx/>
              <a:buSzTx/>
              <a:buFont typeface="Arial" pitchFamily="34" charset="0"/>
              <a:buNone/>
              <a:tabLst/>
              <a:defRPr/>
            </a:pPr>
            <a:endParaRPr kumimoji="0" lang="en-US" sz="800" b="1" i="0" u="none" strike="noStrike" kern="1200" cap="none" spc="0" normalizeH="0" baseline="0" noProof="0" dirty="0">
              <a:ln>
                <a:noFill/>
              </a:ln>
              <a:solidFill>
                <a:srgbClr val="FFFFFF"/>
              </a:solidFill>
              <a:effectLst/>
              <a:uLnTx/>
              <a:uFillTx/>
              <a:latin typeface="Verdana"/>
              <a:ea typeface="+mn-ea"/>
              <a:cs typeface="+mn-cs"/>
            </a:endParaRPr>
          </a:p>
        </p:txBody>
      </p:sp>
      <p:cxnSp>
        <p:nvCxnSpPr>
          <p:cNvPr id="34" name="Straight Connector 33"/>
          <p:cNvCxnSpPr/>
          <p:nvPr/>
        </p:nvCxnSpPr>
        <p:spPr bwMode="gray">
          <a:xfrm rot="5400000" flipH="1" flipV="1">
            <a:off x="-333790" y="2923545"/>
            <a:ext cx="1940312" cy="1588"/>
          </a:xfrm>
          <a:prstGeom prst="line">
            <a:avLst/>
          </a:prstGeom>
          <a:solidFill>
            <a:schemeClr val="accent1"/>
          </a:solidFill>
          <a:ln w="12700" cap="flat" cmpd="sng" algn="ctr">
            <a:solidFill>
              <a:schemeClr val="tx2"/>
            </a:solidFill>
            <a:prstDash val="solid"/>
            <a:miter lim="800000"/>
            <a:headEnd type="none" w="med" len="med"/>
            <a:tailEnd type="triangle"/>
          </a:ln>
          <a:effectLst/>
        </p:spPr>
      </p:cxnSp>
      <p:cxnSp>
        <p:nvCxnSpPr>
          <p:cNvPr id="35" name="Straight Connector 34"/>
          <p:cNvCxnSpPr/>
          <p:nvPr/>
        </p:nvCxnSpPr>
        <p:spPr bwMode="gray">
          <a:xfrm rot="10800000" flipH="1" flipV="1">
            <a:off x="2459156" y="4295865"/>
            <a:ext cx="1940312" cy="1588"/>
          </a:xfrm>
          <a:prstGeom prst="line">
            <a:avLst/>
          </a:prstGeom>
          <a:solidFill>
            <a:schemeClr val="accent1"/>
          </a:solidFill>
          <a:ln w="12700" cap="flat" cmpd="sng" algn="ctr">
            <a:solidFill>
              <a:schemeClr val="tx2"/>
            </a:solidFill>
            <a:prstDash val="solid"/>
            <a:miter lim="800000"/>
            <a:headEnd type="none" w="med" len="med"/>
            <a:tailEnd type="triangle"/>
          </a:ln>
          <a:effectLst/>
        </p:spPr>
      </p:cxnSp>
      <p:sp>
        <p:nvSpPr>
          <p:cNvPr id="41" name="Text Placeholder 1"/>
          <p:cNvSpPr>
            <a:spLocks noGrp="1"/>
          </p:cNvSpPr>
          <p:nvPr>
            <p:ph type="body" sz="quarter" idx="4294967295"/>
          </p:nvPr>
        </p:nvSpPr>
        <p:spPr>
          <a:xfrm>
            <a:off x="280193" y="633448"/>
            <a:ext cx="5893392" cy="169277"/>
          </a:xfrm>
          <a:prstGeom prst="rect">
            <a:avLst/>
          </a:prstGeom>
        </p:spPr>
        <p:txBody>
          <a:bodyPr/>
          <a:lstStyle/>
          <a:p>
            <a:pPr marL="0" indent="0">
              <a:buNone/>
            </a:pPr>
            <a:r>
              <a:rPr lang="en-US" sz="1100" dirty="0">
                <a:solidFill>
                  <a:schemeClr val="accent4"/>
                </a:solidFill>
              </a:rPr>
              <a:t>Grouping “Like” Students on Distinct Needs, Characteristics, and Behaviors</a:t>
            </a:r>
          </a:p>
        </p:txBody>
      </p:sp>
      <p:sp>
        <p:nvSpPr>
          <p:cNvPr id="42" name="TextBox 41"/>
          <p:cNvSpPr txBox="1"/>
          <p:nvPr/>
        </p:nvSpPr>
        <p:spPr bwMode="gray">
          <a:xfrm>
            <a:off x="693591" y="1087371"/>
            <a:ext cx="4343230" cy="153888"/>
          </a:xfrm>
          <a:prstGeom prst="rect">
            <a:avLst/>
          </a:prstGeom>
          <a:noFill/>
        </p:spPr>
        <p:txBody>
          <a:bodyPr wrap="square" lIns="0" tIns="0" rIns="0" bIns="0" rtlCol="0">
            <a:spAutoFit/>
          </a:bodyPr>
          <a:lstStyle/>
          <a:p>
            <a:pPr marL="0" marR="0" lvl="0" indent="0" algn="l" defTabSz="53766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F5861"/>
                </a:solidFill>
                <a:effectLst/>
                <a:uLnTx/>
                <a:uFillTx/>
                <a:latin typeface="Verdana"/>
                <a:ea typeface="+mn-ea"/>
                <a:cs typeface="+mn-cs"/>
              </a:rPr>
              <a:t>Student Segmentation Matrix Informed by Feedback</a:t>
            </a:r>
          </a:p>
        </p:txBody>
      </p:sp>
      <p:pic>
        <p:nvPicPr>
          <p:cNvPr id="17" name="Picture 16">
            <a:extLst>
              <a:ext uri="{FF2B5EF4-FFF2-40B4-BE49-F238E27FC236}">
                <a16:creationId xmlns:a16="http://schemas.microsoft.com/office/drawing/2014/main" id="{4E713FF5-7C95-487E-9B33-C76A89E72810}"/>
              </a:ext>
            </a:extLst>
          </p:cNvPr>
          <p:cNvPicPr>
            <a:picLocks noChangeAspect="1"/>
          </p:cNvPicPr>
          <p:nvPr/>
        </p:nvPicPr>
        <p:blipFill rotWithShape="1">
          <a:blip r:embed="rId3"/>
          <a:srcRect l="29730" t="42069" r="31467" b="22112"/>
          <a:stretch/>
        </p:blipFill>
        <p:spPr>
          <a:xfrm>
            <a:off x="1365174" y="3021103"/>
            <a:ext cx="1676506" cy="953558"/>
          </a:xfrm>
          <a:prstGeom prst="rect">
            <a:avLst/>
          </a:prstGeom>
        </p:spPr>
      </p:pic>
      <p:pic>
        <p:nvPicPr>
          <p:cNvPr id="18" name="Picture 17">
            <a:extLst>
              <a:ext uri="{FF2B5EF4-FFF2-40B4-BE49-F238E27FC236}">
                <a16:creationId xmlns:a16="http://schemas.microsoft.com/office/drawing/2014/main" id="{E6794546-869D-4F8F-8BE5-302EE5D90410}"/>
              </a:ext>
            </a:extLst>
          </p:cNvPr>
          <p:cNvPicPr>
            <a:picLocks noChangeAspect="1"/>
          </p:cNvPicPr>
          <p:nvPr/>
        </p:nvPicPr>
        <p:blipFill rotWithShape="1">
          <a:blip r:embed="rId4"/>
          <a:srcRect l="29150" t="35476" r="29633" b="21933"/>
          <a:stretch/>
        </p:blipFill>
        <p:spPr>
          <a:xfrm>
            <a:off x="1369626" y="1825429"/>
            <a:ext cx="1676506" cy="978801"/>
          </a:xfrm>
          <a:prstGeom prst="rect">
            <a:avLst/>
          </a:prstGeom>
        </p:spPr>
      </p:pic>
      <p:pic>
        <p:nvPicPr>
          <p:cNvPr id="19" name="Picture 18">
            <a:extLst>
              <a:ext uri="{FF2B5EF4-FFF2-40B4-BE49-F238E27FC236}">
                <a16:creationId xmlns:a16="http://schemas.microsoft.com/office/drawing/2014/main" id="{2DE52AA6-11E1-442A-96A4-514CB03EE1FD}"/>
              </a:ext>
            </a:extLst>
          </p:cNvPr>
          <p:cNvPicPr>
            <a:picLocks noChangeAspect="1"/>
          </p:cNvPicPr>
          <p:nvPr/>
        </p:nvPicPr>
        <p:blipFill rotWithShape="1">
          <a:blip r:embed="rId5"/>
          <a:srcRect l="28861" t="41536" r="29826" b="25497"/>
          <a:stretch/>
        </p:blipFill>
        <p:spPr>
          <a:xfrm>
            <a:off x="3721539" y="3021103"/>
            <a:ext cx="1661882" cy="953558"/>
          </a:xfrm>
          <a:prstGeom prst="rect">
            <a:avLst/>
          </a:prstGeom>
        </p:spPr>
      </p:pic>
      <p:pic>
        <p:nvPicPr>
          <p:cNvPr id="20" name="Picture 19">
            <a:extLst>
              <a:ext uri="{FF2B5EF4-FFF2-40B4-BE49-F238E27FC236}">
                <a16:creationId xmlns:a16="http://schemas.microsoft.com/office/drawing/2014/main" id="{56DDAE33-B5D2-4472-8677-1F4726370434}"/>
              </a:ext>
            </a:extLst>
          </p:cNvPr>
          <p:cNvPicPr>
            <a:picLocks noChangeAspect="1"/>
          </p:cNvPicPr>
          <p:nvPr/>
        </p:nvPicPr>
        <p:blipFill rotWithShape="1">
          <a:blip r:embed="rId6"/>
          <a:srcRect l="28861" t="41357" r="29826" b="21933"/>
          <a:stretch/>
        </p:blipFill>
        <p:spPr>
          <a:xfrm>
            <a:off x="3713897" y="1825430"/>
            <a:ext cx="1676505" cy="970774"/>
          </a:xfrm>
          <a:prstGeom prst="rect">
            <a:avLst/>
          </a:prstGeom>
        </p:spPr>
      </p:pic>
    </p:spTree>
    <p:extLst>
      <p:ext uri="{BB962C8B-B14F-4D97-AF65-F5344CB8AC3E}">
        <p14:creationId xmlns:p14="http://schemas.microsoft.com/office/powerpoint/2010/main" val="3314340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fltVal val="0"/>
                                          </p:val>
                                        </p:tav>
                                        <p:tav tm="100000">
                                          <p:val>
                                            <p:strVal val="#ppt_w"/>
                                          </p:val>
                                        </p:tav>
                                      </p:tavLst>
                                    </p:anim>
                                    <p:anim calcmode="lin" valueType="num">
                                      <p:cBhvr>
                                        <p:cTn id="14" dur="5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500" fill="hold"/>
                                        <p:tgtEl>
                                          <p:spTgt spid="20"/>
                                        </p:tgtEl>
                                        <p:attrNameLst>
                                          <p:attrName>ppt_w</p:attrName>
                                        </p:attrNameLst>
                                      </p:cBhvr>
                                      <p:tavLst>
                                        <p:tav tm="0">
                                          <p:val>
                                            <p:fltVal val="0"/>
                                          </p:val>
                                        </p:tav>
                                        <p:tav tm="100000">
                                          <p:val>
                                            <p:strVal val="#ppt_w"/>
                                          </p:val>
                                        </p:tav>
                                      </p:tavLst>
                                    </p:anim>
                                    <p:anim calcmode="lin" valueType="num">
                                      <p:cBhvr>
                                        <p:cTn id="26" dur="500" fill="hold"/>
                                        <p:tgtEl>
                                          <p:spTgt spid="2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able 15">
            <a:extLst>
              <a:ext uri="{FF2B5EF4-FFF2-40B4-BE49-F238E27FC236}">
                <a16:creationId xmlns:a16="http://schemas.microsoft.com/office/drawing/2014/main" id="{2198EA8C-5907-4D46-8031-38334BFE77B5}"/>
              </a:ext>
            </a:extLst>
          </p:cNvPr>
          <p:cNvGraphicFramePr>
            <a:graphicFrameLocks noGrp="1"/>
          </p:cNvGraphicFramePr>
          <p:nvPr/>
        </p:nvGraphicFramePr>
        <p:xfrm>
          <a:off x="880034" y="1641441"/>
          <a:ext cx="5058486" cy="2543388"/>
        </p:xfrm>
        <a:graphic>
          <a:graphicData uri="http://schemas.openxmlformats.org/drawingml/2006/table">
            <a:tbl>
              <a:tblPr firstRow="1" bandRow="1">
                <a:tableStyleId>{7DF18680-E054-41AD-8BC1-D1AEF772440D}</a:tableStyleId>
              </a:tblPr>
              <a:tblGrid>
                <a:gridCol w="2529243">
                  <a:extLst>
                    <a:ext uri="{9D8B030D-6E8A-4147-A177-3AD203B41FA5}">
                      <a16:colId xmlns:a16="http://schemas.microsoft.com/office/drawing/2014/main" val="2512522495"/>
                    </a:ext>
                  </a:extLst>
                </a:gridCol>
                <a:gridCol w="2529243">
                  <a:extLst>
                    <a:ext uri="{9D8B030D-6E8A-4147-A177-3AD203B41FA5}">
                      <a16:colId xmlns:a16="http://schemas.microsoft.com/office/drawing/2014/main" val="4274865778"/>
                    </a:ext>
                  </a:extLst>
                </a:gridCol>
              </a:tblGrid>
              <a:tr h="1271694">
                <a:tc>
                  <a:txBody>
                    <a:bodyPr/>
                    <a:lstStyle/>
                    <a:p>
                      <a:pPr marL="171450" lvl="0" indent="-171450">
                        <a:spcBef>
                          <a:spcPts val="200"/>
                        </a:spcBef>
                        <a:buFont typeface="Arial" panose="020B0604020202020204" pitchFamily="34" charset="0"/>
                        <a:buChar char="•"/>
                        <a:defRPr/>
                      </a:pPr>
                      <a:r>
                        <a:rPr lang="en-US" sz="800" b="0" dirty="0">
                          <a:solidFill>
                            <a:srgbClr val="4F5861"/>
                          </a:solidFill>
                        </a:rPr>
                        <a:t>Have been on official campus tour</a:t>
                      </a:r>
                    </a:p>
                    <a:p>
                      <a:pPr marL="171450" lvl="0" indent="-171450">
                        <a:spcBef>
                          <a:spcPts val="200"/>
                        </a:spcBef>
                        <a:buFont typeface="Arial" panose="020B0604020202020204" pitchFamily="34" charset="0"/>
                        <a:buChar char="•"/>
                        <a:defRPr/>
                      </a:pPr>
                      <a:r>
                        <a:rPr lang="en-US" sz="800" b="0" dirty="0">
                          <a:solidFill>
                            <a:srgbClr val="4F5861"/>
                          </a:solidFill>
                        </a:rPr>
                        <a:t>Pick target college as sophomore</a:t>
                      </a:r>
                    </a:p>
                    <a:p>
                      <a:pPr marL="171450" lvl="0" indent="-171450">
                        <a:spcBef>
                          <a:spcPts val="200"/>
                        </a:spcBef>
                        <a:buFont typeface="Arial" panose="020B0604020202020204" pitchFamily="34" charset="0"/>
                        <a:buChar char="•"/>
                        <a:defRPr/>
                      </a:pPr>
                      <a:r>
                        <a:rPr lang="en-US" sz="800" b="0" dirty="0">
                          <a:solidFill>
                            <a:srgbClr val="4F5861"/>
                          </a:solidFill>
                        </a:rPr>
                        <a:t>Unsure about budget</a:t>
                      </a:r>
                    </a:p>
                  </a:txBody>
                  <a:tcPr marL="182880" marR="182880" marT="274320" marB="18288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171450" marR="0" lvl="0" indent="-171450" algn="l" defTabSz="537667"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srgbClr val="4F5861"/>
                          </a:solidFill>
                          <a:effectLst/>
                          <a:uLnTx/>
                          <a:uFillTx/>
                          <a:latin typeface="+mn-lt"/>
                          <a:ea typeface="+mn-ea"/>
                          <a:cs typeface="+mn-cs"/>
                        </a:rPr>
                        <a:t>Start search freshman year or earlier </a:t>
                      </a:r>
                    </a:p>
                    <a:p>
                      <a:pPr marL="171450" marR="0" lvl="0" indent="-171450" algn="l" defTabSz="537667"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srgbClr val="4F5861"/>
                          </a:solidFill>
                          <a:effectLst/>
                          <a:uLnTx/>
                          <a:uFillTx/>
                          <a:latin typeface="+mn-lt"/>
                          <a:ea typeface="+mn-ea"/>
                          <a:cs typeface="+mn-cs"/>
                        </a:rPr>
                        <a:t>Considering 10 or more schools </a:t>
                      </a:r>
                    </a:p>
                    <a:p>
                      <a:pPr marL="171450" marR="0" lvl="0" indent="-171450" algn="l" defTabSz="537667"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srgbClr val="4F5861"/>
                          </a:solidFill>
                          <a:effectLst/>
                          <a:uLnTx/>
                          <a:uFillTx/>
                          <a:latin typeface="+mn-lt"/>
                          <a:ea typeface="+mn-ea"/>
                          <a:cs typeface="+mn-cs"/>
                        </a:rPr>
                        <a:t>Engage in activities to build college applications </a:t>
                      </a:r>
                    </a:p>
                  </a:txBody>
                  <a:tcPr marL="182880" marR="182880" marT="274320" marB="18288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260327647"/>
                  </a:ext>
                </a:extLst>
              </a:tr>
              <a:tr h="1271694">
                <a:tc>
                  <a:txBody>
                    <a:bodyPr/>
                    <a:lstStyle/>
                    <a:p>
                      <a:pPr marL="171450" marR="0" lvl="0" indent="-171450" algn="l" defTabSz="537667"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srgbClr val="4F5861"/>
                          </a:solidFill>
                          <a:effectLst/>
                          <a:uLnTx/>
                          <a:uFillTx/>
                          <a:latin typeface="+mn-lt"/>
                          <a:ea typeface="+mn-ea"/>
                          <a:cs typeface="+mn-cs"/>
                        </a:rPr>
                        <a:t>Have not started college search </a:t>
                      </a:r>
                    </a:p>
                    <a:p>
                      <a:pPr marL="171450" marR="0" lvl="0" indent="-171450" algn="l" defTabSz="537667"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srgbClr val="4F5861"/>
                          </a:solidFill>
                          <a:effectLst/>
                          <a:uLnTx/>
                          <a:uFillTx/>
                          <a:latin typeface="+mn-lt"/>
                          <a:ea typeface="+mn-ea"/>
                          <a:cs typeface="+mn-cs"/>
                        </a:rPr>
                        <a:t>Not currently considering any schools</a:t>
                      </a:r>
                    </a:p>
                    <a:p>
                      <a:pPr marL="171450" marR="0" lvl="0" indent="-171450" algn="l" defTabSz="537667"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srgbClr val="4F5861"/>
                          </a:solidFill>
                          <a:effectLst/>
                          <a:uLnTx/>
                          <a:uFillTx/>
                          <a:latin typeface="+mn-lt"/>
                          <a:ea typeface="+mn-ea"/>
                          <a:cs typeface="+mn-cs"/>
                        </a:rPr>
                        <a:t>Unsure of opportunities college has to offer</a:t>
                      </a:r>
                    </a:p>
                  </a:txBody>
                  <a:tcPr marL="182880" marR="182880" marT="182880" marB="18288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171450" marR="0" lvl="0" indent="-171450" algn="l" defTabSz="537667"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srgbClr val="4F5861"/>
                          </a:solidFill>
                          <a:effectLst/>
                          <a:uLnTx/>
                          <a:uFillTx/>
                          <a:latin typeface="+mn-lt"/>
                          <a:ea typeface="+mn-ea"/>
                          <a:cs typeface="+mn-cs"/>
                        </a:rPr>
                        <a:t>Start search sophomore year or earlier </a:t>
                      </a:r>
                    </a:p>
                    <a:p>
                      <a:pPr marL="171450" marR="0" lvl="0" indent="-171450" algn="l" defTabSz="537667"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srgbClr val="4F5861"/>
                          </a:solidFill>
                          <a:effectLst/>
                          <a:uLnTx/>
                          <a:uFillTx/>
                          <a:latin typeface="+mn-lt"/>
                          <a:ea typeface="+mn-ea"/>
                          <a:cs typeface="+mn-cs"/>
                        </a:rPr>
                        <a:t>Have toured a college campus informally</a:t>
                      </a:r>
                    </a:p>
                    <a:p>
                      <a:pPr marL="171450" marR="0" lvl="0" indent="-171450" algn="l" defTabSz="537667"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srgbClr val="4F5861"/>
                          </a:solidFill>
                          <a:effectLst/>
                          <a:uLnTx/>
                          <a:uFillTx/>
                          <a:latin typeface="+mn-lt"/>
                          <a:ea typeface="+mn-ea"/>
                          <a:cs typeface="+mn-cs"/>
                        </a:rPr>
                        <a:t>Participate in activities to fulfill admission requirements for specific colleges </a:t>
                      </a:r>
                      <a:endParaRPr lang="en-US" sz="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0" marR="182880" marT="182880" marB="18288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899478731"/>
                  </a:ext>
                </a:extLst>
              </a:tr>
            </a:tbl>
          </a:graphicData>
        </a:graphic>
      </p:graphicFrame>
      <p:sp>
        <p:nvSpPr>
          <p:cNvPr id="6" name="Title 5"/>
          <p:cNvSpPr>
            <a:spLocks noGrp="1"/>
          </p:cNvSpPr>
          <p:nvPr>
            <p:ph type="title"/>
          </p:nvPr>
        </p:nvSpPr>
        <p:spPr bwMode="gray">
          <a:xfrm>
            <a:off x="193834" y="251655"/>
            <a:ext cx="5744686" cy="249299"/>
          </a:xfrm>
        </p:spPr>
        <p:txBody>
          <a:bodyPr/>
          <a:lstStyle/>
          <a:p>
            <a:r>
              <a:rPr lang="en-US" b="0" dirty="0"/>
              <a:t>Survey Feedback Offers a 360</a:t>
            </a:r>
            <a:r>
              <a:rPr lang="en-US" b="0" baseline="30000" dirty="0"/>
              <a:t>o </a:t>
            </a:r>
            <a:r>
              <a:rPr lang="en-US" b="0" dirty="0"/>
              <a:t>View</a:t>
            </a:r>
          </a:p>
        </p:txBody>
      </p:sp>
      <p:sp>
        <p:nvSpPr>
          <p:cNvPr id="28" name="Text Placeholder 5"/>
          <p:cNvSpPr>
            <a:spLocks noGrp="1"/>
          </p:cNvSpPr>
          <p:nvPr/>
        </p:nvSpPr>
        <p:spPr bwMode="gray">
          <a:xfrm>
            <a:off x="2492888" y="4400546"/>
            <a:ext cx="1917084" cy="123111"/>
          </a:xfrm>
          <a:prstGeom prst="rect">
            <a:avLst/>
          </a:prstGeom>
        </p:spPr>
        <p:txBody>
          <a:bodyPr vert="horz" wrap="square" lIns="0" tIns="0" rIns="0" bIns="0" rtlCol="0">
            <a:spAutoFit/>
          </a:bodyPr>
          <a:lstStyle>
            <a:lvl1pPr marL="0" indent="0" algn="ctr" defTabSz="640080" rtl="0" eaLnBrk="1" latinLnBrk="0" hangingPunct="1">
              <a:spcBef>
                <a:spcPts val="0"/>
              </a:spcBef>
              <a:buFont typeface="Arial" pitchFamily="34" charset="0"/>
              <a:buNone/>
              <a:defRPr sz="900" i="1" kern="1200">
                <a:solidFill>
                  <a:sysClr val="windowText" lastClr="000000"/>
                </a:solidFill>
                <a:latin typeface="+mj-lt"/>
                <a:ea typeface="+mn-ea"/>
                <a:cs typeface="+mn-cs"/>
              </a:defRPr>
            </a:lvl1pPr>
            <a:lvl2pPr marL="228600" indent="-114300" algn="l" defTabSz="640080" rtl="0" eaLnBrk="1" latinLnBrk="0" hangingPunct="1">
              <a:spcBef>
                <a:spcPts val="300"/>
              </a:spcBef>
              <a:buFont typeface="Arial" pitchFamily="34" charset="0"/>
              <a:buChar char="–"/>
              <a:defRPr sz="900" kern="1200">
                <a:solidFill>
                  <a:schemeClr val="tx1"/>
                </a:solidFill>
                <a:latin typeface="+mn-lt"/>
                <a:ea typeface="+mn-ea"/>
                <a:cs typeface="+mn-cs"/>
              </a:defRPr>
            </a:lvl2pPr>
            <a:lvl3pPr marL="342900" indent="-114300" algn="l" defTabSz="640080" rtl="0" eaLnBrk="1" latinLnBrk="0" hangingPunct="1">
              <a:spcBef>
                <a:spcPts val="300"/>
              </a:spcBef>
              <a:buFont typeface="Arial" pitchFamily="34" charset="0"/>
              <a:buChar char="•"/>
              <a:defRPr sz="900" kern="1200">
                <a:solidFill>
                  <a:schemeClr val="tx1"/>
                </a:solidFill>
                <a:latin typeface="+mn-lt"/>
                <a:ea typeface="+mn-ea"/>
                <a:cs typeface="+mn-cs"/>
              </a:defRPr>
            </a:lvl3pPr>
            <a:lvl4pPr marL="457200" indent="-114300" algn="l" defTabSz="640080" rtl="0" eaLnBrk="1" latinLnBrk="0" hangingPunct="1">
              <a:spcBef>
                <a:spcPts val="300"/>
              </a:spcBef>
              <a:buFont typeface="Arial" pitchFamily="34" charset="0"/>
              <a:buChar char="–"/>
              <a:defRPr sz="900" kern="1200">
                <a:solidFill>
                  <a:schemeClr val="tx1"/>
                </a:solidFill>
                <a:latin typeface="+mn-lt"/>
                <a:ea typeface="+mn-ea"/>
                <a:cs typeface="+mn-cs"/>
              </a:defRPr>
            </a:lvl4pPr>
            <a:lvl5pPr marL="571500" indent="-114300" algn="l" defTabSz="640080" rtl="0" eaLnBrk="1" latinLnBrk="0" hangingPunct="1">
              <a:spcBef>
                <a:spcPts val="300"/>
              </a:spcBef>
              <a:buFont typeface="Arial" pitchFamily="34" charset="0"/>
              <a:buChar char="•"/>
              <a:defRPr sz="900" kern="1200" baseline="0">
                <a:solidFill>
                  <a:schemeClr val="tx1"/>
                </a:solidFill>
                <a:latin typeface="+mn-lt"/>
                <a:ea typeface="+mn-ea"/>
                <a:cs typeface="+mn-cs"/>
              </a:defRPr>
            </a:lvl5pPr>
            <a:lvl6pPr marL="176022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208026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40030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72034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9pPr>
          </a:lstStyle>
          <a:p>
            <a:pPr marL="0" marR="0" lvl="0" indent="0" algn="ctr" defTabSz="640080" rtl="0" eaLnBrk="1" fontAlgn="auto" latinLnBrk="0" hangingPunct="1">
              <a:lnSpc>
                <a:spcPct val="100000"/>
              </a:lnSpc>
              <a:spcBef>
                <a:spcPts val="0"/>
              </a:spcBef>
              <a:spcAft>
                <a:spcPts val="0"/>
              </a:spcAft>
              <a:buClrTx/>
              <a:buSzTx/>
              <a:buFont typeface="Arial" pitchFamily="34" charset="0"/>
              <a:buNone/>
              <a:tabLst/>
              <a:defRPr/>
            </a:pPr>
            <a:r>
              <a:rPr kumimoji="0" lang="en-US" sz="800" b="0" i="1" u="none" strike="noStrike" kern="1200" cap="none" spc="0" normalizeH="0" baseline="0" noProof="0" dirty="0">
                <a:ln>
                  <a:noFill/>
                </a:ln>
                <a:solidFill>
                  <a:srgbClr val="4F5861"/>
                </a:solidFill>
                <a:effectLst/>
                <a:uLnTx/>
                <a:uFillTx/>
                <a:latin typeface="Verdana"/>
                <a:ea typeface="+mn-ea"/>
                <a:cs typeface="+mn-cs"/>
              </a:rPr>
              <a:t>Level of College Preparedness</a:t>
            </a:r>
          </a:p>
        </p:txBody>
      </p:sp>
      <p:sp>
        <p:nvSpPr>
          <p:cNvPr id="29" name="Text Placeholder 6"/>
          <p:cNvSpPr>
            <a:spLocks noGrp="1"/>
          </p:cNvSpPr>
          <p:nvPr/>
        </p:nvSpPr>
        <p:spPr bwMode="gray">
          <a:xfrm rot="16200000">
            <a:off x="-439717" y="2936018"/>
            <a:ext cx="1793848" cy="123111"/>
          </a:xfrm>
          <a:prstGeom prst="rect">
            <a:avLst/>
          </a:prstGeom>
        </p:spPr>
        <p:txBody>
          <a:bodyPr vert="horz" wrap="square" lIns="0" tIns="0" rIns="0" bIns="0" rtlCol="0">
            <a:spAutoFit/>
          </a:bodyPr>
          <a:lstStyle>
            <a:lvl1pPr marL="0" indent="0" algn="ctr" defTabSz="640080" rtl="0" eaLnBrk="1" latinLnBrk="0" hangingPunct="1">
              <a:spcBef>
                <a:spcPts val="0"/>
              </a:spcBef>
              <a:buFont typeface="Arial" pitchFamily="34" charset="0"/>
              <a:buNone/>
              <a:defRPr sz="900" i="1" kern="1200">
                <a:solidFill>
                  <a:sysClr val="windowText" lastClr="000000"/>
                </a:solidFill>
                <a:latin typeface="+mj-lt"/>
                <a:ea typeface="+mn-ea"/>
                <a:cs typeface="+mn-cs"/>
              </a:defRPr>
            </a:lvl1pPr>
            <a:lvl2pPr marL="228600" indent="-114300" algn="l" defTabSz="640080" rtl="0" eaLnBrk="1" latinLnBrk="0" hangingPunct="1">
              <a:spcBef>
                <a:spcPts val="300"/>
              </a:spcBef>
              <a:buFont typeface="Arial" pitchFamily="34" charset="0"/>
              <a:buChar char="–"/>
              <a:defRPr sz="900" kern="1200">
                <a:solidFill>
                  <a:schemeClr val="tx1"/>
                </a:solidFill>
                <a:latin typeface="+mn-lt"/>
                <a:ea typeface="+mn-ea"/>
                <a:cs typeface="+mn-cs"/>
              </a:defRPr>
            </a:lvl2pPr>
            <a:lvl3pPr marL="342900" indent="-114300" algn="l" defTabSz="640080" rtl="0" eaLnBrk="1" latinLnBrk="0" hangingPunct="1">
              <a:spcBef>
                <a:spcPts val="300"/>
              </a:spcBef>
              <a:buFont typeface="Arial" pitchFamily="34" charset="0"/>
              <a:buChar char="•"/>
              <a:defRPr sz="900" kern="1200">
                <a:solidFill>
                  <a:schemeClr val="tx1"/>
                </a:solidFill>
                <a:latin typeface="+mn-lt"/>
                <a:ea typeface="+mn-ea"/>
                <a:cs typeface="+mn-cs"/>
              </a:defRPr>
            </a:lvl3pPr>
            <a:lvl4pPr marL="457200" indent="-114300" algn="l" defTabSz="640080" rtl="0" eaLnBrk="1" latinLnBrk="0" hangingPunct="1">
              <a:spcBef>
                <a:spcPts val="300"/>
              </a:spcBef>
              <a:buFont typeface="Arial" pitchFamily="34" charset="0"/>
              <a:buChar char="–"/>
              <a:defRPr sz="900" kern="1200">
                <a:solidFill>
                  <a:schemeClr val="tx1"/>
                </a:solidFill>
                <a:latin typeface="+mn-lt"/>
                <a:ea typeface="+mn-ea"/>
                <a:cs typeface="+mn-cs"/>
              </a:defRPr>
            </a:lvl4pPr>
            <a:lvl5pPr marL="571500" indent="-114300" algn="l" defTabSz="640080" rtl="0" eaLnBrk="1" latinLnBrk="0" hangingPunct="1">
              <a:spcBef>
                <a:spcPts val="300"/>
              </a:spcBef>
              <a:buFont typeface="Arial" pitchFamily="34" charset="0"/>
              <a:buChar char="•"/>
              <a:defRPr sz="900" kern="1200" baseline="0">
                <a:solidFill>
                  <a:schemeClr val="tx1"/>
                </a:solidFill>
                <a:latin typeface="+mn-lt"/>
                <a:ea typeface="+mn-ea"/>
                <a:cs typeface="+mn-cs"/>
              </a:defRPr>
            </a:lvl5pPr>
            <a:lvl6pPr marL="176022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208026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40030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72034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9pPr>
          </a:lstStyle>
          <a:p>
            <a:pPr marL="0" marR="0" lvl="0" indent="0" algn="ctr" defTabSz="640080" rtl="0" eaLnBrk="1" fontAlgn="auto" latinLnBrk="0" hangingPunct="1">
              <a:lnSpc>
                <a:spcPct val="100000"/>
              </a:lnSpc>
              <a:spcBef>
                <a:spcPts val="0"/>
              </a:spcBef>
              <a:spcAft>
                <a:spcPts val="0"/>
              </a:spcAft>
              <a:buClrTx/>
              <a:buSzTx/>
              <a:buFont typeface="Arial" pitchFamily="34" charset="0"/>
              <a:buNone/>
              <a:tabLst/>
              <a:defRPr/>
            </a:pPr>
            <a:r>
              <a:rPr kumimoji="0" lang="en-US" sz="800" b="0" i="1" u="none" strike="noStrike" kern="1200" cap="none" spc="0" normalizeH="0" baseline="0" noProof="0" dirty="0">
                <a:ln>
                  <a:noFill/>
                </a:ln>
                <a:solidFill>
                  <a:srgbClr val="4F5861"/>
                </a:solidFill>
                <a:effectLst/>
                <a:uLnTx/>
                <a:uFillTx/>
                <a:latin typeface="Verdana"/>
                <a:ea typeface="+mn-ea"/>
                <a:cs typeface="+mn-cs"/>
              </a:rPr>
              <a:t>Level of Engagement</a:t>
            </a:r>
          </a:p>
        </p:txBody>
      </p:sp>
      <p:sp>
        <p:nvSpPr>
          <p:cNvPr id="30" name="Text Placeholder 7"/>
          <p:cNvSpPr>
            <a:spLocks noGrp="1"/>
          </p:cNvSpPr>
          <p:nvPr/>
        </p:nvSpPr>
        <p:spPr bwMode="gray">
          <a:xfrm>
            <a:off x="693590" y="1409827"/>
            <a:ext cx="1402398" cy="315323"/>
          </a:xfrm>
          <a:prstGeom prst="rect">
            <a:avLst/>
          </a:prstGeom>
          <a:solidFill>
            <a:schemeClr val="accent5"/>
          </a:solidFill>
          <a:ln>
            <a:noFill/>
          </a:ln>
        </p:spPr>
        <p:txBody>
          <a:bodyPr vert="horz" wrap="square" lIns="45720" tIns="45720" rIns="45720" bIns="45720" rtlCol="0" anchor="ctr">
            <a:spAutoFit/>
          </a:bodyPr>
          <a:lstStyle>
            <a:lvl1pPr marL="0" indent="0" algn="ctr" defTabSz="640080" rtl="0" eaLnBrk="1" latinLnBrk="0" hangingPunct="1">
              <a:spcBef>
                <a:spcPts val="0"/>
              </a:spcBef>
              <a:buFont typeface="Arial" pitchFamily="34" charset="0"/>
              <a:buNone/>
              <a:defRPr sz="900" b="1" kern="1200">
                <a:solidFill>
                  <a:schemeClr val="bg1"/>
                </a:solidFill>
                <a:latin typeface="+mj-lt"/>
                <a:ea typeface="+mn-ea"/>
                <a:cs typeface="+mn-cs"/>
              </a:defRPr>
            </a:lvl1pPr>
            <a:lvl2pPr marL="228600" indent="-114300" algn="l" defTabSz="640080" rtl="0" eaLnBrk="1" latinLnBrk="0" hangingPunct="1">
              <a:spcBef>
                <a:spcPts val="300"/>
              </a:spcBef>
              <a:buFont typeface="Arial" pitchFamily="34" charset="0"/>
              <a:buChar char="–"/>
              <a:defRPr sz="900" kern="1200">
                <a:solidFill>
                  <a:schemeClr val="tx1"/>
                </a:solidFill>
                <a:latin typeface="+mn-lt"/>
                <a:ea typeface="+mn-ea"/>
                <a:cs typeface="+mn-cs"/>
              </a:defRPr>
            </a:lvl2pPr>
            <a:lvl3pPr marL="342900" indent="-114300" algn="l" defTabSz="640080" rtl="0" eaLnBrk="1" latinLnBrk="0" hangingPunct="1">
              <a:spcBef>
                <a:spcPts val="300"/>
              </a:spcBef>
              <a:buFont typeface="Arial" pitchFamily="34" charset="0"/>
              <a:buChar char="•"/>
              <a:defRPr sz="900" kern="1200">
                <a:solidFill>
                  <a:schemeClr val="tx1"/>
                </a:solidFill>
                <a:latin typeface="+mn-lt"/>
                <a:ea typeface="+mn-ea"/>
                <a:cs typeface="+mn-cs"/>
              </a:defRPr>
            </a:lvl3pPr>
            <a:lvl4pPr marL="457200" indent="-114300" algn="l" defTabSz="640080" rtl="0" eaLnBrk="1" latinLnBrk="0" hangingPunct="1">
              <a:spcBef>
                <a:spcPts val="300"/>
              </a:spcBef>
              <a:buFont typeface="Arial" pitchFamily="34" charset="0"/>
              <a:buChar char="–"/>
              <a:defRPr sz="900" kern="1200">
                <a:solidFill>
                  <a:schemeClr val="tx1"/>
                </a:solidFill>
                <a:latin typeface="+mn-lt"/>
                <a:ea typeface="+mn-ea"/>
                <a:cs typeface="+mn-cs"/>
              </a:defRPr>
            </a:lvl4pPr>
            <a:lvl5pPr marL="571500" indent="-114300" algn="l" defTabSz="640080" rtl="0" eaLnBrk="1" latinLnBrk="0" hangingPunct="1">
              <a:spcBef>
                <a:spcPts val="300"/>
              </a:spcBef>
              <a:buFont typeface="Arial" pitchFamily="34" charset="0"/>
              <a:buChar char="•"/>
              <a:defRPr sz="900" kern="1200" baseline="0">
                <a:solidFill>
                  <a:schemeClr val="tx1"/>
                </a:solidFill>
                <a:latin typeface="+mn-lt"/>
                <a:ea typeface="+mn-ea"/>
                <a:cs typeface="+mn-cs"/>
              </a:defRPr>
            </a:lvl5pPr>
            <a:lvl6pPr marL="176022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208026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40030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72034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9pPr>
          </a:lstStyle>
          <a:p>
            <a:pPr marL="0" marR="0" lvl="0" indent="0" algn="ctr" defTabSz="640080" rtl="0" eaLnBrk="1" fontAlgn="auto" latinLnBrk="0" hangingPunct="1">
              <a:lnSpc>
                <a:spcPct val="100000"/>
              </a:lnSpc>
              <a:spcBef>
                <a:spcPts val="0"/>
              </a:spcBef>
              <a:spcAft>
                <a:spcPts val="0"/>
              </a:spcAft>
              <a:buClrTx/>
              <a:buSzTx/>
              <a:buFont typeface="Arial" pitchFamily="34" charset="0"/>
              <a:buNone/>
              <a:tabLst/>
              <a:defRPr/>
            </a:pPr>
            <a:endParaRPr kumimoji="0" lang="en-US" sz="800" b="1" i="0" u="none" strike="noStrike" kern="1200" cap="none" spc="0" normalizeH="0" baseline="0" noProof="0" dirty="0">
              <a:ln>
                <a:noFill/>
              </a:ln>
              <a:solidFill>
                <a:srgbClr val="FFFFFF"/>
              </a:solidFill>
              <a:effectLst/>
              <a:uLnTx/>
              <a:uFillTx/>
              <a:latin typeface="Verdana"/>
              <a:ea typeface="+mn-ea"/>
              <a:cs typeface="+mn-cs"/>
            </a:endParaRPr>
          </a:p>
          <a:p>
            <a:pPr marL="0" marR="0" lvl="0" indent="0" algn="ctr" defTabSz="64008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none" spc="0" normalizeH="0" baseline="0" noProof="0" dirty="0">
                <a:ln>
                  <a:noFill/>
                </a:ln>
                <a:solidFill>
                  <a:srgbClr val="FFFFFF"/>
                </a:solidFill>
                <a:effectLst/>
                <a:uLnTx/>
                <a:uFillTx/>
                <a:latin typeface="Verdana"/>
                <a:ea typeface="+mn-ea"/>
                <a:cs typeface="+mn-cs"/>
              </a:rPr>
              <a:t>Strivers</a:t>
            </a:r>
          </a:p>
          <a:p>
            <a:pPr marL="0" marR="0" lvl="0" indent="0" algn="ctr" defTabSz="640080" rtl="0" eaLnBrk="1" fontAlgn="auto" latinLnBrk="0" hangingPunct="1">
              <a:lnSpc>
                <a:spcPct val="100000"/>
              </a:lnSpc>
              <a:spcBef>
                <a:spcPts val="0"/>
              </a:spcBef>
              <a:spcAft>
                <a:spcPts val="0"/>
              </a:spcAft>
              <a:buClrTx/>
              <a:buSzTx/>
              <a:buFont typeface="Arial" pitchFamily="34" charset="0"/>
              <a:buNone/>
              <a:tabLst/>
              <a:defRPr/>
            </a:pPr>
            <a:endParaRPr kumimoji="0" lang="en-US" sz="800" b="1" i="0" u="none" strike="noStrike" kern="1200" cap="none" spc="0" normalizeH="0" baseline="0" noProof="0" dirty="0">
              <a:ln>
                <a:noFill/>
              </a:ln>
              <a:solidFill>
                <a:srgbClr val="FFFFFF"/>
              </a:solidFill>
              <a:effectLst/>
              <a:uLnTx/>
              <a:uFillTx/>
              <a:latin typeface="Verdana"/>
              <a:ea typeface="+mn-ea"/>
              <a:cs typeface="+mn-cs"/>
            </a:endParaRPr>
          </a:p>
        </p:txBody>
      </p:sp>
      <p:sp>
        <p:nvSpPr>
          <p:cNvPr id="31" name="Text Placeholder 8"/>
          <p:cNvSpPr>
            <a:spLocks noGrp="1"/>
          </p:cNvSpPr>
          <p:nvPr/>
        </p:nvSpPr>
        <p:spPr bwMode="gray">
          <a:xfrm>
            <a:off x="693590" y="4096217"/>
            <a:ext cx="1402398" cy="315323"/>
          </a:xfrm>
          <a:prstGeom prst="rect">
            <a:avLst/>
          </a:prstGeom>
          <a:solidFill>
            <a:schemeClr val="accent5"/>
          </a:solidFill>
          <a:ln>
            <a:noFill/>
          </a:ln>
        </p:spPr>
        <p:txBody>
          <a:bodyPr vert="horz" wrap="square" lIns="45720" tIns="45720" rIns="45720" bIns="45720" rtlCol="0" anchor="ctr">
            <a:spAutoFit/>
          </a:bodyPr>
          <a:lstStyle>
            <a:lvl1pPr marL="0" indent="0" algn="ctr" defTabSz="640080" rtl="0" eaLnBrk="1" latinLnBrk="0" hangingPunct="1">
              <a:spcBef>
                <a:spcPts val="0"/>
              </a:spcBef>
              <a:buFont typeface="Arial" pitchFamily="34" charset="0"/>
              <a:buNone/>
              <a:defRPr sz="900" b="1" kern="1200">
                <a:solidFill>
                  <a:schemeClr val="bg1"/>
                </a:solidFill>
                <a:latin typeface="+mj-lt"/>
                <a:ea typeface="+mn-ea"/>
                <a:cs typeface="+mn-cs"/>
              </a:defRPr>
            </a:lvl1pPr>
            <a:lvl2pPr marL="228600" indent="-114300" algn="l" defTabSz="640080" rtl="0" eaLnBrk="1" latinLnBrk="0" hangingPunct="1">
              <a:spcBef>
                <a:spcPts val="300"/>
              </a:spcBef>
              <a:buFont typeface="Arial" pitchFamily="34" charset="0"/>
              <a:buChar char="–"/>
              <a:defRPr sz="900" kern="1200">
                <a:solidFill>
                  <a:schemeClr val="tx1"/>
                </a:solidFill>
                <a:latin typeface="+mn-lt"/>
                <a:ea typeface="+mn-ea"/>
                <a:cs typeface="+mn-cs"/>
              </a:defRPr>
            </a:lvl2pPr>
            <a:lvl3pPr marL="342900" indent="-114300" algn="l" defTabSz="640080" rtl="0" eaLnBrk="1" latinLnBrk="0" hangingPunct="1">
              <a:spcBef>
                <a:spcPts val="300"/>
              </a:spcBef>
              <a:buFont typeface="Arial" pitchFamily="34" charset="0"/>
              <a:buChar char="•"/>
              <a:defRPr sz="900" kern="1200">
                <a:solidFill>
                  <a:schemeClr val="tx1"/>
                </a:solidFill>
                <a:latin typeface="+mn-lt"/>
                <a:ea typeface="+mn-ea"/>
                <a:cs typeface="+mn-cs"/>
              </a:defRPr>
            </a:lvl3pPr>
            <a:lvl4pPr marL="457200" indent="-114300" algn="l" defTabSz="640080" rtl="0" eaLnBrk="1" latinLnBrk="0" hangingPunct="1">
              <a:spcBef>
                <a:spcPts val="300"/>
              </a:spcBef>
              <a:buFont typeface="Arial" pitchFamily="34" charset="0"/>
              <a:buChar char="–"/>
              <a:defRPr sz="900" kern="1200">
                <a:solidFill>
                  <a:schemeClr val="tx1"/>
                </a:solidFill>
                <a:latin typeface="+mn-lt"/>
                <a:ea typeface="+mn-ea"/>
                <a:cs typeface="+mn-cs"/>
              </a:defRPr>
            </a:lvl4pPr>
            <a:lvl5pPr marL="571500" indent="-114300" algn="l" defTabSz="640080" rtl="0" eaLnBrk="1" latinLnBrk="0" hangingPunct="1">
              <a:spcBef>
                <a:spcPts val="300"/>
              </a:spcBef>
              <a:buFont typeface="Arial" pitchFamily="34" charset="0"/>
              <a:buChar char="•"/>
              <a:defRPr sz="900" kern="1200" baseline="0">
                <a:solidFill>
                  <a:schemeClr val="tx1"/>
                </a:solidFill>
                <a:latin typeface="+mn-lt"/>
                <a:ea typeface="+mn-ea"/>
                <a:cs typeface="+mn-cs"/>
              </a:defRPr>
            </a:lvl5pPr>
            <a:lvl6pPr marL="176022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208026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40030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72034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9pPr>
          </a:lstStyle>
          <a:p>
            <a:pPr marL="0" marR="0" lvl="0" indent="0" algn="ctr" defTabSz="640080" rtl="0" eaLnBrk="1" fontAlgn="auto" latinLnBrk="0" hangingPunct="1">
              <a:lnSpc>
                <a:spcPct val="100000"/>
              </a:lnSpc>
              <a:spcBef>
                <a:spcPts val="0"/>
              </a:spcBef>
              <a:spcAft>
                <a:spcPts val="0"/>
              </a:spcAft>
              <a:buClrTx/>
              <a:buSzTx/>
              <a:buFont typeface="Arial" pitchFamily="34" charset="0"/>
              <a:buNone/>
              <a:tabLst/>
              <a:defRPr/>
            </a:pPr>
            <a:endParaRPr kumimoji="0" lang="en-US" sz="800" b="1" i="0" u="none" strike="noStrike" kern="1200" cap="none" spc="0" normalizeH="0" baseline="0" noProof="0" dirty="0">
              <a:ln>
                <a:noFill/>
              </a:ln>
              <a:solidFill>
                <a:srgbClr val="FFFFFF"/>
              </a:solidFill>
              <a:effectLst/>
              <a:uLnTx/>
              <a:uFillTx/>
              <a:latin typeface="Verdana"/>
              <a:ea typeface="+mn-ea"/>
              <a:cs typeface="+mn-cs"/>
            </a:endParaRPr>
          </a:p>
          <a:p>
            <a:pPr marL="0" marR="0" lvl="0" indent="0" algn="ctr" defTabSz="64008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none" spc="0" normalizeH="0" baseline="0" noProof="0" dirty="0">
                <a:ln>
                  <a:noFill/>
                </a:ln>
                <a:solidFill>
                  <a:srgbClr val="FFFFFF"/>
                </a:solidFill>
                <a:effectLst/>
                <a:uLnTx/>
                <a:uFillTx/>
                <a:latin typeface="Verdana"/>
                <a:ea typeface="+mn-ea"/>
                <a:cs typeface="+mn-cs"/>
              </a:rPr>
              <a:t>Late Bloomers</a:t>
            </a:r>
          </a:p>
          <a:p>
            <a:pPr marL="0" marR="0" lvl="0" indent="0" algn="ctr" defTabSz="640080" rtl="0" eaLnBrk="1" fontAlgn="auto" latinLnBrk="0" hangingPunct="1">
              <a:lnSpc>
                <a:spcPct val="100000"/>
              </a:lnSpc>
              <a:spcBef>
                <a:spcPts val="0"/>
              </a:spcBef>
              <a:spcAft>
                <a:spcPts val="0"/>
              </a:spcAft>
              <a:buClrTx/>
              <a:buSzTx/>
              <a:buFont typeface="Arial" pitchFamily="34" charset="0"/>
              <a:buNone/>
              <a:tabLst/>
              <a:defRPr/>
            </a:pPr>
            <a:endParaRPr kumimoji="0" lang="en-US" sz="800" b="1" i="0" u="none" strike="noStrike" kern="1200" cap="none" spc="0" normalizeH="0" baseline="0" noProof="0" dirty="0">
              <a:ln>
                <a:noFill/>
              </a:ln>
              <a:solidFill>
                <a:srgbClr val="FFFFFF"/>
              </a:solidFill>
              <a:effectLst/>
              <a:uLnTx/>
              <a:uFillTx/>
              <a:latin typeface="Verdana"/>
              <a:ea typeface="+mn-ea"/>
              <a:cs typeface="+mn-cs"/>
            </a:endParaRPr>
          </a:p>
        </p:txBody>
      </p:sp>
      <p:sp>
        <p:nvSpPr>
          <p:cNvPr id="32" name="Text Placeholder 9"/>
          <p:cNvSpPr>
            <a:spLocks noGrp="1"/>
          </p:cNvSpPr>
          <p:nvPr/>
        </p:nvSpPr>
        <p:spPr bwMode="gray">
          <a:xfrm>
            <a:off x="4682222" y="1409827"/>
            <a:ext cx="1402398" cy="315323"/>
          </a:xfrm>
          <a:prstGeom prst="rect">
            <a:avLst/>
          </a:prstGeom>
          <a:solidFill>
            <a:schemeClr val="accent5"/>
          </a:solidFill>
          <a:ln>
            <a:noFill/>
          </a:ln>
        </p:spPr>
        <p:txBody>
          <a:bodyPr vert="horz" wrap="square" lIns="45720" tIns="45720" rIns="45720" bIns="45720" rtlCol="0" anchor="ctr">
            <a:spAutoFit/>
          </a:bodyPr>
          <a:lstStyle>
            <a:lvl1pPr marL="0" indent="0" algn="ctr" defTabSz="640080" rtl="0" eaLnBrk="1" latinLnBrk="0" hangingPunct="1">
              <a:spcBef>
                <a:spcPts val="0"/>
              </a:spcBef>
              <a:buFont typeface="Arial" pitchFamily="34" charset="0"/>
              <a:buNone/>
              <a:defRPr sz="900" b="1" kern="1200">
                <a:solidFill>
                  <a:schemeClr val="bg1"/>
                </a:solidFill>
                <a:latin typeface="+mj-lt"/>
                <a:ea typeface="+mn-ea"/>
                <a:cs typeface="+mn-cs"/>
              </a:defRPr>
            </a:lvl1pPr>
            <a:lvl2pPr marL="228600" indent="-114300" algn="l" defTabSz="640080" rtl="0" eaLnBrk="1" latinLnBrk="0" hangingPunct="1">
              <a:spcBef>
                <a:spcPts val="300"/>
              </a:spcBef>
              <a:buFont typeface="Arial" pitchFamily="34" charset="0"/>
              <a:buChar char="–"/>
              <a:defRPr sz="900" kern="1200">
                <a:solidFill>
                  <a:schemeClr val="tx1"/>
                </a:solidFill>
                <a:latin typeface="+mn-lt"/>
                <a:ea typeface="+mn-ea"/>
                <a:cs typeface="+mn-cs"/>
              </a:defRPr>
            </a:lvl2pPr>
            <a:lvl3pPr marL="342900" indent="-114300" algn="l" defTabSz="640080" rtl="0" eaLnBrk="1" latinLnBrk="0" hangingPunct="1">
              <a:spcBef>
                <a:spcPts val="300"/>
              </a:spcBef>
              <a:buFont typeface="Arial" pitchFamily="34" charset="0"/>
              <a:buChar char="•"/>
              <a:defRPr sz="900" kern="1200">
                <a:solidFill>
                  <a:schemeClr val="tx1"/>
                </a:solidFill>
                <a:latin typeface="+mn-lt"/>
                <a:ea typeface="+mn-ea"/>
                <a:cs typeface="+mn-cs"/>
              </a:defRPr>
            </a:lvl3pPr>
            <a:lvl4pPr marL="457200" indent="-114300" algn="l" defTabSz="640080" rtl="0" eaLnBrk="1" latinLnBrk="0" hangingPunct="1">
              <a:spcBef>
                <a:spcPts val="300"/>
              </a:spcBef>
              <a:buFont typeface="Arial" pitchFamily="34" charset="0"/>
              <a:buChar char="–"/>
              <a:defRPr sz="900" kern="1200">
                <a:solidFill>
                  <a:schemeClr val="tx1"/>
                </a:solidFill>
                <a:latin typeface="+mn-lt"/>
                <a:ea typeface="+mn-ea"/>
                <a:cs typeface="+mn-cs"/>
              </a:defRPr>
            </a:lvl4pPr>
            <a:lvl5pPr marL="571500" indent="-114300" algn="l" defTabSz="640080" rtl="0" eaLnBrk="1" latinLnBrk="0" hangingPunct="1">
              <a:spcBef>
                <a:spcPts val="300"/>
              </a:spcBef>
              <a:buFont typeface="Arial" pitchFamily="34" charset="0"/>
              <a:buChar char="•"/>
              <a:defRPr sz="900" kern="1200" baseline="0">
                <a:solidFill>
                  <a:schemeClr val="tx1"/>
                </a:solidFill>
                <a:latin typeface="+mn-lt"/>
                <a:ea typeface="+mn-ea"/>
                <a:cs typeface="+mn-cs"/>
              </a:defRPr>
            </a:lvl5pPr>
            <a:lvl6pPr marL="176022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208026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40030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72034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9pPr>
          </a:lstStyle>
          <a:p>
            <a:pPr marL="0" marR="0" lvl="0" indent="0" algn="ctr" defTabSz="640080" rtl="0" eaLnBrk="1" fontAlgn="auto" latinLnBrk="0" hangingPunct="1">
              <a:lnSpc>
                <a:spcPct val="100000"/>
              </a:lnSpc>
              <a:spcBef>
                <a:spcPts val="0"/>
              </a:spcBef>
              <a:spcAft>
                <a:spcPts val="0"/>
              </a:spcAft>
              <a:buClrTx/>
              <a:buSzTx/>
              <a:buFont typeface="Arial" pitchFamily="34" charset="0"/>
              <a:buNone/>
              <a:tabLst/>
              <a:defRPr/>
            </a:pPr>
            <a:endParaRPr kumimoji="0" lang="en-US" sz="800" b="1" i="0" u="none" strike="noStrike" kern="1200" cap="none" spc="0" normalizeH="0" baseline="0" noProof="0" dirty="0">
              <a:ln>
                <a:noFill/>
              </a:ln>
              <a:solidFill>
                <a:srgbClr val="FFFFFF"/>
              </a:solidFill>
              <a:effectLst/>
              <a:uLnTx/>
              <a:uFillTx/>
              <a:latin typeface="Verdana"/>
              <a:ea typeface="+mn-ea"/>
              <a:cs typeface="+mn-cs"/>
            </a:endParaRPr>
          </a:p>
          <a:p>
            <a:pPr marL="0" marR="0" lvl="0" indent="0" algn="ctr" defTabSz="64008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none" spc="0" normalizeH="0" baseline="0" noProof="0" dirty="0">
                <a:ln>
                  <a:noFill/>
                </a:ln>
                <a:solidFill>
                  <a:srgbClr val="FFFFFF"/>
                </a:solidFill>
                <a:effectLst/>
                <a:uLnTx/>
                <a:uFillTx/>
                <a:latin typeface="Verdana"/>
                <a:ea typeface="+mn-ea"/>
                <a:cs typeface="+mn-cs"/>
              </a:rPr>
              <a:t>Go-Getters</a:t>
            </a:r>
          </a:p>
          <a:p>
            <a:pPr marL="0" marR="0" lvl="0" indent="0" algn="ctr" defTabSz="640080" rtl="0" eaLnBrk="1" fontAlgn="auto" latinLnBrk="0" hangingPunct="1">
              <a:lnSpc>
                <a:spcPct val="100000"/>
              </a:lnSpc>
              <a:spcBef>
                <a:spcPts val="0"/>
              </a:spcBef>
              <a:spcAft>
                <a:spcPts val="0"/>
              </a:spcAft>
              <a:buClrTx/>
              <a:buSzTx/>
              <a:buFont typeface="Arial" pitchFamily="34" charset="0"/>
              <a:buNone/>
              <a:tabLst/>
              <a:defRPr/>
            </a:pPr>
            <a:endParaRPr kumimoji="0" lang="en-US" sz="800" b="1" i="0" u="none" strike="noStrike" kern="1200" cap="none" spc="0" normalizeH="0" baseline="0" noProof="0" dirty="0">
              <a:ln>
                <a:noFill/>
              </a:ln>
              <a:solidFill>
                <a:srgbClr val="FFFFFF"/>
              </a:solidFill>
              <a:effectLst/>
              <a:uLnTx/>
              <a:uFillTx/>
              <a:latin typeface="Verdana"/>
              <a:ea typeface="+mn-ea"/>
              <a:cs typeface="+mn-cs"/>
            </a:endParaRPr>
          </a:p>
        </p:txBody>
      </p:sp>
      <p:sp>
        <p:nvSpPr>
          <p:cNvPr id="33" name="Text Placeholder 10"/>
          <p:cNvSpPr>
            <a:spLocks noGrp="1"/>
          </p:cNvSpPr>
          <p:nvPr/>
        </p:nvSpPr>
        <p:spPr bwMode="gray">
          <a:xfrm>
            <a:off x="4682222" y="4096217"/>
            <a:ext cx="1402398" cy="315323"/>
          </a:xfrm>
          <a:prstGeom prst="rect">
            <a:avLst/>
          </a:prstGeom>
          <a:solidFill>
            <a:schemeClr val="accent5"/>
          </a:solidFill>
          <a:ln>
            <a:noFill/>
          </a:ln>
        </p:spPr>
        <p:txBody>
          <a:bodyPr vert="horz" wrap="square" lIns="45720" tIns="45720" rIns="45720" bIns="45720" rtlCol="0" anchor="ctr">
            <a:spAutoFit/>
          </a:bodyPr>
          <a:lstStyle>
            <a:lvl1pPr marL="0" indent="0" algn="ctr" defTabSz="640080" rtl="0" eaLnBrk="1" latinLnBrk="0" hangingPunct="1">
              <a:spcBef>
                <a:spcPts val="0"/>
              </a:spcBef>
              <a:buFont typeface="Arial" pitchFamily="34" charset="0"/>
              <a:buNone/>
              <a:defRPr sz="900" b="1" kern="1200">
                <a:solidFill>
                  <a:schemeClr val="bg1"/>
                </a:solidFill>
                <a:latin typeface="+mj-lt"/>
                <a:ea typeface="+mn-ea"/>
                <a:cs typeface="+mn-cs"/>
              </a:defRPr>
            </a:lvl1pPr>
            <a:lvl2pPr marL="228600" indent="-114300" algn="l" defTabSz="640080" rtl="0" eaLnBrk="1" latinLnBrk="0" hangingPunct="1">
              <a:spcBef>
                <a:spcPts val="300"/>
              </a:spcBef>
              <a:buFont typeface="Arial" pitchFamily="34" charset="0"/>
              <a:buChar char="–"/>
              <a:defRPr sz="900" kern="1200">
                <a:solidFill>
                  <a:schemeClr val="tx1"/>
                </a:solidFill>
                <a:latin typeface="+mn-lt"/>
                <a:ea typeface="+mn-ea"/>
                <a:cs typeface="+mn-cs"/>
              </a:defRPr>
            </a:lvl2pPr>
            <a:lvl3pPr marL="342900" indent="-114300" algn="l" defTabSz="640080" rtl="0" eaLnBrk="1" latinLnBrk="0" hangingPunct="1">
              <a:spcBef>
                <a:spcPts val="300"/>
              </a:spcBef>
              <a:buFont typeface="Arial" pitchFamily="34" charset="0"/>
              <a:buChar char="•"/>
              <a:defRPr sz="900" kern="1200">
                <a:solidFill>
                  <a:schemeClr val="tx1"/>
                </a:solidFill>
                <a:latin typeface="+mn-lt"/>
                <a:ea typeface="+mn-ea"/>
                <a:cs typeface="+mn-cs"/>
              </a:defRPr>
            </a:lvl3pPr>
            <a:lvl4pPr marL="457200" indent="-114300" algn="l" defTabSz="640080" rtl="0" eaLnBrk="1" latinLnBrk="0" hangingPunct="1">
              <a:spcBef>
                <a:spcPts val="300"/>
              </a:spcBef>
              <a:buFont typeface="Arial" pitchFamily="34" charset="0"/>
              <a:buChar char="–"/>
              <a:defRPr sz="900" kern="1200">
                <a:solidFill>
                  <a:schemeClr val="tx1"/>
                </a:solidFill>
                <a:latin typeface="+mn-lt"/>
                <a:ea typeface="+mn-ea"/>
                <a:cs typeface="+mn-cs"/>
              </a:defRPr>
            </a:lvl4pPr>
            <a:lvl5pPr marL="571500" indent="-114300" algn="l" defTabSz="640080" rtl="0" eaLnBrk="1" latinLnBrk="0" hangingPunct="1">
              <a:spcBef>
                <a:spcPts val="300"/>
              </a:spcBef>
              <a:buFont typeface="Arial" pitchFamily="34" charset="0"/>
              <a:buChar char="•"/>
              <a:defRPr sz="900" kern="1200" baseline="0">
                <a:solidFill>
                  <a:schemeClr val="tx1"/>
                </a:solidFill>
                <a:latin typeface="+mn-lt"/>
                <a:ea typeface="+mn-ea"/>
                <a:cs typeface="+mn-cs"/>
              </a:defRPr>
            </a:lvl5pPr>
            <a:lvl6pPr marL="176022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208026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40030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72034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9pPr>
          </a:lstStyle>
          <a:p>
            <a:pPr marL="0" marR="0" lvl="0" indent="0" algn="ctr" defTabSz="640080" rtl="0" eaLnBrk="1" fontAlgn="auto" latinLnBrk="0" hangingPunct="1">
              <a:lnSpc>
                <a:spcPct val="100000"/>
              </a:lnSpc>
              <a:spcBef>
                <a:spcPts val="0"/>
              </a:spcBef>
              <a:spcAft>
                <a:spcPts val="0"/>
              </a:spcAft>
              <a:buClrTx/>
              <a:buSzTx/>
              <a:buFont typeface="Arial" pitchFamily="34" charset="0"/>
              <a:buNone/>
              <a:tabLst/>
              <a:defRPr/>
            </a:pPr>
            <a:endParaRPr kumimoji="0" lang="en-US" sz="800" b="1" i="0" u="none" strike="noStrike" kern="1200" cap="none" spc="0" normalizeH="0" baseline="0" noProof="0" dirty="0">
              <a:ln>
                <a:noFill/>
              </a:ln>
              <a:solidFill>
                <a:srgbClr val="FFFFFF"/>
              </a:solidFill>
              <a:effectLst/>
              <a:uLnTx/>
              <a:uFillTx/>
              <a:latin typeface="Verdana"/>
              <a:ea typeface="+mn-ea"/>
              <a:cs typeface="+mn-cs"/>
            </a:endParaRPr>
          </a:p>
          <a:p>
            <a:pPr marL="0" marR="0" lvl="0" indent="0" algn="ctr" defTabSz="640080" rtl="0" eaLnBrk="1" fontAlgn="auto" latinLnBrk="0" hangingPunct="1">
              <a:lnSpc>
                <a:spcPct val="100000"/>
              </a:lnSpc>
              <a:spcBef>
                <a:spcPts val="0"/>
              </a:spcBef>
              <a:spcAft>
                <a:spcPts val="0"/>
              </a:spcAft>
              <a:buClrTx/>
              <a:buSzTx/>
              <a:buFont typeface="Arial" pitchFamily="34" charset="0"/>
              <a:buNone/>
              <a:tabLst/>
              <a:defRPr/>
            </a:pPr>
            <a:r>
              <a:rPr kumimoji="0" lang="en-US" sz="800" b="1" i="0" u="none" strike="noStrike" kern="1200" cap="none" spc="0" normalizeH="0" baseline="0" noProof="0" dirty="0">
                <a:ln>
                  <a:noFill/>
                </a:ln>
                <a:solidFill>
                  <a:srgbClr val="FFFFFF"/>
                </a:solidFill>
                <a:effectLst/>
                <a:uLnTx/>
                <a:uFillTx/>
                <a:latin typeface="Verdana"/>
                <a:ea typeface="+mn-ea"/>
                <a:cs typeface="+mn-cs"/>
              </a:rPr>
              <a:t>Do-It-Yourselfers</a:t>
            </a:r>
          </a:p>
          <a:p>
            <a:pPr marL="0" marR="0" lvl="0" indent="0" algn="ctr" defTabSz="640080" rtl="0" eaLnBrk="1" fontAlgn="auto" latinLnBrk="0" hangingPunct="1">
              <a:lnSpc>
                <a:spcPct val="100000"/>
              </a:lnSpc>
              <a:spcBef>
                <a:spcPts val="0"/>
              </a:spcBef>
              <a:spcAft>
                <a:spcPts val="0"/>
              </a:spcAft>
              <a:buClrTx/>
              <a:buSzTx/>
              <a:buFont typeface="Arial" pitchFamily="34" charset="0"/>
              <a:buNone/>
              <a:tabLst/>
              <a:defRPr/>
            </a:pPr>
            <a:endParaRPr kumimoji="0" lang="en-US" sz="800" b="1" i="0" u="none" strike="noStrike" kern="1200" cap="none" spc="0" normalizeH="0" baseline="0" noProof="0" dirty="0">
              <a:ln>
                <a:noFill/>
              </a:ln>
              <a:solidFill>
                <a:srgbClr val="FFFFFF"/>
              </a:solidFill>
              <a:effectLst/>
              <a:uLnTx/>
              <a:uFillTx/>
              <a:latin typeface="Verdana"/>
              <a:ea typeface="+mn-ea"/>
              <a:cs typeface="+mn-cs"/>
            </a:endParaRPr>
          </a:p>
        </p:txBody>
      </p:sp>
      <p:cxnSp>
        <p:nvCxnSpPr>
          <p:cNvPr id="34" name="Straight Connector 33"/>
          <p:cNvCxnSpPr/>
          <p:nvPr/>
        </p:nvCxnSpPr>
        <p:spPr bwMode="gray">
          <a:xfrm rot="5400000" flipH="1" flipV="1">
            <a:off x="-333790" y="2923545"/>
            <a:ext cx="1940312" cy="1588"/>
          </a:xfrm>
          <a:prstGeom prst="line">
            <a:avLst/>
          </a:prstGeom>
          <a:solidFill>
            <a:schemeClr val="accent1"/>
          </a:solidFill>
          <a:ln w="12700" cap="flat" cmpd="sng" algn="ctr">
            <a:solidFill>
              <a:schemeClr val="tx2"/>
            </a:solidFill>
            <a:prstDash val="solid"/>
            <a:miter lim="800000"/>
            <a:headEnd type="none" w="med" len="med"/>
            <a:tailEnd type="triangle"/>
          </a:ln>
          <a:effectLst/>
        </p:spPr>
      </p:cxnSp>
      <p:cxnSp>
        <p:nvCxnSpPr>
          <p:cNvPr id="35" name="Straight Connector 34"/>
          <p:cNvCxnSpPr/>
          <p:nvPr/>
        </p:nvCxnSpPr>
        <p:spPr bwMode="gray">
          <a:xfrm rot="10800000" flipH="1" flipV="1">
            <a:off x="2459156" y="4295865"/>
            <a:ext cx="1940312" cy="1588"/>
          </a:xfrm>
          <a:prstGeom prst="line">
            <a:avLst/>
          </a:prstGeom>
          <a:solidFill>
            <a:schemeClr val="accent1"/>
          </a:solidFill>
          <a:ln w="12700" cap="flat" cmpd="sng" algn="ctr">
            <a:solidFill>
              <a:schemeClr val="tx2"/>
            </a:solidFill>
            <a:prstDash val="solid"/>
            <a:miter lim="800000"/>
            <a:headEnd type="none" w="med" len="med"/>
            <a:tailEnd type="triangle"/>
          </a:ln>
          <a:effectLst/>
        </p:spPr>
      </p:cxnSp>
      <p:sp>
        <p:nvSpPr>
          <p:cNvPr id="41" name="Text Placeholder 1"/>
          <p:cNvSpPr>
            <a:spLocks noGrp="1"/>
          </p:cNvSpPr>
          <p:nvPr>
            <p:ph type="body" sz="quarter" idx="4294967295"/>
          </p:nvPr>
        </p:nvSpPr>
        <p:spPr>
          <a:xfrm>
            <a:off x="280193" y="633448"/>
            <a:ext cx="5943600" cy="338554"/>
          </a:xfrm>
          <a:prstGeom prst="rect">
            <a:avLst/>
          </a:prstGeom>
        </p:spPr>
        <p:txBody>
          <a:bodyPr/>
          <a:lstStyle/>
          <a:p>
            <a:pPr marL="0" indent="0">
              <a:buNone/>
            </a:pPr>
            <a:r>
              <a:rPr lang="en-US" sz="1100" dirty="0">
                <a:solidFill>
                  <a:schemeClr val="accent4"/>
                </a:solidFill>
              </a:rPr>
              <a:t>Survey Responses Help Us to Understand How and Why Certain Decisions Are Made</a:t>
            </a:r>
          </a:p>
        </p:txBody>
      </p:sp>
      <p:sp>
        <p:nvSpPr>
          <p:cNvPr id="42" name="TextBox 41"/>
          <p:cNvSpPr txBox="1"/>
          <p:nvPr/>
        </p:nvSpPr>
        <p:spPr bwMode="gray">
          <a:xfrm>
            <a:off x="693591" y="1087371"/>
            <a:ext cx="4343230" cy="153888"/>
          </a:xfrm>
          <a:prstGeom prst="rect">
            <a:avLst/>
          </a:prstGeom>
          <a:noFill/>
        </p:spPr>
        <p:txBody>
          <a:bodyPr wrap="square" lIns="0" tIns="0" rIns="0" bIns="0" rtlCol="0">
            <a:spAutoFit/>
          </a:bodyPr>
          <a:lstStyle/>
          <a:p>
            <a:pPr marL="0" marR="0" lvl="0" indent="0" algn="l" defTabSz="53766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F5861"/>
                </a:solidFill>
                <a:effectLst/>
                <a:uLnTx/>
                <a:uFillTx/>
                <a:latin typeface="Verdana"/>
                <a:ea typeface="+mn-ea"/>
                <a:cs typeface="+mn-cs"/>
              </a:rPr>
              <a:t>Student Segmentation Matrix Informed by Feedback</a:t>
            </a:r>
          </a:p>
        </p:txBody>
      </p:sp>
    </p:spTree>
    <p:extLst>
      <p:ext uri="{BB962C8B-B14F-4D97-AF65-F5344CB8AC3E}">
        <p14:creationId xmlns:p14="http://schemas.microsoft.com/office/powerpoint/2010/main" val="7767143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bwMode="gray">
          <a:xfrm>
            <a:off x="280193" y="295404"/>
            <a:ext cx="5744686" cy="249299"/>
          </a:xfrm>
        </p:spPr>
        <p:txBody>
          <a:bodyPr/>
          <a:lstStyle/>
          <a:p>
            <a:r>
              <a:rPr lang="en-US" b="0" dirty="0"/>
              <a:t>Students of Gen Z: Late Bloomers</a:t>
            </a:r>
          </a:p>
        </p:txBody>
      </p:sp>
      <p:sp>
        <p:nvSpPr>
          <p:cNvPr id="29" name="Text Placeholder 6"/>
          <p:cNvSpPr>
            <a:spLocks noGrp="1"/>
          </p:cNvSpPr>
          <p:nvPr/>
        </p:nvSpPr>
        <p:spPr bwMode="gray">
          <a:xfrm rot="16200000">
            <a:off x="176978" y="2649771"/>
            <a:ext cx="1793848" cy="123111"/>
          </a:xfrm>
          <a:prstGeom prst="rect">
            <a:avLst/>
          </a:prstGeom>
        </p:spPr>
        <p:txBody>
          <a:bodyPr vert="horz" wrap="square" lIns="0" tIns="0" rIns="0" bIns="0" rtlCol="0">
            <a:spAutoFit/>
          </a:bodyPr>
          <a:lstStyle>
            <a:lvl1pPr marL="0" indent="0" algn="ctr" defTabSz="640080" rtl="0" eaLnBrk="1" latinLnBrk="0" hangingPunct="1">
              <a:spcBef>
                <a:spcPts val="0"/>
              </a:spcBef>
              <a:buFont typeface="Arial" pitchFamily="34" charset="0"/>
              <a:buNone/>
              <a:defRPr sz="900" i="1" kern="1200">
                <a:solidFill>
                  <a:sysClr val="windowText" lastClr="000000"/>
                </a:solidFill>
                <a:latin typeface="+mj-lt"/>
                <a:ea typeface="+mn-ea"/>
                <a:cs typeface="+mn-cs"/>
              </a:defRPr>
            </a:lvl1pPr>
            <a:lvl2pPr marL="228600" indent="-114300" algn="l" defTabSz="640080" rtl="0" eaLnBrk="1" latinLnBrk="0" hangingPunct="1">
              <a:spcBef>
                <a:spcPts val="300"/>
              </a:spcBef>
              <a:buFont typeface="Arial" pitchFamily="34" charset="0"/>
              <a:buChar char="–"/>
              <a:defRPr sz="900" kern="1200">
                <a:solidFill>
                  <a:schemeClr val="tx1"/>
                </a:solidFill>
                <a:latin typeface="+mn-lt"/>
                <a:ea typeface="+mn-ea"/>
                <a:cs typeface="+mn-cs"/>
              </a:defRPr>
            </a:lvl2pPr>
            <a:lvl3pPr marL="342900" indent="-114300" algn="l" defTabSz="640080" rtl="0" eaLnBrk="1" latinLnBrk="0" hangingPunct="1">
              <a:spcBef>
                <a:spcPts val="300"/>
              </a:spcBef>
              <a:buFont typeface="Arial" pitchFamily="34" charset="0"/>
              <a:buChar char="•"/>
              <a:defRPr sz="900" kern="1200">
                <a:solidFill>
                  <a:schemeClr val="tx1"/>
                </a:solidFill>
                <a:latin typeface="+mn-lt"/>
                <a:ea typeface="+mn-ea"/>
                <a:cs typeface="+mn-cs"/>
              </a:defRPr>
            </a:lvl3pPr>
            <a:lvl4pPr marL="457200" indent="-114300" algn="l" defTabSz="640080" rtl="0" eaLnBrk="1" latinLnBrk="0" hangingPunct="1">
              <a:spcBef>
                <a:spcPts val="300"/>
              </a:spcBef>
              <a:buFont typeface="Arial" pitchFamily="34" charset="0"/>
              <a:buChar char="–"/>
              <a:defRPr sz="900" kern="1200">
                <a:solidFill>
                  <a:schemeClr val="tx1"/>
                </a:solidFill>
                <a:latin typeface="+mn-lt"/>
                <a:ea typeface="+mn-ea"/>
                <a:cs typeface="+mn-cs"/>
              </a:defRPr>
            </a:lvl4pPr>
            <a:lvl5pPr marL="571500" indent="-114300" algn="l" defTabSz="640080" rtl="0" eaLnBrk="1" latinLnBrk="0" hangingPunct="1">
              <a:spcBef>
                <a:spcPts val="300"/>
              </a:spcBef>
              <a:buFont typeface="Arial" pitchFamily="34" charset="0"/>
              <a:buChar char="•"/>
              <a:defRPr sz="900" kern="1200" baseline="0">
                <a:solidFill>
                  <a:schemeClr val="tx1"/>
                </a:solidFill>
                <a:latin typeface="+mn-lt"/>
                <a:ea typeface="+mn-ea"/>
                <a:cs typeface="+mn-cs"/>
              </a:defRPr>
            </a:lvl5pPr>
            <a:lvl6pPr marL="176022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208026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40030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72034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9pPr>
          </a:lstStyle>
          <a:p>
            <a:pPr marL="0" marR="0" lvl="0" indent="0" algn="ctr" defTabSz="640080" rtl="0" eaLnBrk="1" fontAlgn="auto" latinLnBrk="0" hangingPunct="1">
              <a:lnSpc>
                <a:spcPct val="100000"/>
              </a:lnSpc>
              <a:spcBef>
                <a:spcPts val="0"/>
              </a:spcBef>
              <a:spcAft>
                <a:spcPts val="0"/>
              </a:spcAft>
              <a:buClrTx/>
              <a:buSzTx/>
              <a:buFont typeface="Arial" pitchFamily="34" charset="0"/>
              <a:buNone/>
              <a:tabLst/>
              <a:defRPr/>
            </a:pPr>
            <a:r>
              <a:rPr kumimoji="0" lang="en-US" sz="800" b="0" i="1" u="none" strike="noStrike" kern="1200" cap="none" spc="0" normalizeH="0" baseline="0" noProof="0" dirty="0">
                <a:ln>
                  <a:noFill/>
                </a:ln>
                <a:solidFill>
                  <a:srgbClr val="4F5861"/>
                </a:solidFill>
                <a:effectLst/>
                <a:uLnTx/>
                <a:uFillTx/>
                <a:latin typeface="Verdana"/>
                <a:ea typeface="+mn-ea"/>
                <a:cs typeface="+mn-cs"/>
              </a:rPr>
              <a:t>Level of Engagement</a:t>
            </a:r>
          </a:p>
        </p:txBody>
      </p:sp>
      <p:cxnSp>
        <p:nvCxnSpPr>
          <p:cNvPr id="34" name="Straight Connector 33"/>
          <p:cNvCxnSpPr/>
          <p:nvPr/>
        </p:nvCxnSpPr>
        <p:spPr bwMode="gray">
          <a:xfrm rot="5400000" flipH="1" flipV="1">
            <a:off x="282905" y="2637298"/>
            <a:ext cx="1940312" cy="1588"/>
          </a:xfrm>
          <a:prstGeom prst="line">
            <a:avLst/>
          </a:prstGeom>
          <a:solidFill>
            <a:schemeClr val="accent1"/>
          </a:solidFill>
          <a:ln w="12700" cap="flat" cmpd="sng" algn="ctr">
            <a:solidFill>
              <a:schemeClr val="tx2"/>
            </a:solidFill>
            <a:prstDash val="solid"/>
            <a:miter lim="800000"/>
            <a:headEnd type="none" w="med" len="med"/>
            <a:tailEnd type="triangle"/>
          </a:ln>
          <a:effectLst/>
        </p:spPr>
      </p:cxnSp>
      <p:sp>
        <p:nvSpPr>
          <p:cNvPr id="41" name="Text Placeholder 1"/>
          <p:cNvSpPr>
            <a:spLocks noGrp="1"/>
          </p:cNvSpPr>
          <p:nvPr>
            <p:ph type="body" sz="quarter" idx="4294967295"/>
          </p:nvPr>
        </p:nvSpPr>
        <p:spPr>
          <a:xfrm>
            <a:off x="280193" y="633448"/>
            <a:ext cx="5893392" cy="184666"/>
          </a:xfrm>
          <a:prstGeom prst="rect">
            <a:avLst/>
          </a:prstGeom>
        </p:spPr>
        <p:txBody>
          <a:bodyPr/>
          <a:lstStyle/>
          <a:p>
            <a:pPr marL="0" indent="0">
              <a:buNone/>
            </a:pPr>
            <a:r>
              <a:rPr lang="en-US" sz="1200" dirty="0">
                <a:solidFill>
                  <a:schemeClr val="accent4"/>
                </a:solidFill>
              </a:rPr>
              <a:t>Elusive and on the Fence</a:t>
            </a:r>
          </a:p>
        </p:txBody>
      </p:sp>
      <p:sp>
        <p:nvSpPr>
          <p:cNvPr id="2" name="TextBox 1">
            <a:extLst>
              <a:ext uri="{FF2B5EF4-FFF2-40B4-BE49-F238E27FC236}">
                <a16:creationId xmlns:a16="http://schemas.microsoft.com/office/drawing/2014/main" id="{E7D0481F-0EC0-4021-9146-DD94924E8361}"/>
              </a:ext>
            </a:extLst>
          </p:cNvPr>
          <p:cNvSpPr txBox="1"/>
          <p:nvPr/>
        </p:nvSpPr>
        <p:spPr>
          <a:xfrm>
            <a:off x="1813773" y="1888623"/>
            <a:ext cx="1659968" cy="628377"/>
          </a:xfrm>
          <a:prstGeom prst="rect">
            <a:avLst/>
          </a:prstGeom>
          <a:noFill/>
        </p:spPr>
        <p:txBody>
          <a:bodyPr wrap="square" lIns="0" tIns="0" rIns="0" bIns="0" rtlCol="0">
            <a:spAutoFit/>
          </a:bodyPr>
          <a:lstStyle/>
          <a:p>
            <a:pPr marL="171450" marR="0" lvl="0" indent="-171450" algn="l" defTabSz="537667"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650" b="0" i="0" u="none" strike="noStrike" kern="1200" cap="none" spc="0" normalizeH="0" baseline="0" noProof="0" dirty="0">
                <a:ln>
                  <a:noFill/>
                </a:ln>
                <a:solidFill>
                  <a:srgbClr val="4F5861"/>
                </a:solidFill>
                <a:effectLst/>
                <a:uLnTx/>
                <a:uFillTx/>
                <a:latin typeface="Verdana"/>
                <a:ea typeface="+mn-ea"/>
                <a:cs typeface="+mn-cs"/>
              </a:rPr>
              <a:t>Start college search freshman year or earlier </a:t>
            </a:r>
          </a:p>
          <a:p>
            <a:pPr marL="171450" marR="0" lvl="0" indent="-171450" algn="l" defTabSz="537667"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650" b="0" i="0" u="none" strike="noStrike" kern="1200" cap="none" spc="0" normalizeH="0" baseline="0" noProof="0" dirty="0">
                <a:ln>
                  <a:noFill/>
                </a:ln>
                <a:solidFill>
                  <a:srgbClr val="4F5861"/>
                </a:solidFill>
                <a:effectLst/>
                <a:uLnTx/>
                <a:uFillTx/>
                <a:latin typeface="Verdana"/>
                <a:ea typeface="+mn-ea"/>
                <a:cs typeface="+mn-cs"/>
              </a:rPr>
              <a:t>Are considering 10 or more schools </a:t>
            </a:r>
          </a:p>
          <a:p>
            <a:pPr marL="171450" marR="0" lvl="0" indent="-171450" algn="l" defTabSz="537667"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650" b="0" i="0" u="none" strike="noStrike" kern="1200" cap="none" spc="0" normalizeH="0" baseline="0" noProof="0" dirty="0">
                <a:ln>
                  <a:noFill/>
                </a:ln>
                <a:solidFill>
                  <a:srgbClr val="4F5861"/>
                </a:solidFill>
                <a:effectLst/>
                <a:uLnTx/>
                <a:uFillTx/>
                <a:latin typeface="Verdana"/>
                <a:ea typeface="+mn-ea"/>
                <a:cs typeface="+mn-cs"/>
              </a:rPr>
              <a:t>Participate in activities to look good on college applications </a:t>
            </a:r>
          </a:p>
        </p:txBody>
      </p:sp>
      <p:sp>
        <p:nvSpPr>
          <p:cNvPr id="38" name="TextBox 37">
            <a:extLst>
              <a:ext uri="{FF2B5EF4-FFF2-40B4-BE49-F238E27FC236}">
                <a16:creationId xmlns:a16="http://schemas.microsoft.com/office/drawing/2014/main" id="{81430FAC-C555-40BF-8615-818CC4CA0124}"/>
              </a:ext>
            </a:extLst>
          </p:cNvPr>
          <p:cNvSpPr txBox="1"/>
          <p:nvPr/>
        </p:nvSpPr>
        <p:spPr>
          <a:xfrm>
            <a:off x="-19994" y="1888623"/>
            <a:ext cx="1740384" cy="628377"/>
          </a:xfrm>
          <a:prstGeom prst="rect">
            <a:avLst/>
          </a:prstGeom>
          <a:noFill/>
        </p:spPr>
        <p:txBody>
          <a:bodyPr wrap="square" lIns="0" tIns="0" rIns="0" bIns="0" rtlCol="0">
            <a:spAutoFit/>
          </a:bodyPr>
          <a:lstStyle/>
          <a:p>
            <a:pPr marL="171450" marR="0" lvl="0" indent="-171450" algn="l" defTabSz="537667"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650" b="0" i="0" u="none" strike="noStrike" kern="1200" cap="none" spc="0" normalizeH="0" baseline="0" noProof="0" dirty="0">
                <a:ln>
                  <a:noFill/>
                </a:ln>
                <a:solidFill>
                  <a:srgbClr val="4F5861"/>
                </a:solidFill>
                <a:effectLst/>
                <a:uLnTx/>
                <a:uFillTx/>
                <a:latin typeface="Verdana"/>
                <a:ea typeface="+mn-ea"/>
                <a:cs typeface="+mn-cs"/>
              </a:rPr>
              <a:t>Have toured a college campus formally  </a:t>
            </a:r>
          </a:p>
          <a:p>
            <a:pPr marL="171450" marR="0" lvl="0" indent="-171450" algn="l" defTabSz="537667"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650" b="0" i="0" u="none" strike="noStrike" kern="1200" cap="none" spc="0" normalizeH="0" baseline="0" noProof="0" dirty="0">
                <a:ln>
                  <a:noFill/>
                </a:ln>
                <a:solidFill>
                  <a:srgbClr val="4F5861"/>
                </a:solidFill>
                <a:effectLst/>
                <a:uLnTx/>
                <a:uFillTx/>
                <a:latin typeface="Verdana"/>
                <a:ea typeface="+mn-ea"/>
                <a:cs typeface="+mn-cs"/>
              </a:rPr>
              <a:t>Know where they want to enroll as a sophomore </a:t>
            </a:r>
          </a:p>
          <a:p>
            <a:pPr marL="171450" marR="0" lvl="0" indent="-171450" algn="l" defTabSz="537667"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650" b="0" i="0" u="none" strike="noStrike" kern="1200" cap="none" spc="0" normalizeH="0" baseline="0" noProof="0" dirty="0">
                <a:ln>
                  <a:noFill/>
                </a:ln>
                <a:solidFill>
                  <a:srgbClr val="4F5861"/>
                </a:solidFill>
                <a:effectLst/>
                <a:uLnTx/>
                <a:uFillTx/>
                <a:latin typeface="Verdana"/>
                <a:ea typeface="+mn-ea"/>
                <a:cs typeface="+mn-cs"/>
              </a:rPr>
              <a:t>Don’t know their budget for school</a:t>
            </a:r>
          </a:p>
        </p:txBody>
      </p:sp>
      <p:sp>
        <p:nvSpPr>
          <p:cNvPr id="3" name="Rectangle 2">
            <a:extLst>
              <a:ext uri="{FF2B5EF4-FFF2-40B4-BE49-F238E27FC236}">
                <a16:creationId xmlns:a16="http://schemas.microsoft.com/office/drawing/2014/main" id="{3B4383D2-7864-6B45-B314-80BAFDE58668}"/>
              </a:ext>
            </a:extLst>
          </p:cNvPr>
          <p:cNvSpPr/>
          <p:nvPr/>
        </p:nvSpPr>
        <p:spPr bwMode="gray">
          <a:xfrm>
            <a:off x="0" y="1137280"/>
            <a:ext cx="6400799" cy="3663320"/>
          </a:xfrm>
          <a:prstGeom prst="rect">
            <a:avLst/>
          </a:prstGeom>
          <a:solidFill>
            <a:schemeClr val="accent5"/>
          </a:solidFill>
          <a:ln w="19050">
            <a:noFill/>
            <a:prstDash val="sysDash"/>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5" name="Rectangle 4">
            <a:extLst>
              <a:ext uri="{FF2B5EF4-FFF2-40B4-BE49-F238E27FC236}">
                <a16:creationId xmlns:a16="http://schemas.microsoft.com/office/drawing/2014/main" id="{A4840DCB-E283-CE49-A43E-8AAF4AA77C24}"/>
              </a:ext>
            </a:extLst>
          </p:cNvPr>
          <p:cNvSpPr/>
          <p:nvPr/>
        </p:nvSpPr>
        <p:spPr>
          <a:xfrm>
            <a:off x="1243865" y="1630213"/>
            <a:ext cx="2295549" cy="2169825"/>
          </a:xfrm>
          <a:prstGeom prst="rect">
            <a:avLst/>
          </a:prstGeom>
        </p:spPr>
        <p:txBody>
          <a:bodyPr wrap="square">
            <a:spAutoFit/>
          </a:bodyPr>
          <a:lstStyle/>
          <a:p>
            <a:pPr marL="0" marR="0" lvl="0" indent="0" algn="l" defTabSz="5376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Verdana"/>
                <a:ea typeface="+mn-ea"/>
                <a:cs typeface="+mn-cs"/>
              </a:rPr>
              <a:t>Late Bloomers are defined by their lack of preparation and engagement. </a:t>
            </a:r>
            <a:r>
              <a:rPr kumimoji="0" lang="en-US" sz="900" b="0" i="0" u="none" strike="noStrike" kern="1200" cap="none" spc="0" normalizeH="0" baseline="0" noProof="0" dirty="0">
                <a:ln>
                  <a:noFill/>
                </a:ln>
                <a:solidFill>
                  <a:srgbClr val="F28B00"/>
                </a:solidFill>
                <a:effectLst/>
                <a:uLnTx/>
                <a:uFillTx/>
                <a:latin typeface="Verdana"/>
                <a:ea typeface="+mn-ea"/>
                <a:cs typeface="+mn-cs"/>
              </a:rPr>
              <a:t>Many of the factors that play into this persona are shaped by a distinct lack of data</a:t>
            </a:r>
            <a:r>
              <a:rPr kumimoji="0" lang="en-US" sz="900" b="0" i="0" u="none" strike="noStrike" kern="1200" cap="none" spc="0" normalizeH="0" baseline="0" noProof="0" dirty="0">
                <a:ln>
                  <a:noFill/>
                </a:ln>
                <a:solidFill>
                  <a:srgbClr val="4F5861"/>
                </a:solidFill>
                <a:effectLst/>
                <a:uLnTx/>
                <a:uFillTx/>
                <a:latin typeface="Verdana"/>
                <a:ea typeface="+mn-ea"/>
                <a:cs typeface="+mn-cs"/>
              </a:rPr>
              <a:t> </a:t>
            </a:r>
            <a:r>
              <a:rPr kumimoji="0" lang="en-US" sz="900" b="0" i="0" u="none" strike="noStrike" kern="1200" cap="none" spc="0" normalizeH="0" baseline="0" noProof="0" dirty="0">
                <a:ln>
                  <a:noFill/>
                </a:ln>
                <a:solidFill>
                  <a:srgbClr val="F28B00"/>
                </a:solidFill>
                <a:effectLst/>
                <a:uLnTx/>
                <a:uFillTx/>
                <a:latin typeface="Verdana"/>
                <a:ea typeface="+mn-ea"/>
                <a:cs typeface="+mn-cs"/>
              </a:rPr>
              <a:t>on which to evaluate them. </a:t>
            </a:r>
          </a:p>
          <a:p>
            <a:pPr marL="0" marR="0" lvl="0" indent="0" algn="l" defTabSz="537667" rtl="0" eaLnBrk="1" fontAlgn="auto" latinLnBrk="0" hangingPunct="1">
              <a:lnSpc>
                <a:spcPct val="100000"/>
              </a:lnSpc>
              <a:spcBef>
                <a:spcPts val="0"/>
              </a:spcBef>
              <a:spcAft>
                <a:spcPts val="0"/>
              </a:spcAft>
              <a:buClrTx/>
              <a:buSzTx/>
              <a:buFontTx/>
              <a:buNone/>
              <a:tabLst/>
              <a:defRPr/>
            </a:pPr>
            <a:endParaRPr lang="en-US" sz="900" dirty="0">
              <a:solidFill>
                <a:srgbClr val="F28B00"/>
              </a:solidFill>
              <a:latin typeface="Verdana"/>
            </a:endParaRPr>
          </a:p>
          <a:p>
            <a:pPr marL="0" marR="0" lvl="0" indent="0" algn="l" defTabSz="5376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Verdana"/>
                <a:ea typeface="+mn-ea"/>
                <a:cs typeface="+mn-cs"/>
              </a:rPr>
              <a:t>Some in this group are uncertain about attending school all together. Others are interested,</a:t>
            </a:r>
            <a:r>
              <a:rPr lang="en-US" sz="900" dirty="0">
                <a:solidFill>
                  <a:srgbClr val="FFFFFF"/>
                </a:solidFill>
                <a:latin typeface="Verdana"/>
              </a:rPr>
              <a:t> </a:t>
            </a:r>
            <a:r>
              <a:rPr kumimoji="0" lang="en-US" sz="900" b="0" i="0" u="none" strike="noStrike" kern="1200" cap="none" spc="0" normalizeH="0" baseline="0" noProof="0" dirty="0">
                <a:ln>
                  <a:noFill/>
                </a:ln>
                <a:solidFill>
                  <a:srgbClr val="FFFFFF"/>
                </a:solidFill>
                <a:effectLst/>
                <a:uLnTx/>
                <a:uFillTx/>
                <a:latin typeface="Verdana"/>
                <a:ea typeface="+mn-ea"/>
                <a:cs typeface="+mn-cs"/>
              </a:rPr>
              <a:t>but are not sure how to go about their search. Those that are interested show up most often on local radars at schools that play to their strengths and help them avoid risks. </a:t>
            </a:r>
          </a:p>
        </p:txBody>
      </p:sp>
      <p:sp>
        <p:nvSpPr>
          <p:cNvPr id="40" name="Text Placeholder 1">
            <a:extLst>
              <a:ext uri="{FF2B5EF4-FFF2-40B4-BE49-F238E27FC236}">
                <a16:creationId xmlns:a16="http://schemas.microsoft.com/office/drawing/2014/main" id="{F23EC395-A876-2342-ADA5-31546D311F59}"/>
              </a:ext>
            </a:extLst>
          </p:cNvPr>
          <p:cNvSpPr txBox="1">
            <a:spLocks/>
          </p:cNvSpPr>
          <p:nvPr/>
        </p:nvSpPr>
        <p:spPr bwMode="gray">
          <a:xfrm>
            <a:off x="6693645" y="1524870"/>
            <a:ext cx="1693426" cy="1306691"/>
          </a:xfrm>
          <a:custGeom>
            <a:avLst/>
            <a:gdLst>
              <a:gd name="connsiteX0" fmla="*/ 0 w 2167214"/>
              <a:gd name="connsiteY0" fmla="*/ 0 h 2248225"/>
              <a:gd name="connsiteX1" fmla="*/ 2167214 w 2167214"/>
              <a:gd name="connsiteY1" fmla="*/ 0 h 2248225"/>
              <a:gd name="connsiteX2" fmla="*/ 2167214 w 2167214"/>
              <a:gd name="connsiteY2" fmla="*/ 2248225 h 2248225"/>
              <a:gd name="connsiteX3" fmla="*/ 0 w 2167214"/>
              <a:gd name="connsiteY3" fmla="*/ 2248225 h 2248225"/>
              <a:gd name="connsiteX4" fmla="*/ 0 w 2167214"/>
              <a:gd name="connsiteY4" fmla="*/ 0 h 2248225"/>
              <a:gd name="connsiteX0" fmla="*/ 2158285 w 2167214"/>
              <a:gd name="connsiteY0" fmla="*/ 2281454 h 2248225"/>
              <a:gd name="connsiteX1" fmla="*/ -3446 w 2167214"/>
              <a:gd name="connsiteY1" fmla="*/ 2274214 h 2248225"/>
              <a:gd name="connsiteX0" fmla="*/ 3446 w 2176018"/>
              <a:gd name="connsiteY0" fmla="*/ 0 h 2274214"/>
              <a:gd name="connsiteX1" fmla="*/ 2170660 w 2176018"/>
              <a:gd name="connsiteY1" fmla="*/ 0 h 2274214"/>
              <a:gd name="connsiteX2" fmla="*/ 2170660 w 2176018"/>
              <a:gd name="connsiteY2" fmla="*/ 2248225 h 2274214"/>
              <a:gd name="connsiteX3" fmla="*/ 3446 w 2176018"/>
              <a:gd name="connsiteY3" fmla="*/ 2248225 h 2274214"/>
              <a:gd name="connsiteX4" fmla="*/ 3446 w 2176018"/>
              <a:gd name="connsiteY4" fmla="*/ 0 h 2274214"/>
              <a:gd name="connsiteX0" fmla="*/ 2176018 w 2176018"/>
              <a:gd name="connsiteY0" fmla="*/ 2248116 h 2274214"/>
              <a:gd name="connsiteX1" fmla="*/ 0 w 2176018"/>
              <a:gd name="connsiteY1" fmla="*/ 2274214 h 2274214"/>
              <a:gd name="connsiteX0" fmla="*/ 3446 w 2176018"/>
              <a:gd name="connsiteY0" fmla="*/ 0 h 2274214"/>
              <a:gd name="connsiteX1" fmla="*/ 2170660 w 2176018"/>
              <a:gd name="connsiteY1" fmla="*/ 0 h 2274214"/>
              <a:gd name="connsiteX2" fmla="*/ 2170660 w 2176018"/>
              <a:gd name="connsiteY2" fmla="*/ 2248225 h 2274214"/>
              <a:gd name="connsiteX3" fmla="*/ 3446 w 2176018"/>
              <a:gd name="connsiteY3" fmla="*/ 2248225 h 2274214"/>
              <a:gd name="connsiteX4" fmla="*/ 3446 w 2176018"/>
              <a:gd name="connsiteY4" fmla="*/ 0 h 2274214"/>
              <a:gd name="connsiteX0" fmla="*/ 2176018 w 2176018"/>
              <a:gd name="connsiteY0" fmla="*/ 2248116 h 2274214"/>
              <a:gd name="connsiteX1" fmla="*/ 0 w 2176018"/>
              <a:gd name="connsiteY1" fmla="*/ 2274214 h 2274214"/>
              <a:gd name="connsiteX0" fmla="*/ 10590 w 2183162"/>
              <a:gd name="connsiteY0" fmla="*/ 0 h 2248225"/>
              <a:gd name="connsiteX1" fmla="*/ 2177804 w 2183162"/>
              <a:gd name="connsiteY1" fmla="*/ 0 h 2248225"/>
              <a:gd name="connsiteX2" fmla="*/ 2177804 w 2183162"/>
              <a:gd name="connsiteY2" fmla="*/ 2248225 h 2248225"/>
              <a:gd name="connsiteX3" fmla="*/ 10590 w 2183162"/>
              <a:gd name="connsiteY3" fmla="*/ 2248225 h 2248225"/>
              <a:gd name="connsiteX4" fmla="*/ 10590 w 2183162"/>
              <a:gd name="connsiteY4" fmla="*/ 0 h 2248225"/>
              <a:gd name="connsiteX0" fmla="*/ 2183162 w 2183162"/>
              <a:gd name="connsiteY0" fmla="*/ 2248116 h 2248225"/>
              <a:gd name="connsiteX1" fmla="*/ 0 w 2183162"/>
              <a:gd name="connsiteY1" fmla="*/ 2248021 h 2248225"/>
              <a:gd name="connsiteX0" fmla="*/ 10590 w 2183162"/>
              <a:gd name="connsiteY0" fmla="*/ 0 h 2248225"/>
              <a:gd name="connsiteX1" fmla="*/ 2177804 w 2183162"/>
              <a:gd name="connsiteY1" fmla="*/ 0 h 2248225"/>
              <a:gd name="connsiteX2" fmla="*/ 2177804 w 2183162"/>
              <a:gd name="connsiteY2" fmla="*/ 2248225 h 2248225"/>
              <a:gd name="connsiteX3" fmla="*/ 10590 w 2183162"/>
              <a:gd name="connsiteY3" fmla="*/ 2248225 h 2248225"/>
              <a:gd name="connsiteX4" fmla="*/ 10590 w 2183162"/>
              <a:gd name="connsiteY4" fmla="*/ 0 h 2248225"/>
              <a:gd name="connsiteX0" fmla="*/ 2183162 w 2183162"/>
              <a:gd name="connsiteY0" fmla="*/ 2248116 h 2248225"/>
              <a:gd name="connsiteX1" fmla="*/ 0 w 2183162"/>
              <a:gd name="connsiteY1" fmla="*/ 2248021 h 2248225"/>
              <a:gd name="connsiteX0" fmla="*/ 1065 w 2173637"/>
              <a:gd name="connsiteY0" fmla="*/ 0 h 2248225"/>
              <a:gd name="connsiteX1" fmla="*/ 2168279 w 2173637"/>
              <a:gd name="connsiteY1" fmla="*/ 0 h 2248225"/>
              <a:gd name="connsiteX2" fmla="*/ 2168279 w 2173637"/>
              <a:gd name="connsiteY2" fmla="*/ 2248225 h 2248225"/>
              <a:gd name="connsiteX3" fmla="*/ 1065 w 2173637"/>
              <a:gd name="connsiteY3" fmla="*/ 2248225 h 2248225"/>
              <a:gd name="connsiteX4" fmla="*/ 1065 w 2173637"/>
              <a:gd name="connsiteY4" fmla="*/ 0 h 2248225"/>
              <a:gd name="connsiteX0" fmla="*/ 2173637 w 2173637"/>
              <a:gd name="connsiteY0" fmla="*/ 2248116 h 2248225"/>
              <a:gd name="connsiteX1" fmla="*/ 0 w 2173637"/>
              <a:gd name="connsiteY1" fmla="*/ 2248021 h 2248225"/>
              <a:gd name="connsiteX0" fmla="*/ 1065 w 2168279"/>
              <a:gd name="connsiteY0" fmla="*/ 0 h 2248225"/>
              <a:gd name="connsiteX1" fmla="*/ 2168279 w 2168279"/>
              <a:gd name="connsiteY1" fmla="*/ 0 h 2248225"/>
              <a:gd name="connsiteX2" fmla="*/ 2168279 w 2168279"/>
              <a:gd name="connsiteY2" fmla="*/ 2248225 h 2248225"/>
              <a:gd name="connsiteX3" fmla="*/ 1065 w 2168279"/>
              <a:gd name="connsiteY3" fmla="*/ 2248225 h 2248225"/>
              <a:gd name="connsiteX4" fmla="*/ 1065 w 2168279"/>
              <a:gd name="connsiteY4" fmla="*/ 0 h 2248225"/>
              <a:gd name="connsiteX0" fmla="*/ 2166493 w 2168279"/>
              <a:gd name="connsiteY0" fmla="*/ 2248116 h 2248225"/>
              <a:gd name="connsiteX1" fmla="*/ 0 w 2168279"/>
              <a:gd name="connsiteY1" fmla="*/ 2248021 h 2248225"/>
              <a:gd name="connsiteX0" fmla="*/ 1065 w 2168874"/>
              <a:gd name="connsiteY0" fmla="*/ 0 h 2248225"/>
              <a:gd name="connsiteX1" fmla="*/ 2168279 w 2168874"/>
              <a:gd name="connsiteY1" fmla="*/ 0 h 2248225"/>
              <a:gd name="connsiteX2" fmla="*/ 2168279 w 2168874"/>
              <a:gd name="connsiteY2" fmla="*/ 2248225 h 2248225"/>
              <a:gd name="connsiteX3" fmla="*/ 1065 w 2168874"/>
              <a:gd name="connsiteY3" fmla="*/ 2248225 h 2248225"/>
              <a:gd name="connsiteX4" fmla="*/ 1065 w 2168874"/>
              <a:gd name="connsiteY4" fmla="*/ 0 h 2248225"/>
              <a:gd name="connsiteX0" fmla="*/ 2168874 w 2168874"/>
              <a:gd name="connsiteY0" fmla="*/ 2248116 h 2248225"/>
              <a:gd name="connsiteX1" fmla="*/ 0 w 2168874"/>
              <a:gd name="connsiteY1" fmla="*/ 2248021 h 2248225"/>
            </a:gdLst>
            <a:ahLst/>
            <a:cxnLst>
              <a:cxn ang="0">
                <a:pos x="connsiteX0" y="connsiteY0"/>
              </a:cxn>
              <a:cxn ang="0">
                <a:pos x="connsiteX1" y="connsiteY1"/>
              </a:cxn>
            </a:cxnLst>
            <a:rect l="l" t="t" r="r" b="b"/>
            <a:pathLst>
              <a:path w="2168874" h="2248225" stroke="0" extrusionOk="0">
                <a:moveTo>
                  <a:pt x="1065" y="0"/>
                </a:moveTo>
                <a:lnTo>
                  <a:pt x="2168279" y="0"/>
                </a:lnTo>
                <a:lnTo>
                  <a:pt x="2168279" y="2248225"/>
                </a:lnTo>
                <a:lnTo>
                  <a:pt x="1065" y="2248225"/>
                </a:lnTo>
                <a:lnTo>
                  <a:pt x="1065" y="0"/>
                </a:lnTo>
                <a:close/>
              </a:path>
              <a:path w="2168874" h="2248225" fill="none" extrusionOk="0">
                <a:moveTo>
                  <a:pt x="2168874" y="2248116"/>
                </a:moveTo>
                <a:lnTo>
                  <a:pt x="0" y="2248021"/>
                </a:lnTo>
              </a:path>
            </a:pathLst>
          </a:custGeom>
          <a:noFill/>
          <a:ln w="28575">
            <a:noFill/>
            <a:miter lim="800000"/>
          </a:ln>
        </p:spPr>
        <p:txBody>
          <a:bodyPr vert="horz" wrap="square" lIns="96012" tIns="110414" rIns="96012" bIns="96012" rtlCol="0">
            <a:spAutoFit/>
          </a:bodyPr>
          <a:lstStyle>
            <a:lvl1pPr marL="114300" indent="-114300" algn="l" defTabSz="640080"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1pPr>
            <a:lvl2pPr marL="228600" indent="-114300"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2pPr>
            <a:lvl3pPr marL="342900" indent="-114300" algn="l" defTabSz="640080"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3pPr>
            <a:lvl4pPr marL="457200" indent="-114300"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4pPr>
            <a:lvl5pPr marL="571500" indent="-114300" algn="l" defTabSz="640080" rtl="0" eaLnBrk="1" latinLnBrk="0" hangingPunct="1">
              <a:spcBef>
                <a:spcPts val="500"/>
              </a:spcBef>
              <a:buSzPct val="100000"/>
              <a:buFont typeface="Arial" panose="020B0604020202020204" pitchFamily="34" charset="0"/>
              <a:buChar char="•"/>
              <a:defRPr sz="900" kern="1200" baseline="0">
                <a:solidFill>
                  <a:schemeClr val="tx1"/>
                </a:solidFill>
                <a:latin typeface="+mn-lt"/>
                <a:ea typeface="+mn-ea"/>
                <a:cs typeface="+mn-cs"/>
              </a:defRPr>
            </a:lvl5pPr>
            <a:lvl6pPr marL="687388" indent="-117475"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6pPr>
            <a:lvl7pPr marL="801688" indent="-112713" algn="l" defTabSz="640080"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7pPr>
            <a:lvl8pPr marL="914400" indent="-112713"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8pPr>
            <a:lvl9pPr marL="1027113" indent="-112713" algn="l" defTabSz="640080" rtl="0" eaLnBrk="1" latinLnBrk="0" hangingPunct="1">
              <a:spcBef>
                <a:spcPts val="500"/>
              </a:spcBef>
              <a:buClr>
                <a:schemeClr val="tx1"/>
              </a:buClr>
              <a:buSzPct val="100000"/>
              <a:buFont typeface="Arial" panose="020B0604020202020204" pitchFamily="34" charset="0"/>
              <a:buChar char="•"/>
              <a:defRPr sz="900" kern="1200">
                <a:solidFill>
                  <a:schemeClr val="tx1"/>
                </a:solidFill>
                <a:latin typeface="+mn-lt"/>
                <a:ea typeface="+mn-ea"/>
                <a:cs typeface="+mn-cs"/>
              </a:defRPr>
            </a:lvl9pPr>
          </a:lstStyle>
          <a:p>
            <a:pPr marL="0" marR="0" lvl="0" indent="0" algn="l" defTabSz="640080" rtl="0" eaLnBrk="1" fontAlgn="auto" latinLnBrk="0" hangingPunct="1">
              <a:lnSpc>
                <a:spcPct val="100000"/>
              </a:lnSpc>
              <a:spcBef>
                <a:spcPts val="500"/>
              </a:spcBef>
              <a:spcAft>
                <a:spcPts val="0"/>
              </a:spcAft>
              <a:buClrTx/>
              <a:buSzPct val="100000"/>
              <a:buFont typeface="Arial" panose="020B0604020202020204" pitchFamily="34" charset="0"/>
              <a:buNone/>
              <a:tabLst/>
              <a:defRPr/>
            </a:pPr>
            <a:r>
              <a:rPr kumimoji="0" lang="en-US" sz="840" b="1" i="0" u="none" strike="noStrike" kern="1200" cap="none" spc="0" normalizeH="0" baseline="0" noProof="0" dirty="0">
                <a:ln>
                  <a:noFill/>
                </a:ln>
                <a:solidFill>
                  <a:srgbClr val="333E48"/>
                </a:solidFill>
                <a:effectLst/>
                <a:uLnTx/>
                <a:uFillTx/>
                <a:latin typeface="Verdana" panose="020B0604030504040204" pitchFamily="34" charset="0"/>
                <a:ea typeface="Verdana" panose="020B0604030504040204" pitchFamily="34" charset="0"/>
                <a:cs typeface="+mn-cs"/>
              </a:rPr>
              <a:t>Key Behaviors:</a:t>
            </a:r>
          </a:p>
          <a:p>
            <a:pPr marL="114300" marR="0" lvl="0" indent="-114300" algn="l" defTabSz="640080" rtl="0" eaLnBrk="1" fontAlgn="auto" latinLnBrk="0" hangingPunct="1">
              <a:lnSpc>
                <a:spcPct val="100000"/>
              </a:lnSpc>
              <a:spcBef>
                <a:spcPts val="500"/>
              </a:spcBef>
              <a:spcAft>
                <a:spcPts val="0"/>
              </a:spcAft>
              <a:buClrTx/>
              <a:buSzPct val="100000"/>
              <a:buFont typeface="Arial" panose="020B0604020202020204" pitchFamily="34" charset="0"/>
              <a:buChar char="•"/>
              <a:tabLst/>
              <a:defRPr/>
            </a:pPr>
            <a:r>
              <a:rPr kumimoji="0" lang="en-US" sz="735" b="0" i="0" u="none" strike="noStrike" kern="1200" cap="none" spc="0" normalizeH="0" baseline="0" noProof="0" dirty="0">
                <a:ln>
                  <a:noFill/>
                </a:ln>
                <a:solidFill>
                  <a:srgbClr val="333E48"/>
                </a:solidFill>
                <a:effectLst/>
                <a:uLnTx/>
                <a:uFillTx/>
                <a:latin typeface="Verdana" panose="020B0604030504040204" pitchFamily="34" charset="0"/>
                <a:ea typeface="Verdana" panose="020B0604030504040204" pitchFamily="34" charset="0"/>
                <a:cs typeface="+mn-cs"/>
              </a:rPr>
              <a:t>Focused on local schools</a:t>
            </a:r>
          </a:p>
          <a:p>
            <a:pPr marL="114300" marR="0" lvl="0" indent="-114300" algn="l" defTabSz="64008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735" b="0" i="0" u="none" strike="noStrike" kern="1200" cap="none" spc="0" normalizeH="0" baseline="0" noProof="0" dirty="0">
                <a:ln>
                  <a:noFill/>
                </a:ln>
                <a:solidFill>
                  <a:srgbClr val="333E48"/>
                </a:solidFill>
                <a:effectLst/>
                <a:uLnTx/>
                <a:uFillTx/>
                <a:latin typeface="Verdana" panose="020B0604030504040204" pitchFamily="34" charset="0"/>
                <a:ea typeface="Verdana" panose="020B0604030504040204" pitchFamily="34" charset="0"/>
                <a:cs typeface="+mn-cs"/>
              </a:rPr>
              <a:t>Is unengaged with Search, EAM, and Parenting campaigns</a:t>
            </a:r>
          </a:p>
          <a:p>
            <a:pPr marL="114300" marR="0" lvl="0" indent="-114300" algn="l" defTabSz="64008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735" b="0" i="0" u="none" strike="noStrike" kern="1200" cap="none" spc="0" normalizeH="0" baseline="0" noProof="0" dirty="0">
                <a:ln>
                  <a:noFill/>
                </a:ln>
                <a:solidFill>
                  <a:srgbClr val="333E48"/>
                </a:solidFill>
                <a:effectLst/>
                <a:uLnTx/>
                <a:uFillTx/>
                <a:latin typeface="Verdana" panose="020B0604030504040204" pitchFamily="34" charset="0"/>
                <a:ea typeface="Verdana" panose="020B0604030504040204" pitchFamily="34" charset="0"/>
                <a:cs typeface="+mn-cs"/>
              </a:rPr>
              <a:t>Applies to fewer schools</a:t>
            </a:r>
          </a:p>
          <a:p>
            <a:pPr marL="114300" marR="0" lvl="0" indent="-114300" algn="l" defTabSz="64008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735" b="0" i="0" u="none" strike="noStrike" kern="1200" cap="none" spc="0" normalizeH="0" baseline="0" noProof="0" dirty="0">
                <a:ln>
                  <a:noFill/>
                </a:ln>
                <a:solidFill>
                  <a:srgbClr val="4F5861"/>
                </a:solidFill>
                <a:effectLst/>
                <a:uLnTx/>
                <a:uFillTx/>
                <a:latin typeface="Verdana" panose="020B0604030504040204" pitchFamily="34" charset="0"/>
                <a:ea typeface="Verdana" panose="020B0604030504040204" pitchFamily="34" charset="0"/>
                <a:cs typeface="+mn-cs"/>
              </a:rPr>
              <a:t>Focused on specific schools</a:t>
            </a:r>
            <a:endParaRPr kumimoji="0" lang="en-US" sz="735" b="0" i="0" u="none" strike="noStrike" kern="1200" cap="none" spc="0" normalizeH="0" baseline="0" noProof="0" dirty="0">
              <a:ln>
                <a:noFill/>
              </a:ln>
              <a:solidFill>
                <a:srgbClr val="333E48"/>
              </a:solidFill>
              <a:effectLst/>
              <a:uLnTx/>
              <a:uFillTx/>
              <a:latin typeface="Verdana" panose="020B0604030504040204" pitchFamily="34" charset="0"/>
              <a:ea typeface="Verdana" panose="020B0604030504040204" pitchFamily="34" charset="0"/>
              <a:cs typeface="+mn-cs"/>
            </a:endParaRPr>
          </a:p>
          <a:p>
            <a:pPr marL="114300" marR="0" lvl="0" indent="-114300" algn="l" defTabSz="64008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735" b="0" i="0" u="none" strike="noStrike" kern="1200" cap="none" spc="0" normalizeH="0" baseline="0" noProof="0" dirty="0">
                <a:ln>
                  <a:noFill/>
                </a:ln>
                <a:solidFill>
                  <a:srgbClr val="333E48"/>
                </a:solidFill>
                <a:effectLst/>
                <a:uLnTx/>
                <a:uFillTx/>
                <a:latin typeface="Verdana" panose="020B0604030504040204" pitchFamily="34" charset="0"/>
                <a:ea typeface="Verdana" panose="020B0604030504040204" pitchFamily="34" charset="0"/>
                <a:cs typeface="+mn-cs"/>
              </a:rPr>
              <a:t>Higher social media use</a:t>
            </a:r>
          </a:p>
          <a:p>
            <a:pPr marL="0" marR="0" lvl="0" indent="0" algn="l" defTabSz="640080" rtl="0" eaLnBrk="1" fontAlgn="auto" latinLnBrk="0" hangingPunct="1">
              <a:lnSpc>
                <a:spcPct val="100000"/>
              </a:lnSpc>
              <a:spcBef>
                <a:spcPts val="0"/>
              </a:spcBef>
              <a:spcAft>
                <a:spcPts val="0"/>
              </a:spcAft>
              <a:buClrTx/>
              <a:buSzPct val="100000"/>
              <a:buFont typeface="Arial" panose="020B0604020202020204" pitchFamily="34" charset="0"/>
              <a:buNone/>
              <a:tabLst/>
              <a:defRPr/>
            </a:pPr>
            <a:endParaRPr kumimoji="0" lang="en-US" sz="735" b="0" i="0" u="none" strike="noStrike" kern="1200" cap="none" spc="0" normalizeH="0" baseline="0" noProof="0" dirty="0">
              <a:ln>
                <a:noFill/>
              </a:ln>
              <a:solidFill>
                <a:srgbClr val="333E48"/>
              </a:solidFill>
              <a:effectLst/>
              <a:uLnTx/>
              <a:uFillTx/>
              <a:latin typeface="Verdana" panose="020B0604030504040204" pitchFamily="34" charset="0"/>
              <a:ea typeface="Verdana" panose="020B0604030504040204" pitchFamily="34" charset="0"/>
              <a:cs typeface="+mn-cs"/>
            </a:endParaRPr>
          </a:p>
        </p:txBody>
      </p:sp>
      <p:sp>
        <p:nvSpPr>
          <p:cNvPr id="45" name="Text Placeholder 1">
            <a:extLst>
              <a:ext uri="{FF2B5EF4-FFF2-40B4-BE49-F238E27FC236}">
                <a16:creationId xmlns:a16="http://schemas.microsoft.com/office/drawing/2014/main" id="{0C381A81-7CB2-1C47-B917-ADC1646E5E4F}"/>
              </a:ext>
            </a:extLst>
          </p:cNvPr>
          <p:cNvSpPr txBox="1">
            <a:spLocks/>
          </p:cNvSpPr>
          <p:nvPr/>
        </p:nvSpPr>
        <p:spPr bwMode="gray">
          <a:xfrm>
            <a:off x="6693644" y="3010086"/>
            <a:ext cx="1693425" cy="1306691"/>
          </a:xfrm>
          <a:custGeom>
            <a:avLst/>
            <a:gdLst>
              <a:gd name="connsiteX0" fmla="*/ 0 w 2167214"/>
              <a:gd name="connsiteY0" fmla="*/ 0 h 2248225"/>
              <a:gd name="connsiteX1" fmla="*/ 2167214 w 2167214"/>
              <a:gd name="connsiteY1" fmla="*/ 0 h 2248225"/>
              <a:gd name="connsiteX2" fmla="*/ 2167214 w 2167214"/>
              <a:gd name="connsiteY2" fmla="*/ 2248225 h 2248225"/>
              <a:gd name="connsiteX3" fmla="*/ 0 w 2167214"/>
              <a:gd name="connsiteY3" fmla="*/ 2248225 h 2248225"/>
              <a:gd name="connsiteX4" fmla="*/ 0 w 2167214"/>
              <a:gd name="connsiteY4" fmla="*/ 0 h 2248225"/>
              <a:gd name="connsiteX0" fmla="*/ 2158285 w 2167214"/>
              <a:gd name="connsiteY0" fmla="*/ 2281454 h 2248225"/>
              <a:gd name="connsiteX1" fmla="*/ -3446 w 2167214"/>
              <a:gd name="connsiteY1" fmla="*/ 2274214 h 2248225"/>
              <a:gd name="connsiteX0" fmla="*/ 3446 w 2176018"/>
              <a:gd name="connsiteY0" fmla="*/ 0 h 2274214"/>
              <a:gd name="connsiteX1" fmla="*/ 2170660 w 2176018"/>
              <a:gd name="connsiteY1" fmla="*/ 0 h 2274214"/>
              <a:gd name="connsiteX2" fmla="*/ 2170660 w 2176018"/>
              <a:gd name="connsiteY2" fmla="*/ 2248225 h 2274214"/>
              <a:gd name="connsiteX3" fmla="*/ 3446 w 2176018"/>
              <a:gd name="connsiteY3" fmla="*/ 2248225 h 2274214"/>
              <a:gd name="connsiteX4" fmla="*/ 3446 w 2176018"/>
              <a:gd name="connsiteY4" fmla="*/ 0 h 2274214"/>
              <a:gd name="connsiteX0" fmla="*/ 2176018 w 2176018"/>
              <a:gd name="connsiteY0" fmla="*/ 2248116 h 2274214"/>
              <a:gd name="connsiteX1" fmla="*/ 0 w 2176018"/>
              <a:gd name="connsiteY1" fmla="*/ 2274214 h 2274214"/>
              <a:gd name="connsiteX0" fmla="*/ 3446 w 2176018"/>
              <a:gd name="connsiteY0" fmla="*/ 0 h 2274214"/>
              <a:gd name="connsiteX1" fmla="*/ 2170660 w 2176018"/>
              <a:gd name="connsiteY1" fmla="*/ 0 h 2274214"/>
              <a:gd name="connsiteX2" fmla="*/ 2170660 w 2176018"/>
              <a:gd name="connsiteY2" fmla="*/ 2248225 h 2274214"/>
              <a:gd name="connsiteX3" fmla="*/ 3446 w 2176018"/>
              <a:gd name="connsiteY3" fmla="*/ 2248225 h 2274214"/>
              <a:gd name="connsiteX4" fmla="*/ 3446 w 2176018"/>
              <a:gd name="connsiteY4" fmla="*/ 0 h 2274214"/>
              <a:gd name="connsiteX0" fmla="*/ 2176018 w 2176018"/>
              <a:gd name="connsiteY0" fmla="*/ 2248116 h 2274214"/>
              <a:gd name="connsiteX1" fmla="*/ 0 w 2176018"/>
              <a:gd name="connsiteY1" fmla="*/ 2274214 h 2274214"/>
              <a:gd name="connsiteX0" fmla="*/ 10590 w 2183162"/>
              <a:gd name="connsiteY0" fmla="*/ 0 h 2248225"/>
              <a:gd name="connsiteX1" fmla="*/ 2177804 w 2183162"/>
              <a:gd name="connsiteY1" fmla="*/ 0 h 2248225"/>
              <a:gd name="connsiteX2" fmla="*/ 2177804 w 2183162"/>
              <a:gd name="connsiteY2" fmla="*/ 2248225 h 2248225"/>
              <a:gd name="connsiteX3" fmla="*/ 10590 w 2183162"/>
              <a:gd name="connsiteY3" fmla="*/ 2248225 h 2248225"/>
              <a:gd name="connsiteX4" fmla="*/ 10590 w 2183162"/>
              <a:gd name="connsiteY4" fmla="*/ 0 h 2248225"/>
              <a:gd name="connsiteX0" fmla="*/ 2183162 w 2183162"/>
              <a:gd name="connsiteY0" fmla="*/ 2248116 h 2248225"/>
              <a:gd name="connsiteX1" fmla="*/ 0 w 2183162"/>
              <a:gd name="connsiteY1" fmla="*/ 2248021 h 2248225"/>
              <a:gd name="connsiteX0" fmla="*/ 10590 w 2183162"/>
              <a:gd name="connsiteY0" fmla="*/ 0 h 2248225"/>
              <a:gd name="connsiteX1" fmla="*/ 2177804 w 2183162"/>
              <a:gd name="connsiteY1" fmla="*/ 0 h 2248225"/>
              <a:gd name="connsiteX2" fmla="*/ 2177804 w 2183162"/>
              <a:gd name="connsiteY2" fmla="*/ 2248225 h 2248225"/>
              <a:gd name="connsiteX3" fmla="*/ 10590 w 2183162"/>
              <a:gd name="connsiteY3" fmla="*/ 2248225 h 2248225"/>
              <a:gd name="connsiteX4" fmla="*/ 10590 w 2183162"/>
              <a:gd name="connsiteY4" fmla="*/ 0 h 2248225"/>
              <a:gd name="connsiteX0" fmla="*/ 2183162 w 2183162"/>
              <a:gd name="connsiteY0" fmla="*/ 2248116 h 2248225"/>
              <a:gd name="connsiteX1" fmla="*/ 0 w 2183162"/>
              <a:gd name="connsiteY1" fmla="*/ 2248021 h 2248225"/>
              <a:gd name="connsiteX0" fmla="*/ 1065 w 2173637"/>
              <a:gd name="connsiteY0" fmla="*/ 0 h 2248225"/>
              <a:gd name="connsiteX1" fmla="*/ 2168279 w 2173637"/>
              <a:gd name="connsiteY1" fmla="*/ 0 h 2248225"/>
              <a:gd name="connsiteX2" fmla="*/ 2168279 w 2173637"/>
              <a:gd name="connsiteY2" fmla="*/ 2248225 h 2248225"/>
              <a:gd name="connsiteX3" fmla="*/ 1065 w 2173637"/>
              <a:gd name="connsiteY3" fmla="*/ 2248225 h 2248225"/>
              <a:gd name="connsiteX4" fmla="*/ 1065 w 2173637"/>
              <a:gd name="connsiteY4" fmla="*/ 0 h 2248225"/>
              <a:gd name="connsiteX0" fmla="*/ 2173637 w 2173637"/>
              <a:gd name="connsiteY0" fmla="*/ 2248116 h 2248225"/>
              <a:gd name="connsiteX1" fmla="*/ 0 w 2173637"/>
              <a:gd name="connsiteY1" fmla="*/ 2248021 h 2248225"/>
              <a:gd name="connsiteX0" fmla="*/ 1065 w 2168279"/>
              <a:gd name="connsiteY0" fmla="*/ 0 h 2248225"/>
              <a:gd name="connsiteX1" fmla="*/ 2168279 w 2168279"/>
              <a:gd name="connsiteY1" fmla="*/ 0 h 2248225"/>
              <a:gd name="connsiteX2" fmla="*/ 2168279 w 2168279"/>
              <a:gd name="connsiteY2" fmla="*/ 2248225 h 2248225"/>
              <a:gd name="connsiteX3" fmla="*/ 1065 w 2168279"/>
              <a:gd name="connsiteY3" fmla="*/ 2248225 h 2248225"/>
              <a:gd name="connsiteX4" fmla="*/ 1065 w 2168279"/>
              <a:gd name="connsiteY4" fmla="*/ 0 h 2248225"/>
              <a:gd name="connsiteX0" fmla="*/ 2166493 w 2168279"/>
              <a:gd name="connsiteY0" fmla="*/ 2248116 h 2248225"/>
              <a:gd name="connsiteX1" fmla="*/ 0 w 2168279"/>
              <a:gd name="connsiteY1" fmla="*/ 2248021 h 2248225"/>
              <a:gd name="connsiteX0" fmla="*/ 1065 w 2168874"/>
              <a:gd name="connsiteY0" fmla="*/ 0 h 2248225"/>
              <a:gd name="connsiteX1" fmla="*/ 2168279 w 2168874"/>
              <a:gd name="connsiteY1" fmla="*/ 0 h 2248225"/>
              <a:gd name="connsiteX2" fmla="*/ 2168279 w 2168874"/>
              <a:gd name="connsiteY2" fmla="*/ 2248225 h 2248225"/>
              <a:gd name="connsiteX3" fmla="*/ 1065 w 2168874"/>
              <a:gd name="connsiteY3" fmla="*/ 2248225 h 2248225"/>
              <a:gd name="connsiteX4" fmla="*/ 1065 w 2168874"/>
              <a:gd name="connsiteY4" fmla="*/ 0 h 2248225"/>
              <a:gd name="connsiteX0" fmla="*/ 2168874 w 2168874"/>
              <a:gd name="connsiteY0" fmla="*/ 2248116 h 2248225"/>
              <a:gd name="connsiteX1" fmla="*/ 0 w 2168874"/>
              <a:gd name="connsiteY1" fmla="*/ 2248021 h 2248225"/>
            </a:gdLst>
            <a:ahLst/>
            <a:cxnLst>
              <a:cxn ang="0">
                <a:pos x="connsiteX0" y="connsiteY0"/>
              </a:cxn>
              <a:cxn ang="0">
                <a:pos x="connsiteX1" y="connsiteY1"/>
              </a:cxn>
            </a:cxnLst>
            <a:rect l="l" t="t" r="r" b="b"/>
            <a:pathLst>
              <a:path w="2168874" h="2248225" stroke="0" extrusionOk="0">
                <a:moveTo>
                  <a:pt x="1065" y="0"/>
                </a:moveTo>
                <a:lnTo>
                  <a:pt x="2168279" y="0"/>
                </a:lnTo>
                <a:lnTo>
                  <a:pt x="2168279" y="2248225"/>
                </a:lnTo>
                <a:lnTo>
                  <a:pt x="1065" y="2248225"/>
                </a:lnTo>
                <a:lnTo>
                  <a:pt x="1065" y="0"/>
                </a:lnTo>
                <a:close/>
              </a:path>
              <a:path w="2168874" h="2248225" fill="none" extrusionOk="0">
                <a:moveTo>
                  <a:pt x="2168874" y="2248116"/>
                </a:moveTo>
                <a:lnTo>
                  <a:pt x="0" y="2248021"/>
                </a:lnTo>
              </a:path>
            </a:pathLst>
          </a:custGeom>
          <a:noFill/>
          <a:ln w="28575">
            <a:noFill/>
            <a:miter lim="800000"/>
          </a:ln>
        </p:spPr>
        <p:txBody>
          <a:bodyPr vert="horz" wrap="square" lIns="96012" tIns="110414" rIns="96012" bIns="96012" rtlCol="0">
            <a:spAutoFit/>
          </a:bodyPr>
          <a:lstStyle>
            <a:lvl1pPr marL="114300" indent="-114300" algn="l" defTabSz="640080"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1pPr>
            <a:lvl2pPr marL="228600" indent="-114300"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2pPr>
            <a:lvl3pPr marL="342900" indent="-114300" algn="l" defTabSz="640080"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3pPr>
            <a:lvl4pPr marL="457200" indent="-114300"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4pPr>
            <a:lvl5pPr marL="571500" indent="-114300" algn="l" defTabSz="640080" rtl="0" eaLnBrk="1" latinLnBrk="0" hangingPunct="1">
              <a:spcBef>
                <a:spcPts val="500"/>
              </a:spcBef>
              <a:buSzPct val="100000"/>
              <a:buFont typeface="Arial" panose="020B0604020202020204" pitchFamily="34" charset="0"/>
              <a:buChar char="•"/>
              <a:defRPr sz="900" kern="1200" baseline="0">
                <a:solidFill>
                  <a:schemeClr val="tx1"/>
                </a:solidFill>
                <a:latin typeface="+mn-lt"/>
                <a:ea typeface="+mn-ea"/>
                <a:cs typeface="+mn-cs"/>
              </a:defRPr>
            </a:lvl5pPr>
            <a:lvl6pPr marL="687388" indent="-117475"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6pPr>
            <a:lvl7pPr marL="801688" indent="-112713" algn="l" defTabSz="640080"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7pPr>
            <a:lvl8pPr marL="914400" indent="-112713"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8pPr>
            <a:lvl9pPr marL="1027113" indent="-112713" algn="l" defTabSz="640080" rtl="0" eaLnBrk="1" latinLnBrk="0" hangingPunct="1">
              <a:spcBef>
                <a:spcPts val="500"/>
              </a:spcBef>
              <a:buClr>
                <a:schemeClr val="tx1"/>
              </a:buClr>
              <a:buSzPct val="100000"/>
              <a:buFont typeface="Arial" panose="020B0604020202020204" pitchFamily="34" charset="0"/>
              <a:buChar char="•"/>
              <a:defRPr sz="900" kern="1200">
                <a:solidFill>
                  <a:schemeClr val="tx1"/>
                </a:solidFill>
                <a:latin typeface="+mn-lt"/>
                <a:ea typeface="+mn-ea"/>
                <a:cs typeface="+mn-cs"/>
              </a:defRPr>
            </a:lvl9pPr>
          </a:lstStyle>
          <a:p>
            <a:pPr marL="0" marR="0" lvl="0" indent="0" algn="l" defTabSz="640080" rtl="0" eaLnBrk="1" fontAlgn="auto" latinLnBrk="0" hangingPunct="1">
              <a:lnSpc>
                <a:spcPct val="100000"/>
              </a:lnSpc>
              <a:spcBef>
                <a:spcPts val="500"/>
              </a:spcBef>
              <a:spcAft>
                <a:spcPts val="0"/>
              </a:spcAft>
              <a:buClrTx/>
              <a:buSzPct val="100000"/>
              <a:buFont typeface="Arial" panose="020B0604020202020204" pitchFamily="34" charset="0"/>
              <a:buNone/>
              <a:tabLst/>
              <a:defRPr/>
            </a:pPr>
            <a:r>
              <a:rPr kumimoji="0" lang="en-US" sz="840" b="1" i="0" u="none" strike="noStrike" kern="1200" cap="none" spc="0" normalizeH="0" baseline="0" noProof="0" dirty="0">
                <a:ln>
                  <a:noFill/>
                </a:ln>
                <a:solidFill>
                  <a:srgbClr val="333E48"/>
                </a:solidFill>
                <a:effectLst/>
                <a:uLnTx/>
                <a:uFillTx/>
                <a:latin typeface="Verdana" panose="020B0604030504040204" pitchFamily="34" charset="0"/>
                <a:ea typeface="Verdana" panose="020B0604030504040204" pitchFamily="34" charset="0"/>
                <a:cs typeface="+mn-cs"/>
              </a:rPr>
              <a:t>Key Interests:</a:t>
            </a:r>
          </a:p>
          <a:p>
            <a:pPr marL="114300" marR="0" lvl="0" indent="-114300" algn="l" defTabSz="640080" rtl="0" eaLnBrk="1" fontAlgn="auto" latinLnBrk="0" hangingPunct="1">
              <a:lnSpc>
                <a:spcPct val="100000"/>
              </a:lnSpc>
              <a:spcBef>
                <a:spcPts val="500"/>
              </a:spcBef>
              <a:spcAft>
                <a:spcPts val="0"/>
              </a:spcAft>
              <a:buClrTx/>
              <a:buSzPct val="100000"/>
              <a:buFont typeface="Arial" panose="020B0604020202020204" pitchFamily="34" charset="0"/>
              <a:buChar char="•"/>
              <a:tabLst/>
              <a:defRPr/>
            </a:pPr>
            <a:r>
              <a:rPr kumimoji="0" lang="en-US" sz="735" b="0" i="0" u="none" strike="noStrike" kern="1200" cap="none" spc="0" normalizeH="0" baseline="0" noProof="0" dirty="0">
                <a:ln>
                  <a:noFill/>
                </a:ln>
                <a:solidFill>
                  <a:srgbClr val="333E48"/>
                </a:solidFill>
                <a:effectLst/>
                <a:uLnTx/>
                <a:uFillTx/>
                <a:latin typeface="Verdana" panose="020B0604030504040204" pitchFamily="34" charset="0"/>
                <a:ea typeface="Verdana" panose="020B0604030504040204" pitchFamily="34" charset="0"/>
                <a:cs typeface="+mn-cs"/>
              </a:rPr>
              <a:t>Social Life on campus</a:t>
            </a:r>
          </a:p>
          <a:p>
            <a:pPr marL="114300" marR="0" lvl="0" indent="-114300" algn="l" defTabSz="64008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735" b="0" i="0" u="none" strike="noStrike" kern="1200" cap="none" spc="0" normalizeH="0" baseline="0" noProof="0" dirty="0">
                <a:ln>
                  <a:noFill/>
                </a:ln>
                <a:solidFill>
                  <a:srgbClr val="333E48"/>
                </a:solidFill>
                <a:effectLst/>
                <a:uLnTx/>
                <a:uFillTx/>
                <a:latin typeface="Verdana" panose="020B0604030504040204" pitchFamily="34" charset="0"/>
                <a:ea typeface="Verdana" panose="020B0604030504040204" pitchFamily="34" charset="0"/>
                <a:cs typeface="+mn-cs"/>
              </a:rPr>
              <a:t>Getting good grades once enrolled</a:t>
            </a:r>
          </a:p>
          <a:p>
            <a:pPr marL="114300" marR="0" lvl="0" indent="-114300" algn="l" defTabSz="64008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735" b="0" i="0" u="none" strike="noStrike" kern="1200" cap="none" spc="0" normalizeH="0" baseline="0" noProof="0" dirty="0">
                <a:ln>
                  <a:noFill/>
                </a:ln>
                <a:solidFill>
                  <a:srgbClr val="333E48"/>
                </a:solidFill>
                <a:effectLst/>
                <a:uLnTx/>
                <a:uFillTx/>
                <a:latin typeface="Verdana" panose="020B0604030504040204" pitchFamily="34" charset="0"/>
                <a:ea typeface="Verdana" panose="020B0604030504040204" pitchFamily="34" charset="0"/>
                <a:cs typeface="+mn-cs"/>
              </a:rPr>
              <a:t>Focusing on school subjects they already know</a:t>
            </a:r>
          </a:p>
          <a:p>
            <a:pPr marL="114300" marR="0" lvl="0" indent="-114300" algn="l" defTabSz="64008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735" b="0" i="0" u="none" strike="noStrike" kern="1200" cap="none" spc="0" normalizeH="0" baseline="0" noProof="0" dirty="0">
                <a:ln>
                  <a:noFill/>
                </a:ln>
                <a:solidFill>
                  <a:srgbClr val="333E48"/>
                </a:solidFill>
                <a:effectLst/>
                <a:uLnTx/>
                <a:uFillTx/>
                <a:latin typeface="Verdana" panose="020B0604030504040204" pitchFamily="34" charset="0"/>
                <a:ea typeface="Verdana" panose="020B0604030504040204" pitchFamily="34" charset="0"/>
                <a:cs typeface="+mn-cs"/>
              </a:rPr>
              <a:t>Uninterested in Liberal Arts schools</a:t>
            </a:r>
          </a:p>
          <a:p>
            <a:pPr marL="114300" marR="0" lvl="0" indent="-114300" algn="l" defTabSz="64008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endParaRPr kumimoji="0" lang="en-US" sz="735" b="0" i="0" u="none" strike="noStrike" kern="1200" cap="none" spc="0" normalizeH="0" baseline="0" noProof="0" dirty="0">
              <a:ln>
                <a:noFill/>
              </a:ln>
              <a:solidFill>
                <a:srgbClr val="333E48"/>
              </a:solidFill>
              <a:effectLst/>
              <a:uLnTx/>
              <a:uFillTx/>
              <a:latin typeface="Verdana" panose="020B0604030504040204" pitchFamily="34" charset="0"/>
              <a:ea typeface="Verdana" panose="020B0604030504040204" pitchFamily="34" charset="0"/>
              <a:cs typeface="+mn-cs"/>
            </a:endParaRPr>
          </a:p>
        </p:txBody>
      </p:sp>
      <p:sp>
        <p:nvSpPr>
          <p:cNvPr id="47" name="TextBox 46">
            <a:extLst>
              <a:ext uri="{FF2B5EF4-FFF2-40B4-BE49-F238E27FC236}">
                <a16:creationId xmlns:a16="http://schemas.microsoft.com/office/drawing/2014/main" id="{FD39426B-629B-4F15-B632-93BF5B375C24}"/>
              </a:ext>
            </a:extLst>
          </p:cNvPr>
          <p:cNvSpPr txBox="1"/>
          <p:nvPr/>
        </p:nvSpPr>
        <p:spPr bwMode="gray">
          <a:xfrm>
            <a:off x="300465" y="1334651"/>
            <a:ext cx="4343230" cy="153888"/>
          </a:xfrm>
          <a:prstGeom prst="rect">
            <a:avLst/>
          </a:prstGeom>
          <a:noFill/>
        </p:spPr>
        <p:txBody>
          <a:bodyPr wrap="square" lIns="0" tIns="0" rIns="0" bIns="0" rtlCol="0">
            <a:spAutoFit/>
          </a:bodyPr>
          <a:lstStyle/>
          <a:p>
            <a:pPr marL="0" marR="0" lvl="0" indent="0" algn="l" defTabSz="53766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bg1"/>
                </a:solidFill>
                <a:effectLst/>
                <a:uLnTx/>
                <a:uFillTx/>
                <a:latin typeface="Verdana"/>
                <a:ea typeface="+mn-ea"/>
                <a:cs typeface="+mn-cs"/>
              </a:rPr>
              <a:t>Late Bloomers in Brief</a:t>
            </a:r>
          </a:p>
        </p:txBody>
      </p:sp>
      <p:sp>
        <p:nvSpPr>
          <p:cNvPr id="26" name="TextBox 25">
            <a:extLst>
              <a:ext uri="{FF2B5EF4-FFF2-40B4-BE49-F238E27FC236}">
                <a16:creationId xmlns:a16="http://schemas.microsoft.com/office/drawing/2014/main" id="{A361EE42-6DDF-4B04-970A-A3EBDBCD36DD}"/>
              </a:ext>
            </a:extLst>
          </p:cNvPr>
          <p:cNvSpPr txBox="1"/>
          <p:nvPr/>
        </p:nvSpPr>
        <p:spPr bwMode="gray">
          <a:xfrm>
            <a:off x="3994012" y="1932400"/>
            <a:ext cx="2406787" cy="207512"/>
          </a:xfrm>
          <a:prstGeom prst="rect">
            <a:avLst/>
          </a:prstGeom>
          <a:noFill/>
        </p:spPr>
        <p:txBody>
          <a:bodyPr wrap="square" lIns="0" tIns="0" rIns="0" bIns="0" rtlCol="0" anchor="t">
            <a:noAutofit/>
          </a:bodyPr>
          <a:lstStyle>
            <a:defPPr>
              <a:defRPr lang="en-US"/>
            </a:defPPr>
            <a:lvl1pPr algn="ctr">
              <a:spcBef>
                <a:spcPts val="500"/>
              </a:spcBef>
              <a:defRPr sz="1200"/>
            </a:lvl1pPr>
          </a:lstStyle>
          <a:p>
            <a:pPr marL="0" marR="0" lvl="0" indent="0" algn="l" defTabSz="537667" rtl="0" eaLnBrk="1" fontAlgn="auto" latinLnBrk="0" hangingPunct="1">
              <a:lnSpc>
                <a:spcPct val="100000"/>
              </a:lnSpc>
              <a:spcBef>
                <a:spcPts val="500"/>
              </a:spcBef>
              <a:spcAft>
                <a:spcPts val="0"/>
              </a:spcAft>
              <a:buClrTx/>
              <a:buSzTx/>
              <a:buFontTx/>
              <a:buNone/>
              <a:tabLst/>
              <a:defRPr/>
            </a:pPr>
            <a:r>
              <a:rPr kumimoji="0" lang="en-US" sz="900" b="0" i="1" u="none" strike="noStrike" kern="1200" cap="none" spc="0" normalizeH="0" baseline="0" noProof="0" dirty="0">
                <a:ln>
                  <a:noFill/>
                </a:ln>
                <a:solidFill>
                  <a:schemeClr val="bg1"/>
                </a:solidFill>
                <a:effectLst/>
                <a:uLnTx/>
                <a:uFillTx/>
                <a:latin typeface="Verdana"/>
                <a:ea typeface="+mn-ea"/>
                <a:cs typeface="+mn-cs"/>
              </a:rPr>
              <a:t>Percentage of Total Students</a:t>
            </a:r>
          </a:p>
        </p:txBody>
      </p:sp>
      <p:graphicFrame>
        <p:nvGraphicFramePr>
          <p:cNvPr id="27" name="Table 26">
            <a:extLst>
              <a:ext uri="{FF2B5EF4-FFF2-40B4-BE49-F238E27FC236}">
                <a16:creationId xmlns:a16="http://schemas.microsoft.com/office/drawing/2014/main" id="{D8D9ED7F-1F09-49F1-95E5-4B44DD085DA2}"/>
              </a:ext>
            </a:extLst>
          </p:cNvPr>
          <p:cNvGraphicFramePr>
            <a:graphicFrameLocks noGrp="1"/>
          </p:cNvGraphicFramePr>
          <p:nvPr/>
        </p:nvGraphicFramePr>
        <p:xfrm>
          <a:off x="4123674" y="2212600"/>
          <a:ext cx="1567372" cy="1399492"/>
        </p:xfrm>
        <a:graphic>
          <a:graphicData uri="http://schemas.openxmlformats.org/drawingml/2006/table">
            <a:tbl>
              <a:tblPr firstRow="1" bandRow="1">
                <a:tableStyleId>{7DF18680-E054-41AD-8BC1-D1AEF772440D}</a:tableStyleId>
              </a:tblPr>
              <a:tblGrid>
                <a:gridCol w="256730">
                  <a:extLst>
                    <a:ext uri="{9D8B030D-6E8A-4147-A177-3AD203B41FA5}">
                      <a16:colId xmlns:a16="http://schemas.microsoft.com/office/drawing/2014/main" val="4245995244"/>
                    </a:ext>
                  </a:extLst>
                </a:gridCol>
                <a:gridCol w="655321">
                  <a:extLst>
                    <a:ext uri="{9D8B030D-6E8A-4147-A177-3AD203B41FA5}">
                      <a16:colId xmlns:a16="http://schemas.microsoft.com/office/drawing/2014/main" val="2512522495"/>
                    </a:ext>
                  </a:extLst>
                </a:gridCol>
                <a:gridCol w="655321">
                  <a:extLst>
                    <a:ext uri="{9D8B030D-6E8A-4147-A177-3AD203B41FA5}">
                      <a16:colId xmlns:a16="http://schemas.microsoft.com/office/drawing/2014/main" val="4274865778"/>
                    </a:ext>
                  </a:extLst>
                </a:gridCol>
              </a:tblGrid>
              <a:tr h="552561">
                <a:tc rowSpan="2">
                  <a:txBody>
                    <a:bodyPr/>
                    <a:lstStyle/>
                    <a:p>
                      <a:pPr marL="0" marR="0" algn="ctr">
                        <a:lnSpc>
                          <a:spcPct val="107000"/>
                        </a:lnSpc>
                        <a:spcBef>
                          <a:spcPts val="0"/>
                        </a:spcBef>
                        <a:spcAft>
                          <a:spcPts val="0"/>
                        </a:spcAft>
                      </a:pPr>
                      <a:endParaRPr lang="en-US"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005" marR="36005" marT="0" marB="0"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1200" b="0" dirty="0">
                          <a:solidFill>
                            <a:schemeClr val="bg1"/>
                          </a:solidFill>
                          <a:effectLst/>
                        </a:rPr>
                        <a:t>18%</a:t>
                      </a:r>
                      <a:endParaRPr lang="en-US" sz="12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005" marR="36005"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0" marR="0" algn="ctr">
                        <a:lnSpc>
                          <a:spcPct val="107000"/>
                        </a:lnSpc>
                        <a:spcBef>
                          <a:spcPts val="0"/>
                        </a:spcBef>
                        <a:spcAft>
                          <a:spcPts val="0"/>
                        </a:spcAft>
                      </a:pPr>
                      <a:r>
                        <a:rPr lang="en-US" sz="1200" b="0" dirty="0">
                          <a:solidFill>
                            <a:schemeClr val="bg1"/>
                          </a:solidFill>
                          <a:effectLst/>
                        </a:rPr>
                        <a:t>16%</a:t>
                      </a:r>
                      <a:endParaRPr lang="en-US" sz="12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005" marR="36005"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4260327647"/>
                  </a:ext>
                </a:extLst>
              </a:tr>
              <a:tr h="552561">
                <a:tc vMerge="1">
                  <a:txBody>
                    <a:bodyPr/>
                    <a:lstStyle/>
                    <a:p>
                      <a:pPr marL="0" marR="0" algn="ctr">
                        <a:lnSpc>
                          <a:spcPct val="107000"/>
                        </a:lnSpc>
                        <a:spcBef>
                          <a:spcPts val="0"/>
                        </a:spcBef>
                        <a:spcAft>
                          <a:spcPts val="0"/>
                        </a:spcAft>
                      </a:pPr>
                      <a:endParaRPr lang="en-US"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005" marR="3600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algn="ctr">
                        <a:lnSpc>
                          <a:spcPct val="107000"/>
                        </a:lnSpc>
                        <a:spcBef>
                          <a:spcPts val="0"/>
                        </a:spcBef>
                        <a:spcAft>
                          <a:spcPts val="0"/>
                        </a:spcAft>
                      </a:pPr>
                      <a:r>
                        <a:rPr lang="en-US" sz="1200" b="0" dirty="0">
                          <a:solidFill>
                            <a:schemeClr val="bg1"/>
                          </a:solidFill>
                          <a:effectLst/>
                        </a:rPr>
                        <a:t>42%</a:t>
                      </a:r>
                      <a:endParaRPr lang="en-US" sz="12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005" marR="36005"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algn="ctr">
                        <a:lnSpc>
                          <a:spcPct val="107000"/>
                        </a:lnSpc>
                        <a:spcBef>
                          <a:spcPts val="0"/>
                        </a:spcBef>
                        <a:spcAft>
                          <a:spcPts val="0"/>
                        </a:spcAft>
                      </a:pPr>
                      <a:r>
                        <a:rPr lang="en-US" sz="1200" b="0" dirty="0">
                          <a:solidFill>
                            <a:schemeClr val="bg1"/>
                          </a:solidFill>
                          <a:effectLst/>
                        </a:rPr>
                        <a:t>24%</a:t>
                      </a:r>
                      <a:endParaRPr lang="en-US" sz="12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005" marR="36005"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899478731"/>
                  </a:ext>
                </a:extLst>
              </a:tr>
              <a:tr h="294370">
                <a:tc>
                  <a:txBody>
                    <a:bodyPr/>
                    <a:lstStyle/>
                    <a:p>
                      <a:pPr marL="0" marR="0" algn="ctr">
                        <a:lnSpc>
                          <a:spcPct val="107000"/>
                        </a:lnSpc>
                        <a:spcBef>
                          <a:spcPts val="0"/>
                        </a:spcBef>
                        <a:spcAft>
                          <a:spcPts val="0"/>
                        </a:spcAft>
                      </a:pPr>
                      <a:endParaRPr lang="en-US"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005" marR="3600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algn="ctr">
                        <a:lnSpc>
                          <a:spcPct val="107000"/>
                        </a:lnSpc>
                        <a:spcBef>
                          <a:spcPts val="0"/>
                        </a:spcBef>
                        <a:spcAft>
                          <a:spcPts val="0"/>
                        </a:spcAft>
                      </a:pPr>
                      <a:endParaRPr lang="en-US"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005" marR="3600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gn="ctr">
                        <a:lnSpc>
                          <a:spcPct val="107000"/>
                        </a:lnSpc>
                        <a:spcBef>
                          <a:spcPts val="0"/>
                        </a:spcBef>
                        <a:spcAft>
                          <a:spcPts val="0"/>
                        </a:spcAft>
                      </a:pPr>
                      <a:endParaRPr lang="en-US"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005" marR="3600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007141844"/>
                  </a:ext>
                </a:extLst>
              </a:tr>
            </a:tbl>
          </a:graphicData>
        </a:graphic>
      </p:graphicFrame>
      <p:sp>
        <p:nvSpPr>
          <p:cNvPr id="28" name="TextBox 27">
            <a:extLst>
              <a:ext uri="{FF2B5EF4-FFF2-40B4-BE49-F238E27FC236}">
                <a16:creationId xmlns:a16="http://schemas.microsoft.com/office/drawing/2014/main" id="{21A5D471-3680-4846-A812-A1AA7650C58F}"/>
              </a:ext>
            </a:extLst>
          </p:cNvPr>
          <p:cNvSpPr txBox="1"/>
          <p:nvPr/>
        </p:nvSpPr>
        <p:spPr bwMode="gray">
          <a:xfrm rot="16200000">
            <a:off x="3661809" y="2690212"/>
            <a:ext cx="843565" cy="128849"/>
          </a:xfrm>
          <a:prstGeom prst="rect">
            <a:avLst/>
          </a:prstGeom>
          <a:noFill/>
        </p:spPr>
        <p:txBody>
          <a:bodyPr wrap="square" lIns="0" tIns="0" rIns="0" bIns="0" rtlCol="0" anchor="ctr">
            <a:noAutofit/>
          </a:bodyPr>
          <a:lstStyle>
            <a:defPPr>
              <a:defRPr lang="en-US"/>
            </a:defPPr>
            <a:lvl1pPr algn="ctr">
              <a:spcBef>
                <a:spcPts val="500"/>
              </a:spcBef>
              <a:defRPr sz="1200"/>
            </a:lvl1pPr>
          </a:lstStyle>
          <a:p>
            <a:pPr marL="0" marR="0" lvl="0" indent="0" defTabSz="537667" rtl="0" eaLnBrk="1" fontAlgn="auto" latinLnBrk="0" hangingPunct="1">
              <a:lnSpc>
                <a:spcPct val="100000"/>
              </a:lnSpc>
              <a:spcBef>
                <a:spcPts val="500"/>
              </a:spcBef>
              <a:spcAft>
                <a:spcPts val="0"/>
              </a:spcAft>
              <a:buClrTx/>
              <a:buSzTx/>
              <a:buFontTx/>
              <a:buNone/>
              <a:tabLst/>
              <a:defRPr/>
            </a:pPr>
            <a:r>
              <a:rPr kumimoji="0" lang="en-US" sz="800" b="0" u="none" strike="noStrike" kern="1200" cap="none" spc="0" normalizeH="0" baseline="0" noProof="0" dirty="0">
                <a:ln>
                  <a:noFill/>
                </a:ln>
                <a:solidFill>
                  <a:schemeClr val="bg1"/>
                </a:solidFill>
                <a:effectLst/>
                <a:uLnTx/>
                <a:uFillTx/>
                <a:latin typeface="Verdana"/>
                <a:ea typeface="+mn-ea"/>
                <a:cs typeface="+mn-cs"/>
              </a:rPr>
              <a:t>Engagement</a:t>
            </a:r>
          </a:p>
        </p:txBody>
      </p:sp>
      <p:sp>
        <p:nvSpPr>
          <p:cNvPr id="30" name="TextBox 29">
            <a:extLst>
              <a:ext uri="{FF2B5EF4-FFF2-40B4-BE49-F238E27FC236}">
                <a16:creationId xmlns:a16="http://schemas.microsoft.com/office/drawing/2014/main" id="{D66C61B8-1EB7-40FC-9FAC-D656EEEE7424}"/>
              </a:ext>
            </a:extLst>
          </p:cNvPr>
          <p:cNvSpPr txBox="1"/>
          <p:nvPr/>
        </p:nvSpPr>
        <p:spPr bwMode="gray">
          <a:xfrm>
            <a:off x="4653450" y="3578294"/>
            <a:ext cx="766877" cy="106486"/>
          </a:xfrm>
          <a:prstGeom prst="rect">
            <a:avLst/>
          </a:prstGeom>
          <a:noFill/>
        </p:spPr>
        <p:txBody>
          <a:bodyPr wrap="square" lIns="0" tIns="0" rIns="0" bIns="0" rtlCol="0" anchor="ctr">
            <a:noAutofit/>
          </a:bodyPr>
          <a:lstStyle>
            <a:defPPr>
              <a:defRPr lang="en-US"/>
            </a:defPPr>
            <a:lvl1pPr algn="ctr">
              <a:spcBef>
                <a:spcPts val="500"/>
              </a:spcBef>
              <a:defRPr sz="1200"/>
            </a:lvl1pPr>
          </a:lstStyle>
          <a:p>
            <a:pPr marL="0" marR="0" lvl="0" indent="0" defTabSz="537667" rtl="0" eaLnBrk="1" fontAlgn="auto" latinLnBrk="0" hangingPunct="1">
              <a:lnSpc>
                <a:spcPct val="100000"/>
              </a:lnSpc>
              <a:spcBef>
                <a:spcPts val="500"/>
              </a:spcBef>
              <a:spcAft>
                <a:spcPts val="0"/>
              </a:spcAft>
              <a:buClrTx/>
              <a:buSzTx/>
              <a:buFontTx/>
              <a:buNone/>
              <a:tabLst/>
              <a:defRPr/>
            </a:pPr>
            <a:r>
              <a:rPr kumimoji="0" lang="en-US" sz="800" b="0" u="none" strike="noStrike" kern="1200" cap="none" spc="0" normalizeH="0" baseline="0" noProof="0" dirty="0">
                <a:ln>
                  <a:noFill/>
                </a:ln>
                <a:solidFill>
                  <a:schemeClr val="bg1"/>
                </a:solidFill>
                <a:effectLst/>
                <a:uLnTx/>
                <a:uFillTx/>
                <a:latin typeface="Verdana"/>
                <a:ea typeface="+mn-ea"/>
                <a:cs typeface="+mn-cs"/>
              </a:rPr>
              <a:t>Preparedness</a:t>
            </a:r>
          </a:p>
        </p:txBody>
      </p:sp>
      <p:sp>
        <p:nvSpPr>
          <p:cNvPr id="31" name="Arrow: Up 30">
            <a:extLst>
              <a:ext uri="{FF2B5EF4-FFF2-40B4-BE49-F238E27FC236}">
                <a16:creationId xmlns:a16="http://schemas.microsoft.com/office/drawing/2014/main" id="{070B701A-DFE0-4D6F-A37A-E550A33AF2EE}"/>
              </a:ext>
            </a:extLst>
          </p:cNvPr>
          <p:cNvSpPr/>
          <p:nvPr/>
        </p:nvSpPr>
        <p:spPr bwMode="gray">
          <a:xfrm>
            <a:off x="4189355" y="2408228"/>
            <a:ext cx="130440" cy="708871"/>
          </a:xfrm>
          <a:prstGeom prst="up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Arrow: Up 31">
            <a:extLst>
              <a:ext uri="{FF2B5EF4-FFF2-40B4-BE49-F238E27FC236}">
                <a16:creationId xmlns:a16="http://schemas.microsoft.com/office/drawing/2014/main" id="{9A2A55D6-3ECF-46B1-B9FD-7A91C61C4E80}"/>
              </a:ext>
            </a:extLst>
          </p:cNvPr>
          <p:cNvSpPr/>
          <p:nvPr/>
        </p:nvSpPr>
        <p:spPr bwMode="gray">
          <a:xfrm rot="5400000">
            <a:off x="4974933" y="3007810"/>
            <a:ext cx="130440" cy="943507"/>
          </a:xfrm>
          <a:prstGeom prst="up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6" name="Picture 35">
            <a:extLst>
              <a:ext uri="{FF2B5EF4-FFF2-40B4-BE49-F238E27FC236}">
                <a16:creationId xmlns:a16="http://schemas.microsoft.com/office/drawing/2014/main" id="{9A243BD5-92C1-41AE-829C-5B8D61E0B9B0}"/>
              </a:ext>
            </a:extLst>
          </p:cNvPr>
          <p:cNvPicPr/>
          <p:nvPr/>
        </p:nvPicPr>
        <p:blipFill rotWithShape="1">
          <a:blip r:embed="rId3"/>
          <a:srcRect/>
          <a:stretch/>
        </p:blipFill>
        <p:spPr bwMode="auto">
          <a:xfrm>
            <a:off x="338272" y="1712270"/>
            <a:ext cx="868729" cy="1156989"/>
          </a:xfrm>
          <a:prstGeom prst="rect">
            <a:avLst/>
          </a:prstGeom>
          <a:noFill/>
          <a:ln>
            <a:solidFill>
              <a:schemeClr val="bg1"/>
            </a:solidFill>
          </a:ln>
        </p:spPr>
      </p:pic>
      <p:grpSp>
        <p:nvGrpSpPr>
          <p:cNvPr id="33" name="Group 32">
            <a:extLst>
              <a:ext uri="{FF2B5EF4-FFF2-40B4-BE49-F238E27FC236}">
                <a16:creationId xmlns:a16="http://schemas.microsoft.com/office/drawing/2014/main" id="{4CC0C9D8-D702-B046-BB18-C01570AF81CF}"/>
              </a:ext>
            </a:extLst>
          </p:cNvPr>
          <p:cNvGrpSpPr/>
          <p:nvPr/>
        </p:nvGrpSpPr>
        <p:grpSpPr>
          <a:xfrm>
            <a:off x="367130" y="1730466"/>
            <a:ext cx="810253" cy="1138250"/>
            <a:chOff x="3308987" y="-639559"/>
            <a:chExt cx="894092" cy="1174910"/>
          </a:xfrm>
        </p:grpSpPr>
        <p:sp>
          <p:nvSpPr>
            <p:cNvPr id="24" name="Rectangle 23">
              <a:extLst>
                <a:ext uri="{FF2B5EF4-FFF2-40B4-BE49-F238E27FC236}">
                  <a16:creationId xmlns:a16="http://schemas.microsoft.com/office/drawing/2014/main" id="{02498D61-99E2-9B4F-8913-64D38A572BD9}"/>
                </a:ext>
              </a:extLst>
            </p:cNvPr>
            <p:cNvSpPr/>
            <p:nvPr/>
          </p:nvSpPr>
          <p:spPr bwMode="gray">
            <a:xfrm>
              <a:off x="3308987" y="-639559"/>
              <a:ext cx="894092" cy="117491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5" name="TextBox 24">
              <a:extLst>
                <a:ext uri="{FF2B5EF4-FFF2-40B4-BE49-F238E27FC236}">
                  <a16:creationId xmlns:a16="http://schemas.microsoft.com/office/drawing/2014/main" id="{5DA693FC-CE42-134C-BF58-9F69C28FFAA6}"/>
                </a:ext>
              </a:extLst>
            </p:cNvPr>
            <p:cNvSpPr txBox="1"/>
            <p:nvPr/>
          </p:nvSpPr>
          <p:spPr>
            <a:xfrm>
              <a:off x="3527960" y="-441365"/>
              <a:ext cx="330030" cy="738664"/>
            </a:xfrm>
            <a:prstGeom prst="rect">
              <a:avLst/>
            </a:prstGeom>
            <a:noFill/>
          </p:spPr>
          <p:txBody>
            <a:bodyPr wrap="square" lIns="0" tIns="0" rIns="0" bIns="0" rtlCol="0">
              <a:spAutoFit/>
            </a:bodyPr>
            <a:lstStyle/>
            <a:p>
              <a:pPr>
                <a:spcBef>
                  <a:spcPts val="500"/>
                </a:spcBef>
              </a:pPr>
              <a:r>
                <a:rPr lang="en-US" sz="4800" b="1" dirty="0">
                  <a:solidFill>
                    <a:schemeClr val="bg1"/>
                  </a:solidFill>
                  <a:latin typeface="+mj-lt"/>
                </a:rPr>
                <a:t>?</a:t>
              </a:r>
            </a:p>
          </p:txBody>
        </p:sp>
      </p:grpSp>
    </p:spTree>
    <p:extLst>
      <p:ext uri="{BB962C8B-B14F-4D97-AF65-F5344CB8AC3E}">
        <p14:creationId xmlns:p14="http://schemas.microsoft.com/office/powerpoint/2010/main" val="1121435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3"/>
                                        </p:tgtEl>
                                      </p:cBhvr>
                                    </p:animEffect>
                                    <p:set>
                                      <p:cBhvr>
                                        <p:cTn id="7"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46CD52C-6339-4D94-A8AD-3F3470F32AD2}"/>
              </a:ext>
            </a:extLst>
          </p:cNvPr>
          <p:cNvSpPr txBox="1">
            <a:spLocks/>
          </p:cNvSpPr>
          <p:nvPr/>
        </p:nvSpPr>
        <p:spPr bwMode="gray">
          <a:xfrm>
            <a:off x="6469249" y="1374747"/>
            <a:ext cx="1382195" cy="802784"/>
          </a:xfrm>
          <a:prstGeom prst="rect">
            <a:avLst/>
          </a:prstGeom>
          <a:solidFill>
            <a:srgbClr val="009900"/>
          </a:solidFill>
        </p:spPr>
        <p:txBody>
          <a:bodyPr vert="horz" wrap="square" lIns="64008" tIns="45720" rIns="64008" bIns="45720" rtlCol="0">
            <a:spAutoFit/>
          </a:bodyPr>
          <a:lstStyle>
            <a:lvl1pPr marL="112713" indent="-112713" algn="l" defTabSz="1018879" rtl="0" eaLnBrk="1" latinLnBrk="0" hangingPunct="1">
              <a:spcBef>
                <a:spcPts val="500"/>
              </a:spcBef>
              <a:buFont typeface="Arial" pitchFamily="34" charset="0"/>
              <a:buChar char="•"/>
              <a:defRPr sz="1000" kern="1200">
                <a:solidFill>
                  <a:schemeClr val="tx1"/>
                </a:solidFill>
                <a:latin typeface="+mn-lt"/>
                <a:ea typeface="+mn-ea"/>
                <a:cs typeface="+mn-cs"/>
              </a:defRPr>
            </a:lvl1pPr>
            <a:lvl2pPr marL="230188" indent="-117475" algn="l" defTabSz="1018879" rtl="0" eaLnBrk="1" latinLnBrk="0" hangingPunct="1">
              <a:spcBef>
                <a:spcPts val="500"/>
              </a:spcBef>
              <a:buFont typeface="Arial" pitchFamily="34" charset="0"/>
              <a:buChar char="–"/>
              <a:defRPr sz="1000" kern="1200">
                <a:solidFill>
                  <a:schemeClr val="tx1"/>
                </a:solidFill>
                <a:latin typeface="+mn-lt"/>
                <a:ea typeface="+mn-ea"/>
                <a:cs typeface="+mn-cs"/>
              </a:defRPr>
            </a:lvl2pPr>
            <a:lvl3pPr marL="342900" indent="-112713" algn="l" defTabSz="1018879" rtl="0" eaLnBrk="1" latinLnBrk="0" hangingPunct="1">
              <a:spcBef>
                <a:spcPts val="500"/>
              </a:spcBef>
              <a:buFont typeface="Arial" pitchFamily="34" charset="0"/>
              <a:buChar char="•"/>
              <a:defRPr sz="1000" kern="1200">
                <a:solidFill>
                  <a:schemeClr val="tx1"/>
                </a:solidFill>
                <a:latin typeface="+mn-lt"/>
                <a:ea typeface="+mn-ea"/>
                <a:cs typeface="+mn-cs"/>
              </a:defRPr>
            </a:lvl3pPr>
            <a:lvl4pPr marL="458788" indent="-115888" algn="l" defTabSz="1018879" rtl="0" eaLnBrk="1" latinLnBrk="0" hangingPunct="1">
              <a:spcBef>
                <a:spcPts val="500"/>
              </a:spcBef>
              <a:buFont typeface="Arial" pitchFamily="34" charset="0"/>
              <a:buChar char="–"/>
              <a:defRPr sz="1000" kern="1200">
                <a:solidFill>
                  <a:schemeClr val="tx1"/>
                </a:solidFill>
                <a:latin typeface="+mn-lt"/>
                <a:ea typeface="+mn-ea"/>
                <a:cs typeface="+mn-cs"/>
              </a:defRPr>
            </a:lvl4pPr>
            <a:lvl5pPr marL="571500" indent="-112713" algn="l" defTabSz="1018879" rtl="0" eaLnBrk="1" latinLnBrk="0" hangingPunct="1">
              <a:spcBef>
                <a:spcPts val="500"/>
              </a:spcBef>
              <a:buFont typeface="Arial" pitchFamily="34" charset="0"/>
              <a:buChar char="•"/>
              <a:defRPr sz="1000" kern="1200" baseline="0">
                <a:solidFill>
                  <a:schemeClr val="tx1"/>
                </a:solidFill>
                <a:latin typeface="+mn-lt"/>
                <a:ea typeface="+mn-ea"/>
                <a:cs typeface="+mn-cs"/>
              </a:defRPr>
            </a:lvl5pPr>
            <a:lvl6pPr marL="2801918" indent="-254720" algn="l" defTabSz="1018879"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11358" indent="-254720" algn="l" defTabSz="1018879"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20798" indent="-254720" algn="l" defTabSz="1018879"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30237" indent="-254720" algn="l" defTabSz="1018879" rtl="0" eaLnBrk="1" latinLnBrk="0" hangingPunct="1">
              <a:spcBef>
                <a:spcPct val="20000"/>
              </a:spcBef>
              <a:buFont typeface="Arial" pitchFamily="34" charset="0"/>
              <a:buChar char="•"/>
              <a:defRPr sz="2200" kern="1200">
                <a:solidFill>
                  <a:schemeClr val="tx1"/>
                </a:solidFill>
                <a:latin typeface="+mn-lt"/>
                <a:ea typeface="+mn-ea"/>
                <a:cs typeface="+mn-cs"/>
              </a:defRPr>
            </a:lvl9pPr>
          </a:lstStyle>
          <a:p>
            <a:pPr marL="0" indent="0">
              <a:buFont typeface="Arial" pitchFamily="34" charset="0"/>
              <a:buNone/>
            </a:pPr>
            <a:r>
              <a:rPr lang="en-US" sz="1100" b="1" dirty="0">
                <a:solidFill>
                  <a:schemeClr val="bg1"/>
                </a:solidFill>
                <a:latin typeface="Arial" panose="020B0604020202020204" pitchFamily="34" charset="0"/>
                <a:cs typeface="Arial" panose="020B0604020202020204" pitchFamily="34" charset="0"/>
              </a:rPr>
              <a:t>Script can be found here:</a:t>
            </a:r>
          </a:p>
          <a:p>
            <a:pPr marL="0" marR="0" lvl="0" indent="0" algn="l" defTabSz="1018879" rtl="0" eaLnBrk="1" fontAlgn="auto" latinLnBrk="0" hangingPunct="1">
              <a:lnSpc>
                <a:spcPct val="100000"/>
              </a:lnSpc>
              <a:spcBef>
                <a:spcPts val="500"/>
              </a:spcBef>
              <a:spcAft>
                <a:spcPts val="0"/>
              </a:spcAft>
              <a:buClrTx/>
              <a:buSzTx/>
              <a:buFont typeface="Arial" pitchFamily="34" charset="0"/>
              <a:buNone/>
              <a:tabLst/>
              <a:defRPr/>
            </a:pPr>
            <a:r>
              <a:rPr lang="en-US" dirty="0">
                <a:solidFill>
                  <a:schemeClr val="bg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https://eab.box.com/v/eab-one-pager-script</a:t>
            </a:r>
            <a:r>
              <a:rPr lang="en-US"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4072722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bwMode="gray">
          <a:xfrm>
            <a:off x="266700" y="640267"/>
            <a:ext cx="5867400" cy="184666"/>
          </a:xfrm>
        </p:spPr>
        <p:txBody>
          <a:bodyPr/>
          <a:lstStyle/>
          <a:p>
            <a:r>
              <a:rPr lang="en-US" dirty="0"/>
              <a:t>2019 Student Communication Preferences Study Key Finding</a:t>
            </a:r>
          </a:p>
        </p:txBody>
      </p:sp>
      <p:sp>
        <p:nvSpPr>
          <p:cNvPr id="4" name="Text Placeholder 3"/>
          <p:cNvSpPr>
            <a:spLocks noGrp="1"/>
          </p:cNvSpPr>
          <p:nvPr>
            <p:ph type="body" sz="quarter" idx="12"/>
          </p:nvPr>
        </p:nvSpPr>
        <p:spPr bwMode="gray">
          <a:xfrm>
            <a:off x="266700" y="309824"/>
            <a:ext cx="5600700" cy="256480"/>
          </a:xfrm>
        </p:spPr>
        <p:txBody>
          <a:bodyPr/>
          <a:lstStyle/>
          <a:p>
            <a:r>
              <a:rPr lang="en-US" dirty="0"/>
              <a:t>Fun Fact: College Plans after High School </a:t>
            </a:r>
          </a:p>
        </p:txBody>
      </p:sp>
      <p:sp>
        <p:nvSpPr>
          <p:cNvPr id="7" name="TextBox 6"/>
          <p:cNvSpPr txBox="1"/>
          <p:nvPr/>
        </p:nvSpPr>
        <p:spPr bwMode="gray">
          <a:xfrm>
            <a:off x="-5823746" y="1922719"/>
            <a:ext cx="4577443" cy="276999"/>
          </a:xfrm>
          <a:prstGeom prst="rect">
            <a:avLst/>
          </a:prstGeom>
          <a:noFill/>
        </p:spPr>
        <p:txBody>
          <a:bodyPr wrap="square" lIns="0" tIns="0" rIns="0" bIns="0" rtlCol="0">
            <a:spAutoFit/>
          </a:bodyPr>
          <a:lstStyle>
            <a:defPPr>
              <a:defRPr lang="en-US"/>
            </a:defPPr>
            <a:lvl1pPr algn="ctr">
              <a:spcBef>
                <a:spcPts val="500"/>
              </a:spcBef>
              <a:defRPr sz="1200"/>
            </a:lvl1p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1000" b="0" i="0" u="none" strike="noStrike" kern="1200" cap="none" spc="0" normalizeH="0" baseline="0" noProof="0" dirty="0">
                <a:ln>
                  <a:noFill/>
                </a:ln>
                <a:solidFill>
                  <a:srgbClr val="4F5861"/>
                </a:solidFill>
                <a:effectLst/>
                <a:uLnTx/>
                <a:uFillTx/>
                <a:latin typeface="Verdana"/>
                <a:ea typeface="+mn-ea"/>
                <a:cs typeface="+mn-cs"/>
              </a:rPr>
              <a:t>Regional Growth in High School Graduates</a:t>
            </a:r>
            <a:br>
              <a:rPr kumimoji="0" lang="en-US" sz="1000" b="0" i="0" u="none" strike="noStrike" kern="1200" cap="none" spc="0" normalizeH="0" baseline="0" noProof="0" dirty="0">
                <a:ln>
                  <a:noFill/>
                </a:ln>
                <a:solidFill>
                  <a:srgbClr val="4F5861"/>
                </a:solidFill>
                <a:effectLst/>
                <a:uLnTx/>
                <a:uFillTx/>
                <a:latin typeface="Verdana"/>
                <a:ea typeface="+mn-ea"/>
                <a:cs typeface="+mn-cs"/>
              </a:rPr>
            </a:br>
            <a:r>
              <a:rPr kumimoji="0" lang="en-US" sz="800" b="0" i="1" u="none" strike="noStrike" kern="1200" cap="none" spc="0" normalizeH="0" baseline="0" noProof="0" dirty="0">
                <a:ln>
                  <a:noFill/>
                </a:ln>
                <a:solidFill>
                  <a:srgbClr val="4F5861"/>
                </a:solidFill>
                <a:effectLst/>
                <a:uLnTx/>
                <a:uFillTx/>
                <a:latin typeface="Verdana"/>
                <a:ea typeface="+mn-ea"/>
                <a:cs typeface="+mn-cs"/>
              </a:rPr>
              <a:t>2011-2022</a:t>
            </a:r>
          </a:p>
        </p:txBody>
      </p:sp>
      <p:sp>
        <p:nvSpPr>
          <p:cNvPr id="8" name="TextBox 7"/>
          <p:cNvSpPr txBox="1"/>
          <p:nvPr/>
        </p:nvSpPr>
        <p:spPr bwMode="gray">
          <a:xfrm>
            <a:off x="-5842135" y="1490357"/>
            <a:ext cx="4577443" cy="215444"/>
          </a:xfrm>
          <a:prstGeom prst="rect">
            <a:avLst/>
          </a:prstGeom>
          <a:noFill/>
        </p:spPr>
        <p:txBody>
          <a:bodyPr wrap="square" lIns="0" tIns="0" rIns="0" bIns="0" rtlCol="0">
            <a:spAutoFit/>
          </a:bodyPr>
          <a:lstStyle>
            <a:defPPr>
              <a:defRPr lang="en-US"/>
            </a:defPPr>
            <a:lvl1pPr algn="ctr">
              <a:spcBef>
                <a:spcPts val="500"/>
              </a:spcBef>
              <a:defRPr sz="1200"/>
            </a:lvl1p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1400" b="0" i="0" u="none" strike="noStrike" kern="1200" cap="none" spc="0" normalizeH="0" baseline="0" noProof="0" dirty="0">
                <a:ln>
                  <a:noFill/>
                </a:ln>
                <a:solidFill>
                  <a:srgbClr val="4F5861"/>
                </a:solidFill>
                <a:effectLst/>
                <a:uLnTx/>
                <a:uFillTx/>
                <a:latin typeface="Verdana"/>
                <a:ea typeface="+mn-ea"/>
                <a:cs typeface="+mn-cs"/>
              </a:rPr>
              <a:t>Mixed Demographic Fortunes</a:t>
            </a:r>
            <a:endParaRPr kumimoji="0" lang="en-US" sz="1200" b="0" i="0" u="none" strike="noStrike" kern="1200" cap="none" spc="0" normalizeH="0" baseline="0" noProof="0" dirty="0">
              <a:ln>
                <a:noFill/>
              </a:ln>
              <a:solidFill>
                <a:srgbClr val="4F5861"/>
              </a:solidFill>
              <a:effectLst/>
              <a:uLnTx/>
              <a:uFillTx/>
              <a:latin typeface="Verdana"/>
              <a:ea typeface="+mn-ea"/>
              <a:cs typeface="+mn-cs"/>
            </a:endParaRPr>
          </a:p>
        </p:txBody>
      </p:sp>
      <p:sp>
        <p:nvSpPr>
          <p:cNvPr id="105" name="Rectangle 104"/>
          <p:cNvSpPr/>
          <p:nvPr/>
        </p:nvSpPr>
        <p:spPr bwMode="gray">
          <a:xfrm>
            <a:off x="-12537440" y="2395178"/>
            <a:ext cx="3779520" cy="5113528"/>
          </a:xfrm>
          <a:prstGeom prst="rect">
            <a:avLst/>
          </a:prstGeom>
          <a:solidFill>
            <a:schemeClr val="bg2"/>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06" name="Rectangle 105"/>
          <p:cNvSpPr/>
          <p:nvPr/>
        </p:nvSpPr>
        <p:spPr bwMode="gray">
          <a:xfrm>
            <a:off x="-12628880" y="3313495"/>
            <a:ext cx="3972560" cy="1487883"/>
          </a:xfrm>
          <a:prstGeom prst="rect">
            <a:avLst/>
          </a:prstGeom>
          <a:solidFill>
            <a:schemeClr val="bg1"/>
          </a:solidFill>
          <a:ln w="1905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07" name="Rectangle 106"/>
          <p:cNvSpPr/>
          <p:nvPr/>
        </p:nvSpPr>
        <p:spPr bwMode="gray">
          <a:xfrm>
            <a:off x="-8492336" y="2395178"/>
            <a:ext cx="2060457" cy="5113528"/>
          </a:xfrm>
          <a:prstGeom prst="rect">
            <a:avLst/>
          </a:prstGeom>
          <a:solidFill>
            <a:schemeClr val="bg2"/>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08" name="Rectangle 107"/>
          <p:cNvSpPr/>
          <p:nvPr/>
        </p:nvSpPr>
        <p:spPr bwMode="gray">
          <a:xfrm>
            <a:off x="-15343718" y="2395178"/>
            <a:ext cx="2524683" cy="5113528"/>
          </a:xfrm>
          <a:prstGeom prst="rect">
            <a:avLst/>
          </a:prstGeom>
          <a:solidFill>
            <a:schemeClr val="bg2"/>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09" name="TextBox 108"/>
          <p:cNvSpPr txBox="1"/>
          <p:nvPr/>
        </p:nvSpPr>
        <p:spPr bwMode="gray">
          <a:xfrm>
            <a:off x="-15110866" y="2061219"/>
            <a:ext cx="2156022" cy="184666"/>
          </a:xfrm>
          <a:prstGeom prst="rect">
            <a:avLst/>
          </a:prstGeom>
          <a:noFill/>
        </p:spPr>
        <p:txBody>
          <a:bodyPr wrap="square" lIns="0" tIns="0" rIns="0" bIns="0" rtlCol="0">
            <a:sp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1200" b="0" i="0" u="none" strike="noStrike" kern="1200" cap="none" spc="0" normalizeH="0" baseline="0" noProof="0" dirty="0">
                <a:ln>
                  <a:noFill/>
                </a:ln>
                <a:solidFill>
                  <a:srgbClr val="4F5861"/>
                </a:solidFill>
                <a:effectLst/>
                <a:uLnTx/>
                <a:uFillTx/>
                <a:latin typeface="Verdana"/>
                <a:ea typeface="+mn-ea"/>
                <a:cs typeface="+mn-cs"/>
              </a:rPr>
              <a:t>A Shifting Context</a:t>
            </a:r>
            <a:endParaRPr kumimoji="0" lang="en-US" sz="1200" b="0" i="1" u="none" strike="noStrike" kern="1200" cap="none" spc="0" normalizeH="0" baseline="0" noProof="0" dirty="0">
              <a:ln>
                <a:noFill/>
              </a:ln>
              <a:solidFill>
                <a:srgbClr val="4F5861"/>
              </a:solidFill>
              <a:effectLst/>
              <a:uLnTx/>
              <a:uFillTx/>
              <a:latin typeface="Verdana"/>
              <a:ea typeface="+mn-ea"/>
              <a:cs typeface="+mn-cs"/>
            </a:endParaRPr>
          </a:p>
        </p:txBody>
      </p:sp>
      <p:sp>
        <p:nvSpPr>
          <p:cNvPr id="110" name="TextBox 109"/>
          <p:cNvSpPr txBox="1"/>
          <p:nvPr/>
        </p:nvSpPr>
        <p:spPr bwMode="gray">
          <a:xfrm>
            <a:off x="-12537440" y="2069275"/>
            <a:ext cx="3779520" cy="184666"/>
          </a:xfrm>
          <a:prstGeom prst="rect">
            <a:avLst/>
          </a:prstGeom>
          <a:noFill/>
        </p:spPr>
        <p:txBody>
          <a:bodyPr wrap="square" lIns="0" tIns="0" rIns="0" bIns="0" rtlCol="0">
            <a:sp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1200" b="0" i="0" u="none" strike="noStrike" kern="1200" cap="none" spc="0" normalizeH="0" baseline="0" noProof="0" dirty="0">
                <a:ln>
                  <a:noFill/>
                </a:ln>
                <a:solidFill>
                  <a:srgbClr val="4F5861"/>
                </a:solidFill>
                <a:effectLst/>
                <a:uLnTx/>
                <a:uFillTx/>
                <a:latin typeface="Verdana"/>
                <a:ea typeface="+mn-ea"/>
                <a:cs typeface="+mn-cs"/>
              </a:rPr>
              <a:t>A Focused Response</a:t>
            </a:r>
            <a:endParaRPr kumimoji="0" lang="en-US" sz="1200" b="0" i="1" u="none" strike="noStrike" kern="1200" cap="none" spc="0" normalizeH="0" baseline="0" noProof="0" dirty="0">
              <a:ln>
                <a:noFill/>
              </a:ln>
              <a:solidFill>
                <a:srgbClr val="4F5861"/>
              </a:solidFill>
              <a:effectLst/>
              <a:uLnTx/>
              <a:uFillTx/>
              <a:latin typeface="Verdana"/>
              <a:ea typeface="+mn-ea"/>
              <a:cs typeface="+mn-cs"/>
            </a:endParaRPr>
          </a:p>
        </p:txBody>
      </p:sp>
      <p:sp>
        <p:nvSpPr>
          <p:cNvPr id="111" name="TextBox 110"/>
          <p:cNvSpPr txBox="1"/>
          <p:nvPr/>
        </p:nvSpPr>
        <p:spPr bwMode="gray">
          <a:xfrm>
            <a:off x="-8519863" y="2084369"/>
            <a:ext cx="2156022" cy="184666"/>
          </a:xfrm>
          <a:prstGeom prst="rect">
            <a:avLst/>
          </a:prstGeom>
          <a:noFill/>
        </p:spPr>
        <p:txBody>
          <a:bodyPr wrap="square" lIns="0" tIns="0" rIns="0" bIns="0" rtlCol="0">
            <a:sp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1200" b="0" i="0" u="none" strike="noStrike" kern="1200" cap="none" spc="0" normalizeH="0" baseline="0" noProof="0" dirty="0">
                <a:ln>
                  <a:noFill/>
                </a:ln>
                <a:solidFill>
                  <a:srgbClr val="4F5861"/>
                </a:solidFill>
                <a:effectLst/>
                <a:uLnTx/>
                <a:uFillTx/>
                <a:latin typeface="Verdana"/>
                <a:ea typeface="+mn-ea"/>
                <a:cs typeface="+mn-cs"/>
              </a:rPr>
              <a:t>A Decisive Result</a:t>
            </a:r>
            <a:endParaRPr kumimoji="0" lang="en-US" sz="1200" b="0" i="1" u="none" strike="noStrike" kern="1200" cap="none" spc="0" normalizeH="0" baseline="0" noProof="0" dirty="0">
              <a:ln>
                <a:noFill/>
              </a:ln>
              <a:solidFill>
                <a:srgbClr val="4F5861"/>
              </a:solidFill>
              <a:effectLst/>
              <a:uLnTx/>
              <a:uFillTx/>
              <a:latin typeface="Verdana"/>
              <a:ea typeface="+mn-ea"/>
              <a:cs typeface="+mn-cs"/>
            </a:endParaRPr>
          </a:p>
        </p:txBody>
      </p:sp>
      <p:sp>
        <p:nvSpPr>
          <p:cNvPr id="112" name="TextBox 111"/>
          <p:cNvSpPr txBox="1"/>
          <p:nvPr/>
        </p:nvSpPr>
        <p:spPr bwMode="gray">
          <a:xfrm>
            <a:off x="-15215121" y="2543011"/>
            <a:ext cx="2371624" cy="369332"/>
          </a:xfrm>
          <a:prstGeom prst="rect">
            <a:avLst/>
          </a:prstGeom>
          <a:noFill/>
        </p:spPr>
        <p:txBody>
          <a:bodyPr wrap="square" lIns="0" tIns="0" rIns="0" bIns="0" rtlCol="0">
            <a:sp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1200" b="0" i="0" u="none" strike="noStrike" kern="1200" cap="none" spc="0" normalizeH="0" baseline="0" noProof="0" dirty="0">
                <a:ln>
                  <a:noFill/>
                </a:ln>
                <a:solidFill>
                  <a:srgbClr val="4F5861"/>
                </a:solidFill>
                <a:effectLst/>
                <a:uLnTx/>
                <a:uFillTx/>
                <a:latin typeface="Verdana"/>
                <a:ea typeface="+mn-ea"/>
                <a:cs typeface="+mn-cs"/>
              </a:rPr>
              <a:t>Rise of the Small-Scale Campaign Donor</a:t>
            </a:r>
            <a:endParaRPr kumimoji="0" lang="en-US" sz="1200" b="0" i="1" u="none" strike="noStrike" kern="1200" cap="none" spc="0" normalizeH="0" baseline="0" noProof="0" dirty="0">
              <a:ln>
                <a:noFill/>
              </a:ln>
              <a:solidFill>
                <a:srgbClr val="4F5861"/>
              </a:solidFill>
              <a:effectLst/>
              <a:uLnTx/>
              <a:uFillTx/>
              <a:latin typeface="Verdana"/>
              <a:ea typeface="+mn-ea"/>
              <a:cs typeface="+mn-cs"/>
            </a:endParaRPr>
          </a:p>
        </p:txBody>
      </p:sp>
      <p:sp>
        <p:nvSpPr>
          <p:cNvPr id="113" name="TextBox 112"/>
          <p:cNvSpPr txBox="1"/>
          <p:nvPr/>
        </p:nvSpPr>
        <p:spPr bwMode="gray">
          <a:xfrm>
            <a:off x="-15272996" y="5351599"/>
            <a:ext cx="2371624" cy="184666"/>
          </a:xfrm>
          <a:prstGeom prst="rect">
            <a:avLst/>
          </a:prstGeom>
          <a:noFill/>
        </p:spPr>
        <p:txBody>
          <a:bodyPr wrap="square" lIns="0" tIns="0" rIns="0" bIns="0" rtlCol="0">
            <a:sp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1200" b="0" i="0" u="none" strike="noStrike" kern="1200" cap="none" spc="0" normalizeH="0" baseline="0" noProof="0" dirty="0">
                <a:ln>
                  <a:noFill/>
                </a:ln>
                <a:solidFill>
                  <a:srgbClr val="4F5861"/>
                </a:solidFill>
                <a:effectLst/>
                <a:uLnTx/>
                <a:uFillTx/>
                <a:latin typeface="Verdana"/>
                <a:ea typeface="+mn-ea"/>
                <a:cs typeface="+mn-cs"/>
              </a:rPr>
              <a:t>Rise of the Political Internet</a:t>
            </a:r>
            <a:endParaRPr kumimoji="0" lang="en-US" sz="1200" b="0" i="1" u="none" strike="noStrike" kern="1200" cap="none" spc="0" normalizeH="0" baseline="0" noProof="0" dirty="0">
              <a:ln>
                <a:noFill/>
              </a:ln>
              <a:solidFill>
                <a:srgbClr val="4F5861"/>
              </a:solidFill>
              <a:effectLst/>
              <a:uLnTx/>
              <a:uFillTx/>
              <a:latin typeface="Verdana"/>
              <a:ea typeface="+mn-ea"/>
              <a:cs typeface="+mn-cs"/>
            </a:endParaRPr>
          </a:p>
        </p:txBody>
      </p:sp>
      <p:sp>
        <p:nvSpPr>
          <p:cNvPr id="114" name="Rectangle 113"/>
          <p:cNvSpPr/>
          <p:nvPr/>
        </p:nvSpPr>
        <p:spPr bwMode="gray">
          <a:xfrm>
            <a:off x="-8014019" y="3201540"/>
            <a:ext cx="170332" cy="170332"/>
          </a:xfrm>
          <a:prstGeom prst="rect">
            <a:avLst/>
          </a:prstGeom>
          <a:solidFill>
            <a:schemeClr val="accent3"/>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15" name="Text Placeholder 19"/>
          <p:cNvSpPr>
            <a:spLocks noGrp="1"/>
          </p:cNvSpPr>
          <p:nvPr>
            <p:ph type="body" sz="quarter" idx="4294967295"/>
          </p:nvPr>
        </p:nvSpPr>
        <p:spPr bwMode="gray">
          <a:xfrm>
            <a:off x="-7769912" y="3218880"/>
            <a:ext cx="1070195" cy="123111"/>
          </a:xfrm>
          <a:prstGeom prst="rect">
            <a:avLst/>
          </a:prstGeom>
        </p:spPr>
        <p:txBody>
          <a:bodyPr/>
          <a:lstStyle/>
          <a:p>
            <a:pPr>
              <a:spcBef>
                <a:spcPts val="500"/>
              </a:spcBef>
            </a:pPr>
            <a:r>
              <a:rPr lang="en-US" sz="800" dirty="0"/>
              <a:t>Less than $200</a:t>
            </a:r>
            <a:endParaRPr lang="en-US" sz="800" i="1" dirty="0"/>
          </a:p>
        </p:txBody>
      </p:sp>
      <p:sp>
        <p:nvSpPr>
          <p:cNvPr id="116" name="Rectangle 115"/>
          <p:cNvSpPr/>
          <p:nvPr/>
        </p:nvSpPr>
        <p:spPr bwMode="gray">
          <a:xfrm>
            <a:off x="-8025373" y="2979403"/>
            <a:ext cx="170332" cy="170332"/>
          </a:xfrm>
          <a:prstGeom prst="rect">
            <a:avLst/>
          </a:prstGeom>
          <a:solidFill>
            <a:schemeClr val="bg1"/>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17" name="Text Placeholder 19"/>
          <p:cNvSpPr>
            <a:spLocks noGrp="1"/>
          </p:cNvSpPr>
          <p:nvPr>
            <p:ph type="body" sz="quarter" idx="4294967295"/>
          </p:nvPr>
        </p:nvSpPr>
        <p:spPr bwMode="gray">
          <a:xfrm>
            <a:off x="-7801585" y="2996743"/>
            <a:ext cx="1093482" cy="123111"/>
          </a:xfrm>
          <a:prstGeom prst="rect">
            <a:avLst/>
          </a:prstGeom>
        </p:spPr>
        <p:txBody>
          <a:bodyPr/>
          <a:lstStyle/>
          <a:p>
            <a:pPr>
              <a:spcBef>
                <a:spcPts val="500"/>
              </a:spcBef>
            </a:pPr>
            <a:r>
              <a:rPr lang="en-US" sz="800" dirty="0"/>
              <a:t>More than $200</a:t>
            </a:r>
            <a:endParaRPr lang="en-US" sz="800" i="1" dirty="0"/>
          </a:p>
        </p:txBody>
      </p:sp>
      <p:sp>
        <p:nvSpPr>
          <p:cNvPr id="118" name="Text Placeholder 19"/>
          <p:cNvSpPr>
            <a:spLocks noGrp="1"/>
          </p:cNvSpPr>
          <p:nvPr>
            <p:ph type="body" sz="quarter" idx="4294967295"/>
          </p:nvPr>
        </p:nvSpPr>
        <p:spPr bwMode="gray">
          <a:xfrm>
            <a:off x="-8367209" y="2580587"/>
            <a:ext cx="1781262" cy="184666"/>
          </a:xfrm>
          <a:prstGeom prst="rect">
            <a:avLst/>
          </a:prstGeom>
        </p:spPr>
        <p:txBody>
          <a:bodyPr/>
          <a:lstStyle/>
          <a:p>
            <a:pPr algn="ctr">
              <a:spcBef>
                <a:spcPts val="500"/>
              </a:spcBef>
            </a:pPr>
            <a:r>
              <a:rPr lang="en-US" sz="1200" dirty="0"/>
              <a:t>Total Contributions</a:t>
            </a:r>
          </a:p>
        </p:txBody>
      </p:sp>
      <p:sp>
        <p:nvSpPr>
          <p:cNvPr id="119" name="TextBox 118"/>
          <p:cNvSpPr txBox="1"/>
          <p:nvPr/>
        </p:nvSpPr>
        <p:spPr bwMode="gray">
          <a:xfrm>
            <a:off x="-15215121" y="3125414"/>
            <a:ext cx="2279024" cy="307777"/>
          </a:xfrm>
          <a:prstGeom prst="rect">
            <a:avLst/>
          </a:prstGeom>
          <a:noFill/>
        </p:spPr>
        <p:txBody>
          <a:bodyPr wrap="square" lIns="0" tIns="0" rIns="0" bIns="0" rtlCol="0">
            <a:sp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1000" b="0" i="0" u="none" strike="noStrike" kern="1200" cap="none" spc="0" normalizeH="0" baseline="0" noProof="0" dirty="0">
                <a:ln>
                  <a:noFill/>
                </a:ln>
                <a:solidFill>
                  <a:srgbClr val="4F5861"/>
                </a:solidFill>
                <a:effectLst/>
                <a:uLnTx/>
                <a:uFillTx/>
                <a:latin typeface="Verdana"/>
                <a:ea typeface="+mn-ea"/>
                <a:cs typeface="+mn-cs"/>
              </a:rPr>
              <a:t>2002 legislation caps individual contributions to political campaigns</a:t>
            </a:r>
          </a:p>
        </p:txBody>
      </p:sp>
      <p:sp>
        <p:nvSpPr>
          <p:cNvPr id="120" name="TextBox 119"/>
          <p:cNvSpPr txBox="1"/>
          <p:nvPr/>
        </p:nvSpPr>
        <p:spPr bwMode="gray">
          <a:xfrm>
            <a:off x="-15145384" y="5615818"/>
            <a:ext cx="2190540" cy="461665"/>
          </a:xfrm>
          <a:prstGeom prst="rect">
            <a:avLst/>
          </a:prstGeom>
          <a:noFill/>
        </p:spPr>
        <p:txBody>
          <a:bodyPr wrap="square" lIns="0" tIns="0" rIns="0" bIns="0" rtlCol="0">
            <a:sp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1000" b="0" i="0" u="none" strike="noStrike" kern="1200" cap="none" spc="0" normalizeH="0" baseline="0" noProof="0" dirty="0">
                <a:ln>
                  <a:noFill/>
                </a:ln>
                <a:solidFill>
                  <a:srgbClr val="4F5861"/>
                </a:solidFill>
                <a:effectLst/>
                <a:uLnTx/>
                <a:uFillTx/>
                <a:latin typeface="Verdana"/>
                <a:ea typeface="+mn-ea"/>
                <a:cs typeface="+mn-cs"/>
              </a:rPr>
              <a:t>% of U.S. Adults </a:t>
            </a:r>
            <a:br>
              <a:rPr kumimoji="0" lang="en-US" sz="1000" b="0" i="0" u="none" strike="noStrike" kern="1200" cap="none" spc="0" normalizeH="0" baseline="0" noProof="0" dirty="0">
                <a:ln>
                  <a:noFill/>
                </a:ln>
                <a:solidFill>
                  <a:srgbClr val="4F5861"/>
                </a:solidFill>
                <a:effectLst/>
                <a:uLnTx/>
                <a:uFillTx/>
                <a:latin typeface="Verdana"/>
                <a:ea typeface="+mn-ea"/>
                <a:cs typeface="+mn-cs"/>
              </a:rPr>
            </a:br>
            <a:r>
              <a:rPr kumimoji="0" lang="en-US" sz="1000" b="0" i="0" u="none" strike="noStrike" kern="1200" cap="none" spc="0" normalizeH="0" baseline="0" noProof="0" dirty="0">
                <a:ln>
                  <a:noFill/>
                </a:ln>
                <a:solidFill>
                  <a:srgbClr val="4F5861"/>
                </a:solidFill>
                <a:effectLst/>
                <a:uLnTx/>
                <a:uFillTx/>
                <a:latin typeface="Verdana"/>
                <a:ea typeface="+mn-ea"/>
                <a:cs typeface="+mn-cs"/>
              </a:rPr>
              <a:t>Politically Active Online</a:t>
            </a:r>
            <a:br>
              <a:rPr kumimoji="0" lang="en-US" sz="1000" b="0" i="0" u="none" strike="noStrike" kern="1200" cap="none" spc="0" normalizeH="0" baseline="0" noProof="0" dirty="0">
                <a:ln>
                  <a:noFill/>
                </a:ln>
                <a:solidFill>
                  <a:srgbClr val="4F5861"/>
                </a:solidFill>
                <a:effectLst/>
                <a:uLnTx/>
                <a:uFillTx/>
                <a:latin typeface="Verdana"/>
                <a:ea typeface="+mn-ea"/>
                <a:cs typeface="+mn-cs"/>
              </a:rPr>
            </a:br>
            <a:r>
              <a:rPr kumimoji="0" lang="en-US" sz="1000" b="0" i="1" u="none" strike="noStrike" kern="1200" cap="none" spc="0" normalizeH="0" baseline="0" noProof="0" dirty="0">
                <a:ln>
                  <a:noFill/>
                </a:ln>
                <a:solidFill>
                  <a:srgbClr val="4F5861"/>
                </a:solidFill>
                <a:effectLst/>
                <a:uLnTx/>
                <a:uFillTx/>
                <a:latin typeface="Verdana"/>
                <a:ea typeface="+mn-ea"/>
                <a:cs typeface="+mn-cs"/>
              </a:rPr>
              <a:t>2004 vs. 2008</a:t>
            </a:r>
          </a:p>
        </p:txBody>
      </p:sp>
      <p:sp>
        <p:nvSpPr>
          <p:cNvPr id="121" name="Rectangle 120"/>
          <p:cNvSpPr/>
          <p:nvPr/>
        </p:nvSpPr>
        <p:spPr bwMode="gray">
          <a:xfrm>
            <a:off x="-10505452" y="5451048"/>
            <a:ext cx="170332" cy="170332"/>
          </a:xfrm>
          <a:prstGeom prst="rect">
            <a:avLst/>
          </a:prstGeom>
          <a:solidFill>
            <a:schemeClr val="accent3"/>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22" name="Text Placeholder 19"/>
          <p:cNvSpPr>
            <a:spLocks noGrp="1"/>
          </p:cNvSpPr>
          <p:nvPr>
            <p:ph type="body" sz="quarter" idx="4294967295"/>
          </p:nvPr>
        </p:nvSpPr>
        <p:spPr bwMode="gray">
          <a:xfrm>
            <a:off x="-10261344" y="5468388"/>
            <a:ext cx="1345944" cy="153888"/>
          </a:xfrm>
          <a:prstGeom prst="rect">
            <a:avLst/>
          </a:prstGeom>
        </p:spPr>
        <p:txBody>
          <a:bodyPr/>
          <a:lstStyle/>
          <a:p>
            <a:pPr>
              <a:spcBef>
                <a:spcPts val="500"/>
              </a:spcBef>
            </a:pPr>
            <a:r>
              <a:rPr lang="en-US" sz="1000" b="1" dirty="0"/>
              <a:t>Obama</a:t>
            </a:r>
            <a:r>
              <a:rPr lang="en-US" sz="1000" dirty="0"/>
              <a:t> Supporters</a:t>
            </a:r>
            <a:endParaRPr lang="en-US" sz="1000" i="1" dirty="0"/>
          </a:p>
        </p:txBody>
      </p:sp>
      <p:sp>
        <p:nvSpPr>
          <p:cNvPr id="123" name="Rectangle 122"/>
          <p:cNvSpPr/>
          <p:nvPr/>
        </p:nvSpPr>
        <p:spPr bwMode="gray">
          <a:xfrm>
            <a:off x="-12222316" y="5450874"/>
            <a:ext cx="170332" cy="170332"/>
          </a:xfrm>
          <a:prstGeom prst="rect">
            <a:avLst/>
          </a:prstGeom>
          <a:solidFill>
            <a:schemeClr val="bg1"/>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24" name="Text Placeholder 19"/>
          <p:cNvSpPr>
            <a:spLocks noGrp="1"/>
          </p:cNvSpPr>
          <p:nvPr>
            <p:ph type="body" sz="quarter" idx="4294967295"/>
          </p:nvPr>
        </p:nvSpPr>
        <p:spPr bwMode="gray">
          <a:xfrm>
            <a:off x="-11998528" y="5468214"/>
            <a:ext cx="1389088" cy="307777"/>
          </a:xfrm>
          <a:prstGeom prst="rect">
            <a:avLst/>
          </a:prstGeom>
        </p:spPr>
        <p:txBody>
          <a:bodyPr/>
          <a:lstStyle/>
          <a:p>
            <a:pPr>
              <a:spcBef>
                <a:spcPts val="500"/>
              </a:spcBef>
            </a:pPr>
            <a:r>
              <a:rPr lang="en-US" sz="1000" b="1" dirty="0"/>
              <a:t>McCain</a:t>
            </a:r>
            <a:r>
              <a:rPr lang="en-US" sz="1000" dirty="0"/>
              <a:t> Supporters</a:t>
            </a:r>
            <a:endParaRPr lang="en-US" sz="1000" i="1" dirty="0"/>
          </a:p>
        </p:txBody>
      </p:sp>
      <p:cxnSp>
        <p:nvCxnSpPr>
          <p:cNvPr id="125" name="Straight Connector 124"/>
          <p:cNvCxnSpPr/>
          <p:nvPr/>
        </p:nvCxnSpPr>
        <p:spPr bwMode="gray">
          <a:xfrm>
            <a:off x="-11009856" y="5782843"/>
            <a:ext cx="0" cy="1471863"/>
          </a:xfrm>
          <a:prstGeom prst="line">
            <a:avLst/>
          </a:prstGeom>
          <a:ln w="12700">
            <a:solidFill>
              <a:schemeClr val="accent3"/>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26" name="TextBox 125"/>
          <p:cNvSpPr txBox="1"/>
          <p:nvPr/>
        </p:nvSpPr>
        <p:spPr bwMode="gray">
          <a:xfrm>
            <a:off x="-12259762" y="5863503"/>
            <a:ext cx="1153705" cy="307777"/>
          </a:xfrm>
          <a:prstGeom prst="rect">
            <a:avLst/>
          </a:prstGeom>
          <a:noFill/>
        </p:spPr>
        <p:txBody>
          <a:bodyPr wrap="square" lIns="0" tIns="0" rIns="0" bIns="0" rtlCol="0">
            <a:spAutoFit/>
          </a:bodyPr>
          <a:lstStyle/>
          <a:p>
            <a:pPr marL="0" marR="0" lvl="0" indent="0" algn="r" defTabSz="537667" rtl="0" eaLnBrk="1" fontAlgn="auto" latinLnBrk="0" hangingPunct="1">
              <a:lnSpc>
                <a:spcPct val="100000"/>
              </a:lnSpc>
              <a:spcBef>
                <a:spcPts val="500"/>
              </a:spcBef>
              <a:spcAft>
                <a:spcPts val="0"/>
              </a:spcAft>
              <a:buClrTx/>
              <a:buSzTx/>
              <a:buFontTx/>
              <a:buNone/>
              <a:tabLst/>
              <a:defRPr/>
            </a:pPr>
            <a:r>
              <a:rPr kumimoji="0" lang="en-US" sz="1000" b="0" i="1" u="none" strike="noStrike" kern="1200" cap="none" spc="0" normalizeH="0" baseline="0" noProof="0" dirty="0">
                <a:ln>
                  <a:noFill/>
                </a:ln>
                <a:solidFill>
                  <a:srgbClr val="4F5861"/>
                </a:solidFill>
                <a:effectLst/>
                <a:uLnTx/>
                <a:uFillTx/>
                <a:latin typeface="Verdana"/>
                <a:ea typeface="+mn-ea"/>
                <a:cs typeface="+mn-cs"/>
              </a:rPr>
              <a:t>Signed up for election updates</a:t>
            </a:r>
          </a:p>
        </p:txBody>
      </p:sp>
      <p:sp>
        <p:nvSpPr>
          <p:cNvPr id="127" name="Rectangle 126"/>
          <p:cNvSpPr/>
          <p:nvPr/>
        </p:nvSpPr>
        <p:spPr bwMode="gray">
          <a:xfrm>
            <a:off x="-11011850" y="5810777"/>
            <a:ext cx="778497" cy="170332"/>
          </a:xfrm>
          <a:prstGeom prst="rect">
            <a:avLst/>
          </a:prstGeom>
          <a:solidFill>
            <a:schemeClr val="bg1"/>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28" name="Rectangle 127"/>
          <p:cNvSpPr/>
          <p:nvPr/>
        </p:nvSpPr>
        <p:spPr bwMode="gray">
          <a:xfrm>
            <a:off x="-11011850" y="6023488"/>
            <a:ext cx="1573210" cy="170332"/>
          </a:xfrm>
          <a:prstGeom prst="rect">
            <a:avLst/>
          </a:prstGeom>
          <a:solidFill>
            <a:schemeClr val="accent3"/>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29" name="Text Placeholder 19"/>
          <p:cNvSpPr>
            <a:spLocks noGrp="1"/>
          </p:cNvSpPr>
          <p:nvPr>
            <p:ph type="body" sz="quarter" idx="4294967295"/>
          </p:nvPr>
        </p:nvSpPr>
        <p:spPr bwMode="gray">
          <a:xfrm>
            <a:off x="-10183089" y="5835399"/>
            <a:ext cx="277089" cy="123111"/>
          </a:xfrm>
          <a:prstGeom prst="rect">
            <a:avLst/>
          </a:prstGeom>
        </p:spPr>
        <p:txBody>
          <a:bodyPr/>
          <a:lstStyle/>
          <a:p>
            <a:pPr>
              <a:spcBef>
                <a:spcPts val="500"/>
              </a:spcBef>
            </a:pPr>
            <a:r>
              <a:rPr lang="en-US" sz="800" dirty="0"/>
              <a:t>9%</a:t>
            </a:r>
            <a:endParaRPr lang="en-US" sz="800" i="1" dirty="0"/>
          </a:p>
        </p:txBody>
      </p:sp>
      <p:sp>
        <p:nvSpPr>
          <p:cNvPr id="130" name="Text Placeholder 19"/>
          <p:cNvSpPr>
            <a:spLocks noGrp="1"/>
          </p:cNvSpPr>
          <p:nvPr>
            <p:ph type="body" sz="quarter" idx="4294967295"/>
          </p:nvPr>
        </p:nvSpPr>
        <p:spPr bwMode="gray">
          <a:xfrm>
            <a:off x="-9401129" y="6047098"/>
            <a:ext cx="277089" cy="123111"/>
          </a:xfrm>
          <a:prstGeom prst="rect">
            <a:avLst/>
          </a:prstGeom>
        </p:spPr>
        <p:txBody>
          <a:bodyPr/>
          <a:lstStyle/>
          <a:p>
            <a:pPr>
              <a:spcBef>
                <a:spcPts val="500"/>
              </a:spcBef>
            </a:pPr>
            <a:r>
              <a:rPr lang="en-US" sz="800" dirty="0"/>
              <a:t>18%</a:t>
            </a:r>
            <a:endParaRPr lang="en-US" sz="800" i="1" dirty="0"/>
          </a:p>
        </p:txBody>
      </p:sp>
      <p:sp>
        <p:nvSpPr>
          <p:cNvPr id="131" name="Text Placeholder 19"/>
          <p:cNvSpPr>
            <a:spLocks noGrp="1"/>
          </p:cNvSpPr>
          <p:nvPr>
            <p:ph type="body" sz="quarter" idx="4294967295"/>
          </p:nvPr>
        </p:nvSpPr>
        <p:spPr bwMode="gray">
          <a:xfrm>
            <a:off x="-7409875" y="3696149"/>
            <a:ext cx="624321" cy="184666"/>
          </a:xfrm>
          <a:prstGeom prst="rect">
            <a:avLst/>
          </a:prstGeom>
        </p:spPr>
        <p:txBody>
          <a:bodyPr/>
          <a:lstStyle/>
          <a:p>
            <a:pPr algn="ctr">
              <a:spcBef>
                <a:spcPts val="500"/>
              </a:spcBef>
            </a:pPr>
            <a:r>
              <a:rPr lang="en-US" sz="1200" dirty="0"/>
              <a:t>$</a:t>
            </a:r>
            <a:r>
              <a:rPr lang="en-US" sz="1200" b="1" dirty="0"/>
              <a:t>265</a:t>
            </a:r>
            <a:r>
              <a:rPr lang="en-US" sz="1200" dirty="0"/>
              <a:t>M</a:t>
            </a:r>
          </a:p>
        </p:txBody>
      </p:sp>
      <p:grpSp>
        <p:nvGrpSpPr>
          <p:cNvPr id="132" name="Group 131"/>
          <p:cNvGrpSpPr/>
          <p:nvPr/>
        </p:nvGrpSpPr>
        <p:grpSpPr>
          <a:xfrm>
            <a:off x="-7371148" y="3954568"/>
            <a:ext cx="570018" cy="3114771"/>
            <a:chOff x="7165109" y="5303288"/>
            <a:chExt cx="518198" cy="1454296"/>
          </a:xfrm>
        </p:grpSpPr>
        <p:sp>
          <p:nvSpPr>
            <p:cNvPr id="133" name="Rectangle 132"/>
            <p:cNvSpPr/>
            <p:nvPr/>
          </p:nvSpPr>
          <p:spPr bwMode="gray">
            <a:xfrm>
              <a:off x="7165109" y="6035598"/>
              <a:ext cx="518198" cy="721986"/>
            </a:xfrm>
            <a:prstGeom prst="rect">
              <a:avLst/>
            </a:prstGeom>
            <a:solidFill>
              <a:schemeClr val="accent3"/>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34" name="Rectangle 133"/>
            <p:cNvSpPr/>
            <p:nvPr/>
          </p:nvSpPr>
          <p:spPr bwMode="gray">
            <a:xfrm>
              <a:off x="7165109" y="5303288"/>
              <a:ext cx="518198" cy="732310"/>
            </a:xfrm>
            <a:prstGeom prst="rect">
              <a:avLst/>
            </a:prstGeom>
            <a:solidFill>
              <a:schemeClr val="bg1"/>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grpSp>
      <p:sp>
        <p:nvSpPr>
          <p:cNvPr id="135" name="Text Placeholder 19"/>
          <p:cNvSpPr>
            <a:spLocks noGrp="1"/>
          </p:cNvSpPr>
          <p:nvPr>
            <p:ph type="body" sz="quarter" idx="4294967295"/>
          </p:nvPr>
        </p:nvSpPr>
        <p:spPr bwMode="gray">
          <a:xfrm>
            <a:off x="-8111112" y="5834093"/>
            <a:ext cx="624321" cy="184666"/>
          </a:xfrm>
          <a:prstGeom prst="rect">
            <a:avLst/>
          </a:prstGeom>
        </p:spPr>
        <p:txBody>
          <a:bodyPr/>
          <a:lstStyle/>
          <a:p>
            <a:pPr algn="ctr">
              <a:spcBef>
                <a:spcPts val="500"/>
              </a:spcBef>
            </a:pPr>
            <a:r>
              <a:rPr lang="en-US" sz="1200" dirty="0"/>
              <a:t>$</a:t>
            </a:r>
            <a:r>
              <a:rPr lang="en-US" sz="1200" b="1" dirty="0"/>
              <a:t>88</a:t>
            </a:r>
            <a:r>
              <a:rPr lang="en-US" sz="1200" dirty="0"/>
              <a:t>M</a:t>
            </a:r>
          </a:p>
        </p:txBody>
      </p:sp>
      <p:grpSp>
        <p:nvGrpSpPr>
          <p:cNvPr id="136" name="Group 135"/>
          <p:cNvGrpSpPr/>
          <p:nvPr/>
        </p:nvGrpSpPr>
        <p:grpSpPr>
          <a:xfrm>
            <a:off x="-8072385" y="6066439"/>
            <a:ext cx="570018" cy="1005824"/>
            <a:chOff x="8286107" y="5281712"/>
            <a:chExt cx="518198" cy="1475872"/>
          </a:xfrm>
        </p:grpSpPr>
        <p:sp>
          <p:nvSpPr>
            <p:cNvPr id="137" name="Rectangle 136"/>
            <p:cNvSpPr/>
            <p:nvPr/>
          </p:nvSpPr>
          <p:spPr bwMode="gray">
            <a:xfrm>
              <a:off x="8286107" y="5281712"/>
              <a:ext cx="518198" cy="1220688"/>
            </a:xfrm>
            <a:prstGeom prst="rect">
              <a:avLst/>
            </a:prstGeom>
            <a:solidFill>
              <a:schemeClr val="bg1"/>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38" name="Rectangle 137"/>
            <p:cNvSpPr/>
            <p:nvPr/>
          </p:nvSpPr>
          <p:spPr bwMode="gray">
            <a:xfrm>
              <a:off x="8286107" y="6381086"/>
              <a:ext cx="518198" cy="376498"/>
            </a:xfrm>
            <a:prstGeom prst="rect">
              <a:avLst/>
            </a:prstGeom>
            <a:solidFill>
              <a:schemeClr val="accent3"/>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grpSp>
      <p:cxnSp>
        <p:nvCxnSpPr>
          <p:cNvPr id="139" name="Straight Connector 138"/>
          <p:cNvCxnSpPr/>
          <p:nvPr/>
        </p:nvCxnSpPr>
        <p:spPr bwMode="gray">
          <a:xfrm>
            <a:off x="-8302268" y="7076725"/>
            <a:ext cx="1616984" cy="0"/>
          </a:xfrm>
          <a:prstGeom prst="line">
            <a:avLst/>
          </a:prstGeom>
          <a:ln w="19050">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40" name="Text Placeholder 19"/>
          <p:cNvSpPr>
            <a:spLocks noGrp="1"/>
          </p:cNvSpPr>
          <p:nvPr>
            <p:ph type="body" sz="quarter" idx="4294967295"/>
          </p:nvPr>
        </p:nvSpPr>
        <p:spPr bwMode="gray">
          <a:xfrm>
            <a:off x="-8201378" y="7119304"/>
            <a:ext cx="830971" cy="153888"/>
          </a:xfrm>
          <a:prstGeom prst="rect">
            <a:avLst/>
          </a:prstGeom>
        </p:spPr>
        <p:txBody>
          <a:bodyPr/>
          <a:lstStyle/>
          <a:p>
            <a:pPr algn="ctr">
              <a:spcBef>
                <a:spcPts val="500"/>
              </a:spcBef>
            </a:pPr>
            <a:r>
              <a:rPr lang="en-US" sz="1000" dirty="0"/>
              <a:t>McCain</a:t>
            </a:r>
          </a:p>
        </p:txBody>
      </p:sp>
      <p:sp>
        <p:nvSpPr>
          <p:cNvPr id="141" name="Text Placeholder 19"/>
          <p:cNvSpPr>
            <a:spLocks noGrp="1"/>
          </p:cNvSpPr>
          <p:nvPr>
            <p:ph type="body" sz="quarter" idx="4294967295"/>
          </p:nvPr>
        </p:nvSpPr>
        <p:spPr bwMode="gray">
          <a:xfrm>
            <a:off x="-7485806" y="7117498"/>
            <a:ext cx="830971" cy="153888"/>
          </a:xfrm>
          <a:prstGeom prst="rect">
            <a:avLst/>
          </a:prstGeom>
        </p:spPr>
        <p:txBody>
          <a:bodyPr/>
          <a:lstStyle/>
          <a:p>
            <a:pPr algn="ctr">
              <a:spcBef>
                <a:spcPts val="500"/>
              </a:spcBef>
            </a:pPr>
            <a:r>
              <a:rPr lang="en-US" sz="1000" dirty="0"/>
              <a:t>Obama</a:t>
            </a:r>
          </a:p>
        </p:txBody>
      </p:sp>
      <p:sp>
        <p:nvSpPr>
          <p:cNvPr id="142" name="Oval 141"/>
          <p:cNvSpPr/>
          <p:nvPr/>
        </p:nvSpPr>
        <p:spPr bwMode="gray">
          <a:xfrm>
            <a:off x="-14745592" y="6846607"/>
            <a:ext cx="503398" cy="503398"/>
          </a:xfrm>
          <a:prstGeom prst="ellipse">
            <a:avLst/>
          </a:prstGeom>
          <a:solidFill>
            <a:schemeClr val="bg1"/>
          </a:solidFill>
          <a:ln w="1905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43" name="Oval 142"/>
          <p:cNvSpPr/>
          <p:nvPr/>
        </p:nvSpPr>
        <p:spPr bwMode="gray">
          <a:xfrm rot="10800000">
            <a:off x="-14612437" y="6218729"/>
            <a:ext cx="993127" cy="993127"/>
          </a:xfrm>
          <a:prstGeom prst="ellipse">
            <a:avLst/>
          </a:prstGeom>
          <a:solidFill>
            <a:schemeClr val="bg1"/>
          </a:solidFill>
          <a:ln w="28575">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44" name="Down Arrow 143"/>
          <p:cNvSpPr/>
          <p:nvPr/>
        </p:nvSpPr>
        <p:spPr bwMode="gray">
          <a:xfrm rot="10800000">
            <a:off x="-14298157" y="6304189"/>
            <a:ext cx="377103" cy="788159"/>
          </a:xfrm>
          <a:prstGeom prst="downArrow">
            <a:avLst/>
          </a:prstGeom>
          <a:solidFill>
            <a:schemeClr val="bg2"/>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45" name="TextBox 144"/>
          <p:cNvSpPr txBox="1"/>
          <p:nvPr/>
        </p:nvSpPr>
        <p:spPr bwMode="gray">
          <a:xfrm>
            <a:off x="-14690026" y="6548117"/>
            <a:ext cx="1157725" cy="307777"/>
          </a:xfrm>
          <a:prstGeom prst="rect">
            <a:avLst/>
          </a:prstGeom>
          <a:noFill/>
        </p:spPr>
        <p:txBody>
          <a:bodyPr wrap="square" lIns="0" tIns="0" rIns="0" bIns="0" rtlCol="0">
            <a:sp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2000" b="1" i="0" u="none" strike="noStrike" kern="1200" cap="none" spc="0" normalizeH="0" baseline="0" noProof="0" dirty="0">
                <a:ln>
                  <a:noFill/>
                </a:ln>
                <a:solidFill>
                  <a:srgbClr val="4F5861"/>
                </a:solidFill>
                <a:effectLst/>
                <a:uLnTx/>
                <a:uFillTx/>
                <a:latin typeface="Verdana"/>
                <a:ea typeface="+mn-ea"/>
                <a:cs typeface="+mn-cs"/>
              </a:rPr>
              <a:t>+</a:t>
            </a:r>
            <a:r>
              <a:rPr kumimoji="0" lang="en-US" sz="2000" b="0" i="0" u="none" strike="noStrike" kern="1200" cap="none" spc="0" normalizeH="0" baseline="0" noProof="0" dirty="0">
                <a:ln>
                  <a:noFill/>
                </a:ln>
                <a:solidFill>
                  <a:srgbClr val="4F5861"/>
                </a:solidFill>
                <a:effectLst/>
                <a:uLnTx/>
                <a:uFillTx/>
                <a:latin typeface="Verdana"/>
                <a:ea typeface="+mn-ea"/>
                <a:cs typeface="+mn-cs"/>
              </a:rPr>
              <a:t>24%</a:t>
            </a:r>
            <a:endParaRPr kumimoji="0" lang="en-US" sz="2000" b="0" i="1" u="none" strike="noStrike" kern="1200" cap="none" spc="0" normalizeH="0" baseline="0" noProof="0" dirty="0">
              <a:ln>
                <a:noFill/>
              </a:ln>
              <a:solidFill>
                <a:srgbClr val="4F5861"/>
              </a:solidFill>
              <a:effectLst/>
              <a:uLnTx/>
              <a:uFillTx/>
              <a:latin typeface="Verdana"/>
              <a:ea typeface="+mn-ea"/>
              <a:cs typeface="+mn-cs"/>
            </a:endParaRPr>
          </a:p>
        </p:txBody>
      </p:sp>
      <p:pic>
        <p:nvPicPr>
          <p:cNvPr id="146" name="Picture 2" descr="\\advisory.com\files\Public\Share\ABC Templates and Resources\ABC Art Icons Logos\ABC Modern Icons\Person_Casual_with_comput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4673837" y="6959785"/>
            <a:ext cx="291189" cy="241827"/>
          </a:xfrm>
          <a:prstGeom prst="rect">
            <a:avLst/>
          </a:prstGeom>
          <a:noFill/>
          <a:extLst>
            <a:ext uri="{909E8E84-426E-40dd-AFC4-6F175D3DCCD1}">
              <a14:hiddenFill xmlns:a14="http://schemas.microsoft.com/office/drawing/2010/main" xmlns="">
                <a:solidFill>
                  <a:srgbClr val="FFFFFF"/>
                </a:solidFill>
              </a14:hiddenFill>
            </a:ext>
          </a:extLst>
        </p:spPr>
      </p:pic>
      <p:sp>
        <p:nvSpPr>
          <p:cNvPr id="147" name="TextBox 146"/>
          <p:cNvSpPr txBox="1"/>
          <p:nvPr/>
        </p:nvSpPr>
        <p:spPr bwMode="gray">
          <a:xfrm>
            <a:off x="-12276056" y="6840094"/>
            <a:ext cx="1153705" cy="307777"/>
          </a:xfrm>
          <a:prstGeom prst="rect">
            <a:avLst/>
          </a:prstGeom>
          <a:noFill/>
        </p:spPr>
        <p:txBody>
          <a:bodyPr wrap="square" lIns="0" tIns="0" rIns="0" bIns="0" rtlCol="0">
            <a:spAutoFit/>
          </a:bodyPr>
          <a:lstStyle/>
          <a:p>
            <a:pPr marL="0" marR="0" lvl="0" indent="0" algn="r" defTabSz="537667" rtl="0" eaLnBrk="1" fontAlgn="auto" latinLnBrk="0" hangingPunct="1">
              <a:lnSpc>
                <a:spcPct val="100000"/>
              </a:lnSpc>
              <a:spcBef>
                <a:spcPts val="500"/>
              </a:spcBef>
              <a:spcAft>
                <a:spcPts val="0"/>
              </a:spcAft>
              <a:buClrTx/>
              <a:buSzTx/>
              <a:buFontTx/>
              <a:buNone/>
              <a:tabLst/>
              <a:defRPr/>
            </a:pPr>
            <a:r>
              <a:rPr kumimoji="0" lang="en-US" sz="1000" b="0" i="1" u="none" strike="noStrike" kern="1200" cap="none" spc="0" normalizeH="0" baseline="0" noProof="0" dirty="0">
                <a:ln>
                  <a:noFill/>
                </a:ln>
                <a:solidFill>
                  <a:srgbClr val="4F5861"/>
                </a:solidFill>
                <a:effectLst/>
                <a:uLnTx/>
                <a:uFillTx/>
                <a:latin typeface="Verdana"/>
                <a:ea typeface="+mn-ea"/>
                <a:cs typeface="+mn-cs"/>
              </a:rPr>
              <a:t>Donated money online</a:t>
            </a:r>
          </a:p>
        </p:txBody>
      </p:sp>
      <p:sp>
        <p:nvSpPr>
          <p:cNvPr id="148" name="Rectangle 147"/>
          <p:cNvSpPr/>
          <p:nvPr/>
        </p:nvSpPr>
        <p:spPr bwMode="gray">
          <a:xfrm>
            <a:off x="-11009856" y="6794834"/>
            <a:ext cx="646655" cy="170332"/>
          </a:xfrm>
          <a:prstGeom prst="rect">
            <a:avLst/>
          </a:prstGeom>
          <a:solidFill>
            <a:schemeClr val="bg1"/>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49" name="Rectangle 148"/>
          <p:cNvSpPr/>
          <p:nvPr/>
        </p:nvSpPr>
        <p:spPr bwMode="gray">
          <a:xfrm>
            <a:off x="-11009856" y="7007545"/>
            <a:ext cx="1225776" cy="170332"/>
          </a:xfrm>
          <a:prstGeom prst="rect">
            <a:avLst/>
          </a:prstGeom>
          <a:solidFill>
            <a:schemeClr val="accent3"/>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50" name="Text Placeholder 19"/>
          <p:cNvSpPr>
            <a:spLocks noGrp="1"/>
          </p:cNvSpPr>
          <p:nvPr>
            <p:ph type="body" sz="quarter" idx="4294967295"/>
          </p:nvPr>
        </p:nvSpPr>
        <p:spPr bwMode="gray">
          <a:xfrm>
            <a:off x="-10336395" y="6819456"/>
            <a:ext cx="277089" cy="123111"/>
          </a:xfrm>
          <a:prstGeom prst="rect">
            <a:avLst/>
          </a:prstGeom>
        </p:spPr>
        <p:txBody>
          <a:bodyPr/>
          <a:lstStyle/>
          <a:p>
            <a:pPr>
              <a:spcBef>
                <a:spcPts val="500"/>
              </a:spcBef>
            </a:pPr>
            <a:r>
              <a:rPr lang="en-US" sz="800" dirty="0"/>
              <a:t>6%</a:t>
            </a:r>
            <a:endParaRPr lang="en-US" sz="800" i="1" dirty="0"/>
          </a:p>
        </p:txBody>
      </p:sp>
      <p:sp>
        <p:nvSpPr>
          <p:cNvPr id="151" name="Text Placeholder 19"/>
          <p:cNvSpPr>
            <a:spLocks noGrp="1"/>
          </p:cNvSpPr>
          <p:nvPr>
            <p:ph type="body" sz="quarter" idx="4294967295"/>
          </p:nvPr>
        </p:nvSpPr>
        <p:spPr bwMode="gray">
          <a:xfrm>
            <a:off x="-9760065" y="7031155"/>
            <a:ext cx="277089" cy="123111"/>
          </a:xfrm>
          <a:prstGeom prst="rect">
            <a:avLst/>
          </a:prstGeom>
        </p:spPr>
        <p:txBody>
          <a:bodyPr/>
          <a:lstStyle/>
          <a:p>
            <a:pPr>
              <a:spcBef>
                <a:spcPts val="500"/>
              </a:spcBef>
            </a:pPr>
            <a:r>
              <a:rPr lang="en-US" sz="800" dirty="0"/>
              <a:t>15%</a:t>
            </a:r>
            <a:endParaRPr lang="en-US" sz="800" i="1" dirty="0"/>
          </a:p>
        </p:txBody>
      </p:sp>
      <p:sp>
        <p:nvSpPr>
          <p:cNvPr id="152" name="TextBox 151"/>
          <p:cNvSpPr txBox="1"/>
          <p:nvPr/>
        </p:nvSpPr>
        <p:spPr bwMode="gray">
          <a:xfrm>
            <a:off x="-12236394" y="6326840"/>
            <a:ext cx="1153705" cy="307777"/>
          </a:xfrm>
          <a:prstGeom prst="rect">
            <a:avLst/>
          </a:prstGeom>
          <a:noFill/>
        </p:spPr>
        <p:txBody>
          <a:bodyPr wrap="square" lIns="0" tIns="0" rIns="0" bIns="0" rtlCol="0">
            <a:spAutoFit/>
          </a:bodyPr>
          <a:lstStyle/>
          <a:p>
            <a:pPr marL="0" marR="0" lvl="0" indent="0" algn="r" defTabSz="537667" rtl="0" eaLnBrk="1" fontAlgn="auto" latinLnBrk="0" hangingPunct="1">
              <a:lnSpc>
                <a:spcPct val="100000"/>
              </a:lnSpc>
              <a:spcBef>
                <a:spcPts val="500"/>
              </a:spcBef>
              <a:spcAft>
                <a:spcPts val="0"/>
              </a:spcAft>
              <a:buClrTx/>
              <a:buSzTx/>
              <a:buFontTx/>
              <a:buNone/>
              <a:tabLst/>
              <a:defRPr/>
            </a:pPr>
            <a:r>
              <a:rPr kumimoji="0" lang="en-US" sz="1000" b="0" i="1" u="none" strike="noStrike" kern="1200" cap="none" spc="0" normalizeH="0" baseline="0" noProof="0" dirty="0">
                <a:ln>
                  <a:noFill/>
                </a:ln>
                <a:solidFill>
                  <a:srgbClr val="4F5861"/>
                </a:solidFill>
                <a:effectLst/>
                <a:uLnTx/>
                <a:uFillTx/>
                <a:latin typeface="Verdana"/>
                <a:ea typeface="+mn-ea"/>
                <a:cs typeface="+mn-cs"/>
              </a:rPr>
              <a:t>Signed up for email alerts</a:t>
            </a:r>
          </a:p>
        </p:txBody>
      </p:sp>
      <p:sp>
        <p:nvSpPr>
          <p:cNvPr id="153" name="Rectangle 152"/>
          <p:cNvSpPr/>
          <p:nvPr/>
        </p:nvSpPr>
        <p:spPr bwMode="gray">
          <a:xfrm>
            <a:off x="-11011805" y="6297822"/>
            <a:ext cx="722265" cy="170332"/>
          </a:xfrm>
          <a:prstGeom prst="rect">
            <a:avLst/>
          </a:prstGeom>
          <a:solidFill>
            <a:schemeClr val="bg1"/>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54" name="Rectangle 153"/>
          <p:cNvSpPr/>
          <p:nvPr/>
        </p:nvSpPr>
        <p:spPr bwMode="gray">
          <a:xfrm>
            <a:off x="-11011805" y="6510533"/>
            <a:ext cx="1105805" cy="170332"/>
          </a:xfrm>
          <a:prstGeom prst="rect">
            <a:avLst/>
          </a:prstGeom>
          <a:solidFill>
            <a:schemeClr val="accent3"/>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55" name="Text Placeholder 19"/>
          <p:cNvSpPr>
            <a:spLocks noGrp="1"/>
          </p:cNvSpPr>
          <p:nvPr>
            <p:ph type="body" sz="quarter" idx="4294967295"/>
          </p:nvPr>
        </p:nvSpPr>
        <p:spPr bwMode="gray">
          <a:xfrm>
            <a:off x="-10256749" y="6322444"/>
            <a:ext cx="277089" cy="123111"/>
          </a:xfrm>
          <a:prstGeom prst="rect">
            <a:avLst/>
          </a:prstGeom>
        </p:spPr>
        <p:txBody>
          <a:bodyPr/>
          <a:lstStyle/>
          <a:p>
            <a:pPr>
              <a:spcBef>
                <a:spcPts val="500"/>
              </a:spcBef>
            </a:pPr>
            <a:r>
              <a:rPr lang="en-US" sz="800" dirty="0"/>
              <a:t>8%</a:t>
            </a:r>
            <a:endParaRPr lang="en-US" sz="800" i="1" dirty="0"/>
          </a:p>
        </p:txBody>
      </p:sp>
      <p:sp>
        <p:nvSpPr>
          <p:cNvPr id="156" name="Text Placeholder 19"/>
          <p:cNvSpPr>
            <a:spLocks noGrp="1"/>
          </p:cNvSpPr>
          <p:nvPr>
            <p:ph type="body" sz="quarter" idx="4294967295"/>
          </p:nvPr>
        </p:nvSpPr>
        <p:spPr bwMode="gray">
          <a:xfrm>
            <a:off x="-9853204" y="6534143"/>
            <a:ext cx="277089" cy="123111"/>
          </a:xfrm>
          <a:prstGeom prst="rect">
            <a:avLst/>
          </a:prstGeom>
        </p:spPr>
        <p:txBody>
          <a:bodyPr/>
          <a:lstStyle/>
          <a:p>
            <a:pPr>
              <a:spcBef>
                <a:spcPts val="500"/>
              </a:spcBef>
            </a:pPr>
            <a:r>
              <a:rPr lang="en-US" sz="800" dirty="0"/>
              <a:t>12%</a:t>
            </a:r>
            <a:endParaRPr lang="en-US" sz="800" i="1" dirty="0"/>
          </a:p>
        </p:txBody>
      </p:sp>
      <p:grpSp>
        <p:nvGrpSpPr>
          <p:cNvPr id="157" name="Group 156"/>
          <p:cNvGrpSpPr/>
          <p:nvPr/>
        </p:nvGrpSpPr>
        <p:grpSpPr>
          <a:xfrm>
            <a:off x="-15065191" y="3685324"/>
            <a:ext cx="423088" cy="981597"/>
            <a:chOff x="939983" y="3795942"/>
            <a:chExt cx="423088" cy="981597"/>
          </a:xfrm>
        </p:grpSpPr>
        <p:pic>
          <p:nvPicPr>
            <p:cNvPr id="158" name="Picture 3" descr="\\advisory.com\files\Public\Share\ABC Templates and Resources\ABC Art Icons Logos\ABC Modern Icons\Mone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2346" y="3795942"/>
              <a:ext cx="130725" cy="239132"/>
            </a:xfrm>
            <a:prstGeom prst="rect">
              <a:avLst/>
            </a:prstGeom>
            <a:noFill/>
            <a:extLst>
              <a:ext uri="{909E8E84-426E-40dd-AFC4-6F175D3DCCD1}">
                <a14:hiddenFill xmlns:a14="http://schemas.microsoft.com/office/drawing/2010/main" xmlns="">
                  <a:solidFill>
                    <a:srgbClr val="FFFFFF"/>
                  </a:solidFill>
                </a14:hiddenFill>
              </a:ext>
            </a:extLst>
          </p:spPr>
        </p:pic>
        <p:pic>
          <p:nvPicPr>
            <p:cNvPr id="159" name="Picture 2" descr="\\advisory.com\files\Public\Share\ABC Templates and Resources\ABC Art Icons Logos\ABC Modern Icons\Stick_Exec_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983" y="3907070"/>
              <a:ext cx="327878" cy="870469"/>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60" name="Group 159"/>
          <p:cNvGrpSpPr/>
          <p:nvPr/>
        </p:nvGrpSpPr>
        <p:grpSpPr>
          <a:xfrm>
            <a:off x="-13903154" y="3734411"/>
            <a:ext cx="197375" cy="457923"/>
            <a:chOff x="939983" y="3795942"/>
            <a:chExt cx="423088" cy="981597"/>
          </a:xfrm>
        </p:grpSpPr>
        <p:pic>
          <p:nvPicPr>
            <p:cNvPr id="161" name="Picture 3" descr="\\advisory.com\files\Public\Share\ABC Templates and Resources\ABC Art Icons Logos\ABC Modern Icons\Mone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2346" y="3795942"/>
              <a:ext cx="130725" cy="239132"/>
            </a:xfrm>
            <a:prstGeom prst="rect">
              <a:avLst/>
            </a:prstGeom>
            <a:noFill/>
            <a:extLst>
              <a:ext uri="{909E8E84-426E-40dd-AFC4-6F175D3DCCD1}">
                <a14:hiddenFill xmlns:a14="http://schemas.microsoft.com/office/drawing/2010/main" xmlns="">
                  <a:solidFill>
                    <a:srgbClr val="FFFFFF"/>
                  </a:solidFill>
                </a14:hiddenFill>
              </a:ext>
            </a:extLst>
          </p:spPr>
        </p:pic>
        <p:pic>
          <p:nvPicPr>
            <p:cNvPr id="162" name="Picture 2" descr="\\advisory.com\files\Public\Share\ABC Templates and Resources\ABC Art Icons Logos\ABC Modern Icons\Stick_Exec_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983" y="3907070"/>
              <a:ext cx="327878" cy="870469"/>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63" name="Group 162"/>
          <p:cNvGrpSpPr/>
          <p:nvPr/>
        </p:nvGrpSpPr>
        <p:grpSpPr>
          <a:xfrm>
            <a:off x="-13697515" y="3734411"/>
            <a:ext cx="197375" cy="457923"/>
            <a:chOff x="939983" y="3795942"/>
            <a:chExt cx="423088" cy="981597"/>
          </a:xfrm>
        </p:grpSpPr>
        <p:pic>
          <p:nvPicPr>
            <p:cNvPr id="164" name="Picture 3" descr="\\advisory.com\files\Public\Share\ABC Templates and Resources\ABC Art Icons Logos\ABC Modern Icons\Mone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2346" y="3795942"/>
              <a:ext cx="130725" cy="239132"/>
            </a:xfrm>
            <a:prstGeom prst="rect">
              <a:avLst/>
            </a:prstGeom>
            <a:noFill/>
            <a:extLst>
              <a:ext uri="{909E8E84-426E-40dd-AFC4-6F175D3DCCD1}">
                <a14:hiddenFill xmlns:a14="http://schemas.microsoft.com/office/drawing/2010/main" xmlns="">
                  <a:solidFill>
                    <a:srgbClr val="FFFFFF"/>
                  </a:solidFill>
                </a14:hiddenFill>
              </a:ext>
            </a:extLst>
          </p:spPr>
        </p:pic>
        <p:pic>
          <p:nvPicPr>
            <p:cNvPr id="165" name="Picture 2" descr="\\advisory.com\files\Public\Share\ABC Templates and Resources\ABC Art Icons Logos\ABC Modern Icons\Stick_Exec_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983" y="3907070"/>
              <a:ext cx="327878" cy="870469"/>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66" name="Group 165"/>
          <p:cNvGrpSpPr/>
          <p:nvPr/>
        </p:nvGrpSpPr>
        <p:grpSpPr>
          <a:xfrm>
            <a:off x="-13494983" y="3734411"/>
            <a:ext cx="197375" cy="457923"/>
            <a:chOff x="939983" y="3795942"/>
            <a:chExt cx="423088" cy="981597"/>
          </a:xfrm>
        </p:grpSpPr>
        <p:pic>
          <p:nvPicPr>
            <p:cNvPr id="167" name="Picture 3" descr="\\advisory.com\files\Public\Share\ABC Templates and Resources\ABC Art Icons Logos\ABC Modern Icons\Mone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2346" y="3795942"/>
              <a:ext cx="130725" cy="239132"/>
            </a:xfrm>
            <a:prstGeom prst="rect">
              <a:avLst/>
            </a:prstGeom>
            <a:noFill/>
            <a:extLst>
              <a:ext uri="{909E8E84-426E-40dd-AFC4-6F175D3DCCD1}">
                <a14:hiddenFill xmlns:a14="http://schemas.microsoft.com/office/drawing/2010/main" xmlns="">
                  <a:solidFill>
                    <a:srgbClr val="FFFFFF"/>
                  </a:solidFill>
                </a14:hiddenFill>
              </a:ext>
            </a:extLst>
          </p:spPr>
        </p:pic>
        <p:pic>
          <p:nvPicPr>
            <p:cNvPr id="168" name="Picture 2" descr="\\advisory.com\files\Public\Share\ABC Templates and Resources\ABC Art Icons Logos\ABC Modern Icons\Stick_Exec_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983" y="3907070"/>
              <a:ext cx="327878" cy="870469"/>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69" name="Group 168"/>
          <p:cNvGrpSpPr/>
          <p:nvPr/>
        </p:nvGrpSpPr>
        <p:grpSpPr>
          <a:xfrm>
            <a:off x="-13297608" y="3734411"/>
            <a:ext cx="197375" cy="457923"/>
            <a:chOff x="939983" y="3795942"/>
            <a:chExt cx="423088" cy="981597"/>
          </a:xfrm>
        </p:grpSpPr>
        <p:pic>
          <p:nvPicPr>
            <p:cNvPr id="170" name="Picture 3" descr="\\advisory.com\files\Public\Share\ABC Templates and Resources\ABC Art Icons Logos\ABC Modern Icons\Mone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2346" y="3795942"/>
              <a:ext cx="130725" cy="239132"/>
            </a:xfrm>
            <a:prstGeom prst="rect">
              <a:avLst/>
            </a:prstGeom>
            <a:noFill/>
            <a:extLst>
              <a:ext uri="{909E8E84-426E-40dd-AFC4-6F175D3DCCD1}">
                <a14:hiddenFill xmlns:a14="http://schemas.microsoft.com/office/drawing/2010/main" xmlns="">
                  <a:solidFill>
                    <a:srgbClr val="FFFFFF"/>
                  </a:solidFill>
                </a14:hiddenFill>
              </a:ext>
            </a:extLst>
          </p:spPr>
        </p:pic>
        <p:pic>
          <p:nvPicPr>
            <p:cNvPr id="171" name="Picture 2" descr="\\advisory.com\files\Public\Share\ABC Templates and Resources\ABC Art Icons Logos\ABC Modern Icons\Stick_Exec_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983" y="3907070"/>
              <a:ext cx="327878" cy="870469"/>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72" name="Group 171"/>
          <p:cNvGrpSpPr/>
          <p:nvPr/>
        </p:nvGrpSpPr>
        <p:grpSpPr>
          <a:xfrm>
            <a:off x="-13905772" y="4203608"/>
            <a:ext cx="197375" cy="457923"/>
            <a:chOff x="939983" y="3795942"/>
            <a:chExt cx="423088" cy="981597"/>
          </a:xfrm>
        </p:grpSpPr>
        <p:pic>
          <p:nvPicPr>
            <p:cNvPr id="173" name="Picture 3" descr="\\advisory.com\files\Public\Share\ABC Templates and Resources\ABC Art Icons Logos\ABC Modern Icons\Mone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2346" y="3795942"/>
              <a:ext cx="130725" cy="239132"/>
            </a:xfrm>
            <a:prstGeom prst="rect">
              <a:avLst/>
            </a:prstGeom>
            <a:noFill/>
            <a:extLst>
              <a:ext uri="{909E8E84-426E-40dd-AFC4-6F175D3DCCD1}">
                <a14:hiddenFill xmlns:a14="http://schemas.microsoft.com/office/drawing/2010/main" xmlns="">
                  <a:solidFill>
                    <a:srgbClr val="FFFFFF"/>
                  </a:solidFill>
                </a14:hiddenFill>
              </a:ext>
            </a:extLst>
          </p:spPr>
        </p:pic>
        <p:pic>
          <p:nvPicPr>
            <p:cNvPr id="174" name="Picture 2" descr="\\advisory.com\files\Public\Share\ABC Templates and Resources\ABC Art Icons Logos\ABC Modern Icons\Stick_Exec_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983" y="3907070"/>
              <a:ext cx="327878" cy="870469"/>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75" name="Group 174"/>
          <p:cNvGrpSpPr/>
          <p:nvPr/>
        </p:nvGrpSpPr>
        <p:grpSpPr>
          <a:xfrm>
            <a:off x="-13700133" y="4203608"/>
            <a:ext cx="197375" cy="457923"/>
            <a:chOff x="939983" y="3795942"/>
            <a:chExt cx="423088" cy="981597"/>
          </a:xfrm>
        </p:grpSpPr>
        <p:pic>
          <p:nvPicPr>
            <p:cNvPr id="176" name="Picture 3" descr="\\advisory.com\files\Public\Share\ABC Templates and Resources\ABC Art Icons Logos\ABC Modern Icons\Mone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2346" y="3795942"/>
              <a:ext cx="130725" cy="239132"/>
            </a:xfrm>
            <a:prstGeom prst="rect">
              <a:avLst/>
            </a:prstGeom>
            <a:noFill/>
            <a:extLst>
              <a:ext uri="{909E8E84-426E-40dd-AFC4-6F175D3DCCD1}">
                <a14:hiddenFill xmlns:a14="http://schemas.microsoft.com/office/drawing/2010/main" xmlns="">
                  <a:solidFill>
                    <a:srgbClr val="FFFFFF"/>
                  </a:solidFill>
                </a14:hiddenFill>
              </a:ext>
            </a:extLst>
          </p:spPr>
        </p:pic>
        <p:pic>
          <p:nvPicPr>
            <p:cNvPr id="177" name="Picture 2" descr="\\advisory.com\files\Public\Share\ABC Templates and Resources\ABC Art Icons Logos\ABC Modern Icons\Stick_Exec_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983" y="3907070"/>
              <a:ext cx="327878" cy="870469"/>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78" name="Group 177"/>
          <p:cNvGrpSpPr/>
          <p:nvPr/>
        </p:nvGrpSpPr>
        <p:grpSpPr>
          <a:xfrm>
            <a:off x="-13497601" y="4203608"/>
            <a:ext cx="197375" cy="457923"/>
            <a:chOff x="939983" y="3795942"/>
            <a:chExt cx="423088" cy="981597"/>
          </a:xfrm>
        </p:grpSpPr>
        <p:pic>
          <p:nvPicPr>
            <p:cNvPr id="179" name="Picture 3" descr="\\advisory.com\files\Public\Share\ABC Templates and Resources\ABC Art Icons Logos\ABC Modern Icons\Mone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2346" y="3795942"/>
              <a:ext cx="130725" cy="239132"/>
            </a:xfrm>
            <a:prstGeom prst="rect">
              <a:avLst/>
            </a:prstGeom>
            <a:noFill/>
            <a:extLst>
              <a:ext uri="{909E8E84-426E-40dd-AFC4-6F175D3DCCD1}">
                <a14:hiddenFill xmlns:a14="http://schemas.microsoft.com/office/drawing/2010/main" xmlns="">
                  <a:solidFill>
                    <a:srgbClr val="FFFFFF"/>
                  </a:solidFill>
                </a14:hiddenFill>
              </a:ext>
            </a:extLst>
          </p:spPr>
        </p:pic>
        <p:pic>
          <p:nvPicPr>
            <p:cNvPr id="180" name="Picture 2" descr="\\advisory.com\files\Public\Share\ABC Templates and Resources\ABC Art Icons Logos\ABC Modern Icons\Stick_Exec_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983" y="3907070"/>
              <a:ext cx="327878" cy="870469"/>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81" name="Group 180"/>
          <p:cNvGrpSpPr/>
          <p:nvPr/>
        </p:nvGrpSpPr>
        <p:grpSpPr>
          <a:xfrm>
            <a:off x="-13300226" y="4203608"/>
            <a:ext cx="197375" cy="457923"/>
            <a:chOff x="939983" y="3795942"/>
            <a:chExt cx="423088" cy="981597"/>
          </a:xfrm>
        </p:grpSpPr>
        <p:pic>
          <p:nvPicPr>
            <p:cNvPr id="182" name="Picture 3" descr="\\advisory.com\files\Public\Share\ABC Templates and Resources\ABC Art Icons Logos\ABC Modern Icons\Mone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2346" y="3795942"/>
              <a:ext cx="130725" cy="239132"/>
            </a:xfrm>
            <a:prstGeom prst="rect">
              <a:avLst/>
            </a:prstGeom>
            <a:noFill/>
            <a:extLst>
              <a:ext uri="{909E8E84-426E-40dd-AFC4-6F175D3DCCD1}">
                <a14:hiddenFill xmlns:a14="http://schemas.microsoft.com/office/drawing/2010/main" xmlns="">
                  <a:solidFill>
                    <a:srgbClr val="FFFFFF"/>
                  </a:solidFill>
                </a14:hiddenFill>
              </a:ext>
            </a:extLst>
          </p:spPr>
        </p:pic>
        <p:pic>
          <p:nvPicPr>
            <p:cNvPr id="183" name="Picture 2" descr="\\advisory.com\files\Public\Share\ABC Templates and Resources\ABC Art Icons Logos\ABC Modern Icons\Stick_Exec_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983" y="3907070"/>
              <a:ext cx="327878" cy="870469"/>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184" name="TextBox 183"/>
          <p:cNvSpPr txBox="1"/>
          <p:nvPr/>
        </p:nvSpPr>
        <p:spPr bwMode="gray">
          <a:xfrm>
            <a:off x="-12537440" y="5149580"/>
            <a:ext cx="3779519" cy="184666"/>
          </a:xfrm>
          <a:prstGeom prst="rect">
            <a:avLst/>
          </a:prstGeom>
          <a:noFill/>
        </p:spPr>
        <p:txBody>
          <a:bodyPr wrap="square" lIns="0" tIns="0" rIns="0" bIns="0" rtlCol="0">
            <a:sp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1200" b="0" i="0" u="none" strike="noStrike" kern="1200" cap="none" spc="0" normalizeH="0" baseline="0" noProof="0" dirty="0">
                <a:ln>
                  <a:noFill/>
                </a:ln>
                <a:solidFill>
                  <a:srgbClr val="4F5861"/>
                </a:solidFill>
                <a:effectLst/>
                <a:uLnTx/>
                <a:uFillTx/>
                <a:latin typeface="Verdana"/>
                <a:ea typeface="+mn-ea"/>
                <a:cs typeface="+mn-cs"/>
              </a:rPr>
              <a:t>Voter Activity</a:t>
            </a:r>
            <a:endParaRPr kumimoji="0" lang="en-US" sz="1000" b="0" i="1" u="none" strike="noStrike" kern="1200" cap="none" spc="0" normalizeH="0" baseline="0" noProof="0" dirty="0">
              <a:ln>
                <a:noFill/>
              </a:ln>
              <a:solidFill>
                <a:srgbClr val="4F5861"/>
              </a:solidFill>
              <a:effectLst/>
              <a:uLnTx/>
              <a:uFillTx/>
              <a:latin typeface="Verdana"/>
              <a:ea typeface="+mn-ea"/>
              <a:cs typeface="+mn-cs"/>
            </a:endParaRPr>
          </a:p>
        </p:txBody>
      </p:sp>
      <p:pic>
        <p:nvPicPr>
          <p:cNvPr id="185" name="Picture 2" descr="https://upload.wikimedia.org/wikipedia/en/thumb/b/b4/Obama_logomark.svg/1024px-Obama_logomark.sv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33072" y="2516478"/>
            <a:ext cx="676347" cy="676347"/>
          </a:xfrm>
          <a:prstGeom prst="rect">
            <a:avLst/>
          </a:prstGeom>
          <a:noFill/>
          <a:extLst>
            <a:ext uri="{909E8E84-426E-40dd-AFC4-6F175D3DCCD1}">
              <a14:hiddenFill xmlns:a14="http://schemas.microsoft.com/office/drawing/2010/main" xmlns="">
                <a:solidFill>
                  <a:srgbClr val="FFFFFF"/>
                </a:solidFill>
              </a14:hiddenFill>
            </a:ext>
          </a:extLst>
        </p:spPr>
      </p:pic>
      <p:sp>
        <p:nvSpPr>
          <p:cNvPr id="186" name="TextBox 185"/>
          <p:cNvSpPr txBox="1"/>
          <p:nvPr/>
        </p:nvSpPr>
        <p:spPr bwMode="gray">
          <a:xfrm>
            <a:off x="-12536025" y="3434106"/>
            <a:ext cx="3779519" cy="184666"/>
          </a:xfrm>
          <a:prstGeom prst="rect">
            <a:avLst/>
          </a:prstGeom>
          <a:noFill/>
        </p:spPr>
        <p:txBody>
          <a:bodyPr wrap="square" lIns="0" tIns="0" rIns="0" bIns="0" rtlCol="0">
            <a:sp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1200" b="0" i="0" u="none" strike="noStrike" kern="1200" cap="none" spc="0" normalizeH="0" baseline="0" noProof="0" dirty="0">
                <a:ln>
                  <a:noFill/>
                </a:ln>
                <a:solidFill>
                  <a:srgbClr val="4F5861"/>
                </a:solidFill>
                <a:effectLst/>
                <a:uLnTx/>
                <a:uFillTx/>
                <a:latin typeface="Verdana"/>
                <a:ea typeface="+mn-ea"/>
                <a:cs typeface="+mn-cs"/>
              </a:rPr>
              <a:t>Digital Campaign Strategy</a:t>
            </a:r>
            <a:endParaRPr kumimoji="0" lang="en-US" sz="1000" b="0" i="1" u="none" strike="noStrike" kern="1200" cap="none" spc="0" normalizeH="0" baseline="0" noProof="0" dirty="0">
              <a:ln>
                <a:noFill/>
              </a:ln>
              <a:solidFill>
                <a:srgbClr val="4F5861"/>
              </a:solidFill>
              <a:effectLst/>
              <a:uLnTx/>
              <a:uFillTx/>
              <a:latin typeface="Verdana"/>
              <a:ea typeface="+mn-ea"/>
              <a:cs typeface="+mn-cs"/>
            </a:endParaRPr>
          </a:p>
        </p:txBody>
      </p:sp>
      <p:sp>
        <p:nvSpPr>
          <p:cNvPr id="187" name="Right Arrow 186"/>
          <p:cNvSpPr/>
          <p:nvPr/>
        </p:nvSpPr>
        <p:spPr bwMode="gray">
          <a:xfrm>
            <a:off x="-14485287" y="4066953"/>
            <a:ext cx="419604" cy="294952"/>
          </a:xfrm>
          <a:prstGeom prst="rightArrow">
            <a:avLst/>
          </a:prstGeom>
          <a:solidFill>
            <a:schemeClr val="bg1"/>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88" name="TextBox 187"/>
          <p:cNvSpPr txBox="1"/>
          <p:nvPr/>
        </p:nvSpPr>
        <p:spPr bwMode="gray">
          <a:xfrm>
            <a:off x="-11401440" y="2593206"/>
            <a:ext cx="2279024" cy="461665"/>
          </a:xfrm>
          <a:prstGeom prst="rect">
            <a:avLst/>
          </a:prstGeom>
          <a:noFill/>
        </p:spPr>
        <p:txBody>
          <a:bodyPr wrap="square" lIns="0" tIns="0" rIns="0" bIns="0" rtlCol="0">
            <a:spAutoFit/>
          </a:bodyPr>
          <a:lstStyle/>
          <a:p>
            <a:pPr marL="0" marR="0" lvl="0" indent="0" algn="l" defTabSz="537667" rtl="0" eaLnBrk="1" fontAlgn="auto" latinLnBrk="0" hangingPunct="1">
              <a:lnSpc>
                <a:spcPct val="100000"/>
              </a:lnSpc>
              <a:spcBef>
                <a:spcPts val="500"/>
              </a:spcBef>
              <a:spcAft>
                <a:spcPts val="0"/>
              </a:spcAft>
              <a:buClrTx/>
              <a:buSzTx/>
              <a:buFontTx/>
              <a:buNone/>
              <a:tabLst/>
              <a:defRPr/>
            </a:pPr>
            <a:r>
              <a:rPr kumimoji="0" lang="en-US" sz="1000" b="0" i="1" u="none" strike="noStrike" kern="1200" cap="none" spc="0" normalizeH="0" baseline="0" noProof="0" dirty="0">
                <a:ln>
                  <a:noFill/>
                </a:ln>
                <a:solidFill>
                  <a:srgbClr val="4F5861"/>
                </a:solidFill>
                <a:effectLst/>
                <a:uLnTx/>
                <a:uFillTx/>
                <a:latin typeface="Verdana"/>
                <a:ea typeface="+mn-ea"/>
                <a:cs typeface="+mn-cs"/>
              </a:rPr>
              <a:t>Obama campaign hires Facebook cofounder Chris Hughes to run digital/online strategy </a:t>
            </a:r>
          </a:p>
        </p:txBody>
      </p:sp>
      <p:sp>
        <p:nvSpPr>
          <p:cNvPr id="189" name="Text Placeholder 19"/>
          <p:cNvSpPr>
            <a:spLocks noGrp="1"/>
          </p:cNvSpPr>
          <p:nvPr>
            <p:ph type="body" sz="quarter" idx="4294967295"/>
          </p:nvPr>
        </p:nvSpPr>
        <p:spPr bwMode="gray">
          <a:xfrm>
            <a:off x="-15208243" y="4759108"/>
            <a:ext cx="624321" cy="153888"/>
          </a:xfrm>
          <a:prstGeom prst="rect">
            <a:avLst/>
          </a:prstGeom>
        </p:spPr>
        <p:txBody>
          <a:bodyPr/>
          <a:lstStyle/>
          <a:p>
            <a:pPr algn="ctr">
              <a:spcBef>
                <a:spcPts val="500"/>
              </a:spcBef>
            </a:pPr>
            <a:r>
              <a:rPr lang="en-US" sz="1000" i="1" dirty="0"/>
              <a:t>Before</a:t>
            </a:r>
          </a:p>
        </p:txBody>
      </p:sp>
      <p:sp>
        <p:nvSpPr>
          <p:cNvPr id="190" name="Text Placeholder 19"/>
          <p:cNvSpPr>
            <a:spLocks noGrp="1"/>
          </p:cNvSpPr>
          <p:nvPr>
            <p:ph type="body" sz="quarter" idx="4294967295"/>
          </p:nvPr>
        </p:nvSpPr>
        <p:spPr bwMode="gray">
          <a:xfrm>
            <a:off x="-13830159" y="4759108"/>
            <a:ext cx="624321" cy="153888"/>
          </a:xfrm>
          <a:prstGeom prst="rect">
            <a:avLst/>
          </a:prstGeom>
        </p:spPr>
        <p:txBody>
          <a:bodyPr/>
          <a:lstStyle/>
          <a:p>
            <a:pPr algn="ctr">
              <a:spcBef>
                <a:spcPts val="500"/>
              </a:spcBef>
            </a:pPr>
            <a:r>
              <a:rPr lang="en-US" sz="1000" i="1" dirty="0"/>
              <a:t>After</a:t>
            </a:r>
          </a:p>
        </p:txBody>
      </p:sp>
      <p:sp>
        <p:nvSpPr>
          <p:cNvPr id="191" name="Down Arrow 190"/>
          <p:cNvSpPr/>
          <p:nvPr/>
        </p:nvSpPr>
        <p:spPr bwMode="gray">
          <a:xfrm>
            <a:off x="-10846770" y="4541056"/>
            <a:ext cx="408339" cy="515007"/>
          </a:xfrm>
          <a:prstGeom prst="downArrow">
            <a:avLst/>
          </a:prstGeom>
          <a:solidFill>
            <a:schemeClr val="bg1"/>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pic>
        <p:nvPicPr>
          <p:cNvPr id="192" name="Picture 2" descr="\\advisory.com\files\Public\Share\ABC Templates and Resources\ABC Art Icons Logos\ABC Modern Icons\Data_analytics.png"/>
          <p:cNvPicPr>
            <a:picLocks noChangeAspect="1" noChangeArrowheads="1"/>
          </p:cNvPicPr>
          <p:nvPr/>
        </p:nvPicPr>
        <p:blipFill>
          <a:blip r:embed="rId7">
            <a:grayscl/>
            <a:extLst>
              <a:ext uri="{28A0092B-C50C-407E-A947-70E740481C1C}">
                <a14:useLocalDpi xmlns:a14="http://schemas.microsoft.com/office/drawing/2010/main" val="0"/>
              </a:ext>
            </a:extLst>
          </a:blip>
          <a:srcRect/>
          <a:stretch>
            <a:fillRect/>
          </a:stretch>
        </p:blipFill>
        <p:spPr bwMode="auto">
          <a:xfrm>
            <a:off x="-12200398" y="3700464"/>
            <a:ext cx="291356" cy="202979"/>
          </a:xfrm>
          <a:prstGeom prst="rect">
            <a:avLst/>
          </a:prstGeom>
          <a:noFill/>
          <a:extLst>
            <a:ext uri="{909E8E84-426E-40dd-AFC4-6F175D3DCCD1}">
              <a14:hiddenFill xmlns:a14="http://schemas.microsoft.com/office/drawing/2010/main" xmlns="">
                <a:solidFill>
                  <a:srgbClr val="FFFFFF"/>
                </a:solidFill>
              </a14:hiddenFill>
            </a:ext>
          </a:extLst>
        </p:spPr>
      </p:pic>
      <p:sp>
        <p:nvSpPr>
          <p:cNvPr id="193" name="TextBox 192"/>
          <p:cNvSpPr txBox="1"/>
          <p:nvPr/>
        </p:nvSpPr>
        <p:spPr bwMode="gray">
          <a:xfrm>
            <a:off x="-11706993" y="3746408"/>
            <a:ext cx="3115896" cy="153888"/>
          </a:xfrm>
          <a:prstGeom prst="rect">
            <a:avLst/>
          </a:prstGeom>
          <a:noFill/>
        </p:spPr>
        <p:txBody>
          <a:bodyPr wrap="square" lIns="0" tIns="0" rIns="0" bIns="0" rtlCol="0">
            <a:spAutoFit/>
          </a:bodyPr>
          <a:lstStyle/>
          <a:p>
            <a:pPr marL="0" marR="0" lvl="0" indent="0" algn="l" defTabSz="537667" rtl="0" eaLnBrk="1" fontAlgn="auto" latinLnBrk="0" hangingPunct="1">
              <a:lnSpc>
                <a:spcPct val="100000"/>
              </a:lnSpc>
              <a:spcBef>
                <a:spcPts val="500"/>
              </a:spcBef>
              <a:spcAft>
                <a:spcPts val="0"/>
              </a:spcAft>
              <a:buClrTx/>
              <a:buSzTx/>
              <a:buFontTx/>
              <a:buNone/>
              <a:tabLst/>
              <a:defRPr/>
            </a:pPr>
            <a:r>
              <a:rPr kumimoji="0" lang="en-US" sz="1000" b="0" i="0" u="none" strike="noStrike" kern="1200" cap="none" spc="0" normalizeH="0" baseline="0" noProof="0" dirty="0">
                <a:ln>
                  <a:noFill/>
                </a:ln>
                <a:solidFill>
                  <a:srgbClr val="4F5861"/>
                </a:solidFill>
                <a:effectLst/>
                <a:uLnTx/>
                <a:uFillTx/>
                <a:latin typeface="Verdana"/>
                <a:ea typeface="+mn-ea"/>
                <a:cs typeface="+mn-cs"/>
              </a:rPr>
              <a:t>Intensive data collection and analysis</a:t>
            </a:r>
          </a:p>
        </p:txBody>
      </p:sp>
      <p:sp>
        <p:nvSpPr>
          <p:cNvPr id="194" name="TextBox 193"/>
          <p:cNvSpPr txBox="1"/>
          <p:nvPr/>
        </p:nvSpPr>
        <p:spPr bwMode="gray">
          <a:xfrm>
            <a:off x="-11706993" y="4079784"/>
            <a:ext cx="3115896" cy="153888"/>
          </a:xfrm>
          <a:prstGeom prst="rect">
            <a:avLst/>
          </a:prstGeom>
          <a:noFill/>
        </p:spPr>
        <p:txBody>
          <a:bodyPr wrap="square" lIns="0" tIns="0" rIns="0" bIns="0" rtlCol="0">
            <a:spAutoFit/>
          </a:bodyPr>
          <a:lstStyle/>
          <a:p>
            <a:pPr marL="0" marR="0" lvl="0" indent="0" algn="l" defTabSz="537667" rtl="0" eaLnBrk="1" fontAlgn="auto" latinLnBrk="0" hangingPunct="1">
              <a:lnSpc>
                <a:spcPct val="100000"/>
              </a:lnSpc>
              <a:spcBef>
                <a:spcPts val="500"/>
              </a:spcBef>
              <a:spcAft>
                <a:spcPts val="0"/>
              </a:spcAft>
              <a:buClrTx/>
              <a:buSzTx/>
              <a:buFontTx/>
              <a:buNone/>
              <a:tabLst/>
              <a:defRPr/>
            </a:pPr>
            <a:r>
              <a:rPr kumimoji="0" lang="en-US" sz="1000" b="0" i="0" u="none" strike="noStrike" kern="1200" cap="none" spc="0" normalizeH="0" baseline="0" noProof="0" dirty="0">
                <a:ln>
                  <a:noFill/>
                </a:ln>
                <a:solidFill>
                  <a:srgbClr val="4F5861"/>
                </a:solidFill>
                <a:effectLst/>
                <a:uLnTx/>
                <a:uFillTx/>
                <a:latin typeface="Verdana"/>
                <a:ea typeface="+mn-ea"/>
                <a:cs typeface="+mn-cs"/>
              </a:rPr>
              <a:t>Intensive direct mail outreach</a:t>
            </a:r>
          </a:p>
        </p:txBody>
      </p:sp>
      <p:sp>
        <p:nvSpPr>
          <p:cNvPr id="195" name="TextBox 194"/>
          <p:cNvSpPr txBox="1"/>
          <p:nvPr/>
        </p:nvSpPr>
        <p:spPr bwMode="gray">
          <a:xfrm>
            <a:off x="-11706993" y="4428400"/>
            <a:ext cx="3115896" cy="153888"/>
          </a:xfrm>
          <a:prstGeom prst="rect">
            <a:avLst/>
          </a:prstGeom>
          <a:noFill/>
        </p:spPr>
        <p:txBody>
          <a:bodyPr wrap="square" lIns="0" tIns="0" rIns="0" bIns="0" rtlCol="0">
            <a:spAutoFit/>
          </a:bodyPr>
          <a:lstStyle/>
          <a:p>
            <a:pPr marL="0" marR="0" lvl="0" indent="0" algn="l" defTabSz="537667" rtl="0" eaLnBrk="1" fontAlgn="auto" latinLnBrk="0" hangingPunct="1">
              <a:lnSpc>
                <a:spcPct val="100000"/>
              </a:lnSpc>
              <a:spcBef>
                <a:spcPts val="500"/>
              </a:spcBef>
              <a:spcAft>
                <a:spcPts val="0"/>
              </a:spcAft>
              <a:buClrTx/>
              <a:buSzTx/>
              <a:buFontTx/>
              <a:buNone/>
              <a:tabLst/>
              <a:defRPr/>
            </a:pPr>
            <a:r>
              <a:rPr kumimoji="0" lang="en-US" sz="1000" b="0" i="0" u="none" strike="noStrike" kern="1200" cap="none" spc="0" normalizeH="0" baseline="0" noProof="0" dirty="0">
                <a:ln>
                  <a:noFill/>
                </a:ln>
                <a:solidFill>
                  <a:srgbClr val="4F5861"/>
                </a:solidFill>
                <a:effectLst/>
                <a:uLnTx/>
                <a:uFillTx/>
                <a:latin typeface="Verdana"/>
                <a:ea typeface="+mn-ea"/>
                <a:cs typeface="+mn-cs"/>
              </a:rPr>
              <a:t>Broad mix of paper and digital media</a:t>
            </a:r>
          </a:p>
        </p:txBody>
      </p:sp>
      <p:pic>
        <p:nvPicPr>
          <p:cNvPr id="196" name="Picture 3" descr="\\advisory.com\files\Public\Share\ABC Templates and Resources\ABC Art Icons Logos\ABC Modern Icons\Email.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181421" y="4058470"/>
            <a:ext cx="291357" cy="211719"/>
          </a:xfrm>
          <a:prstGeom prst="rect">
            <a:avLst/>
          </a:prstGeom>
          <a:noFill/>
          <a:extLst>
            <a:ext uri="{909E8E84-426E-40dd-AFC4-6F175D3DCCD1}">
              <a14:hiddenFill xmlns:a14="http://schemas.microsoft.com/office/drawing/2010/main" xmlns="">
                <a:solidFill>
                  <a:srgbClr val="FFFFFF"/>
                </a:solidFill>
              </a14:hiddenFill>
            </a:ext>
          </a:extLst>
        </p:spPr>
      </p:pic>
      <p:pic>
        <p:nvPicPr>
          <p:cNvPr id="197" name="Picture 5" descr="\\advisory.com\files\Public\Share\ABC Templates and Resources\ABC Art Icons Logos\ABC Modern Icons\Megaphone.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175372" y="4400201"/>
            <a:ext cx="320493" cy="258532"/>
          </a:xfrm>
          <a:prstGeom prst="rect">
            <a:avLst/>
          </a:prstGeom>
          <a:noFill/>
          <a:extLst>
            <a:ext uri="{909E8E84-426E-40dd-AFC4-6F175D3DCCD1}">
              <a14:hiddenFill xmlns:a14="http://schemas.microsoft.com/office/drawing/2010/main" xmlns="">
                <a:solidFill>
                  <a:srgbClr val="FFFFFF"/>
                </a:solidFill>
              </a14:hiddenFill>
            </a:ext>
          </a:extLst>
        </p:spPr>
      </p:pic>
      <p:sp>
        <p:nvSpPr>
          <p:cNvPr id="201" name="Oval 200"/>
          <p:cNvSpPr/>
          <p:nvPr/>
        </p:nvSpPr>
        <p:spPr bwMode="gray">
          <a:xfrm>
            <a:off x="7544990" y="2593206"/>
            <a:ext cx="413791" cy="413791"/>
          </a:xfrm>
          <a:prstGeom prst="ellipse">
            <a:avLst/>
          </a:prstGeom>
          <a:solidFill>
            <a:schemeClr val="bg1"/>
          </a:solidFill>
          <a:ln w="12700">
            <a:solidFill>
              <a:schemeClr val="bg1">
                <a:lumMod val="6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cxnSp>
        <p:nvCxnSpPr>
          <p:cNvPr id="20" name="Straight Connector 19"/>
          <p:cNvCxnSpPr/>
          <p:nvPr/>
        </p:nvCxnSpPr>
        <p:spPr bwMode="gray">
          <a:xfrm>
            <a:off x="-2721306" y="2744840"/>
            <a:ext cx="308196" cy="0"/>
          </a:xfrm>
          <a:prstGeom prst="line">
            <a:avLst/>
          </a:prstGeom>
          <a:ln w="12700">
            <a:solidFill>
              <a:schemeClr val="accent3"/>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bwMode="gray">
          <a:xfrm>
            <a:off x="-2391106" y="2746652"/>
            <a:ext cx="308196" cy="0"/>
          </a:xfrm>
          <a:prstGeom prst="line">
            <a:avLst/>
          </a:prstGeom>
          <a:ln w="12700">
            <a:solidFill>
              <a:schemeClr val="accent3"/>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bwMode="gray">
          <a:xfrm>
            <a:off x="-2721306" y="2578161"/>
            <a:ext cx="302916" cy="323814"/>
          </a:xfrm>
          <a:prstGeom prst="rect">
            <a:avLst/>
          </a:prstGeom>
          <a:no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210" name="Rectangle 209"/>
          <p:cNvSpPr/>
          <p:nvPr/>
        </p:nvSpPr>
        <p:spPr bwMode="gray">
          <a:xfrm>
            <a:off x="-2390174" y="2578161"/>
            <a:ext cx="302916" cy="323814"/>
          </a:xfrm>
          <a:prstGeom prst="rect">
            <a:avLst/>
          </a:prstGeom>
          <a:no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cxnSp>
        <p:nvCxnSpPr>
          <p:cNvPr id="211" name="Straight Connector 210"/>
          <p:cNvCxnSpPr/>
          <p:nvPr/>
        </p:nvCxnSpPr>
        <p:spPr bwMode="gray">
          <a:xfrm>
            <a:off x="-2058248" y="2599790"/>
            <a:ext cx="308196" cy="0"/>
          </a:xfrm>
          <a:prstGeom prst="line">
            <a:avLst/>
          </a:prstGeom>
          <a:ln w="12700">
            <a:solidFill>
              <a:schemeClr val="accent3"/>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212" name="Rectangle 211"/>
          <p:cNvSpPr/>
          <p:nvPr/>
        </p:nvSpPr>
        <p:spPr bwMode="gray">
          <a:xfrm>
            <a:off x="-2057316" y="2431299"/>
            <a:ext cx="302916" cy="323814"/>
          </a:xfrm>
          <a:prstGeom prst="rect">
            <a:avLst/>
          </a:prstGeom>
          <a:no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26" name="Freeform 25"/>
          <p:cNvSpPr/>
          <p:nvPr/>
        </p:nvSpPr>
        <p:spPr bwMode="gray">
          <a:xfrm>
            <a:off x="-989868" y="1978935"/>
            <a:ext cx="488840" cy="164568"/>
          </a:xfrm>
          <a:custGeom>
            <a:avLst/>
            <a:gdLst>
              <a:gd name="connsiteX0" fmla="*/ 0 w 635000"/>
              <a:gd name="connsiteY0" fmla="*/ 87444 h 164568"/>
              <a:gd name="connsiteX1" fmla="*/ 162560 w 635000"/>
              <a:gd name="connsiteY1" fmla="*/ 92524 h 164568"/>
              <a:gd name="connsiteX2" fmla="*/ 284480 w 635000"/>
              <a:gd name="connsiteY2" fmla="*/ 1084 h 164568"/>
              <a:gd name="connsiteX3" fmla="*/ 391160 w 635000"/>
              <a:gd name="connsiteY3" fmla="*/ 163644 h 164568"/>
              <a:gd name="connsiteX4" fmla="*/ 528320 w 635000"/>
              <a:gd name="connsiteY4" fmla="*/ 67124 h 164568"/>
              <a:gd name="connsiteX5" fmla="*/ 635000 w 635000"/>
              <a:gd name="connsiteY5" fmla="*/ 62044 h 164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5000" h="164568">
                <a:moveTo>
                  <a:pt x="0" y="87444"/>
                </a:moveTo>
                <a:cubicBezTo>
                  <a:pt x="57573" y="97180"/>
                  <a:pt x="115147" y="106917"/>
                  <a:pt x="162560" y="92524"/>
                </a:cubicBezTo>
                <a:cubicBezTo>
                  <a:pt x="209973" y="78131"/>
                  <a:pt x="246380" y="-10769"/>
                  <a:pt x="284480" y="1084"/>
                </a:cubicBezTo>
                <a:cubicBezTo>
                  <a:pt x="322580" y="12937"/>
                  <a:pt x="350520" y="152637"/>
                  <a:pt x="391160" y="163644"/>
                </a:cubicBezTo>
                <a:cubicBezTo>
                  <a:pt x="431800" y="174651"/>
                  <a:pt x="487680" y="84057"/>
                  <a:pt x="528320" y="67124"/>
                </a:cubicBezTo>
                <a:cubicBezTo>
                  <a:pt x="568960" y="50191"/>
                  <a:pt x="583353" y="57811"/>
                  <a:pt x="635000" y="62044"/>
                </a:cubicBezTo>
              </a:path>
            </a:pathLst>
          </a:custGeom>
          <a:noFill/>
          <a:ln w="12700">
            <a:solidFill>
              <a:schemeClr val="bg1">
                <a:lumMod val="6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7667" rtl="0" eaLnBrk="1" fontAlgn="auto" latinLnBrk="0" hangingPunct="1">
              <a:lnSpc>
                <a:spcPct val="100000"/>
              </a:lnSpc>
              <a:spcBef>
                <a:spcPts val="0"/>
              </a:spcBef>
              <a:spcAft>
                <a:spcPts val="0"/>
              </a:spcAft>
              <a:buClrTx/>
              <a:buSzTx/>
              <a:buFontTx/>
              <a:buNone/>
              <a:tabLst/>
              <a:defRPr/>
            </a:pPr>
            <a:endParaRPr kumimoji="0" lang="en-US" sz="1058" b="0" i="0" u="none" strike="noStrike" kern="1200" cap="none" spc="0" normalizeH="0" baseline="0" noProof="0" dirty="0">
              <a:ln>
                <a:noFill/>
              </a:ln>
              <a:solidFill>
                <a:srgbClr val="FFFFFF"/>
              </a:solidFill>
              <a:effectLst/>
              <a:uLnTx/>
              <a:uFillTx/>
              <a:latin typeface="Verdana"/>
              <a:ea typeface="+mn-ea"/>
              <a:cs typeface="+mn-cs"/>
            </a:endParaRPr>
          </a:p>
        </p:txBody>
      </p:sp>
      <p:sp>
        <p:nvSpPr>
          <p:cNvPr id="198" name="TextBox 197"/>
          <p:cNvSpPr txBox="1"/>
          <p:nvPr/>
        </p:nvSpPr>
        <p:spPr bwMode="gray">
          <a:xfrm>
            <a:off x="-5006141" y="3511728"/>
            <a:ext cx="3736886" cy="469359"/>
          </a:xfrm>
          <a:prstGeom prst="rect">
            <a:avLst/>
          </a:prstGeom>
          <a:noFill/>
        </p:spPr>
        <p:txBody>
          <a:bodyPr wrap="square" lIns="0" tIns="0" rIns="0" bIns="0" rtlCol="0">
            <a:spAutoFit/>
          </a:bodyPr>
          <a:lstStyle/>
          <a:p>
            <a:pPr marL="0" marR="0" lvl="0" indent="0" algn="l" defTabSz="537667" rtl="0" eaLnBrk="1" fontAlgn="auto" latinLnBrk="0" hangingPunct="1">
              <a:lnSpc>
                <a:spcPct val="100000"/>
              </a:lnSpc>
              <a:spcBef>
                <a:spcPts val="300"/>
              </a:spcBef>
              <a:spcAft>
                <a:spcPts val="0"/>
              </a:spcAft>
              <a:buClrTx/>
              <a:buSzTx/>
              <a:buFontTx/>
              <a:buNone/>
              <a:tabLst/>
              <a:defRPr/>
            </a:pPr>
            <a:r>
              <a:rPr kumimoji="0" lang="en-US" sz="1000" b="1" i="0" u="none" strike="noStrike" kern="1200" cap="none" spc="0" normalizeH="0" baseline="0" noProof="0" dirty="0">
                <a:ln>
                  <a:noFill/>
                </a:ln>
                <a:solidFill>
                  <a:srgbClr val="333E48"/>
                </a:solidFill>
                <a:effectLst/>
                <a:uLnTx/>
                <a:uFillTx/>
                <a:latin typeface="Verdana"/>
                <a:ea typeface="+mn-ea"/>
                <a:cs typeface="+mn-cs"/>
              </a:rPr>
              <a:t>An Ever-Expanding Social Media Menagerie</a:t>
            </a:r>
          </a:p>
          <a:p>
            <a:pPr marL="0" marR="0" lvl="0" indent="0" algn="l" defTabSz="537667" rtl="0" eaLnBrk="1" fontAlgn="auto" latinLnBrk="0" hangingPunct="1">
              <a:lnSpc>
                <a:spcPct val="100000"/>
              </a:lnSpc>
              <a:spcBef>
                <a:spcPts val="300"/>
              </a:spcBef>
              <a:spcAft>
                <a:spcPts val="0"/>
              </a:spcAft>
              <a:buClrTx/>
              <a:buSzTx/>
              <a:buFontTx/>
              <a:buNone/>
              <a:tabLst/>
              <a:defRPr/>
            </a:pPr>
            <a:r>
              <a:rPr kumimoji="0" lang="en-US" sz="900" b="0" i="1" u="none" strike="noStrike" kern="1200" cap="none" spc="0" normalizeH="0" baseline="0" noProof="0" dirty="0">
                <a:ln>
                  <a:noFill/>
                </a:ln>
                <a:solidFill>
                  <a:srgbClr val="666E76"/>
                </a:solidFill>
                <a:effectLst/>
                <a:uLnTx/>
                <a:uFillTx/>
                <a:latin typeface="Verdana"/>
                <a:ea typeface="+mn-ea"/>
                <a:cs typeface="+mn-cs"/>
              </a:rPr>
              <a:t>Percentage of Surveyed Teens 13 to 17 Who Use </a:t>
            </a:r>
            <a:br>
              <a:rPr kumimoji="0" lang="en-US" sz="900" b="0" i="1" u="none" strike="noStrike" kern="1200" cap="none" spc="0" normalizeH="0" baseline="0" noProof="0" dirty="0">
                <a:ln>
                  <a:noFill/>
                </a:ln>
                <a:solidFill>
                  <a:srgbClr val="666E76"/>
                </a:solidFill>
                <a:effectLst/>
                <a:uLnTx/>
                <a:uFillTx/>
                <a:latin typeface="Verdana"/>
                <a:ea typeface="+mn-ea"/>
                <a:cs typeface="+mn-cs"/>
              </a:rPr>
            </a:br>
            <a:r>
              <a:rPr kumimoji="0" lang="en-US" sz="900" b="0" i="1" u="none" strike="noStrike" kern="1200" cap="none" spc="0" normalizeH="0" baseline="0" noProof="0" dirty="0">
                <a:ln>
                  <a:noFill/>
                </a:ln>
                <a:solidFill>
                  <a:srgbClr val="666E76"/>
                </a:solidFill>
                <a:effectLst/>
                <a:uLnTx/>
                <a:uFillTx/>
                <a:latin typeface="Verdana"/>
                <a:ea typeface="+mn-ea"/>
                <a:cs typeface="+mn-cs"/>
              </a:rPr>
              <a:t>Selected Social Media</a:t>
            </a:r>
          </a:p>
        </p:txBody>
      </p:sp>
      <p:sp>
        <p:nvSpPr>
          <p:cNvPr id="12" name="AutoShape 6" descr="Image result for google adword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537667" rtl="0" eaLnBrk="1" fontAlgn="auto" latinLnBrk="0" hangingPunct="1">
              <a:lnSpc>
                <a:spcPct val="100000"/>
              </a:lnSpc>
              <a:spcBef>
                <a:spcPts val="0"/>
              </a:spcBef>
              <a:spcAft>
                <a:spcPts val="0"/>
              </a:spcAft>
              <a:buClrTx/>
              <a:buSzTx/>
              <a:buFontTx/>
              <a:buNone/>
              <a:tabLst/>
              <a:defRPr/>
            </a:pPr>
            <a:endParaRPr kumimoji="0" lang="en-US" sz="1058" b="0" i="0" u="none" strike="noStrike" kern="1200" cap="none" spc="0" normalizeH="0" baseline="0" noProof="0" dirty="0">
              <a:ln>
                <a:noFill/>
              </a:ln>
              <a:solidFill>
                <a:srgbClr val="333E48"/>
              </a:solidFill>
              <a:effectLst/>
              <a:uLnTx/>
              <a:uFillTx/>
              <a:latin typeface="Verdana"/>
              <a:ea typeface="+mn-ea"/>
              <a:cs typeface="+mn-cs"/>
            </a:endParaRPr>
          </a:p>
        </p:txBody>
      </p:sp>
      <p:sp>
        <p:nvSpPr>
          <p:cNvPr id="13" name="AutoShape 11" descr="Image result for pandora log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537667" rtl="0" eaLnBrk="1" fontAlgn="auto" latinLnBrk="0" hangingPunct="1">
              <a:lnSpc>
                <a:spcPct val="100000"/>
              </a:lnSpc>
              <a:spcBef>
                <a:spcPts val="0"/>
              </a:spcBef>
              <a:spcAft>
                <a:spcPts val="0"/>
              </a:spcAft>
              <a:buClrTx/>
              <a:buSzTx/>
              <a:buFontTx/>
              <a:buNone/>
              <a:tabLst/>
              <a:defRPr/>
            </a:pPr>
            <a:endParaRPr kumimoji="0" lang="en-US" sz="1058" b="0" i="0" u="none" strike="noStrike" kern="1200" cap="none" spc="0" normalizeH="0" baseline="0" noProof="0" dirty="0">
              <a:ln>
                <a:noFill/>
              </a:ln>
              <a:solidFill>
                <a:srgbClr val="333E48"/>
              </a:solidFill>
              <a:effectLst/>
              <a:uLnTx/>
              <a:uFillTx/>
              <a:latin typeface="Verdana"/>
              <a:ea typeface="+mn-ea"/>
              <a:cs typeface="+mn-cs"/>
            </a:endParaRPr>
          </a:p>
        </p:txBody>
      </p:sp>
      <p:sp>
        <p:nvSpPr>
          <p:cNvPr id="199" name="Text Placeholder 19">
            <a:extLst>
              <a:ext uri="{FF2B5EF4-FFF2-40B4-BE49-F238E27FC236}">
                <a16:creationId xmlns:a16="http://schemas.microsoft.com/office/drawing/2014/main" id="{7435FB4B-2AB3-5C44-8112-8A485829612E}"/>
              </a:ext>
            </a:extLst>
          </p:cNvPr>
          <p:cNvSpPr txBox="1">
            <a:spLocks noGrp="1"/>
          </p:cNvSpPr>
          <p:nvPr>
            <p:ph type="body" sz="quarter" idx="10"/>
          </p:nvPr>
        </p:nvSpPr>
        <p:spPr bwMode="gray">
          <a:xfrm>
            <a:off x="261938" y="96838"/>
            <a:ext cx="2951162" cy="123825"/>
          </a:xfrm>
          <a:prstGeom prst="rect">
            <a:avLst/>
          </a:prstGeom>
        </p:spPr>
        <p:txBody>
          <a:bodyPr vert="horz" wrap="square" lIns="0" tIns="0" rIns="0" bIns="0" rtlCol="0" anchor="ctr" anchorCtr="0">
            <a:spAutoFit/>
          </a:bodyPr>
          <a:lstStyle>
            <a:lvl1pPr marL="0" indent="0" algn="l" defTabSz="480060" rtl="0" eaLnBrk="1" latinLnBrk="0" hangingPunct="1">
              <a:lnSpc>
                <a:spcPct val="100000"/>
              </a:lnSpc>
              <a:spcBef>
                <a:spcPts val="0"/>
              </a:spcBef>
              <a:buClrTx/>
              <a:buFont typeface="Arial" panose="020B0604020202020204" pitchFamily="34" charset="0"/>
              <a:buNone/>
              <a:defRPr sz="800" kern="1200">
                <a:solidFill>
                  <a:schemeClr val="tx1"/>
                </a:solidFill>
                <a:latin typeface="+mn-lt"/>
                <a:ea typeface="+mn-ea"/>
                <a:cs typeface="+mn-cs"/>
              </a:defRPr>
            </a:lvl1pPr>
            <a:lvl2pPr marL="114300" indent="0" algn="l" defTabSz="480060" rtl="0" eaLnBrk="1" latinLnBrk="0" hangingPunct="1">
              <a:lnSpc>
                <a:spcPct val="100000"/>
              </a:lnSpc>
              <a:spcBef>
                <a:spcPts val="0"/>
              </a:spcBef>
              <a:buClrTx/>
              <a:buFont typeface="Verdana" panose="020B0604030504040204" pitchFamily="34" charset="0"/>
              <a:buNone/>
              <a:defRPr sz="800" kern="1200">
                <a:solidFill>
                  <a:schemeClr val="tx1"/>
                </a:solidFill>
                <a:latin typeface="+mn-lt"/>
                <a:ea typeface="+mn-ea"/>
                <a:cs typeface="+mn-cs"/>
              </a:defRPr>
            </a:lvl2pPr>
            <a:lvl3pPr marL="228600" indent="0" algn="l" defTabSz="480060" rtl="0" eaLnBrk="1" latinLnBrk="0" hangingPunct="1">
              <a:lnSpc>
                <a:spcPct val="100000"/>
              </a:lnSpc>
              <a:spcBef>
                <a:spcPts val="0"/>
              </a:spcBef>
              <a:buClrTx/>
              <a:buFont typeface="Arial" panose="020B0604020202020204" pitchFamily="34" charset="0"/>
              <a:buNone/>
              <a:defRPr sz="800" kern="1200">
                <a:solidFill>
                  <a:schemeClr val="tx1"/>
                </a:solidFill>
                <a:latin typeface="+mn-lt"/>
                <a:ea typeface="+mn-ea"/>
                <a:cs typeface="+mn-cs"/>
              </a:defRPr>
            </a:lvl3pPr>
            <a:lvl4pPr marL="342900" indent="0" algn="l" defTabSz="480060" rtl="0" eaLnBrk="1" latinLnBrk="0" hangingPunct="1">
              <a:lnSpc>
                <a:spcPct val="100000"/>
              </a:lnSpc>
              <a:spcBef>
                <a:spcPts val="0"/>
              </a:spcBef>
              <a:buFont typeface="Verdana" panose="020B0604030504040204" pitchFamily="34" charset="0"/>
              <a:buNone/>
              <a:defRPr sz="800" kern="1200">
                <a:solidFill>
                  <a:schemeClr val="tx1"/>
                </a:solidFill>
                <a:latin typeface="+mn-lt"/>
                <a:ea typeface="+mn-ea"/>
                <a:cs typeface="+mn-cs"/>
              </a:defRPr>
            </a:lvl4pPr>
            <a:lvl5pPr marL="457200" indent="0" algn="l" defTabSz="480060" rtl="0" eaLnBrk="1" latinLnBrk="0" hangingPunct="1">
              <a:lnSpc>
                <a:spcPct val="100000"/>
              </a:lnSpc>
              <a:spcBef>
                <a:spcPts val="0"/>
              </a:spcBef>
              <a:buFont typeface="Arial" panose="020B0604020202020204" pitchFamily="34" charset="0"/>
              <a:buNone/>
              <a:defRPr sz="8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a:lstStyle>
          <a:p>
            <a:endParaRPr lang="en-US" dirty="0">
              <a:solidFill>
                <a:schemeClr val="accent4"/>
              </a:solidFill>
            </a:endParaRPr>
          </a:p>
        </p:txBody>
      </p:sp>
      <p:sp>
        <p:nvSpPr>
          <p:cNvPr id="10" name="Text Placeholder 9">
            <a:extLst>
              <a:ext uri="{FF2B5EF4-FFF2-40B4-BE49-F238E27FC236}">
                <a16:creationId xmlns:a16="http://schemas.microsoft.com/office/drawing/2014/main" id="{BBC7055F-4926-6B40-86F5-CD1AE61CB115}"/>
              </a:ext>
            </a:extLst>
          </p:cNvPr>
          <p:cNvSpPr>
            <a:spLocks noGrp="1"/>
          </p:cNvSpPr>
          <p:nvPr>
            <p:ph type="body" sz="quarter" idx="13"/>
          </p:nvPr>
        </p:nvSpPr>
        <p:spPr/>
        <p:txBody>
          <a:bodyPr/>
          <a:lstStyle/>
          <a:p>
            <a:endParaRPr lang="en-US"/>
          </a:p>
        </p:txBody>
      </p:sp>
      <p:sp>
        <p:nvSpPr>
          <p:cNvPr id="14" name="TextBox 13">
            <a:extLst>
              <a:ext uri="{FF2B5EF4-FFF2-40B4-BE49-F238E27FC236}">
                <a16:creationId xmlns:a16="http://schemas.microsoft.com/office/drawing/2014/main" id="{A57A9056-ABCB-4541-BA89-DBD7E0E71E32}"/>
              </a:ext>
            </a:extLst>
          </p:cNvPr>
          <p:cNvSpPr txBox="1"/>
          <p:nvPr/>
        </p:nvSpPr>
        <p:spPr>
          <a:xfrm>
            <a:off x="-1171773" y="1573469"/>
            <a:ext cx="1944255" cy="341119"/>
          </a:xfrm>
          <a:prstGeom prst="rect">
            <a:avLst/>
          </a:prstGeom>
          <a:noFill/>
        </p:spPr>
        <p:txBody>
          <a:bodyPr wrap="square" lIns="0" tIns="0" rIns="0" bIns="0" rtlCol="0">
            <a:spAutoFit/>
          </a:bodyPr>
          <a:lstStyle/>
          <a:p>
            <a:pPr>
              <a:spcBef>
                <a:spcPts val="500"/>
              </a:spcBef>
            </a:pPr>
            <a:r>
              <a:rPr lang="en-US" sz="900" dirty="0"/>
              <a:t>Online habits</a:t>
            </a:r>
          </a:p>
          <a:p>
            <a:pPr>
              <a:spcBef>
                <a:spcPts val="500"/>
              </a:spcBef>
            </a:pPr>
            <a:endParaRPr lang="en-US" sz="900" dirty="0" err="1"/>
          </a:p>
        </p:txBody>
      </p:sp>
      <p:grpSp>
        <p:nvGrpSpPr>
          <p:cNvPr id="200" name="Group 199">
            <a:extLst>
              <a:ext uri="{FF2B5EF4-FFF2-40B4-BE49-F238E27FC236}">
                <a16:creationId xmlns:a16="http://schemas.microsoft.com/office/drawing/2014/main" id="{D9367B20-0D8A-C946-9E49-629E77733181}"/>
              </a:ext>
            </a:extLst>
          </p:cNvPr>
          <p:cNvGrpSpPr/>
          <p:nvPr/>
        </p:nvGrpSpPr>
        <p:grpSpPr bwMode="gray">
          <a:xfrm>
            <a:off x="460375" y="1500587"/>
            <a:ext cx="5596778" cy="1799426"/>
            <a:chOff x="2541698" y="2945165"/>
            <a:chExt cx="4134511" cy="1329291"/>
          </a:xfrm>
        </p:grpSpPr>
        <p:sp>
          <p:nvSpPr>
            <p:cNvPr id="202" name="Rounded Rectangle 76">
              <a:extLst>
                <a:ext uri="{FF2B5EF4-FFF2-40B4-BE49-F238E27FC236}">
                  <a16:creationId xmlns:a16="http://schemas.microsoft.com/office/drawing/2014/main" id="{EF9B8E8E-8171-0F4E-B7B3-0A787A00EA48}"/>
                </a:ext>
              </a:extLst>
            </p:cNvPr>
            <p:cNvSpPr/>
            <p:nvPr/>
          </p:nvSpPr>
          <p:spPr bwMode="gray">
            <a:xfrm>
              <a:off x="2960551" y="2969449"/>
              <a:ext cx="813164" cy="1164702"/>
            </a:xfrm>
            <a:custGeom>
              <a:avLst/>
              <a:gdLst>
                <a:gd name="connsiteX0" fmla="*/ 0 w 813163"/>
                <a:gd name="connsiteY0" fmla="*/ 0 h 1164016"/>
                <a:gd name="connsiteX1" fmla="*/ 0 w 813163"/>
                <a:gd name="connsiteY1" fmla="*/ 0 h 1164016"/>
                <a:gd name="connsiteX2" fmla="*/ 813163 w 813163"/>
                <a:gd name="connsiteY2" fmla="*/ 0 h 1164016"/>
                <a:gd name="connsiteX3" fmla="*/ 813163 w 813163"/>
                <a:gd name="connsiteY3" fmla="*/ 0 h 1164016"/>
                <a:gd name="connsiteX4" fmla="*/ 813163 w 813163"/>
                <a:gd name="connsiteY4" fmla="*/ 1164016 h 1164016"/>
                <a:gd name="connsiteX5" fmla="*/ 813163 w 813163"/>
                <a:gd name="connsiteY5" fmla="*/ 1164016 h 1164016"/>
                <a:gd name="connsiteX6" fmla="*/ 0 w 813163"/>
                <a:gd name="connsiteY6" fmla="*/ 1164016 h 1164016"/>
                <a:gd name="connsiteX7" fmla="*/ 0 w 813163"/>
                <a:gd name="connsiteY7" fmla="*/ 1164016 h 1164016"/>
                <a:gd name="connsiteX8" fmla="*/ 0 w 813163"/>
                <a:gd name="connsiteY8" fmla="*/ 0 h 1164016"/>
                <a:gd name="connsiteX0" fmla="*/ 0 w 813163"/>
                <a:gd name="connsiteY0" fmla="*/ 0 h 1164703"/>
                <a:gd name="connsiteX1" fmla="*/ 0 w 813163"/>
                <a:gd name="connsiteY1" fmla="*/ 0 h 1164703"/>
                <a:gd name="connsiteX2" fmla="*/ 813163 w 813163"/>
                <a:gd name="connsiteY2" fmla="*/ 0 h 1164703"/>
                <a:gd name="connsiteX3" fmla="*/ 813163 w 813163"/>
                <a:gd name="connsiteY3" fmla="*/ 0 h 1164703"/>
                <a:gd name="connsiteX4" fmla="*/ 813163 w 813163"/>
                <a:gd name="connsiteY4" fmla="*/ 1164016 h 1164703"/>
                <a:gd name="connsiteX5" fmla="*/ 813163 w 813163"/>
                <a:gd name="connsiteY5" fmla="*/ 1164016 h 1164703"/>
                <a:gd name="connsiteX6" fmla="*/ 501107 w 813163"/>
                <a:gd name="connsiteY6" fmla="*/ 1164703 h 1164703"/>
                <a:gd name="connsiteX7" fmla="*/ 0 w 813163"/>
                <a:gd name="connsiteY7" fmla="*/ 1164016 h 1164703"/>
                <a:gd name="connsiteX8" fmla="*/ 0 w 813163"/>
                <a:gd name="connsiteY8" fmla="*/ 1164016 h 1164703"/>
                <a:gd name="connsiteX9" fmla="*/ 0 w 813163"/>
                <a:gd name="connsiteY9" fmla="*/ 0 h 1164703"/>
                <a:gd name="connsiteX0" fmla="*/ 0 w 813163"/>
                <a:gd name="connsiteY0" fmla="*/ 0 h 1164703"/>
                <a:gd name="connsiteX1" fmla="*/ 0 w 813163"/>
                <a:gd name="connsiteY1" fmla="*/ 0 h 1164703"/>
                <a:gd name="connsiteX2" fmla="*/ 813163 w 813163"/>
                <a:gd name="connsiteY2" fmla="*/ 0 h 1164703"/>
                <a:gd name="connsiteX3" fmla="*/ 813163 w 813163"/>
                <a:gd name="connsiteY3" fmla="*/ 0 h 1164703"/>
                <a:gd name="connsiteX4" fmla="*/ 813163 w 813163"/>
                <a:gd name="connsiteY4" fmla="*/ 1164016 h 1164703"/>
                <a:gd name="connsiteX5" fmla="*/ 813163 w 813163"/>
                <a:gd name="connsiteY5" fmla="*/ 1164016 h 1164703"/>
                <a:gd name="connsiteX6" fmla="*/ 501107 w 813163"/>
                <a:gd name="connsiteY6" fmla="*/ 1164703 h 1164703"/>
                <a:gd name="connsiteX7" fmla="*/ 0 w 813163"/>
                <a:gd name="connsiteY7" fmla="*/ 1164016 h 1164703"/>
                <a:gd name="connsiteX8" fmla="*/ 246743 w 813163"/>
                <a:gd name="connsiteY8" fmla="*/ 878569 h 1164703"/>
                <a:gd name="connsiteX9" fmla="*/ 0 w 813163"/>
                <a:gd name="connsiteY9" fmla="*/ 0 h 1164703"/>
                <a:gd name="connsiteX0" fmla="*/ 0 w 813163"/>
                <a:gd name="connsiteY0" fmla="*/ 0 h 1164703"/>
                <a:gd name="connsiteX1" fmla="*/ 0 w 813163"/>
                <a:gd name="connsiteY1" fmla="*/ 0 h 1164703"/>
                <a:gd name="connsiteX2" fmla="*/ 813163 w 813163"/>
                <a:gd name="connsiteY2" fmla="*/ 0 h 1164703"/>
                <a:gd name="connsiteX3" fmla="*/ 813163 w 813163"/>
                <a:gd name="connsiteY3" fmla="*/ 0 h 1164703"/>
                <a:gd name="connsiteX4" fmla="*/ 813163 w 813163"/>
                <a:gd name="connsiteY4" fmla="*/ 1164016 h 1164703"/>
                <a:gd name="connsiteX5" fmla="*/ 813163 w 813163"/>
                <a:gd name="connsiteY5" fmla="*/ 1164016 h 1164703"/>
                <a:gd name="connsiteX6" fmla="*/ 501107 w 813163"/>
                <a:gd name="connsiteY6" fmla="*/ 1164703 h 1164703"/>
                <a:gd name="connsiteX7" fmla="*/ 246743 w 813163"/>
                <a:gd name="connsiteY7" fmla="*/ 878569 h 1164703"/>
                <a:gd name="connsiteX8" fmla="*/ 0 w 813163"/>
                <a:gd name="connsiteY8" fmla="*/ 0 h 1164703"/>
                <a:gd name="connsiteX0" fmla="*/ 0 w 813163"/>
                <a:gd name="connsiteY0" fmla="*/ 0 h 1164703"/>
                <a:gd name="connsiteX1" fmla="*/ 0 w 813163"/>
                <a:gd name="connsiteY1" fmla="*/ 0 h 1164703"/>
                <a:gd name="connsiteX2" fmla="*/ 813163 w 813163"/>
                <a:gd name="connsiteY2" fmla="*/ 0 h 1164703"/>
                <a:gd name="connsiteX3" fmla="*/ 813163 w 813163"/>
                <a:gd name="connsiteY3" fmla="*/ 0 h 1164703"/>
                <a:gd name="connsiteX4" fmla="*/ 813163 w 813163"/>
                <a:gd name="connsiteY4" fmla="*/ 1164016 h 1164703"/>
                <a:gd name="connsiteX5" fmla="*/ 813163 w 813163"/>
                <a:gd name="connsiteY5" fmla="*/ 1164016 h 1164703"/>
                <a:gd name="connsiteX6" fmla="*/ 501107 w 813163"/>
                <a:gd name="connsiteY6" fmla="*/ 1164703 h 1164703"/>
                <a:gd name="connsiteX7" fmla="*/ 246743 w 813163"/>
                <a:gd name="connsiteY7" fmla="*/ 878569 h 1164703"/>
                <a:gd name="connsiteX8" fmla="*/ 99545 w 813163"/>
                <a:gd name="connsiteY8" fmla="*/ 363999 h 1164703"/>
                <a:gd name="connsiteX9" fmla="*/ 0 w 813163"/>
                <a:gd name="connsiteY9" fmla="*/ 0 h 1164703"/>
                <a:gd name="connsiteX0" fmla="*/ 0 w 813163"/>
                <a:gd name="connsiteY0" fmla="*/ 0 h 1164703"/>
                <a:gd name="connsiteX1" fmla="*/ 0 w 813163"/>
                <a:gd name="connsiteY1" fmla="*/ 0 h 1164703"/>
                <a:gd name="connsiteX2" fmla="*/ 813163 w 813163"/>
                <a:gd name="connsiteY2" fmla="*/ 0 h 1164703"/>
                <a:gd name="connsiteX3" fmla="*/ 813163 w 813163"/>
                <a:gd name="connsiteY3" fmla="*/ 0 h 1164703"/>
                <a:gd name="connsiteX4" fmla="*/ 813163 w 813163"/>
                <a:gd name="connsiteY4" fmla="*/ 1164016 h 1164703"/>
                <a:gd name="connsiteX5" fmla="*/ 813163 w 813163"/>
                <a:gd name="connsiteY5" fmla="*/ 1164016 h 1164703"/>
                <a:gd name="connsiteX6" fmla="*/ 501107 w 813163"/>
                <a:gd name="connsiteY6" fmla="*/ 1164703 h 1164703"/>
                <a:gd name="connsiteX7" fmla="*/ 246743 w 813163"/>
                <a:gd name="connsiteY7" fmla="*/ 878569 h 1164703"/>
                <a:gd name="connsiteX8" fmla="*/ 430955 w 813163"/>
                <a:gd name="connsiteY8" fmla="*/ 376094 h 1164703"/>
                <a:gd name="connsiteX9" fmla="*/ 0 w 813163"/>
                <a:gd name="connsiteY9" fmla="*/ 0 h 1164703"/>
                <a:gd name="connsiteX0" fmla="*/ 0 w 813163"/>
                <a:gd name="connsiteY0" fmla="*/ 0 h 1164703"/>
                <a:gd name="connsiteX1" fmla="*/ 0 w 813163"/>
                <a:gd name="connsiteY1" fmla="*/ 0 h 1164703"/>
                <a:gd name="connsiteX2" fmla="*/ 813163 w 813163"/>
                <a:gd name="connsiteY2" fmla="*/ 0 h 1164703"/>
                <a:gd name="connsiteX3" fmla="*/ 813163 w 813163"/>
                <a:gd name="connsiteY3" fmla="*/ 0 h 1164703"/>
                <a:gd name="connsiteX4" fmla="*/ 813163 w 813163"/>
                <a:gd name="connsiteY4" fmla="*/ 1164016 h 1164703"/>
                <a:gd name="connsiteX5" fmla="*/ 813163 w 813163"/>
                <a:gd name="connsiteY5" fmla="*/ 1164016 h 1164703"/>
                <a:gd name="connsiteX6" fmla="*/ 501107 w 813163"/>
                <a:gd name="connsiteY6" fmla="*/ 1164703 h 1164703"/>
                <a:gd name="connsiteX7" fmla="*/ 246743 w 813163"/>
                <a:gd name="connsiteY7" fmla="*/ 878569 h 1164703"/>
                <a:gd name="connsiteX8" fmla="*/ 430955 w 813163"/>
                <a:gd name="connsiteY8" fmla="*/ 376094 h 1164703"/>
                <a:gd name="connsiteX9" fmla="*/ 0 w 813163"/>
                <a:gd name="connsiteY9" fmla="*/ 0 h 1164703"/>
                <a:gd name="connsiteX0" fmla="*/ 0 w 813163"/>
                <a:gd name="connsiteY0" fmla="*/ 0 h 1164703"/>
                <a:gd name="connsiteX1" fmla="*/ 0 w 813163"/>
                <a:gd name="connsiteY1" fmla="*/ 0 h 1164703"/>
                <a:gd name="connsiteX2" fmla="*/ 813163 w 813163"/>
                <a:gd name="connsiteY2" fmla="*/ 0 h 1164703"/>
                <a:gd name="connsiteX3" fmla="*/ 813163 w 813163"/>
                <a:gd name="connsiteY3" fmla="*/ 0 h 1164703"/>
                <a:gd name="connsiteX4" fmla="*/ 813163 w 813163"/>
                <a:gd name="connsiteY4" fmla="*/ 1164016 h 1164703"/>
                <a:gd name="connsiteX5" fmla="*/ 813163 w 813163"/>
                <a:gd name="connsiteY5" fmla="*/ 1164016 h 1164703"/>
                <a:gd name="connsiteX6" fmla="*/ 501107 w 813163"/>
                <a:gd name="connsiteY6" fmla="*/ 1164703 h 1164703"/>
                <a:gd name="connsiteX7" fmla="*/ 246743 w 813163"/>
                <a:gd name="connsiteY7" fmla="*/ 878569 h 1164703"/>
                <a:gd name="connsiteX8" fmla="*/ 430955 w 813163"/>
                <a:gd name="connsiteY8" fmla="*/ 376094 h 1164703"/>
                <a:gd name="connsiteX9" fmla="*/ 0 w 813163"/>
                <a:gd name="connsiteY9" fmla="*/ 0 h 116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163" h="1164703">
                  <a:moveTo>
                    <a:pt x="0" y="0"/>
                  </a:moveTo>
                  <a:lnTo>
                    <a:pt x="0" y="0"/>
                  </a:lnTo>
                  <a:lnTo>
                    <a:pt x="813163" y="0"/>
                  </a:lnTo>
                  <a:lnTo>
                    <a:pt x="813163" y="0"/>
                  </a:lnTo>
                  <a:lnTo>
                    <a:pt x="813163" y="1164016"/>
                  </a:lnTo>
                  <a:lnTo>
                    <a:pt x="813163" y="1164016"/>
                  </a:lnTo>
                  <a:lnTo>
                    <a:pt x="501107" y="1164703"/>
                  </a:lnTo>
                  <a:lnTo>
                    <a:pt x="246743" y="878569"/>
                  </a:lnTo>
                  <a:cubicBezTo>
                    <a:pt x="308147" y="711077"/>
                    <a:pt x="471151" y="809681"/>
                    <a:pt x="430955" y="376094"/>
                  </a:cubicBezTo>
                  <a:cubicBezTo>
                    <a:pt x="321170" y="74138"/>
                    <a:pt x="143652" y="125365"/>
                    <a:pt x="0" y="0"/>
                  </a:cubicBezTo>
                  <a:close/>
                </a:path>
              </a:pathLst>
            </a:custGeom>
            <a:solidFill>
              <a:schemeClr val="bg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err="1">
                <a:solidFill>
                  <a:schemeClr val="bg1"/>
                </a:solidFill>
              </a:endParaRPr>
            </a:p>
          </p:txBody>
        </p:sp>
        <p:sp>
          <p:nvSpPr>
            <p:cNvPr id="203" name="Rounded Rectangle 202">
              <a:extLst>
                <a:ext uri="{FF2B5EF4-FFF2-40B4-BE49-F238E27FC236}">
                  <a16:creationId xmlns:a16="http://schemas.microsoft.com/office/drawing/2014/main" id="{F1E92F35-37F5-514E-B618-20C182D0309B}"/>
                </a:ext>
              </a:extLst>
            </p:cNvPr>
            <p:cNvSpPr/>
            <p:nvPr/>
          </p:nvSpPr>
          <p:spPr bwMode="gray">
            <a:xfrm>
              <a:off x="3400857" y="2969447"/>
              <a:ext cx="3275352" cy="1164702"/>
            </a:xfrm>
            <a:prstGeom prst="roundRect">
              <a:avLst>
                <a:gd name="adj" fmla="val 19060"/>
              </a:avLst>
            </a:prstGeom>
            <a:solidFill>
              <a:schemeClr val="bg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Bef>
                  <a:spcPts val="500"/>
                </a:spcBef>
              </a:pPr>
              <a:r>
                <a:rPr lang="en-US" sz="1200" b="1" dirty="0">
                  <a:solidFill>
                    <a:schemeClr val="tx1"/>
                  </a:solidFill>
                </a:rPr>
                <a:t>TRUE OR FALSE? </a:t>
              </a:r>
            </a:p>
            <a:p>
              <a:pPr>
                <a:spcBef>
                  <a:spcPts val="500"/>
                </a:spcBef>
              </a:pPr>
              <a:r>
                <a:rPr lang="en-US" sz="1200" dirty="0">
                  <a:solidFill>
                    <a:schemeClr val="accent4"/>
                  </a:solidFill>
                </a:rPr>
                <a:t>Most students who do not go to college right after high schools do so because of financial reasons.</a:t>
              </a:r>
            </a:p>
          </p:txBody>
        </p:sp>
        <p:grpSp>
          <p:nvGrpSpPr>
            <p:cNvPr id="204" name="Group 203">
              <a:extLst>
                <a:ext uri="{FF2B5EF4-FFF2-40B4-BE49-F238E27FC236}">
                  <a16:creationId xmlns:a16="http://schemas.microsoft.com/office/drawing/2014/main" id="{DCFEEE8B-3162-D24C-AD0F-47B46DB2E8B8}"/>
                </a:ext>
              </a:extLst>
            </p:cNvPr>
            <p:cNvGrpSpPr/>
            <p:nvPr/>
          </p:nvGrpSpPr>
          <p:grpSpPr bwMode="gray">
            <a:xfrm>
              <a:off x="2541698" y="2945165"/>
              <a:ext cx="1005950" cy="1329291"/>
              <a:chOff x="2432083" y="2557025"/>
              <a:chExt cx="767195" cy="1013794"/>
            </a:xfrm>
          </p:grpSpPr>
          <p:sp>
            <p:nvSpPr>
              <p:cNvPr id="205" name="Isosceles Triangle 68">
                <a:extLst>
                  <a:ext uri="{FF2B5EF4-FFF2-40B4-BE49-F238E27FC236}">
                    <a16:creationId xmlns:a16="http://schemas.microsoft.com/office/drawing/2014/main" id="{7ADD7B10-97F7-AA44-AFEA-6ED7A0834868}"/>
                  </a:ext>
                </a:extLst>
              </p:cNvPr>
              <p:cNvSpPr/>
              <p:nvPr/>
            </p:nvSpPr>
            <p:spPr bwMode="gray">
              <a:xfrm rot="9000000">
                <a:off x="2432083" y="2557025"/>
                <a:ext cx="767195" cy="1013794"/>
              </a:xfrm>
              <a:custGeom>
                <a:avLst/>
                <a:gdLst/>
                <a:ahLst/>
                <a:cxnLst/>
                <a:rect l="l" t="t" r="r" b="b"/>
                <a:pathLst>
                  <a:path w="1873257" h="2475376">
                    <a:moveTo>
                      <a:pt x="468473" y="2349735"/>
                    </a:moveTo>
                    <a:cubicBezTo>
                      <a:pt x="20488" y="2091091"/>
                      <a:pt x="-133004" y="1518253"/>
                      <a:pt x="125641" y="1070267"/>
                    </a:cubicBezTo>
                    <a:cubicBezTo>
                      <a:pt x="264533" y="829698"/>
                      <a:pt x="494028" y="674054"/>
                      <a:pt x="746144" y="623768"/>
                    </a:cubicBezTo>
                    <a:cubicBezTo>
                      <a:pt x="746199" y="415845"/>
                      <a:pt x="746254" y="207923"/>
                      <a:pt x="746309" y="0"/>
                    </a:cubicBezTo>
                    <a:lnTo>
                      <a:pt x="991600" y="607293"/>
                    </a:lnTo>
                    <a:cubicBezTo>
                      <a:pt x="991742" y="607274"/>
                      <a:pt x="991883" y="607284"/>
                      <a:pt x="992024" y="607294"/>
                    </a:cubicBezTo>
                    <a:lnTo>
                      <a:pt x="992026" y="608348"/>
                    </a:lnTo>
                    <a:lnTo>
                      <a:pt x="992838" y="610359"/>
                    </a:lnTo>
                    <a:lnTo>
                      <a:pt x="992030" y="610485"/>
                    </a:lnTo>
                    <a:lnTo>
                      <a:pt x="992417" y="805507"/>
                    </a:lnTo>
                    <a:cubicBezTo>
                      <a:pt x="718841" y="782347"/>
                      <a:pt x="444463" y="916113"/>
                      <a:pt x="298007" y="1169782"/>
                    </a:cubicBezTo>
                    <a:cubicBezTo>
                      <a:pt x="94323" y="1522573"/>
                      <a:pt x="215198" y="1973685"/>
                      <a:pt x="567989" y="2177370"/>
                    </a:cubicBezTo>
                    <a:cubicBezTo>
                      <a:pt x="920780" y="2381054"/>
                      <a:pt x="1371892" y="2260178"/>
                      <a:pt x="1575576" y="1907387"/>
                    </a:cubicBezTo>
                    <a:cubicBezTo>
                      <a:pt x="1722033" y="1653718"/>
                      <a:pt x="1700688" y="1349217"/>
                      <a:pt x="1543843" y="1123873"/>
                    </a:cubicBezTo>
                    <a:lnTo>
                      <a:pt x="1715698" y="1025107"/>
                    </a:lnTo>
                    <a:cubicBezTo>
                      <a:pt x="1907567" y="1309539"/>
                      <a:pt x="1931167" y="1689548"/>
                      <a:pt x="1747942" y="2006903"/>
                    </a:cubicBezTo>
                    <a:cubicBezTo>
                      <a:pt x="1489297" y="2454889"/>
                      <a:pt x="916459" y="2608380"/>
                      <a:pt x="468473" y="2349735"/>
                    </a:cubicBezTo>
                    <a:close/>
                  </a:path>
                </a:pathLst>
              </a:custGeom>
              <a:solidFill>
                <a:schemeClr val="accent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err="1">
                  <a:solidFill>
                    <a:schemeClr val="bg1"/>
                  </a:solidFill>
                </a:endParaRPr>
              </a:p>
            </p:txBody>
          </p:sp>
          <p:pic>
            <p:nvPicPr>
              <p:cNvPr id="206" name="Picture 205">
                <a:extLst>
                  <a:ext uri="{FF2B5EF4-FFF2-40B4-BE49-F238E27FC236}">
                    <a16:creationId xmlns:a16="http://schemas.microsoft.com/office/drawing/2014/main" id="{53D6D2BE-4021-AA48-9881-7508815E0C4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bwMode="gray">
              <a:xfrm>
                <a:off x="2610224" y="2771014"/>
                <a:ext cx="282599" cy="510723"/>
              </a:xfrm>
              <a:prstGeom prst="rect">
                <a:avLst/>
              </a:prstGeom>
            </p:spPr>
          </p:pic>
        </p:grpSp>
      </p:grpSp>
      <p:grpSp>
        <p:nvGrpSpPr>
          <p:cNvPr id="2" name="Group 1">
            <a:extLst>
              <a:ext uri="{FF2B5EF4-FFF2-40B4-BE49-F238E27FC236}">
                <a16:creationId xmlns:a16="http://schemas.microsoft.com/office/drawing/2014/main" id="{3B54DF56-E1B0-FC4D-81B9-CFDCCCD6AF74}"/>
              </a:ext>
            </a:extLst>
          </p:cNvPr>
          <p:cNvGrpSpPr/>
          <p:nvPr/>
        </p:nvGrpSpPr>
        <p:grpSpPr>
          <a:xfrm>
            <a:off x="645260" y="3540462"/>
            <a:ext cx="5006185" cy="575223"/>
            <a:chOff x="645260" y="3540462"/>
            <a:chExt cx="5006185" cy="575223"/>
          </a:xfrm>
        </p:grpSpPr>
        <p:grpSp>
          <p:nvGrpSpPr>
            <p:cNvPr id="207" name="Group 206">
              <a:extLst>
                <a:ext uri="{FF2B5EF4-FFF2-40B4-BE49-F238E27FC236}">
                  <a16:creationId xmlns:a16="http://schemas.microsoft.com/office/drawing/2014/main" id="{667982E6-219A-2243-A8EB-A0E5226CDBE5}"/>
                </a:ext>
              </a:extLst>
            </p:cNvPr>
            <p:cNvGrpSpPr/>
            <p:nvPr/>
          </p:nvGrpSpPr>
          <p:grpSpPr>
            <a:xfrm>
              <a:off x="947288" y="3540462"/>
              <a:ext cx="4704157" cy="575223"/>
              <a:chOff x="983093" y="3488097"/>
              <a:chExt cx="4704157" cy="575223"/>
            </a:xfrm>
          </p:grpSpPr>
          <p:sp>
            <p:nvSpPr>
              <p:cNvPr id="208" name="Trapezoid 7">
                <a:extLst>
                  <a:ext uri="{FF2B5EF4-FFF2-40B4-BE49-F238E27FC236}">
                    <a16:creationId xmlns:a16="http://schemas.microsoft.com/office/drawing/2014/main" id="{ADC71E26-D3C7-8243-88FA-F37A83A2519C}"/>
                  </a:ext>
                </a:extLst>
              </p:cNvPr>
              <p:cNvSpPr/>
              <p:nvPr/>
            </p:nvSpPr>
            <p:spPr bwMode="gray">
              <a:xfrm rot="10800000">
                <a:off x="1156268" y="3770714"/>
                <a:ext cx="4530982" cy="292606"/>
              </a:xfrm>
              <a:custGeom>
                <a:avLst/>
                <a:gdLst>
                  <a:gd name="connsiteX0" fmla="*/ 0 w 3950924"/>
                  <a:gd name="connsiteY0" fmla="*/ 491680 h 491680"/>
                  <a:gd name="connsiteX1" fmla="*/ 347205 w 3950924"/>
                  <a:gd name="connsiteY1" fmla="*/ 0 h 491680"/>
                  <a:gd name="connsiteX2" fmla="*/ 3603719 w 3950924"/>
                  <a:gd name="connsiteY2" fmla="*/ 0 h 491680"/>
                  <a:gd name="connsiteX3" fmla="*/ 3950924 w 3950924"/>
                  <a:gd name="connsiteY3" fmla="*/ 491680 h 491680"/>
                  <a:gd name="connsiteX4" fmla="*/ 0 w 3950924"/>
                  <a:gd name="connsiteY4" fmla="*/ 491680 h 491680"/>
                  <a:gd name="connsiteX0" fmla="*/ 0 w 3950924"/>
                  <a:gd name="connsiteY0" fmla="*/ 491680 h 583120"/>
                  <a:gd name="connsiteX1" fmla="*/ 347205 w 3950924"/>
                  <a:gd name="connsiteY1" fmla="*/ 0 h 583120"/>
                  <a:gd name="connsiteX2" fmla="*/ 3603719 w 3950924"/>
                  <a:gd name="connsiteY2" fmla="*/ 0 h 583120"/>
                  <a:gd name="connsiteX3" fmla="*/ 3950924 w 3950924"/>
                  <a:gd name="connsiteY3" fmla="*/ 491680 h 583120"/>
                  <a:gd name="connsiteX4" fmla="*/ 91440 w 3950924"/>
                  <a:gd name="connsiteY4" fmla="*/ 583120 h 583120"/>
                  <a:gd name="connsiteX0" fmla="*/ 0 w 3950924"/>
                  <a:gd name="connsiteY0" fmla="*/ 491680 h 491680"/>
                  <a:gd name="connsiteX1" fmla="*/ 347205 w 3950924"/>
                  <a:gd name="connsiteY1" fmla="*/ 0 h 491680"/>
                  <a:gd name="connsiteX2" fmla="*/ 3603719 w 3950924"/>
                  <a:gd name="connsiteY2" fmla="*/ 0 h 491680"/>
                  <a:gd name="connsiteX3" fmla="*/ 3950924 w 3950924"/>
                  <a:gd name="connsiteY3" fmla="*/ 491680 h 491680"/>
                  <a:gd name="connsiteX0" fmla="*/ 0 w 3603719"/>
                  <a:gd name="connsiteY0" fmla="*/ 0 h 491680"/>
                  <a:gd name="connsiteX1" fmla="*/ 3256514 w 3603719"/>
                  <a:gd name="connsiteY1" fmla="*/ 0 h 491680"/>
                  <a:gd name="connsiteX2" fmla="*/ 3603719 w 3603719"/>
                  <a:gd name="connsiteY2" fmla="*/ 491680 h 491680"/>
                  <a:gd name="connsiteX0" fmla="*/ 0 w 3463042"/>
                  <a:gd name="connsiteY0" fmla="*/ 0 h 284802"/>
                  <a:gd name="connsiteX1" fmla="*/ 3256514 w 3463042"/>
                  <a:gd name="connsiteY1" fmla="*/ 0 h 284802"/>
                  <a:gd name="connsiteX2" fmla="*/ 3463042 w 3463042"/>
                  <a:gd name="connsiteY2" fmla="*/ 284802 h 284802"/>
                  <a:gd name="connsiteX0" fmla="*/ 0 w 3467179"/>
                  <a:gd name="connsiteY0" fmla="*/ 0 h 359278"/>
                  <a:gd name="connsiteX1" fmla="*/ 3256514 w 3467179"/>
                  <a:gd name="connsiteY1" fmla="*/ 0 h 359278"/>
                  <a:gd name="connsiteX2" fmla="*/ 3467179 w 3467179"/>
                  <a:gd name="connsiteY2" fmla="*/ 359278 h 359278"/>
                  <a:gd name="connsiteX0" fmla="*/ 0 w 3387896"/>
                  <a:gd name="connsiteY0" fmla="*/ 0 h 322279"/>
                  <a:gd name="connsiteX1" fmla="*/ 3256514 w 3387896"/>
                  <a:gd name="connsiteY1" fmla="*/ 0 h 322279"/>
                  <a:gd name="connsiteX2" fmla="*/ 3387896 w 3387896"/>
                  <a:gd name="connsiteY2" fmla="*/ 322279 h 322279"/>
                  <a:gd name="connsiteX0" fmla="*/ 0 w 3387896"/>
                  <a:gd name="connsiteY0" fmla="*/ 0 h 322279"/>
                  <a:gd name="connsiteX1" fmla="*/ 3147107 w 3387896"/>
                  <a:gd name="connsiteY1" fmla="*/ 0 h 322279"/>
                  <a:gd name="connsiteX2" fmla="*/ 3387896 w 3387896"/>
                  <a:gd name="connsiteY2" fmla="*/ 322279 h 322279"/>
                </a:gdLst>
                <a:ahLst/>
                <a:cxnLst>
                  <a:cxn ang="0">
                    <a:pos x="connsiteX0" y="connsiteY0"/>
                  </a:cxn>
                  <a:cxn ang="0">
                    <a:pos x="connsiteX1" y="connsiteY1"/>
                  </a:cxn>
                  <a:cxn ang="0">
                    <a:pos x="connsiteX2" y="connsiteY2"/>
                  </a:cxn>
                </a:cxnLst>
                <a:rect l="l" t="t" r="r" b="b"/>
                <a:pathLst>
                  <a:path w="3387896" h="322279">
                    <a:moveTo>
                      <a:pt x="0" y="0"/>
                    </a:moveTo>
                    <a:lnTo>
                      <a:pt x="3147107" y="0"/>
                    </a:lnTo>
                    <a:lnTo>
                      <a:pt x="3387896" y="322279"/>
                    </a:lnTo>
                  </a:path>
                </a:pathLst>
              </a:custGeom>
              <a:noFill/>
              <a:ln w="12700">
                <a:solidFill>
                  <a:schemeClr val="accent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GB" sz="1000" dirty="0" err="1">
                  <a:solidFill>
                    <a:schemeClr val="bg1"/>
                  </a:solidFill>
                </a:endParaRPr>
              </a:p>
            </p:txBody>
          </p:sp>
          <p:sp>
            <p:nvSpPr>
              <p:cNvPr id="214" name="TextBox 213">
                <a:extLst>
                  <a:ext uri="{FF2B5EF4-FFF2-40B4-BE49-F238E27FC236}">
                    <a16:creationId xmlns:a16="http://schemas.microsoft.com/office/drawing/2014/main" id="{F2F6549B-C8D7-D346-A92B-09658EBD2AFF}"/>
                  </a:ext>
                </a:extLst>
              </p:cNvPr>
              <p:cNvSpPr txBox="1"/>
              <p:nvPr/>
            </p:nvSpPr>
            <p:spPr bwMode="gray">
              <a:xfrm>
                <a:off x="983093" y="3556347"/>
                <a:ext cx="643665" cy="153888"/>
              </a:xfrm>
              <a:prstGeom prst="rect">
                <a:avLst/>
              </a:prstGeom>
              <a:noFill/>
            </p:spPr>
            <p:txBody>
              <a:bodyPr wrap="square" lIns="0" tIns="0" rIns="0" bIns="0" rtlCol="0" anchor="ctr" anchorCtr="0">
                <a:spAutoFit/>
              </a:bodyPr>
              <a:lstStyle/>
              <a:p>
                <a:r>
                  <a:rPr lang="en-US" sz="1000" b="1" dirty="0">
                    <a:solidFill>
                      <a:schemeClr val="tx2"/>
                    </a:solidFill>
                  </a:rPr>
                  <a:t>FALSE</a:t>
                </a:r>
              </a:p>
            </p:txBody>
          </p:sp>
          <p:sp>
            <p:nvSpPr>
              <p:cNvPr id="215" name="Text Placeholder 3">
                <a:extLst>
                  <a:ext uri="{FF2B5EF4-FFF2-40B4-BE49-F238E27FC236}">
                    <a16:creationId xmlns:a16="http://schemas.microsoft.com/office/drawing/2014/main" id="{E498523B-2D55-154F-BF03-ABBCAE9489F1}"/>
                  </a:ext>
                </a:extLst>
              </p:cNvPr>
              <p:cNvSpPr txBox="1">
                <a:spLocks/>
              </p:cNvSpPr>
              <p:nvPr/>
            </p:nvSpPr>
            <p:spPr bwMode="gray">
              <a:xfrm>
                <a:off x="1804279" y="3488097"/>
                <a:ext cx="3882971" cy="307777"/>
              </a:xfrm>
              <a:prstGeom prst="rect">
                <a:avLst/>
              </a:prstGeom>
            </p:spPr>
            <p:txBody>
              <a:bodyPr vert="horz" wrap="square" lIns="0" tIns="0" rIns="0" bIns="0" rtlCol="0">
                <a:spAutoFit/>
              </a:bodyPr>
              <a:lstStyle>
                <a:lvl1pPr marL="0" indent="0" algn="l" defTabSz="1018879" rtl="0" eaLnBrk="1" latinLnBrk="0" hangingPunct="1">
                  <a:spcBef>
                    <a:spcPts val="0"/>
                  </a:spcBef>
                  <a:buFont typeface="Arial" pitchFamily="34" charset="0"/>
                  <a:buNone/>
                  <a:defRPr sz="1500" kern="1200" baseline="0">
                    <a:solidFill>
                      <a:schemeClr val="accent3"/>
                    </a:solidFill>
                    <a:latin typeface="+mn-lt"/>
                    <a:ea typeface="+mn-ea"/>
                    <a:cs typeface="+mn-cs"/>
                  </a:defRPr>
                </a:lvl1pPr>
                <a:lvl2pPr marL="230188" indent="-117475" algn="l" defTabSz="1018879" rtl="0" eaLnBrk="1" latinLnBrk="0" hangingPunct="1">
                  <a:spcBef>
                    <a:spcPts val="500"/>
                  </a:spcBef>
                  <a:buFont typeface="Arial" pitchFamily="34" charset="0"/>
                  <a:buChar char="–"/>
                  <a:defRPr sz="1000" kern="1200">
                    <a:solidFill>
                      <a:schemeClr val="tx1"/>
                    </a:solidFill>
                    <a:latin typeface="+mn-lt"/>
                    <a:ea typeface="+mn-ea"/>
                    <a:cs typeface="+mn-cs"/>
                  </a:defRPr>
                </a:lvl2pPr>
                <a:lvl3pPr marL="342900" indent="-112713" algn="l" defTabSz="1018879" rtl="0" eaLnBrk="1" latinLnBrk="0" hangingPunct="1">
                  <a:spcBef>
                    <a:spcPts val="500"/>
                  </a:spcBef>
                  <a:buFont typeface="Arial" pitchFamily="34" charset="0"/>
                  <a:buChar char="•"/>
                  <a:defRPr sz="1000" kern="1200">
                    <a:solidFill>
                      <a:schemeClr val="tx1"/>
                    </a:solidFill>
                    <a:latin typeface="+mn-lt"/>
                    <a:ea typeface="+mn-ea"/>
                    <a:cs typeface="+mn-cs"/>
                  </a:defRPr>
                </a:lvl3pPr>
                <a:lvl4pPr marL="458788" indent="-115888" algn="l" defTabSz="1018879" rtl="0" eaLnBrk="1" latinLnBrk="0" hangingPunct="1">
                  <a:spcBef>
                    <a:spcPts val="500"/>
                  </a:spcBef>
                  <a:buFont typeface="Arial" pitchFamily="34" charset="0"/>
                  <a:buChar char="–"/>
                  <a:defRPr sz="1000" kern="1200">
                    <a:solidFill>
                      <a:schemeClr val="tx1"/>
                    </a:solidFill>
                    <a:latin typeface="+mn-lt"/>
                    <a:ea typeface="+mn-ea"/>
                    <a:cs typeface="+mn-cs"/>
                  </a:defRPr>
                </a:lvl4pPr>
                <a:lvl5pPr marL="571500" indent="-112713" algn="l" defTabSz="1018879" rtl="0" eaLnBrk="1" latinLnBrk="0" hangingPunct="1">
                  <a:spcBef>
                    <a:spcPts val="500"/>
                  </a:spcBef>
                  <a:buFont typeface="Arial" pitchFamily="34" charset="0"/>
                  <a:buChar char="•"/>
                  <a:defRPr sz="1000" kern="1200" baseline="0">
                    <a:solidFill>
                      <a:schemeClr val="tx1"/>
                    </a:solidFill>
                    <a:latin typeface="+mn-lt"/>
                    <a:ea typeface="+mn-ea"/>
                    <a:cs typeface="+mn-cs"/>
                  </a:defRPr>
                </a:lvl5pPr>
                <a:lvl6pPr marL="2801918" indent="-254720" algn="l" defTabSz="1018879"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11358" indent="-254720" algn="l" defTabSz="1018879"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20798" indent="-254720" algn="l" defTabSz="1018879"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30237" indent="-254720" algn="l" defTabSz="1018879" rtl="0" eaLnBrk="1" latinLnBrk="0" hangingPunct="1">
                  <a:spcBef>
                    <a:spcPct val="20000"/>
                  </a:spcBef>
                  <a:buFont typeface="Arial" pitchFamily="34" charset="0"/>
                  <a:buChar char="•"/>
                  <a:defRPr sz="2200" kern="1200">
                    <a:solidFill>
                      <a:schemeClr val="tx1"/>
                    </a:solidFill>
                    <a:latin typeface="+mn-lt"/>
                    <a:ea typeface="+mn-ea"/>
                    <a:cs typeface="+mn-cs"/>
                  </a:defRPr>
                </a:lvl9pPr>
              </a:lstStyle>
              <a:p>
                <a:r>
                  <a:rPr lang="en-US" sz="1000" dirty="0">
                    <a:solidFill>
                      <a:schemeClr val="accent4"/>
                    </a:solidFill>
                  </a:rPr>
                  <a:t>The largest share </a:t>
                </a:r>
                <a:r>
                  <a:rPr lang="en-US" sz="1000" b="1" dirty="0">
                    <a:solidFill>
                      <a:schemeClr val="accent4"/>
                    </a:solidFill>
                  </a:rPr>
                  <a:t>(33%) </a:t>
                </a:r>
                <a:r>
                  <a:rPr lang="en-US" sz="1000" dirty="0">
                    <a:solidFill>
                      <a:schemeClr val="accent4"/>
                    </a:solidFill>
                  </a:rPr>
                  <a:t>are only planning to take a </a:t>
                </a:r>
                <a:r>
                  <a:rPr lang="en-US" sz="1000" b="1" dirty="0">
                    <a:solidFill>
                      <a:schemeClr val="accent4"/>
                    </a:solidFill>
                  </a:rPr>
                  <a:t>gap year.</a:t>
                </a:r>
              </a:p>
            </p:txBody>
          </p:sp>
        </p:grpSp>
        <p:sp>
          <p:nvSpPr>
            <p:cNvPr id="216" name="Freeform 52">
              <a:extLst>
                <a:ext uri="{FF2B5EF4-FFF2-40B4-BE49-F238E27FC236}">
                  <a16:creationId xmlns:a16="http://schemas.microsoft.com/office/drawing/2014/main" id="{A08759D4-AF7A-4D43-AC11-A9B72462B6CA}"/>
                </a:ext>
              </a:extLst>
            </p:cNvPr>
            <p:cNvSpPr>
              <a:spLocks noEditPoints="1"/>
            </p:cNvSpPr>
            <p:nvPr/>
          </p:nvSpPr>
          <p:spPr bwMode="gray">
            <a:xfrm>
              <a:off x="645260" y="3542977"/>
              <a:ext cx="991958" cy="292608"/>
            </a:xfrm>
            <a:custGeom>
              <a:avLst/>
              <a:gdLst>
                <a:gd name="T0" fmla="*/ 69 w 1035"/>
                <a:gd name="T1" fmla="*/ 28 h 292"/>
                <a:gd name="T2" fmla="*/ 69 w 1035"/>
                <a:gd name="T3" fmla="*/ 28 h 292"/>
                <a:gd name="T4" fmla="*/ 29 w 1035"/>
                <a:gd name="T5" fmla="*/ 68 h 292"/>
                <a:gd name="T6" fmla="*/ 29 w 1035"/>
                <a:gd name="T7" fmla="*/ 223 h 292"/>
                <a:gd name="T8" fmla="*/ 69 w 1035"/>
                <a:gd name="T9" fmla="*/ 263 h 292"/>
                <a:gd name="T10" fmla="*/ 966 w 1035"/>
                <a:gd name="T11" fmla="*/ 263 h 292"/>
                <a:gd name="T12" fmla="*/ 1006 w 1035"/>
                <a:gd name="T13" fmla="*/ 223 h 292"/>
                <a:gd name="T14" fmla="*/ 1006 w 1035"/>
                <a:gd name="T15" fmla="*/ 68 h 292"/>
                <a:gd name="T16" fmla="*/ 966 w 1035"/>
                <a:gd name="T17" fmla="*/ 28 h 292"/>
                <a:gd name="T18" fmla="*/ 69 w 1035"/>
                <a:gd name="T19" fmla="*/ 28 h 292"/>
                <a:gd name="T20" fmla="*/ 966 w 1035"/>
                <a:gd name="T21" fmla="*/ 292 h 292"/>
                <a:gd name="T22" fmla="*/ 966 w 1035"/>
                <a:gd name="T23" fmla="*/ 292 h 292"/>
                <a:gd name="T24" fmla="*/ 69 w 1035"/>
                <a:gd name="T25" fmla="*/ 292 h 292"/>
                <a:gd name="T26" fmla="*/ 0 w 1035"/>
                <a:gd name="T27" fmla="*/ 223 h 292"/>
                <a:gd name="T28" fmla="*/ 0 w 1035"/>
                <a:gd name="T29" fmla="*/ 68 h 292"/>
                <a:gd name="T30" fmla="*/ 69 w 1035"/>
                <a:gd name="T31" fmla="*/ 0 h 292"/>
                <a:gd name="T32" fmla="*/ 966 w 1035"/>
                <a:gd name="T33" fmla="*/ 0 h 292"/>
                <a:gd name="T34" fmla="*/ 1035 w 1035"/>
                <a:gd name="T35" fmla="*/ 68 h 292"/>
                <a:gd name="T36" fmla="*/ 1035 w 1035"/>
                <a:gd name="T37" fmla="*/ 223 h 292"/>
                <a:gd name="T38" fmla="*/ 966 w 1035"/>
                <a:gd name="T39" fmla="*/ 292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35" h="292">
                  <a:moveTo>
                    <a:pt x="69" y="28"/>
                  </a:moveTo>
                  <a:lnTo>
                    <a:pt x="69" y="28"/>
                  </a:lnTo>
                  <a:cubicBezTo>
                    <a:pt x="47" y="28"/>
                    <a:pt x="29" y="46"/>
                    <a:pt x="29" y="68"/>
                  </a:cubicBezTo>
                  <a:lnTo>
                    <a:pt x="29" y="223"/>
                  </a:lnTo>
                  <a:cubicBezTo>
                    <a:pt x="29" y="245"/>
                    <a:pt x="47" y="263"/>
                    <a:pt x="69" y="263"/>
                  </a:cubicBezTo>
                  <a:lnTo>
                    <a:pt x="966" y="263"/>
                  </a:lnTo>
                  <a:cubicBezTo>
                    <a:pt x="988" y="263"/>
                    <a:pt x="1006" y="245"/>
                    <a:pt x="1006" y="223"/>
                  </a:cubicBezTo>
                  <a:lnTo>
                    <a:pt x="1006" y="68"/>
                  </a:lnTo>
                  <a:cubicBezTo>
                    <a:pt x="1006" y="46"/>
                    <a:pt x="988" y="28"/>
                    <a:pt x="966" y="28"/>
                  </a:cubicBezTo>
                  <a:lnTo>
                    <a:pt x="69" y="28"/>
                  </a:lnTo>
                  <a:close/>
                  <a:moveTo>
                    <a:pt x="966" y="292"/>
                  </a:moveTo>
                  <a:lnTo>
                    <a:pt x="966" y="292"/>
                  </a:lnTo>
                  <a:lnTo>
                    <a:pt x="69" y="292"/>
                  </a:lnTo>
                  <a:cubicBezTo>
                    <a:pt x="31" y="292"/>
                    <a:pt x="0" y="261"/>
                    <a:pt x="0" y="223"/>
                  </a:cubicBezTo>
                  <a:lnTo>
                    <a:pt x="0" y="68"/>
                  </a:lnTo>
                  <a:cubicBezTo>
                    <a:pt x="0" y="30"/>
                    <a:pt x="31" y="0"/>
                    <a:pt x="69" y="0"/>
                  </a:cubicBezTo>
                  <a:lnTo>
                    <a:pt x="966" y="0"/>
                  </a:lnTo>
                  <a:cubicBezTo>
                    <a:pt x="1004" y="0"/>
                    <a:pt x="1035" y="30"/>
                    <a:pt x="1035" y="68"/>
                  </a:cubicBezTo>
                  <a:lnTo>
                    <a:pt x="1035" y="223"/>
                  </a:lnTo>
                  <a:cubicBezTo>
                    <a:pt x="1035" y="261"/>
                    <a:pt x="1004" y="292"/>
                    <a:pt x="966" y="292"/>
                  </a:cubicBez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7815249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bwMode="gray">
          <a:xfrm>
            <a:off x="266700" y="640267"/>
            <a:ext cx="5867400" cy="184666"/>
          </a:xfrm>
        </p:spPr>
        <p:txBody>
          <a:bodyPr/>
          <a:lstStyle/>
          <a:p>
            <a:r>
              <a:rPr lang="en-US" dirty="0"/>
              <a:t>Small N for Not Going, Larger N for Unsure if Going</a:t>
            </a:r>
          </a:p>
        </p:txBody>
      </p:sp>
      <p:sp>
        <p:nvSpPr>
          <p:cNvPr id="4" name="Text Placeholder 3"/>
          <p:cNvSpPr>
            <a:spLocks noGrp="1"/>
          </p:cNvSpPr>
          <p:nvPr>
            <p:ph type="body" sz="quarter" idx="12"/>
          </p:nvPr>
        </p:nvSpPr>
        <p:spPr bwMode="gray">
          <a:xfrm>
            <a:off x="266700" y="309824"/>
            <a:ext cx="5600700" cy="256480"/>
          </a:xfrm>
        </p:spPr>
        <p:txBody>
          <a:bodyPr/>
          <a:lstStyle/>
          <a:p>
            <a:r>
              <a:rPr lang="en-US" dirty="0"/>
              <a:t>If Not Going, Why?</a:t>
            </a:r>
          </a:p>
        </p:txBody>
      </p:sp>
      <p:sp>
        <p:nvSpPr>
          <p:cNvPr id="7" name="TextBox 6"/>
          <p:cNvSpPr txBox="1"/>
          <p:nvPr/>
        </p:nvSpPr>
        <p:spPr bwMode="gray">
          <a:xfrm>
            <a:off x="-5823746" y="1922719"/>
            <a:ext cx="4577443" cy="276999"/>
          </a:xfrm>
          <a:prstGeom prst="rect">
            <a:avLst/>
          </a:prstGeom>
          <a:noFill/>
        </p:spPr>
        <p:txBody>
          <a:bodyPr wrap="square" lIns="0" tIns="0" rIns="0" bIns="0" rtlCol="0">
            <a:spAutoFit/>
          </a:bodyPr>
          <a:lstStyle>
            <a:defPPr>
              <a:defRPr lang="en-US"/>
            </a:defPPr>
            <a:lvl1pPr algn="ctr">
              <a:spcBef>
                <a:spcPts val="500"/>
              </a:spcBef>
              <a:defRPr sz="1200"/>
            </a:lvl1p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1000" b="0" i="0" u="none" strike="noStrike" kern="1200" cap="none" spc="0" normalizeH="0" baseline="0" noProof="0" dirty="0">
                <a:ln>
                  <a:noFill/>
                </a:ln>
                <a:solidFill>
                  <a:srgbClr val="4F5861"/>
                </a:solidFill>
                <a:effectLst/>
                <a:uLnTx/>
                <a:uFillTx/>
                <a:latin typeface="Verdana"/>
                <a:ea typeface="+mn-ea"/>
                <a:cs typeface="+mn-cs"/>
              </a:rPr>
              <a:t>Regional Growth in High School Graduates</a:t>
            </a:r>
            <a:br>
              <a:rPr kumimoji="0" lang="en-US" sz="1000" b="0" i="0" u="none" strike="noStrike" kern="1200" cap="none" spc="0" normalizeH="0" baseline="0" noProof="0" dirty="0">
                <a:ln>
                  <a:noFill/>
                </a:ln>
                <a:solidFill>
                  <a:srgbClr val="4F5861"/>
                </a:solidFill>
                <a:effectLst/>
                <a:uLnTx/>
                <a:uFillTx/>
                <a:latin typeface="Verdana"/>
                <a:ea typeface="+mn-ea"/>
                <a:cs typeface="+mn-cs"/>
              </a:rPr>
            </a:br>
            <a:r>
              <a:rPr kumimoji="0" lang="en-US" sz="800" b="0" i="1" u="none" strike="noStrike" kern="1200" cap="none" spc="0" normalizeH="0" baseline="0" noProof="0" dirty="0">
                <a:ln>
                  <a:noFill/>
                </a:ln>
                <a:solidFill>
                  <a:srgbClr val="4F5861"/>
                </a:solidFill>
                <a:effectLst/>
                <a:uLnTx/>
                <a:uFillTx/>
                <a:latin typeface="Verdana"/>
                <a:ea typeface="+mn-ea"/>
                <a:cs typeface="+mn-cs"/>
              </a:rPr>
              <a:t>2011-2022</a:t>
            </a:r>
          </a:p>
        </p:txBody>
      </p:sp>
      <p:sp>
        <p:nvSpPr>
          <p:cNvPr id="8" name="TextBox 7"/>
          <p:cNvSpPr txBox="1"/>
          <p:nvPr/>
        </p:nvSpPr>
        <p:spPr bwMode="gray">
          <a:xfrm>
            <a:off x="-5842135" y="1490357"/>
            <a:ext cx="4577443" cy="215444"/>
          </a:xfrm>
          <a:prstGeom prst="rect">
            <a:avLst/>
          </a:prstGeom>
          <a:noFill/>
        </p:spPr>
        <p:txBody>
          <a:bodyPr wrap="square" lIns="0" tIns="0" rIns="0" bIns="0" rtlCol="0">
            <a:spAutoFit/>
          </a:bodyPr>
          <a:lstStyle>
            <a:defPPr>
              <a:defRPr lang="en-US"/>
            </a:defPPr>
            <a:lvl1pPr algn="ctr">
              <a:spcBef>
                <a:spcPts val="500"/>
              </a:spcBef>
              <a:defRPr sz="1200"/>
            </a:lvl1p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1400" b="0" i="0" u="none" strike="noStrike" kern="1200" cap="none" spc="0" normalizeH="0" baseline="0" noProof="0" dirty="0">
                <a:ln>
                  <a:noFill/>
                </a:ln>
                <a:solidFill>
                  <a:srgbClr val="4F5861"/>
                </a:solidFill>
                <a:effectLst/>
                <a:uLnTx/>
                <a:uFillTx/>
                <a:latin typeface="Verdana"/>
                <a:ea typeface="+mn-ea"/>
                <a:cs typeface="+mn-cs"/>
              </a:rPr>
              <a:t>Mixed Demographic Fortunes</a:t>
            </a:r>
            <a:endParaRPr kumimoji="0" lang="en-US" sz="1200" b="0" i="0" u="none" strike="noStrike" kern="1200" cap="none" spc="0" normalizeH="0" baseline="0" noProof="0" dirty="0">
              <a:ln>
                <a:noFill/>
              </a:ln>
              <a:solidFill>
                <a:srgbClr val="4F5861"/>
              </a:solidFill>
              <a:effectLst/>
              <a:uLnTx/>
              <a:uFillTx/>
              <a:latin typeface="Verdana"/>
              <a:ea typeface="+mn-ea"/>
              <a:cs typeface="+mn-cs"/>
            </a:endParaRPr>
          </a:p>
        </p:txBody>
      </p:sp>
      <p:sp>
        <p:nvSpPr>
          <p:cNvPr id="105" name="Rectangle 104"/>
          <p:cNvSpPr/>
          <p:nvPr/>
        </p:nvSpPr>
        <p:spPr bwMode="gray">
          <a:xfrm>
            <a:off x="-12537440" y="2395178"/>
            <a:ext cx="3779520" cy="5113528"/>
          </a:xfrm>
          <a:prstGeom prst="rect">
            <a:avLst/>
          </a:prstGeom>
          <a:solidFill>
            <a:schemeClr val="bg2"/>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06" name="Rectangle 105"/>
          <p:cNvSpPr/>
          <p:nvPr/>
        </p:nvSpPr>
        <p:spPr bwMode="gray">
          <a:xfrm>
            <a:off x="-12628880" y="3313495"/>
            <a:ext cx="3972560" cy="1487883"/>
          </a:xfrm>
          <a:prstGeom prst="rect">
            <a:avLst/>
          </a:prstGeom>
          <a:solidFill>
            <a:schemeClr val="bg1"/>
          </a:solidFill>
          <a:ln w="1905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07" name="Rectangle 106"/>
          <p:cNvSpPr/>
          <p:nvPr/>
        </p:nvSpPr>
        <p:spPr bwMode="gray">
          <a:xfrm>
            <a:off x="-8492336" y="2395178"/>
            <a:ext cx="2060457" cy="5113528"/>
          </a:xfrm>
          <a:prstGeom prst="rect">
            <a:avLst/>
          </a:prstGeom>
          <a:solidFill>
            <a:schemeClr val="bg2"/>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08" name="Rectangle 107"/>
          <p:cNvSpPr/>
          <p:nvPr/>
        </p:nvSpPr>
        <p:spPr bwMode="gray">
          <a:xfrm>
            <a:off x="-15343718" y="2395178"/>
            <a:ext cx="2524683" cy="5113528"/>
          </a:xfrm>
          <a:prstGeom prst="rect">
            <a:avLst/>
          </a:prstGeom>
          <a:solidFill>
            <a:schemeClr val="bg2"/>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09" name="TextBox 108"/>
          <p:cNvSpPr txBox="1"/>
          <p:nvPr/>
        </p:nvSpPr>
        <p:spPr bwMode="gray">
          <a:xfrm>
            <a:off x="-15110866" y="2061219"/>
            <a:ext cx="2156022" cy="184666"/>
          </a:xfrm>
          <a:prstGeom prst="rect">
            <a:avLst/>
          </a:prstGeom>
          <a:noFill/>
        </p:spPr>
        <p:txBody>
          <a:bodyPr wrap="square" lIns="0" tIns="0" rIns="0" bIns="0" rtlCol="0">
            <a:sp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1200" b="0" i="0" u="none" strike="noStrike" kern="1200" cap="none" spc="0" normalizeH="0" baseline="0" noProof="0" dirty="0">
                <a:ln>
                  <a:noFill/>
                </a:ln>
                <a:solidFill>
                  <a:srgbClr val="4F5861"/>
                </a:solidFill>
                <a:effectLst/>
                <a:uLnTx/>
                <a:uFillTx/>
                <a:latin typeface="Verdana"/>
                <a:ea typeface="+mn-ea"/>
                <a:cs typeface="+mn-cs"/>
              </a:rPr>
              <a:t>A Shifting Context</a:t>
            </a:r>
            <a:endParaRPr kumimoji="0" lang="en-US" sz="1200" b="0" i="1" u="none" strike="noStrike" kern="1200" cap="none" spc="0" normalizeH="0" baseline="0" noProof="0" dirty="0">
              <a:ln>
                <a:noFill/>
              </a:ln>
              <a:solidFill>
                <a:srgbClr val="4F5861"/>
              </a:solidFill>
              <a:effectLst/>
              <a:uLnTx/>
              <a:uFillTx/>
              <a:latin typeface="Verdana"/>
              <a:ea typeface="+mn-ea"/>
              <a:cs typeface="+mn-cs"/>
            </a:endParaRPr>
          </a:p>
        </p:txBody>
      </p:sp>
      <p:sp>
        <p:nvSpPr>
          <p:cNvPr id="110" name="TextBox 109"/>
          <p:cNvSpPr txBox="1"/>
          <p:nvPr/>
        </p:nvSpPr>
        <p:spPr bwMode="gray">
          <a:xfrm>
            <a:off x="-12537440" y="2069275"/>
            <a:ext cx="3779520" cy="184666"/>
          </a:xfrm>
          <a:prstGeom prst="rect">
            <a:avLst/>
          </a:prstGeom>
          <a:noFill/>
        </p:spPr>
        <p:txBody>
          <a:bodyPr wrap="square" lIns="0" tIns="0" rIns="0" bIns="0" rtlCol="0">
            <a:sp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1200" b="0" i="0" u="none" strike="noStrike" kern="1200" cap="none" spc="0" normalizeH="0" baseline="0" noProof="0" dirty="0">
                <a:ln>
                  <a:noFill/>
                </a:ln>
                <a:solidFill>
                  <a:srgbClr val="4F5861"/>
                </a:solidFill>
                <a:effectLst/>
                <a:uLnTx/>
                <a:uFillTx/>
                <a:latin typeface="Verdana"/>
                <a:ea typeface="+mn-ea"/>
                <a:cs typeface="+mn-cs"/>
              </a:rPr>
              <a:t>A Focused Response</a:t>
            </a:r>
            <a:endParaRPr kumimoji="0" lang="en-US" sz="1200" b="0" i="1" u="none" strike="noStrike" kern="1200" cap="none" spc="0" normalizeH="0" baseline="0" noProof="0" dirty="0">
              <a:ln>
                <a:noFill/>
              </a:ln>
              <a:solidFill>
                <a:srgbClr val="4F5861"/>
              </a:solidFill>
              <a:effectLst/>
              <a:uLnTx/>
              <a:uFillTx/>
              <a:latin typeface="Verdana"/>
              <a:ea typeface="+mn-ea"/>
              <a:cs typeface="+mn-cs"/>
            </a:endParaRPr>
          </a:p>
        </p:txBody>
      </p:sp>
      <p:sp>
        <p:nvSpPr>
          <p:cNvPr id="111" name="TextBox 110"/>
          <p:cNvSpPr txBox="1"/>
          <p:nvPr/>
        </p:nvSpPr>
        <p:spPr bwMode="gray">
          <a:xfrm>
            <a:off x="-8519863" y="2084369"/>
            <a:ext cx="2156022" cy="184666"/>
          </a:xfrm>
          <a:prstGeom prst="rect">
            <a:avLst/>
          </a:prstGeom>
          <a:noFill/>
        </p:spPr>
        <p:txBody>
          <a:bodyPr wrap="square" lIns="0" tIns="0" rIns="0" bIns="0" rtlCol="0">
            <a:sp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1200" b="0" i="0" u="none" strike="noStrike" kern="1200" cap="none" spc="0" normalizeH="0" baseline="0" noProof="0" dirty="0">
                <a:ln>
                  <a:noFill/>
                </a:ln>
                <a:solidFill>
                  <a:srgbClr val="4F5861"/>
                </a:solidFill>
                <a:effectLst/>
                <a:uLnTx/>
                <a:uFillTx/>
                <a:latin typeface="Verdana"/>
                <a:ea typeface="+mn-ea"/>
                <a:cs typeface="+mn-cs"/>
              </a:rPr>
              <a:t>A Decisive Result</a:t>
            </a:r>
            <a:endParaRPr kumimoji="0" lang="en-US" sz="1200" b="0" i="1" u="none" strike="noStrike" kern="1200" cap="none" spc="0" normalizeH="0" baseline="0" noProof="0" dirty="0">
              <a:ln>
                <a:noFill/>
              </a:ln>
              <a:solidFill>
                <a:srgbClr val="4F5861"/>
              </a:solidFill>
              <a:effectLst/>
              <a:uLnTx/>
              <a:uFillTx/>
              <a:latin typeface="Verdana"/>
              <a:ea typeface="+mn-ea"/>
              <a:cs typeface="+mn-cs"/>
            </a:endParaRPr>
          </a:p>
        </p:txBody>
      </p:sp>
      <p:sp>
        <p:nvSpPr>
          <p:cNvPr id="112" name="TextBox 111"/>
          <p:cNvSpPr txBox="1"/>
          <p:nvPr/>
        </p:nvSpPr>
        <p:spPr bwMode="gray">
          <a:xfrm>
            <a:off x="-15215121" y="2543011"/>
            <a:ext cx="2371624" cy="369332"/>
          </a:xfrm>
          <a:prstGeom prst="rect">
            <a:avLst/>
          </a:prstGeom>
          <a:noFill/>
        </p:spPr>
        <p:txBody>
          <a:bodyPr wrap="square" lIns="0" tIns="0" rIns="0" bIns="0" rtlCol="0">
            <a:sp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1200" b="0" i="0" u="none" strike="noStrike" kern="1200" cap="none" spc="0" normalizeH="0" baseline="0" noProof="0" dirty="0">
                <a:ln>
                  <a:noFill/>
                </a:ln>
                <a:solidFill>
                  <a:srgbClr val="4F5861"/>
                </a:solidFill>
                <a:effectLst/>
                <a:uLnTx/>
                <a:uFillTx/>
                <a:latin typeface="Verdana"/>
                <a:ea typeface="+mn-ea"/>
                <a:cs typeface="+mn-cs"/>
              </a:rPr>
              <a:t>Rise of the Small-Scale Campaign Donor</a:t>
            </a:r>
            <a:endParaRPr kumimoji="0" lang="en-US" sz="1200" b="0" i="1" u="none" strike="noStrike" kern="1200" cap="none" spc="0" normalizeH="0" baseline="0" noProof="0" dirty="0">
              <a:ln>
                <a:noFill/>
              </a:ln>
              <a:solidFill>
                <a:srgbClr val="4F5861"/>
              </a:solidFill>
              <a:effectLst/>
              <a:uLnTx/>
              <a:uFillTx/>
              <a:latin typeface="Verdana"/>
              <a:ea typeface="+mn-ea"/>
              <a:cs typeface="+mn-cs"/>
            </a:endParaRPr>
          </a:p>
        </p:txBody>
      </p:sp>
      <p:sp>
        <p:nvSpPr>
          <p:cNvPr id="113" name="TextBox 112"/>
          <p:cNvSpPr txBox="1"/>
          <p:nvPr/>
        </p:nvSpPr>
        <p:spPr bwMode="gray">
          <a:xfrm>
            <a:off x="-15272996" y="5351599"/>
            <a:ext cx="2371624" cy="184666"/>
          </a:xfrm>
          <a:prstGeom prst="rect">
            <a:avLst/>
          </a:prstGeom>
          <a:noFill/>
        </p:spPr>
        <p:txBody>
          <a:bodyPr wrap="square" lIns="0" tIns="0" rIns="0" bIns="0" rtlCol="0">
            <a:sp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1200" b="0" i="0" u="none" strike="noStrike" kern="1200" cap="none" spc="0" normalizeH="0" baseline="0" noProof="0" dirty="0">
                <a:ln>
                  <a:noFill/>
                </a:ln>
                <a:solidFill>
                  <a:srgbClr val="4F5861"/>
                </a:solidFill>
                <a:effectLst/>
                <a:uLnTx/>
                <a:uFillTx/>
                <a:latin typeface="Verdana"/>
                <a:ea typeface="+mn-ea"/>
                <a:cs typeface="+mn-cs"/>
              </a:rPr>
              <a:t>Rise of the Political Internet</a:t>
            </a:r>
            <a:endParaRPr kumimoji="0" lang="en-US" sz="1200" b="0" i="1" u="none" strike="noStrike" kern="1200" cap="none" spc="0" normalizeH="0" baseline="0" noProof="0" dirty="0">
              <a:ln>
                <a:noFill/>
              </a:ln>
              <a:solidFill>
                <a:srgbClr val="4F5861"/>
              </a:solidFill>
              <a:effectLst/>
              <a:uLnTx/>
              <a:uFillTx/>
              <a:latin typeface="Verdana"/>
              <a:ea typeface="+mn-ea"/>
              <a:cs typeface="+mn-cs"/>
            </a:endParaRPr>
          </a:p>
        </p:txBody>
      </p:sp>
      <p:sp>
        <p:nvSpPr>
          <p:cNvPr id="114" name="Rectangle 113"/>
          <p:cNvSpPr/>
          <p:nvPr/>
        </p:nvSpPr>
        <p:spPr bwMode="gray">
          <a:xfrm>
            <a:off x="-8014019" y="3201540"/>
            <a:ext cx="170332" cy="170332"/>
          </a:xfrm>
          <a:prstGeom prst="rect">
            <a:avLst/>
          </a:prstGeom>
          <a:solidFill>
            <a:schemeClr val="accent3"/>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15" name="Text Placeholder 19"/>
          <p:cNvSpPr>
            <a:spLocks noGrp="1"/>
          </p:cNvSpPr>
          <p:nvPr>
            <p:ph type="body" sz="quarter" idx="4294967295"/>
          </p:nvPr>
        </p:nvSpPr>
        <p:spPr bwMode="gray">
          <a:xfrm>
            <a:off x="-7769912" y="3218880"/>
            <a:ext cx="1070195" cy="123111"/>
          </a:xfrm>
          <a:prstGeom prst="rect">
            <a:avLst/>
          </a:prstGeom>
        </p:spPr>
        <p:txBody>
          <a:bodyPr/>
          <a:lstStyle/>
          <a:p>
            <a:pPr>
              <a:spcBef>
                <a:spcPts val="500"/>
              </a:spcBef>
            </a:pPr>
            <a:r>
              <a:rPr lang="en-US" sz="800" dirty="0"/>
              <a:t>Less than $200</a:t>
            </a:r>
            <a:endParaRPr lang="en-US" sz="800" i="1" dirty="0"/>
          </a:p>
        </p:txBody>
      </p:sp>
      <p:sp>
        <p:nvSpPr>
          <p:cNvPr id="116" name="Rectangle 115"/>
          <p:cNvSpPr/>
          <p:nvPr/>
        </p:nvSpPr>
        <p:spPr bwMode="gray">
          <a:xfrm>
            <a:off x="-8025373" y="2979403"/>
            <a:ext cx="170332" cy="170332"/>
          </a:xfrm>
          <a:prstGeom prst="rect">
            <a:avLst/>
          </a:prstGeom>
          <a:solidFill>
            <a:schemeClr val="bg1"/>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17" name="Text Placeholder 19"/>
          <p:cNvSpPr>
            <a:spLocks noGrp="1"/>
          </p:cNvSpPr>
          <p:nvPr>
            <p:ph type="body" sz="quarter" idx="4294967295"/>
          </p:nvPr>
        </p:nvSpPr>
        <p:spPr bwMode="gray">
          <a:xfrm>
            <a:off x="-7801585" y="2996743"/>
            <a:ext cx="1093482" cy="123111"/>
          </a:xfrm>
          <a:prstGeom prst="rect">
            <a:avLst/>
          </a:prstGeom>
        </p:spPr>
        <p:txBody>
          <a:bodyPr/>
          <a:lstStyle/>
          <a:p>
            <a:pPr>
              <a:spcBef>
                <a:spcPts val="500"/>
              </a:spcBef>
            </a:pPr>
            <a:r>
              <a:rPr lang="en-US" sz="800" dirty="0"/>
              <a:t>More than $200</a:t>
            </a:r>
            <a:endParaRPr lang="en-US" sz="800" i="1" dirty="0"/>
          </a:p>
        </p:txBody>
      </p:sp>
      <p:sp>
        <p:nvSpPr>
          <p:cNvPr id="118" name="Text Placeholder 19"/>
          <p:cNvSpPr>
            <a:spLocks noGrp="1"/>
          </p:cNvSpPr>
          <p:nvPr>
            <p:ph type="body" sz="quarter" idx="4294967295"/>
          </p:nvPr>
        </p:nvSpPr>
        <p:spPr bwMode="gray">
          <a:xfrm>
            <a:off x="-8367209" y="2580587"/>
            <a:ext cx="1781262" cy="184666"/>
          </a:xfrm>
          <a:prstGeom prst="rect">
            <a:avLst/>
          </a:prstGeom>
        </p:spPr>
        <p:txBody>
          <a:bodyPr/>
          <a:lstStyle/>
          <a:p>
            <a:pPr algn="ctr">
              <a:spcBef>
                <a:spcPts val="500"/>
              </a:spcBef>
            </a:pPr>
            <a:r>
              <a:rPr lang="en-US" sz="1200" dirty="0"/>
              <a:t>Total Contributions</a:t>
            </a:r>
          </a:p>
        </p:txBody>
      </p:sp>
      <p:sp>
        <p:nvSpPr>
          <p:cNvPr id="119" name="TextBox 118"/>
          <p:cNvSpPr txBox="1"/>
          <p:nvPr/>
        </p:nvSpPr>
        <p:spPr bwMode="gray">
          <a:xfrm>
            <a:off x="-15215121" y="3125414"/>
            <a:ext cx="2279024" cy="307777"/>
          </a:xfrm>
          <a:prstGeom prst="rect">
            <a:avLst/>
          </a:prstGeom>
          <a:noFill/>
        </p:spPr>
        <p:txBody>
          <a:bodyPr wrap="square" lIns="0" tIns="0" rIns="0" bIns="0" rtlCol="0">
            <a:sp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1000" b="0" i="0" u="none" strike="noStrike" kern="1200" cap="none" spc="0" normalizeH="0" baseline="0" noProof="0" dirty="0">
                <a:ln>
                  <a:noFill/>
                </a:ln>
                <a:solidFill>
                  <a:srgbClr val="4F5861"/>
                </a:solidFill>
                <a:effectLst/>
                <a:uLnTx/>
                <a:uFillTx/>
                <a:latin typeface="Verdana"/>
                <a:ea typeface="+mn-ea"/>
                <a:cs typeface="+mn-cs"/>
              </a:rPr>
              <a:t>2002 legislation caps individual contributions to political campaigns</a:t>
            </a:r>
          </a:p>
        </p:txBody>
      </p:sp>
      <p:sp>
        <p:nvSpPr>
          <p:cNvPr id="120" name="TextBox 119"/>
          <p:cNvSpPr txBox="1"/>
          <p:nvPr/>
        </p:nvSpPr>
        <p:spPr bwMode="gray">
          <a:xfrm>
            <a:off x="-15145384" y="5615818"/>
            <a:ext cx="2190540" cy="461665"/>
          </a:xfrm>
          <a:prstGeom prst="rect">
            <a:avLst/>
          </a:prstGeom>
          <a:noFill/>
        </p:spPr>
        <p:txBody>
          <a:bodyPr wrap="square" lIns="0" tIns="0" rIns="0" bIns="0" rtlCol="0">
            <a:sp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1000" b="0" i="0" u="none" strike="noStrike" kern="1200" cap="none" spc="0" normalizeH="0" baseline="0" noProof="0" dirty="0">
                <a:ln>
                  <a:noFill/>
                </a:ln>
                <a:solidFill>
                  <a:srgbClr val="4F5861"/>
                </a:solidFill>
                <a:effectLst/>
                <a:uLnTx/>
                <a:uFillTx/>
                <a:latin typeface="Verdana"/>
                <a:ea typeface="+mn-ea"/>
                <a:cs typeface="+mn-cs"/>
              </a:rPr>
              <a:t>% of U.S. Adults </a:t>
            </a:r>
            <a:br>
              <a:rPr kumimoji="0" lang="en-US" sz="1000" b="0" i="0" u="none" strike="noStrike" kern="1200" cap="none" spc="0" normalizeH="0" baseline="0" noProof="0" dirty="0">
                <a:ln>
                  <a:noFill/>
                </a:ln>
                <a:solidFill>
                  <a:srgbClr val="4F5861"/>
                </a:solidFill>
                <a:effectLst/>
                <a:uLnTx/>
                <a:uFillTx/>
                <a:latin typeface="Verdana"/>
                <a:ea typeface="+mn-ea"/>
                <a:cs typeface="+mn-cs"/>
              </a:rPr>
            </a:br>
            <a:r>
              <a:rPr kumimoji="0" lang="en-US" sz="1000" b="0" i="0" u="none" strike="noStrike" kern="1200" cap="none" spc="0" normalizeH="0" baseline="0" noProof="0" dirty="0">
                <a:ln>
                  <a:noFill/>
                </a:ln>
                <a:solidFill>
                  <a:srgbClr val="4F5861"/>
                </a:solidFill>
                <a:effectLst/>
                <a:uLnTx/>
                <a:uFillTx/>
                <a:latin typeface="Verdana"/>
                <a:ea typeface="+mn-ea"/>
                <a:cs typeface="+mn-cs"/>
              </a:rPr>
              <a:t>Politically Active Online</a:t>
            </a:r>
            <a:br>
              <a:rPr kumimoji="0" lang="en-US" sz="1000" b="0" i="0" u="none" strike="noStrike" kern="1200" cap="none" spc="0" normalizeH="0" baseline="0" noProof="0" dirty="0">
                <a:ln>
                  <a:noFill/>
                </a:ln>
                <a:solidFill>
                  <a:srgbClr val="4F5861"/>
                </a:solidFill>
                <a:effectLst/>
                <a:uLnTx/>
                <a:uFillTx/>
                <a:latin typeface="Verdana"/>
                <a:ea typeface="+mn-ea"/>
                <a:cs typeface="+mn-cs"/>
              </a:rPr>
            </a:br>
            <a:r>
              <a:rPr kumimoji="0" lang="en-US" sz="1000" b="0" i="1" u="none" strike="noStrike" kern="1200" cap="none" spc="0" normalizeH="0" baseline="0" noProof="0" dirty="0">
                <a:ln>
                  <a:noFill/>
                </a:ln>
                <a:solidFill>
                  <a:srgbClr val="4F5861"/>
                </a:solidFill>
                <a:effectLst/>
                <a:uLnTx/>
                <a:uFillTx/>
                <a:latin typeface="Verdana"/>
                <a:ea typeface="+mn-ea"/>
                <a:cs typeface="+mn-cs"/>
              </a:rPr>
              <a:t>2004 vs. 2008</a:t>
            </a:r>
          </a:p>
        </p:txBody>
      </p:sp>
      <p:sp>
        <p:nvSpPr>
          <p:cNvPr id="121" name="Rectangle 120"/>
          <p:cNvSpPr/>
          <p:nvPr/>
        </p:nvSpPr>
        <p:spPr bwMode="gray">
          <a:xfrm>
            <a:off x="-10505452" y="5451048"/>
            <a:ext cx="170332" cy="170332"/>
          </a:xfrm>
          <a:prstGeom prst="rect">
            <a:avLst/>
          </a:prstGeom>
          <a:solidFill>
            <a:schemeClr val="accent3"/>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22" name="Text Placeholder 19"/>
          <p:cNvSpPr>
            <a:spLocks noGrp="1"/>
          </p:cNvSpPr>
          <p:nvPr>
            <p:ph type="body" sz="quarter" idx="4294967295"/>
          </p:nvPr>
        </p:nvSpPr>
        <p:spPr bwMode="gray">
          <a:xfrm>
            <a:off x="-10261344" y="5468388"/>
            <a:ext cx="1345944" cy="153888"/>
          </a:xfrm>
          <a:prstGeom prst="rect">
            <a:avLst/>
          </a:prstGeom>
        </p:spPr>
        <p:txBody>
          <a:bodyPr/>
          <a:lstStyle/>
          <a:p>
            <a:pPr>
              <a:spcBef>
                <a:spcPts val="500"/>
              </a:spcBef>
            </a:pPr>
            <a:r>
              <a:rPr lang="en-US" sz="1000" b="1" dirty="0"/>
              <a:t>Obama</a:t>
            </a:r>
            <a:r>
              <a:rPr lang="en-US" sz="1000" dirty="0"/>
              <a:t> Supporters</a:t>
            </a:r>
            <a:endParaRPr lang="en-US" sz="1000" i="1" dirty="0"/>
          </a:p>
        </p:txBody>
      </p:sp>
      <p:sp>
        <p:nvSpPr>
          <p:cNvPr id="123" name="Rectangle 122"/>
          <p:cNvSpPr/>
          <p:nvPr/>
        </p:nvSpPr>
        <p:spPr bwMode="gray">
          <a:xfrm>
            <a:off x="-12222316" y="5450874"/>
            <a:ext cx="170332" cy="170332"/>
          </a:xfrm>
          <a:prstGeom prst="rect">
            <a:avLst/>
          </a:prstGeom>
          <a:solidFill>
            <a:schemeClr val="bg1"/>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24" name="Text Placeholder 19"/>
          <p:cNvSpPr>
            <a:spLocks noGrp="1"/>
          </p:cNvSpPr>
          <p:nvPr>
            <p:ph type="body" sz="quarter" idx="4294967295"/>
          </p:nvPr>
        </p:nvSpPr>
        <p:spPr bwMode="gray">
          <a:xfrm>
            <a:off x="-11998528" y="5468214"/>
            <a:ext cx="1389088" cy="307777"/>
          </a:xfrm>
          <a:prstGeom prst="rect">
            <a:avLst/>
          </a:prstGeom>
        </p:spPr>
        <p:txBody>
          <a:bodyPr/>
          <a:lstStyle/>
          <a:p>
            <a:pPr>
              <a:spcBef>
                <a:spcPts val="500"/>
              </a:spcBef>
            </a:pPr>
            <a:r>
              <a:rPr lang="en-US" sz="1000" b="1" dirty="0"/>
              <a:t>McCain</a:t>
            </a:r>
            <a:r>
              <a:rPr lang="en-US" sz="1000" dirty="0"/>
              <a:t> Supporters</a:t>
            </a:r>
            <a:endParaRPr lang="en-US" sz="1000" i="1" dirty="0"/>
          </a:p>
        </p:txBody>
      </p:sp>
      <p:cxnSp>
        <p:nvCxnSpPr>
          <p:cNvPr id="125" name="Straight Connector 124"/>
          <p:cNvCxnSpPr/>
          <p:nvPr/>
        </p:nvCxnSpPr>
        <p:spPr bwMode="gray">
          <a:xfrm>
            <a:off x="-11009856" y="5782843"/>
            <a:ext cx="0" cy="1471863"/>
          </a:xfrm>
          <a:prstGeom prst="line">
            <a:avLst/>
          </a:prstGeom>
          <a:ln w="12700">
            <a:solidFill>
              <a:schemeClr val="accent3"/>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26" name="TextBox 125"/>
          <p:cNvSpPr txBox="1"/>
          <p:nvPr/>
        </p:nvSpPr>
        <p:spPr bwMode="gray">
          <a:xfrm>
            <a:off x="-12259762" y="5863503"/>
            <a:ext cx="1153705" cy="307777"/>
          </a:xfrm>
          <a:prstGeom prst="rect">
            <a:avLst/>
          </a:prstGeom>
          <a:noFill/>
        </p:spPr>
        <p:txBody>
          <a:bodyPr wrap="square" lIns="0" tIns="0" rIns="0" bIns="0" rtlCol="0">
            <a:spAutoFit/>
          </a:bodyPr>
          <a:lstStyle/>
          <a:p>
            <a:pPr marL="0" marR="0" lvl="0" indent="0" algn="r" defTabSz="537667" rtl="0" eaLnBrk="1" fontAlgn="auto" latinLnBrk="0" hangingPunct="1">
              <a:lnSpc>
                <a:spcPct val="100000"/>
              </a:lnSpc>
              <a:spcBef>
                <a:spcPts val="500"/>
              </a:spcBef>
              <a:spcAft>
                <a:spcPts val="0"/>
              </a:spcAft>
              <a:buClrTx/>
              <a:buSzTx/>
              <a:buFontTx/>
              <a:buNone/>
              <a:tabLst/>
              <a:defRPr/>
            </a:pPr>
            <a:r>
              <a:rPr kumimoji="0" lang="en-US" sz="1000" b="0" i="1" u="none" strike="noStrike" kern="1200" cap="none" spc="0" normalizeH="0" baseline="0" noProof="0" dirty="0">
                <a:ln>
                  <a:noFill/>
                </a:ln>
                <a:solidFill>
                  <a:srgbClr val="4F5861"/>
                </a:solidFill>
                <a:effectLst/>
                <a:uLnTx/>
                <a:uFillTx/>
                <a:latin typeface="Verdana"/>
                <a:ea typeface="+mn-ea"/>
                <a:cs typeface="+mn-cs"/>
              </a:rPr>
              <a:t>Signed up for election updates</a:t>
            </a:r>
          </a:p>
        </p:txBody>
      </p:sp>
      <p:sp>
        <p:nvSpPr>
          <p:cNvPr id="127" name="Rectangle 126"/>
          <p:cNvSpPr/>
          <p:nvPr/>
        </p:nvSpPr>
        <p:spPr bwMode="gray">
          <a:xfrm>
            <a:off x="-11011850" y="5810777"/>
            <a:ext cx="778497" cy="170332"/>
          </a:xfrm>
          <a:prstGeom prst="rect">
            <a:avLst/>
          </a:prstGeom>
          <a:solidFill>
            <a:schemeClr val="bg1"/>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28" name="Rectangle 127"/>
          <p:cNvSpPr/>
          <p:nvPr/>
        </p:nvSpPr>
        <p:spPr bwMode="gray">
          <a:xfrm>
            <a:off x="-11011850" y="6023488"/>
            <a:ext cx="1573210" cy="170332"/>
          </a:xfrm>
          <a:prstGeom prst="rect">
            <a:avLst/>
          </a:prstGeom>
          <a:solidFill>
            <a:schemeClr val="accent3"/>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29" name="Text Placeholder 19"/>
          <p:cNvSpPr>
            <a:spLocks noGrp="1"/>
          </p:cNvSpPr>
          <p:nvPr>
            <p:ph type="body" sz="quarter" idx="4294967295"/>
          </p:nvPr>
        </p:nvSpPr>
        <p:spPr bwMode="gray">
          <a:xfrm>
            <a:off x="-10183089" y="5835399"/>
            <a:ext cx="277089" cy="123111"/>
          </a:xfrm>
          <a:prstGeom prst="rect">
            <a:avLst/>
          </a:prstGeom>
        </p:spPr>
        <p:txBody>
          <a:bodyPr/>
          <a:lstStyle/>
          <a:p>
            <a:pPr>
              <a:spcBef>
                <a:spcPts val="500"/>
              </a:spcBef>
            </a:pPr>
            <a:r>
              <a:rPr lang="en-US" sz="800" dirty="0"/>
              <a:t>9%</a:t>
            </a:r>
            <a:endParaRPr lang="en-US" sz="800" i="1" dirty="0"/>
          </a:p>
        </p:txBody>
      </p:sp>
      <p:sp>
        <p:nvSpPr>
          <p:cNvPr id="130" name="Text Placeholder 19"/>
          <p:cNvSpPr>
            <a:spLocks noGrp="1"/>
          </p:cNvSpPr>
          <p:nvPr>
            <p:ph type="body" sz="quarter" idx="4294967295"/>
          </p:nvPr>
        </p:nvSpPr>
        <p:spPr bwMode="gray">
          <a:xfrm>
            <a:off x="-9401129" y="6047098"/>
            <a:ext cx="277089" cy="123111"/>
          </a:xfrm>
          <a:prstGeom prst="rect">
            <a:avLst/>
          </a:prstGeom>
        </p:spPr>
        <p:txBody>
          <a:bodyPr/>
          <a:lstStyle/>
          <a:p>
            <a:pPr>
              <a:spcBef>
                <a:spcPts val="500"/>
              </a:spcBef>
            </a:pPr>
            <a:r>
              <a:rPr lang="en-US" sz="800" dirty="0"/>
              <a:t>18%</a:t>
            </a:r>
            <a:endParaRPr lang="en-US" sz="800" i="1" dirty="0"/>
          </a:p>
        </p:txBody>
      </p:sp>
      <p:sp>
        <p:nvSpPr>
          <p:cNvPr id="131" name="Text Placeholder 19"/>
          <p:cNvSpPr>
            <a:spLocks noGrp="1"/>
          </p:cNvSpPr>
          <p:nvPr>
            <p:ph type="body" sz="quarter" idx="4294967295"/>
          </p:nvPr>
        </p:nvSpPr>
        <p:spPr bwMode="gray">
          <a:xfrm>
            <a:off x="-7409875" y="3696149"/>
            <a:ext cx="624321" cy="184666"/>
          </a:xfrm>
          <a:prstGeom prst="rect">
            <a:avLst/>
          </a:prstGeom>
        </p:spPr>
        <p:txBody>
          <a:bodyPr/>
          <a:lstStyle/>
          <a:p>
            <a:pPr algn="ctr">
              <a:spcBef>
                <a:spcPts val="500"/>
              </a:spcBef>
            </a:pPr>
            <a:r>
              <a:rPr lang="en-US" sz="1200" dirty="0"/>
              <a:t>$</a:t>
            </a:r>
            <a:r>
              <a:rPr lang="en-US" sz="1200" b="1" dirty="0"/>
              <a:t>265</a:t>
            </a:r>
            <a:r>
              <a:rPr lang="en-US" sz="1200" dirty="0"/>
              <a:t>M</a:t>
            </a:r>
          </a:p>
        </p:txBody>
      </p:sp>
      <p:grpSp>
        <p:nvGrpSpPr>
          <p:cNvPr id="132" name="Group 131"/>
          <p:cNvGrpSpPr/>
          <p:nvPr/>
        </p:nvGrpSpPr>
        <p:grpSpPr>
          <a:xfrm>
            <a:off x="-7371148" y="3954568"/>
            <a:ext cx="570018" cy="3114771"/>
            <a:chOff x="7165109" y="5303288"/>
            <a:chExt cx="518198" cy="1454296"/>
          </a:xfrm>
        </p:grpSpPr>
        <p:sp>
          <p:nvSpPr>
            <p:cNvPr id="133" name="Rectangle 132"/>
            <p:cNvSpPr/>
            <p:nvPr/>
          </p:nvSpPr>
          <p:spPr bwMode="gray">
            <a:xfrm>
              <a:off x="7165109" y="6035598"/>
              <a:ext cx="518198" cy="721986"/>
            </a:xfrm>
            <a:prstGeom prst="rect">
              <a:avLst/>
            </a:prstGeom>
            <a:solidFill>
              <a:schemeClr val="accent3"/>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34" name="Rectangle 133"/>
            <p:cNvSpPr/>
            <p:nvPr/>
          </p:nvSpPr>
          <p:spPr bwMode="gray">
            <a:xfrm>
              <a:off x="7165109" y="5303288"/>
              <a:ext cx="518198" cy="732310"/>
            </a:xfrm>
            <a:prstGeom prst="rect">
              <a:avLst/>
            </a:prstGeom>
            <a:solidFill>
              <a:schemeClr val="bg1"/>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grpSp>
      <p:sp>
        <p:nvSpPr>
          <p:cNvPr id="135" name="Text Placeholder 19"/>
          <p:cNvSpPr>
            <a:spLocks noGrp="1"/>
          </p:cNvSpPr>
          <p:nvPr>
            <p:ph type="body" sz="quarter" idx="4294967295"/>
          </p:nvPr>
        </p:nvSpPr>
        <p:spPr bwMode="gray">
          <a:xfrm>
            <a:off x="-8111112" y="5834093"/>
            <a:ext cx="624321" cy="184666"/>
          </a:xfrm>
          <a:prstGeom prst="rect">
            <a:avLst/>
          </a:prstGeom>
        </p:spPr>
        <p:txBody>
          <a:bodyPr/>
          <a:lstStyle/>
          <a:p>
            <a:pPr algn="ctr">
              <a:spcBef>
                <a:spcPts val="500"/>
              </a:spcBef>
            </a:pPr>
            <a:r>
              <a:rPr lang="en-US" sz="1200" dirty="0"/>
              <a:t>$</a:t>
            </a:r>
            <a:r>
              <a:rPr lang="en-US" sz="1200" b="1" dirty="0"/>
              <a:t>88</a:t>
            </a:r>
            <a:r>
              <a:rPr lang="en-US" sz="1200" dirty="0"/>
              <a:t>M</a:t>
            </a:r>
          </a:p>
        </p:txBody>
      </p:sp>
      <p:grpSp>
        <p:nvGrpSpPr>
          <p:cNvPr id="136" name="Group 135"/>
          <p:cNvGrpSpPr/>
          <p:nvPr/>
        </p:nvGrpSpPr>
        <p:grpSpPr>
          <a:xfrm>
            <a:off x="-8072385" y="6066439"/>
            <a:ext cx="570018" cy="1005824"/>
            <a:chOff x="8286107" y="5281712"/>
            <a:chExt cx="518198" cy="1475872"/>
          </a:xfrm>
        </p:grpSpPr>
        <p:sp>
          <p:nvSpPr>
            <p:cNvPr id="137" name="Rectangle 136"/>
            <p:cNvSpPr/>
            <p:nvPr/>
          </p:nvSpPr>
          <p:spPr bwMode="gray">
            <a:xfrm>
              <a:off x="8286107" y="5281712"/>
              <a:ext cx="518198" cy="1220688"/>
            </a:xfrm>
            <a:prstGeom prst="rect">
              <a:avLst/>
            </a:prstGeom>
            <a:solidFill>
              <a:schemeClr val="bg1"/>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38" name="Rectangle 137"/>
            <p:cNvSpPr/>
            <p:nvPr/>
          </p:nvSpPr>
          <p:spPr bwMode="gray">
            <a:xfrm>
              <a:off x="8286107" y="6381086"/>
              <a:ext cx="518198" cy="376498"/>
            </a:xfrm>
            <a:prstGeom prst="rect">
              <a:avLst/>
            </a:prstGeom>
            <a:solidFill>
              <a:schemeClr val="accent3"/>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grpSp>
      <p:cxnSp>
        <p:nvCxnSpPr>
          <p:cNvPr id="139" name="Straight Connector 138"/>
          <p:cNvCxnSpPr/>
          <p:nvPr/>
        </p:nvCxnSpPr>
        <p:spPr bwMode="gray">
          <a:xfrm>
            <a:off x="-8302268" y="7076725"/>
            <a:ext cx="1616984" cy="0"/>
          </a:xfrm>
          <a:prstGeom prst="line">
            <a:avLst/>
          </a:prstGeom>
          <a:ln w="19050">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40" name="Text Placeholder 19"/>
          <p:cNvSpPr>
            <a:spLocks noGrp="1"/>
          </p:cNvSpPr>
          <p:nvPr>
            <p:ph type="body" sz="quarter" idx="4294967295"/>
          </p:nvPr>
        </p:nvSpPr>
        <p:spPr bwMode="gray">
          <a:xfrm>
            <a:off x="-8201378" y="7119304"/>
            <a:ext cx="830971" cy="153888"/>
          </a:xfrm>
          <a:prstGeom prst="rect">
            <a:avLst/>
          </a:prstGeom>
        </p:spPr>
        <p:txBody>
          <a:bodyPr/>
          <a:lstStyle/>
          <a:p>
            <a:pPr algn="ctr">
              <a:spcBef>
                <a:spcPts val="500"/>
              </a:spcBef>
            </a:pPr>
            <a:r>
              <a:rPr lang="en-US" sz="1000" dirty="0"/>
              <a:t>McCain</a:t>
            </a:r>
          </a:p>
        </p:txBody>
      </p:sp>
      <p:sp>
        <p:nvSpPr>
          <p:cNvPr id="141" name="Text Placeholder 19"/>
          <p:cNvSpPr>
            <a:spLocks noGrp="1"/>
          </p:cNvSpPr>
          <p:nvPr>
            <p:ph type="body" sz="quarter" idx="4294967295"/>
          </p:nvPr>
        </p:nvSpPr>
        <p:spPr bwMode="gray">
          <a:xfrm>
            <a:off x="-7485806" y="7117498"/>
            <a:ext cx="830971" cy="153888"/>
          </a:xfrm>
          <a:prstGeom prst="rect">
            <a:avLst/>
          </a:prstGeom>
        </p:spPr>
        <p:txBody>
          <a:bodyPr/>
          <a:lstStyle/>
          <a:p>
            <a:pPr algn="ctr">
              <a:spcBef>
                <a:spcPts val="500"/>
              </a:spcBef>
            </a:pPr>
            <a:r>
              <a:rPr lang="en-US" sz="1000" dirty="0"/>
              <a:t>Obama</a:t>
            </a:r>
          </a:p>
        </p:txBody>
      </p:sp>
      <p:sp>
        <p:nvSpPr>
          <p:cNvPr id="142" name="Oval 141"/>
          <p:cNvSpPr/>
          <p:nvPr/>
        </p:nvSpPr>
        <p:spPr bwMode="gray">
          <a:xfrm>
            <a:off x="-14745592" y="6846607"/>
            <a:ext cx="503398" cy="503398"/>
          </a:xfrm>
          <a:prstGeom prst="ellipse">
            <a:avLst/>
          </a:prstGeom>
          <a:solidFill>
            <a:schemeClr val="bg1"/>
          </a:solidFill>
          <a:ln w="1905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43" name="Oval 142"/>
          <p:cNvSpPr/>
          <p:nvPr/>
        </p:nvSpPr>
        <p:spPr bwMode="gray">
          <a:xfrm rot="10800000">
            <a:off x="-14612437" y="6218729"/>
            <a:ext cx="993127" cy="993127"/>
          </a:xfrm>
          <a:prstGeom prst="ellipse">
            <a:avLst/>
          </a:prstGeom>
          <a:solidFill>
            <a:schemeClr val="bg1"/>
          </a:solidFill>
          <a:ln w="28575">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44" name="Down Arrow 143"/>
          <p:cNvSpPr/>
          <p:nvPr/>
        </p:nvSpPr>
        <p:spPr bwMode="gray">
          <a:xfrm rot="10800000">
            <a:off x="-14298157" y="6304189"/>
            <a:ext cx="377103" cy="788159"/>
          </a:xfrm>
          <a:prstGeom prst="downArrow">
            <a:avLst/>
          </a:prstGeom>
          <a:solidFill>
            <a:schemeClr val="bg2"/>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45" name="TextBox 144"/>
          <p:cNvSpPr txBox="1"/>
          <p:nvPr/>
        </p:nvSpPr>
        <p:spPr bwMode="gray">
          <a:xfrm>
            <a:off x="-14690026" y="6548117"/>
            <a:ext cx="1157725" cy="307777"/>
          </a:xfrm>
          <a:prstGeom prst="rect">
            <a:avLst/>
          </a:prstGeom>
          <a:noFill/>
        </p:spPr>
        <p:txBody>
          <a:bodyPr wrap="square" lIns="0" tIns="0" rIns="0" bIns="0" rtlCol="0">
            <a:sp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2000" b="1" i="0" u="none" strike="noStrike" kern="1200" cap="none" spc="0" normalizeH="0" baseline="0" noProof="0" dirty="0">
                <a:ln>
                  <a:noFill/>
                </a:ln>
                <a:solidFill>
                  <a:srgbClr val="4F5861"/>
                </a:solidFill>
                <a:effectLst/>
                <a:uLnTx/>
                <a:uFillTx/>
                <a:latin typeface="Verdana"/>
                <a:ea typeface="+mn-ea"/>
                <a:cs typeface="+mn-cs"/>
              </a:rPr>
              <a:t>+</a:t>
            </a:r>
            <a:r>
              <a:rPr kumimoji="0" lang="en-US" sz="2000" b="0" i="0" u="none" strike="noStrike" kern="1200" cap="none" spc="0" normalizeH="0" baseline="0" noProof="0" dirty="0">
                <a:ln>
                  <a:noFill/>
                </a:ln>
                <a:solidFill>
                  <a:srgbClr val="4F5861"/>
                </a:solidFill>
                <a:effectLst/>
                <a:uLnTx/>
                <a:uFillTx/>
                <a:latin typeface="Verdana"/>
                <a:ea typeface="+mn-ea"/>
                <a:cs typeface="+mn-cs"/>
              </a:rPr>
              <a:t>24%</a:t>
            </a:r>
            <a:endParaRPr kumimoji="0" lang="en-US" sz="2000" b="0" i="1" u="none" strike="noStrike" kern="1200" cap="none" spc="0" normalizeH="0" baseline="0" noProof="0" dirty="0">
              <a:ln>
                <a:noFill/>
              </a:ln>
              <a:solidFill>
                <a:srgbClr val="4F5861"/>
              </a:solidFill>
              <a:effectLst/>
              <a:uLnTx/>
              <a:uFillTx/>
              <a:latin typeface="Verdana"/>
              <a:ea typeface="+mn-ea"/>
              <a:cs typeface="+mn-cs"/>
            </a:endParaRPr>
          </a:p>
        </p:txBody>
      </p:sp>
      <p:pic>
        <p:nvPicPr>
          <p:cNvPr id="146" name="Picture 2" descr="\\advisory.com\files\Public\Share\ABC Templates and Resources\ABC Art Icons Logos\ABC Modern Icons\Person_Casual_with_comput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4673837" y="6959785"/>
            <a:ext cx="291189" cy="241827"/>
          </a:xfrm>
          <a:prstGeom prst="rect">
            <a:avLst/>
          </a:prstGeom>
          <a:noFill/>
          <a:extLst>
            <a:ext uri="{909E8E84-426E-40dd-AFC4-6F175D3DCCD1}">
              <a14:hiddenFill xmlns:a14="http://schemas.microsoft.com/office/drawing/2010/main" xmlns="">
                <a:solidFill>
                  <a:srgbClr val="FFFFFF"/>
                </a:solidFill>
              </a14:hiddenFill>
            </a:ext>
          </a:extLst>
        </p:spPr>
      </p:pic>
      <p:sp>
        <p:nvSpPr>
          <p:cNvPr id="147" name="TextBox 146"/>
          <p:cNvSpPr txBox="1"/>
          <p:nvPr/>
        </p:nvSpPr>
        <p:spPr bwMode="gray">
          <a:xfrm>
            <a:off x="-12276056" y="6840094"/>
            <a:ext cx="1153705" cy="307777"/>
          </a:xfrm>
          <a:prstGeom prst="rect">
            <a:avLst/>
          </a:prstGeom>
          <a:noFill/>
        </p:spPr>
        <p:txBody>
          <a:bodyPr wrap="square" lIns="0" tIns="0" rIns="0" bIns="0" rtlCol="0">
            <a:spAutoFit/>
          </a:bodyPr>
          <a:lstStyle/>
          <a:p>
            <a:pPr marL="0" marR="0" lvl="0" indent="0" algn="r" defTabSz="537667" rtl="0" eaLnBrk="1" fontAlgn="auto" latinLnBrk="0" hangingPunct="1">
              <a:lnSpc>
                <a:spcPct val="100000"/>
              </a:lnSpc>
              <a:spcBef>
                <a:spcPts val="500"/>
              </a:spcBef>
              <a:spcAft>
                <a:spcPts val="0"/>
              </a:spcAft>
              <a:buClrTx/>
              <a:buSzTx/>
              <a:buFontTx/>
              <a:buNone/>
              <a:tabLst/>
              <a:defRPr/>
            </a:pPr>
            <a:r>
              <a:rPr kumimoji="0" lang="en-US" sz="1000" b="0" i="1" u="none" strike="noStrike" kern="1200" cap="none" spc="0" normalizeH="0" baseline="0" noProof="0" dirty="0">
                <a:ln>
                  <a:noFill/>
                </a:ln>
                <a:solidFill>
                  <a:srgbClr val="4F5861"/>
                </a:solidFill>
                <a:effectLst/>
                <a:uLnTx/>
                <a:uFillTx/>
                <a:latin typeface="Verdana"/>
                <a:ea typeface="+mn-ea"/>
                <a:cs typeface="+mn-cs"/>
              </a:rPr>
              <a:t>Donated money online</a:t>
            </a:r>
          </a:p>
        </p:txBody>
      </p:sp>
      <p:sp>
        <p:nvSpPr>
          <p:cNvPr id="148" name="Rectangle 147"/>
          <p:cNvSpPr/>
          <p:nvPr/>
        </p:nvSpPr>
        <p:spPr bwMode="gray">
          <a:xfrm>
            <a:off x="-11009856" y="6794834"/>
            <a:ext cx="646655" cy="170332"/>
          </a:xfrm>
          <a:prstGeom prst="rect">
            <a:avLst/>
          </a:prstGeom>
          <a:solidFill>
            <a:schemeClr val="bg1"/>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49" name="Rectangle 148"/>
          <p:cNvSpPr/>
          <p:nvPr/>
        </p:nvSpPr>
        <p:spPr bwMode="gray">
          <a:xfrm>
            <a:off x="-11009856" y="7007545"/>
            <a:ext cx="1225776" cy="170332"/>
          </a:xfrm>
          <a:prstGeom prst="rect">
            <a:avLst/>
          </a:prstGeom>
          <a:solidFill>
            <a:schemeClr val="accent3"/>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50" name="Text Placeholder 19"/>
          <p:cNvSpPr>
            <a:spLocks noGrp="1"/>
          </p:cNvSpPr>
          <p:nvPr>
            <p:ph type="body" sz="quarter" idx="4294967295"/>
          </p:nvPr>
        </p:nvSpPr>
        <p:spPr bwMode="gray">
          <a:xfrm>
            <a:off x="-10336395" y="6819456"/>
            <a:ext cx="277089" cy="123111"/>
          </a:xfrm>
          <a:prstGeom prst="rect">
            <a:avLst/>
          </a:prstGeom>
        </p:spPr>
        <p:txBody>
          <a:bodyPr/>
          <a:lstStyle/>
          <a:p>
            <a:pPr>
              <a:spcBef>
                <a:spcPts val="500"/>
              </a:spcBef>
            </a:pPr>
            <a:r>
              <a:rPr lang="en-US" sz="800" dirty="0"/>
              <a:t>6%</a:t>
            </a:r>
            <a:endParaRPr lang="en-US" sz="800" i="1" dirty="0"/>
          </a:p>
        </p:txBody>
      </p:sp>
      <p:sp>
        <p:nvSpPr>
          <p:cNvPr id="151" name="Text Placeholder 19"/>
          <p:cNvSpPr>
            <a:spLocks noGrp="1"/>
          </p:cNvSpPr>
          <p:nvPr>
            <p:ph type="body" sz="quarter" idx="4294967295"/>
          </p:nvPr>
        </p:nvSpPr>
        <p:spPr bwMode="gray">
          <a:xfrm>
            <a:off x="-9760065" y="7031155"/>
            <a:ext cx="277089" cy="123111"/>
          </a:xfrm>
          <a:prstGeom prst="rect">
            <a:avLst/>
          </a:prstGeom>
        </p:spPr>
        <p:txBody>
          <a:bodyPr/>
          <a:lstStyle/>
          <a:p>
            <a:pPr>
              <a:spcBef>
                <a:spcPts val="500"/>
              </a:spcBef>
            </a:pPr>
            <a:r>
              <a:rPr lang="en-US" sz="800" dirty="0"/>
              <a:t>15%</a:t>
            </a:r>
            <a:endParaRPr lang="en-US" sz="800" i="1" dirty="0"/>
          </a:p>
        </p:txBody>
      </p:sp>
      <p:sp>
        <p:nvSpPr>
          <p:cNvPr id="152" name="TextBox 151"/>
          <p:cNvSpPr txBox="1"/>
          <p:nvPr/>
        </p:nvSpPr>
        <p:spPr bwMode="gray">
          <a:xfrm>
            <a:off x="-12236394" y="6326840"/>
            <a:ext cx="1153705" cy="307777"/>
          </a:xfrm>
          <a:prstGeom prst="rect">
            <a:avLst/>
          </a:prstGeom>
          <a:noFill/>
        </p:spPr>
        <p:txBody>
          <a:bodyPr wrap="square" lIns="0" tIns="0" rIns="0" bIns="0" rtlCol="0">
            <a:spAutoFit/>
          </a:bodyPr>
          <a:lstStyle/>
          <a:p>
            <a:pPr marL="0" marR="0" lvl="0" indent="0" algn="r" defTabSz="537667" rtl="0" eaLnBrk="1" fontAlgn="auto" latinLnBrk="0" hangingPunct="1">
              <a:lnSpc>
                <a:spcPct val="100000"/>
              </a:lnSpc>
              <a:spcBef>
                <a:spcPts val="500"/>
              </a:spcBef>
              <a:spcAft>
                <a:spcPts val="0"/>
              </a:spcAft>
              <a:buClrTx/>
              <a:buSzTx/>
              <a:buFontTx/>
              <a:buNone/>
              <a:tabLst/>
              <a:defRPr/>
            </a:pPr>
            <a:r>
              <a:rPr kumimoji="0" lang="en-US" sz="1000" b="0" i="1" u="none" strike="noStrike" kern="1200" cap="none" spc="0" normalizeH="0" baseline="0" noProof="0" dirty="0">
                <a:ln>
                  <a:noFill/>
                </a:ln>
                <a:solidFill>
                  <a:srgbClr val="4F5861"/>
                </a:solidFill>
                <a:effectLst/>
                <a:uLnTx/>
                <a:uFillTx/>
                <a:latin typeface="Verdana"/>
                <a:ea typeface="+mn-ea"/>
                <a:cs typeface="+mn-cs"/>
              </a:rPr>
              <a:t>Signed up for email alerts</a:t>
            </a:r>
          </a:p>
        </p:txBody>
      </p:sp>
      <p:sp>
        <p:nvSpPr>
          <p:cNvPr id="153" name="Rectangle 152"/>
          <p:cNvSpPr/>
          <p:nvPr/>
        </p:nvSpPr>
        <p:spPr bwMode="gray">
          <a:xfrm>
            <a:off x="-11011805" y="6297822"/>
            <a:ext cx="722265" cy="170332"/>
          </a:xfrm>
          <a:prstGeom prst="rect">
            <a:avLst/>
          </a:prstGeom>
          <a:solidFill>
            <a:schemeClr val="bg1"/>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54" name="Rectangle 153"/>
          <p:cNvSpPr/>
          <p:nvPr/>
        </p:nvSpPr>
        <p:spPr bwMode="gray">
          <a:xfrm>
            <a:off x="-11011805" y="6510533"/>
            <a:ext cx="1105805" cy="170332"/>
          </a:xfrm>
          <a:prstGeom prst="rect">
            <a:avLst/>
          </a:prstGeom>
          <a:solidFill>
            <a:schemeClr val="accent3"/>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55" name="Text Placeholder 19"/>
          <p:cNvSpPr>
            <a:spLocks noGrp="1"/>
          </p:cNvSpPr>
          <p:nvPr>
            <p:ph type="body" sz="quarter" idx="4294967295"/>
          </p:nvPr>
        </p:nvSpPr>
        <p:spPr bwMode="gray">
          <a:xfrm>
            <a:off x="-10256749" y="6322444"/>
            <a:ext cx="277089" cy="123111"/>
          </a:xfrm>
          <a:prstGeom prst="rect">
            <a:avLst/>
          </a:prstGeom>
        </p:spPr>
        <p:txBody>
          <a:bodyPr/>
          <a:lstStyle/>
          <a:p>
            <a:pPr>
              <a:spcBef>
                <a:spcPts val="500"/>
              </a:spcBef>
            </a:pPr>
            <a:r>
              <a:rPr lang="en-US" sz="800" dirty="0"/>
              <a:t>8%</a:t>
            </a:r>
            <a:endParaRPr lang="en-US" sz="800" i="1" dirty="0"/>
          </a:p>
        </p:txBody>
      </p:sp>
      <p:sp>
        <p:nvSpPr>
          <p:cNvPr id="156" name="Text Placeholder 19"/>
          <p:cNvSpPr>
            <a:spLocks noGrp="1"/>
          </p:cNvSpPr>
          <p:nvPr>
            <p:ph type="body" sz="quarter" idx="4294967295"/>
          </p:nvPr>
        </p:nvSpPr>
        <p:spPr bwMode="gray">
          <a:xfrm>
            <a:off x="-9853204" y="6534143"/>
            <a:ext cx="277089" cy="123111"/>
          </a:xfrm>
          <a:prstGeom prst="rect">
            <a:avLst/>
          </a:prstGeom>
        </p:spPr>
        <p:txBody>
          <a:bodyPr/>
          <a:lstStyle/>
          <a:p>
            <a:pPr>
              <a:spcBef>
                <a:spcPts val="500"/>
              </a:spcBef>
            </a:pPr>
            <a:r>
              <a:rPr lang="en-US" sz="800" dirty="0"/>
              <a:t>12%</a:t>
            </a:r>
            <a:endParaRPr lang="en-US" sz="800" i="1" dirty="0"/>
          </a:p>
        </p:txBody>
      </p:sp>
      <p:grpSp>
        <p:nvGrpSpPr>
          <p:cNvPr id="157" name="Group 156"/>
          <p:cNvGrpSpPr/>
          <p:nvPr/>
        </p:nvGrpSpPr>
        <p:grpSpPr>
          <a:xfrm>
            <a:off x="-15065191" y="3685324"/>
            <a:ext cx="423088" cy="981597"/>
            <a:chOff x="939983" y="3795942"/>
            <a:chExt cx="423088" cy="981597"/>
          </a:xfrm>
        </p:grpSpPr>
        <p:pic>
          <p:nvPicPr>
            <p:cNvPr id="158" name="Picture 3" descr="\\advisory.com\files\Public\Share\ABC Templates and Resources\ABC Art Icons Logos\ABC Modern Icons\Mone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2346" y="3795942"/>
              <a:ext cx="130725" cy="239132"/>
            </a:xfrm>
            <a:prstGeom prst="rect">
              <a:avLst/>
            </a:prstGeom>
            <a:noFill/>
            <a:extLst>
              <a:ext uri="{909E8E84-426E-40dd-AFC4-6F175D3DCCD1}">
                <a14:hiddenFill xmlns:a14="http://schemas.microsoft.com/office/drawing/2010/main" xmlns="">
                  <a:solidFill>
                    <a:srgbClr val="FFFFFF"/>
                  </a:solidFill>
                </a14:hiddenFill>
              </a:ext>
            </a:extLst>
          </p:spPr>
        </p:pic>
        <p:pic>
          <p:nvPicPr>
            <p:cNvPr id="159" name="Picture 2" descr="\\advisory.com\files\Public\Share\ABC Templates and Resources\ABC Art Icons Logos\ABC Modern Icons\Stick_Exec_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983" y="3907070"/>
              <a:ext cx="327878" cy="870469"/>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60" name="Group 159"/>
          <p:cNvGrpSpPr/>
          <p:nvPr/>
        </p:nvGrpSpPr>
        <p:grpSpPr>
          <a:xfrm>
            <a:off x="-13903154" y="3734411"/>
            <a:ext cx="197375" cy="457923"/>
            <a:chOff x="939983" y="3795942"/>
            <a:chExt cx="423088" cy="981597"/>
          </a:xfrm>
        </p:grpSpPr>
        <p:pic>
          <p:nvPicPr>
            <p:cNvPr id="161" name="Picture 3" descr="\\advisory.com\files\Public\Share\ABC Templates and Resources\ABC Art Icons Logos\ABC Modern Icons\Mone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2346" y="3795942"/>
              <a:ext cx="130725" cy="239132"/>
            </a:xfrm>
            <a:prstGeom prst="rect">
              <a:avLst/>
            </a:prstGeom>
            <a:noFill/>
            <a:extLst>
              <a:ext uri="{909E8E84-426E-40dd-AFC4-6F175D3DCCD1}">
                <a14:hiddenFill xmlns:a14="http://schemas.microsoft.com/office/drawing/2010/main" xmlns="">
                  <a:solidFill>
                    <a:srgbClr val="FFFFFF"/>
                  </a:solidFill>
                </a14:hiddenFill>
              </a:ext>
            </a:extLst>
          </p:spPr>
        </p:pic>
        <p:pic>
          <p:nvPicPr>
            <p:cNvPr id="162" name="Picture 2" descr="\\advisory.com\files\Public\Share\ABC Templates and Resources\ABC Art Icons Logos\ABC Modern Icons\Stick_Exec_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983" y="3907070"/>
              <a:ext cx="327878" cy="870469"/>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63" name="Group 162"/>
          <p:cNvGrpSpPr/>
          <p:nvPr/>
        </p:nvGrpSpPr>
        <p:grpSpPr>
          <a:xfrm>
            <a:off x="-13697515" y="3734411"/>
            <a:ext cx="197375" cy="457923"/>
            <a:chOff x="939983" y="3795942"/>
            <a:chExt cx="423088" cy="981597"/>
          </a:xfrm>
        </p:grpSpPr>
        <p:pic>
          <p:nvPicPr>
            <p:cNvPr id="164" name="Picture 3" descr="\\advisory.com\files\Public\Share\ABC Templates and Resources\ABC Art Icons Logos\ABC Modern Icons\Mone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2346" y="3795942"/>
              <a:ext cx="130725" cy="239132"/>
            </a:xfrm>
            <a:prstGeom prst="rect">
              <a:avLst/>
            </a:prstGeom>
            <a:noFill/>
            <a:extLst>
              <a:ext uri="{909E8E84-426E-40dd-AFC4-6F175D3DCCD1}">
                <a14:hiddenFill xmlns:a14="http://schemas.microsoft.com/office/drawing/2010/main" xmlns="">
                  <a:solidFill>
                    <a:srgbClr val="FFFFFF"/>
                  </a:solidFill>
                </a14:hiddenFill>
              </a:ext>
            </a:extLst>
          </p:spPr>
        </p:pic>
        <p:pic>
          <p:nvPicPr>
            <p:cNvPr id="165" name="Picture 2" descr="\\advisory.com\files\Public\Share\ABC Templates and Resources\ABC Art Icons Logos\ABC Modern Icons\Stick_Exec_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983" y="3907070"/>
              <a:ext cx="327878" cy="870469"/>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66" name="Group 165"/>
          <p:cNvGrpSpPr/>
          <p:nvPr/>
        </p:nvGrpSpPr>
        <p:grpSpPr>
          <a:xfrm>
            <a:off x="-13494983" y="3734411"/>
            <a:ext cx="197375" cy="457923"/>
            <a:chOff x="939983" y="3795942"/>
            <a:chExt cx="423088" cy="981597"/>
          </a:xfrm>
        </p:grpSpPr>
        <p:pic>
          <p:nvPicPr>
            <p:cNvPr id="167" name="Picture 3" descr="\\advisory.com\files\Public\Share\ABC Templates and Resources\ABC Art Icons Logos\ABC Modern Icons\Mone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2346" y="3795942"/>
              <a:ext cx="130725" cy="239132"/>
            </a:xfrm>
            <a:prstGeom prst="rect">
              <a:avLst/>
            </a:prstGeom>
            <a:noFill/>
            <a:extLst>
              <a:ext uri="{909E8E84-426E-40dd-AFC4-6F175D3DCCD1}">
                <a14:hiddenFill xmlns:a14="http://schemas.microsoft.com/office/drawing/2010/main" xmlns="">
                  <a:solidFill>
                    <a:srgbClr val="FFFFFF"/>
                  </a:solidFill>
                </a14:hiddenFill>
              </a:ext>
            </a:extLst>
          </p:spPr>
        </p:pic>
        <p:pic>
          <p:nvPicPr>
            <p:cNvPr id="168" name="Picture 2" descr="\\advisory.com\files\Public\Share\ABC Templates and Resources\ABC Art Icons Logos\ABC Modern Icons\Stick_Exec_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983" y="3907070"/>
              <a:ext cx="327878" cy="870469"/>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69" name="Group 168"/>
          <p:cNvGrpSpPr/>
          <p:nvPr/>
        </p:nvGrpSpPr>
        <p:grpSpPr>
          <a:xfrm>
            <a:off x="-13297608" y="3734411"/>
            <a:ext cx="197375" cy="457923"/>
            <a:chOff x="939983" y="3795942"/>
            <a:chExt cx="423088" cy="981597"/>
          </a:xfrm>
        </p:grpSpPr>
        <p:pic>
          <p:nvPicPr>
            <p:cNvPr id="170" name="Picture 3" descr="\\advisory.com\files\Public\Share\ABC Templates and Resources\ABC Art Icons Logos\ABC Modern Icons\Mone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2346" y="3795942"/>
              <a:ext cx="130725" cy="239132"/>
            </a:xfrm>
            <a:prstGeom prst="rect">
              <a:avLst/>
            </a:prstGeom>
            <a:noFill/>
            <a:extLst>
              <a:ext uri="{909E8E84-426E-40dd-AFC4-6F175D3DCCD1}">
                <a14:hiddenFill xmlns:a14="http://schemas.microsoft.com/office/drawing/2010/main" xmlns="">
                  <a:solidFill>
                    <a:srgbClr val="FFFFFF"/>
                  </a:solidFill>
                </a14:hiddenFill>
              </a:ext>
            </a:extLst>
          </p:spPr>
        </p:pic>
        <p:pic>
          <p:nvPicPr>
            <p:cNvPr id="171" name="Picture 2" descr="\\advisory.com\files\Public\Share\ABC Templates and Resources\ABC Art Icons Logos\ABC Modern Icons\Stick_Exec_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983" y="3907070"/>
              <a:ext cx="327878" cy="870469"/>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72" name="Group 171"/>
          <p:cNvGrpSpPr/>
          <p:nvPr/>
        </p:nvGrpSpPr>
        <p:grpSpPr>
          <a:xfrm>
            <a:off x="-13905772" y="4203608"/>
            <a:ext cx="197375" cy="457923"/>
            <a:chOff x="939983" y="3795942"/>
            <a:chExt cx="423088" cy="981597"/>
          </a:xfrm>
        </p:grpSpPr>
        <p:pic>
          <p:nvPicPr>
            <p:cNvPr id="173" name="Picture 3" descr="\\advisory.com\files\Public\Share\ABC Templates and Resources\ABC Art Icons Logos\ABC Modern Icons\Mone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2346" y="3795942"/>
              <a:ext cx="130725" cy="239132"/>
            </a:xfrm>
            <a:prstGeom prst="rect">
              <a:avLst/>
            </a:prstGeom>
            <a:noFill/>
            <a:extLst>
              <a:ext uri="{909E8E84-426E-40dd-AFC4-6F175D3DCCD1}">
                <a14:hiddenFill xmlns:a14="http://schemas.microsoft.com/office/drawing/2010/main" xmlns="">
                  <a:solidFill>
                    <a:srgbClr val="FFFFFF"/>
                  </a:solidFill>
                </a14:hiddenFill>
              </a:ext>
            </a:extLst>
          </p:spPr>
        </p:pic>
        <p:pic>
          <p:nvPicPr>
            <p:cNvPr id="174" name="Picture 2" descr="\\advisory.com\files\Public\Share\ABC Templates and Resources\ABC Art Icons Logos\ABC Modern Icons\Stick_Exec_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983" y="3907070"/>
              <a:ext cx="327878" cy="870469"/>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75" name="Group 174"/>
          <p:cNvGrpSpPr/>
          <p:nvPr/>
        </p:nvGrpSpPr>
        <p:grpSpPr>
          <a:xfrm>
            <a:off x="-13700133" y="4203608"/>
            <a:ext cx="197375" cy="457923"/>
            <a:chOff x="939983" y="3795942"/>
            <a:chExt cx="423088" cy="981597"/>
          </a:xfrm>
        </p:grpSpPr>
        <p:pic>
          <p:nvPicPr>
            <p:cNvPr id="176" name="Picture 3" descr="\\advisory.com\files\Public\Share\ABC Templates and Resources\ABC Art Icons Logos\ABC Modern Icons\Mone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2346" y="3795942"/>
              <a:ext cx="130725" cy="239132"/>
            </a:xfrm>
            <a:prstGeom prst="rect">
              <a:avLst/>
            </a:prstGeom>
            <a:noFill/>
            <a:extLst>
              <a:ext uri="{909E8E84-426E-40dd-AFC4-6F175D3DCCD1}">
                <a14:hiddenFill xmlns:a14="http://schemas.microsoft.com/office/drawing/2010/main" xmlns="">
                  <a:solidFill>
                    <a:srgbClr val="FFFFFF"/>
                  </a:solidFill>
                </a14:hiddenFill>
              </a:ext>
            </a:extLst>
          </p:spPr>
        </p:pic>
        <p:pic>
          <p:nvPicPr>
            <p:cNvPr id="177" name="Picture 2" descr="\\advisory.com\files\Public\Share\ABC Templates and Resources\ABC Art Icons Logos\ABC Modern Icons\Stick_Exec_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983" y="3907070"/>
              <a:ext cx="327878" cy="870469"/>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78" name="Group 177"/>
          <p:cNvGrpSpPr/>
          <p:nvPr/>
        </p:nvGrpSpPr>
        <p:grpSpPr>
          <a:xfrm>
            <a:off x="-13497601" y="4203608"/>
            <a:ext cx="197375" cy="457923"/>
            <a:chOff x="939983" y="3795942"/>
            <a:chExt cx="423088" cy="981597"/>
          </a:xfrm>
        </p:grpSpPr>
        <p:pic>
          <p:nvPicPr>
            <p:cNvPr id="179" name="Picture 3" descr="\\advisory.com\files\Public\Share\ABC Templates and Resources\ABC Art Icons Logos\ABC Modern Icons\Mone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2346" y="3795942"/>
              <a:ext cx="130725" cy="239132"/>
            </a:xfrm>
            <a:prstGeom prst="rect">
              <a:avLst/>
            </a:prstGeom>
            <a:noFill/>
            <a:extLst>
              <a:ext uri="{909E8E84-426E-40dd-AFC4-6F175D3DCCD1}">
                <a14:hiddenFill xmlns:a14="http://schemas.microsoft.com/office/drawing/2010/main" xmlns="">
                  <a:solidFill>
                    <a:srgbClr val="FFFFFF"/>
                  </a:solidFill>
                </a14:hiddenFill>
              </a:ext>
            </a:extLst>
          </p:spPr>
        </p:pic>
        <p:pic>
          <p:nvPicPr>
            <p:cNvPr id="180" name="Picture 2" descr="\\advisory.com\files\Public\Share\ABC Templates and Resources\ABC Art Icons Logos\ABC Modern Icons\Stick_Exec_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983" y="3907070"/>
              <a:ext cx="327878" cy="870469"/>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81" name="Group 180"/>
          <p:cNvGrpSpPr/>
          <p:nvPr/>
        </p:nvGrpSpPr>
        <p:grpSpPr>
          <a:xfrm>
            <a:off x="-13300226" y="4203608"/>
            <a:ext cx="197375" cy="457923"/>
            <a:chOff x="939983" y="3795942"/>
            <a:chExt cx="423088" cy="981597"/>
          </a:xfrm>
        </p:grpSpPr>
        <p:pic>
          <p:nvPicPr>
            <p:cNvPr id="182" name="Picture 3" descr="\\advisory.com\files\Public\Share\ABC Templates and Resources\ABC Art Icons Logos\ABC Modern Icons\Mone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2346" y="3795942"/>
              <a:ext cx="130725" cy="239132"/>
            </a:xfrm>
            <a:prstGeom prst="rect">
              <a:avLst/>
            </a:prstGeom>
            <a:noFill/>
            <a:extLst>
              <a:ext uri="{909E8E84-426E-40dd-AFC4-6F175D3DCCD1}">
                <a14:hiddenFill xmlns:a14="http://schemas.microsoft.com/office/drawing/2010/main" xmlns="">
                  <a:solidFill>
                    <a:srgbClr val="FFFFFF"/>
                  </a:solidFill>
                </a14:hiddenFill>
              </a:ext>
            </a:extLst>
          </p:spPr>
        </p:pic>
        <p:pic>
          <p:nvPicPr>
            <p:cNvPr id="183" name="Picture 2" descr="\\advisory.com\files\Public\Share\ABC Templates and Resources\ABC Art Icons Logos\ABC Modern Icons\Stick_Exec_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983" y="3907070"/>
              <a:ext cx="327878" cy="870469"/>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184" name="TextBox 183"/>
          <p:cNvSpPr txBox="1"/>
          <p:nvPr/>
        </p:nvSpPr>
        <p:spPr bwMode="gray">
          <a:xfrm>
            <a:off x="-12537440" y="5149580"/>
            <a:ext cx="3779519" cy="184666"/>
          </a:xfrm>
          <a:prstGeom prst="rect">
            <a:avLst/>
          </a:prstGeom>
          <a:noFill/>
        </p:spPr>
        <p:txBody>
          <a:bodyPr wrap="square" lIns="0" tIns="0" rIns="0" bIns="0" rtlCol="0">
            <a:sp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1200" b="0" i="0" u="none" strike="noStrike" kern="1200" cap="none" spc="0" normalizeH="0" baseline="0" noProof="0" dirty="0">
                <a:ln>
                  <a:noFill/>
                </a:ln>
                <a:solidFill>
                  <a:srgbClr val="4F5861"/>
                </a:solidFill>
                <a:effectLst/>
                <a:uLnTx/>
                <a:uFillTx/>
                <a:latin typeface="Verdana"/>
                <a:ea typeface="+mn-ea"/>
                <a:cs typeface="+mn-cs"/>
              </a:rPr>
              <a:t>Voter Activity</a:t>
            </a:r>
            <a:endParaRPr kumimoji="0" lang="en-US" sz="1000" b="0" i="1" u="none" strike="noStrike" kern="1200" cap="none" spc="0" normalizeH="0" baseline="0" noProof="0" dirty="0">
              <a:ln>
                <a:noFill/>
              </a:ln>
              <a:solidFill>
                <a:srgbClr val="4F5861"/>
              </a:solidFill>
              <a:effectLst/>
              <a:uLnTx/>
              <a:uFillTx/>
              <a:latin typeface="Verdana"/>
              <a:ea typeface="+mn-ea"/>
              <a:cs typeface="+mn-cs"/>
            </a:endParaRPr>
          </a:p>
        </p:txBody>
      </p:sp>
      <p:pic>
        <p:nvPicPr>
          <p:cNvPr id="185" name="Picture 2" descr="https://upload.wikimedia.org/wikipedia/en/thumb/b/b4/Obama_logomark.svg/1024px-Obama_logomark.sv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33072" y="2516478"/>
            <a:ext cx="676347" cy="676347"/>
          </a:xfrm>
          <a:prstGeom prst="rect">
            <a:avLst/>
          </a:prstGeom>
          <a:noFill/>
          <a:extLst>
            <a:ext uri="{909E8E84-426E-40dd-AFC4-6F175D3DCCD1}">
              <a14:hiddenFill xmlns:a14="http://schemas.microsoft.com/office/drawing/2010/main" xmlns="">
                <a:solidFill>
                  <a:srgbClr val="FFFFFF"/>
                </a:solidFill>
              </a14:hiddenFill>
            </a:ext>
          </a:extLst>
        </p:spPr>
      </p:pic>
      <p:sp>
        <p:nvSpPr>
          <p:cNvPr id="186" name="TextBox 185"/>
          <p:cNvSpPr txBox="1"/>
          <p:nvPr/>
        </p:nvSpPr>
        <p:spPr bwMode="gray">
          <a:xfrm>
            <a:off x="-12536025" y="3434106"/>
            <a:ext cx="3779519" cy="184666"/>
          </a:xfrm>
          <a:prstGeom prst="rect">
            <a:avLst/>
          </a:prstGeom>
          <a:noFill/>
        </p:spPr>
        <p:txBody>
          <a:bodyPr wrap="square" lIns="0" tIns="0" rIns="0" bIns="0" rtlCol="0">
            <a:sp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1200" b="0" i="0" u="none" strike="noStrike" kern="1200" cap="none" spc="0" normalizeH="0" baseline="0" noProof="0" dirty="0">
                <a:ln>
                  <a:noFill/>
                </a:ln>
                <a:solidFill>
                  <a:srgbClr val="4F5861"/>
                </a:solidFill>
                <a:effectLst/>
                <a:uLnTx/>
                <a:uFillTx/>
                <a:latin typeface="Verdana"/>
                <a:ea typeface="+mn-ea"/>
                <a:cs typeface="+mn-cs"/>
              </a:rPr>
              <a:t>Digital Campaign Strategy</a:t>
            </a:r>
            <a:endParaRPr kumimoji="0" lang="en-US" sz="1000" b="0" i="1" u="none" strike="noStrike" kern="1200" cap="none" spc="0" normalizeH="0" baseline="0" noProof="0" dirty="0">
              <a:ln>
                <a:noFill/>
              </a:ln>
              <a:solidFill>
                <a:srgbClr val="4F5861"/>
              </a:solidFill>
              <a:effectLst/>
              <a:uLnTx/>
              <a:uFillTx/>
              <a:latin typeface="Verdana"/>
              <a:ea typeface="+mn-ea"/>
              <a:cs typeface="+mn-cs"/>
            </a:endParaRPr>
          </a:p>
        </p:txBody>
      </p:sp>
      <p:sp>
        <p:nvSpPr>
          <p:cNvPr id="187" name="Right Arrow 186"/>
          <p:cNvSpPr/>
          <p:nvPr/>
        </p:nvSpPr>
        <p:spPr bwMode="gray">
          <a:xfrm>
            <a:off x="-14485287" y="4066953"/>
            <a:ext cx="419604" cy="294952"/>
          </a:xfrm>
          <a:prstGeom prst="rightArrow">
            <a:avLst/>
          </a:prstGeom>
          <a:solidFill>
            <a:schemeClr val="bg1"/>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88" name="TextBox 187"/>
          <p:cNvSpPr txBox="1"/>
          <p:nvPr/>
        </p:nvSpPr>
        <p:spPr bwMode="gray">
          <a:xfrm>
            <a:off x="-11401440" y="2593206"/>
            <a:ext cx="2279024" cy="461665"/>
          </a:xfrm>
          <a:prstGeom prst="rect">
            <a:avLst/>
          </a:prstGeom>
          <a:noFill/>
        </p:spPr>
        <p:txBody>
          <a:bodyPr wrap="square" lIns="0" tIns="0" rIns="0" bIns="0" rtlCol="0">
            <a:spAutoFit/>
          </a:bodyPr>
          <a:lstStyle/>
          <a:p>
            <a:pPr marL="0" marR="0" lvl="0" indent="0" algn="l" defTabSz="537667" rtl="0" eaLnBrk="1" fontAlgn="auto" latinLnBrk="0" hangingPunct="1">
              <a:lnSpc>
                <a:spcPct val="100000"/>
              </a:lnSpc>
              <a:spcBef>
                <a:spcPts val="500"/>
              </a:spcBef>
              <a:spcAft>
                <a:spcPts val="0"/>
              </a:spcAft>
              <a:buClrTx/>
              <a:buSzTx/>
              <a:buFontTx/>
              <a:buNone/>
              <a:tabLst/>
              <a:defRPr/>
            </a:pPr>
            <a:r>
              <a:rPr kumimoji="0" lang="en-US" sz="1000" b="0" i="1" u="none" strike="noStrike" kern="1200" cap="none" spc="0" normalizeH="0" baseline="0" noProof="0" dirty="0">
                <a:ln>
                  <a:noFill/>
                </a:ln>
                <a:solidFill>
                  <a:srgbClr val="4F5861"/>
                </a:solidFill>
                <a:effectLst/>
                <a:uLnTx/>
                <a:uFillTx/>
                <a:latin typeface="Verdana"/>
                <a:ea typeface="+mn-ea"/>
                <a:cs typeface="+mn-cs"/>
              </a:rPr>
              <a:t>Obama campaign hires Facebook cofounder Chris Hughes to run digital/online strategy </a:t>
            </a:r>
          </a:p>
        </p:txBody>
      </p:sp>
      <p:sp>
        <p:nvSpPr>
          <p:cNvPr id="189" name="Text Placeholder 19"/>
          <p:cNvSpPr>
            <a:spLocks noGrp="1"/>
          </p:cNvSpPr>
          <p:nvPr>
            <p:ph type="body" sz="quarter" idx="4294967295"/>
          </p:nvPr>
        </p:nvSpPr>
        <p:spPr bwMode="gray">
          <a:xfrm>
            <a:off x="-15208243" y="4759108"/>
            <a:ext cx="624321" cy="153888"/>
          </a:xfrm>
          <a:prstGeom prst="rect">
            <a:avLst/>
          </a:prstGeom>
        </p:spPr>
        <p:txBody>
          <a:bodyPr/>
          <a:lstStyle/>
          <a:p>
            <a:pPr algn="ctr">
              <a:spcBef>
                <a:spcPts val="500"/>
              </a:spcBef>
            </a:pPr>
            <a:r>
              <a:rPr lang="en-US" sz="1000" i="1" dirty="0"/>
              <a:t>Before</a:t>
            </a:r>
          </a:p>
        </p:txBody>
      </p:sp>
      <p:sp>
        <p:nvSpPr>
          <p:cNvPr id="190" name="Text Placeholder 19"/>
          <p:cNvSpPr>
            <a:spLocks noGrp="1"/>
          </p:cNvSpPr>
          <p:nvPr>
            <p:ph type="body" sz="quarter" idx="4294967295"/>
          </p:nvPr>
        </p:nvSpPr>
        <p:spPr bwMode="gray">
          <a:xfrm>
            <a:off x="-13830159" y="4759108"/>
            <a:ext cx="624321" cy="153888"/>
          </a:xfrm>
          <a:prstGeom prst="rect">
            <a:avLst/>
          </a:prstGeom>
        </p:spPr>
        <p:txBody>
          <a:bodyPr/>
          <a:lstStyle/>
          <a:p>
            <a:pPr algn="ctr">
              <a:spcBef>
                <a:spcPts val="500"/>
              </a:spcBef>
            </a:pPr>
            <a:r>
              <a:rPr lang="en-US" sz="1000" i="1" dirty="0"/>
              <a:t>After</a:t>
            </a:r>
          </a:p>
        </p:txBody>
      </p:sp>
      <p:sp>
        <p:nvSpPr>
          <p:cNvPr id="191" name="Down Arrow 190"/>
          <p:cNvSpPr/>
          <p:nvPr/>
        </p:nvSpPr>
        <p:spPr bwMode="gray">
          <a:xfrm>
            <a:off x="-10846770" y="4541056"/>
            <a:ext cx="408339" cy="515007"/>
          </a:xfrm>
          <a:prstGeom prst="downArrow">
            <a:avLst/>
          </a:prstGeom>
          <a:solidFill>
            <a:schemeClr val="bg1"/>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pic>
        <p:nvPicPr>
          <p:cNvPr id="192" name="Picture 2" descr="\\advisory.com\files\Public\Share\ABC Templates and Resources\ABC Art Icons Logos\ABC Modern Icons\Data_analytics.png"/>
          <p:cNvPicPr>
            <a:picLocks noChangeAspect="1" noChangeArrowheads="1"/>
          </p:cNvPicPr>
          <p:nvPr/>
        </p:nvPicPr>
        <p:blipFill>
          <a:blip r:embed="rId7">
            <a:grayscl/>
            <a:extLst>
              <a:ext uri="{28A0092B-C50C-407E-A947-70E740481C1C}">
                <a14:useLocalDpi xmlns:a14="http://schemas.microsoft.com/office/drawing/2010/main" val="0"/>
              </a:ext>
            </a:extLst>
          </a:blip>
          <a:srcRect/>
          <a:stretch>
            <a:fillRect/>
          </a:stretch>
        </p:blipFill>
        <p:spPr bwMode="auto">
          <a:xfrm>
            <a:off x="-12200398" y="3700464"/>
            <a:ext cx="291356" cy="202979"/>
          </a:xfrm>
          <a:prstGeom prst="rect">
            <a:avLst/>
          </a:prstGeom>
          <a:noFill/>
          <a:extLst>
            <a:ext uri="{909E8E84-426E-40dd-AFC4-6F175D3DCCD1}">
              <a14:hiddenFill xmlns:a14="http://schemas.microsoft.com/office/drawing/2010/main" xmlns="">
                <a:solidFill>
                  <a:srgbClr val="FFFFFF"/>
                </a:solidFill>
              </a14:hiddenFill>
            </a:ext>
          </a:extLst>
        </p:spPr>
      </p:pic>
      <p:sp>
        <p:nvSpPr>
          <p:cNvPr id="193" name="TextBox 192"/>
          <p:cNvSpPr txBox="1"/>
          <p:nvPr/>
        </p:nvSpPr>
        <p:spPr bwMode="gray">
          <a:xfrm>
            <a:off x="-11706993" y="3746408"/>
            <a:ext cx="3115896" cy="153888"/>
          </a:xfrm>
          <a:prstGeom prst="rect">
            <a:avLst/>
          </a:prstGeom>
          <a:noFill/>
        </p:spPr>
        <p:txBody>
          <a:bodyPr wrap="square" lIns="0" tIns="0" rIns="0" bIns="0" rtlCol="0">
            <a:spAutoFit/>
          </a:bodyPr>
          <a:lstStyle/>
          <a:p>
            <a:pPr marL="0" marR="0" lvl="0" indent="0" algn="l" defTabSz="537667" rtl="0" eaLnBrk="1" fontAlgn="auto" latinLnBrk="0" hangingPunct="1">
              <a:lnSpc>
                <a:spcPct val="100000"/>
              </a:lnSpc>
              <a:spcBef>
                <a:spcPts val="500"/>
              </a:spcBef>
              <a:spcAft>
                <a:spcPts val="0"/>
              </a:spcAft>
              <a:buClrTx/>
              <a:buSzTx/>
              <a:buFontTx/>
              <a:buNone/>
              <a:tabLst/>
              <a:defRPr/>
            </a:pPr>
            <a:r>
              <a:rPr kumimoji="0" lang="en-US" sz="1000" b="0" i="0" u="none" strike="noStrike" kern="1200" cap="none" spc="0" normalizeH="0" baseline="0" noProof="0" dirty="0">
                <a:ln>
                  <a:noFill/>
                </a:ln>
                <a:solidFill>
                  <a:srgbClr val="4F5861"/>
                </a:solidFill>
                <a:effectLst/>
                <a:uLnTx/>
                <a:uFillTx/>
                <a:latin typeface="Verdana"/>
                <a:ea typeface="+mn-ea"/>
                <a:cs typeface="+mn-cs"/>
              </a:rPr>
              <a:t>Intensive data collection and analysis</a:t>
            </a:r>
          </a:p>
        </p:txBody>
      </p:sp>
      <p:sp>
        <p:nvSpPr>
          <p:cNvPr id="194" name="TextBox 193"/>
          <p:cNvSpPr txBox="1"/>
          <p:nvPr/>
        </p:nvSpPr>
        <p:spPr bwMode="gray">
          <a:xfrm>
            <a:off x="-11706993" y="4079784"/>
            <a:ext cx="3115896" cy="153888"/>
          </a:xfrm>
          <a:prstGeom prst="rect">
            <a:avLst/>
          </a:prstGeom>
          <a:noFill/>
        </p:spPr>
        <p:txBody>
          <a:bodyPr wrap="square" lIns="0" tIns="0" rIns="0" bIns="0" rtlCol="0">
            <a:spAutoFit/>
          </a:bodyPr>
          <a:lstStyle/>
          <a:p>
            <a:pPr marL="0" marR="0" lvl="0" indent="0" algn="l" defTabSz="537667" rtl="0" eaLnBrk="1" fontAlgn="auto" latinLnBrk="0" hangingPunct="1">
              <a:lnSpc>
                <a:spcPct val="100000"/>
              </a:lnSpc>
              <a:spcBef>
                <a:spcPts val="500"/>
              </a:spcBef>
              <a:spcAft>
                <a:spcPts val="0"/>
              </a:spcAft>
              <a:buClrTx/>
              <a:buSzTx/>
              <a:buFontTx/>
              <a:buNone/>
              <a:tabLst/>
              <a:defRPr/>
            </a:pPr>
            <a:r>
              <a:rPr kumimoji="0" lang="en-US" sz="1000" b="0" i="0" u="none" strike="noStrike" kern="1200" cap="none" spc="0" normalizeH="0" baseline="0" noProof="0" dirty="0">
                <a:ln>
                  <a:noFill/>
                </a:ln>
                <a:solidFill>
                  <a:srgbClr val="4F5861"/>
                </a:solidFill>
                <a:effectLst/>
                <a:uLnTx/>
                <a:uFillTx/>
                <a:latin typeface="Verdana"/>
                <a:ea typeface="+mn-ea"/>
                <a:cs typeface="+mn-cs"/>
              </a:rPr>
              <a:t>Intensive direct mail outreach</a:t>
            </a:r>
          </a:p>
        </p:txBody>
      </p:sp>
      <p:sp>
        <p:nvSpPr>
          <p:cNvPr id="195" name="TextBox 194"/>
          <p:cNvSpPr txBox="1"/>
          <p:nvPr/>
        </p:nvSpPr>
        <p:spPr bwMode="gray">
          <a:xfrm>
            <a:off x="-11706993" y="4428400"/>
            <a:ext cx="3115896" cy="153888"/>
          </a:xfrm>
          <a:prstGeom prst="rect">
            <a:avLst/>
          </a:prstGeom>
          <a:noFill/>
        </p:spPr>
        <p:txBody>
          <a:bodyPr wrap="square" lIns="0" tIns="0" rIns="0" bIns="0" rtlCol="0">
            <a:spAutoFit/>
          </a:bodyPr>
          <a:lstStyle/>
          <a:p>
            <a:pPr marL="0" marR="0" lvl="0" indent="0" algn="l" defTabSz="537667" rtl="0" eaLnBrk="1" fontAlgn="auto" latinLnBrk="0" hangingPunct="1">
              <a:lnSpc>
                <a:spcPct val="100000"/>
              </a:lnSpc>
              <a:spcBef>
                <a:spcPts val="500"/>
              </a:spcBef>
              <a:spcAft>
                <a:spcPts val="0"/>
              </a:spcAft>
              <a:buClrTx/>
              <a:buSzTx/>
              <a:buFontTx/>
              <a:buNone/>
              <a:tabLst/>
              <a:defRPr/>
            </a:pPr>
            <a:r>
              <a:rPr kumimoji="0" lang="en-US" sz="1000" b="0" i="0" u="none" strike="noStrike" kern="1200" cap="none" spc="0" normalizeH="0" baseline="0" noProof="0" dirty="0">
                <a:ln>
                  <a:noFill/>
                </a:ln>
                <a:solidFill>
                  <a:srgbClr val="4F5861"/>
                </a:solidFill>
                <a:effectLst/>
                <a:uLnTx/>
                <a:uFillTx/>
                <a:latin typeface="Verdana"/>
                <a:ea typeface="+mn-ea"/>
                <a:cs typeface="+mn-cs"/>
              </a:rPr>
              <a:t>Broad mix of paper and digital media</a:t>
            </a:r>
          </a:p>
        </p:txBody>
      </p:sp>
      <p:pic>
        <p:nvPicPr>
          <p:cNvPr id="196" name="Picture 3" descr="\\advisory.com\files\Public\Share\ABC Templates and Resources\ABC Art Icons Logos\ABC Modern Icons\Email.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181421" y="4058470"/>
            <a:ext cx="291357" cy="211719"/>
          </a:xfrm>
          <a:prstGeom prst="rect">
            <a:avLst/>
          </a:prstGeom>
          <a:noFill/>
          <a:extLst>
            <a:ext uri="{909E8E84-426E-40dd-AFC4-6F175D3DCCD1}">
              <a14:hiddenFill xmlns:a14="http://schemas.microsoft.com/office/drawing/2010/main" xmlns="">
                <a:solidFill>
                  <a:srgbClr val="FFFFFF"/>
                </a:solidFill>
              </a14:hiddenFill>
            </a:ext>
          </a:extLst>
        </p:spPr>
      </p:pic>
      <p:pic>
        <p:nvPicPr>
          <p:cNvPr id="197" name="Picture 5" descr="\\advisory.com\files\Public\Share\ABC Templates and Resources\ABC Art Icons Logos\ABC Modern Icons\Megaphone.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175372" y="4400201"/>
            <a:ext cx="320493" cy="258532"/>
          </a:xfrm>
          <a:prstGeom prst="rect">
            <a:avLst/>
          </a:prstGeom>
          <a:noFill/>
          <a:extLst>
            <a:ext uri="{909E8E84-426E-40dd-AFC4-6F175D3DCCD1}">
              <a14:hiddenFill xmlns:a14="http://schemas.microsoft.com/office/drawing/2010/main" xmlns="">
                <a:solidFill>
                  <a:srgbClr val="FFFFFF"/>
                </a:solidFill>
              </a14:hiddenFill>
            </a:ext>
          </a:extLst>
        </p:spPr>
      </p:pic>
      <p:sp>
        <p:nvSpPr>
          <p:cNvPr id="201" name="Oval 200"/>
          <p:cNvSpPr/>
          <p:nvPr/>
        </p:nvSpPr>
        <p:spPr bwMode="gray">
          <a:xfrm>
            <a:off x="7544990" y="2593206"/>
            <a:ext cx="413791" cy="413791"/>
          </a:xfrm>
          <a:prstGeom prst="ellipse">
            <a:avLst/>
          </a:prstGeom>
          <a:solidFill>
            <a:schemeClr val="bg1"/>
          </a:solidFill>
          <a:ln w="12700">
            <a:solidFill>
              <a:schemeClr val="bg1">
                <a:lumMod val="6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cxnSp>
        <p:nvCxnSpPr>
          <p:cNvPr id="20" name="Straight Connector 19"/>
          <p:cNvCxnSpPr/>
          <p:nvPr/>
        </p:nvCxnSpPr>
        <p:spPr bwMode="gray">
          <a:xfrm>
            <a:off x="-2721306" y="2744840"/>
            <a:ext cx="308196" cy="0"/>
          </a:xfrm>
          <a:prstGeom prst="line">
            <a:avLst/>
          </a:prstGeom>
          <a:ln w="12700">
            <a:solidFill>
              <a:schemeClr val="accent3"/>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bwMode="gray">
          <a:xfrm>
            <a:off x="-2391106" y="2746652"/>
            <a:ext cx="308196" cy="0"/>
          </a:xfrm>
          <a:prstGeom prst="line">
            <a:avLst/>
          </a:prstGeom>
          <a:ln w="12700">
            <a:solidFill>
              <a:schemeClr val="accent3"/>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bwMode="gray">
          <a:xfrm>
            <a:off x="-2721306" y="2578161"/>
            <a:ext cx="302916" cy="323814"/>
          </a:xfrm>
          <a:prstGeom prst="rect">
            <a:avLst/>
          </a:prstGeom>
          <a:no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210" name="Rectangle 209"/>
          <p:cNvSpPr/>
          <p:nvPr/>
        </p:nvSpPr>
        <p:spPr bwMode="gray">
          <a:xfrm>
            <a:off x="-2390174" y="2578161"/>
            <a:ext cx="302916" cy="323814"/>
          </a:xfrm>
          <a:prstGeom prst="rect">
            <a:avLst/>
          </a:prstGeom>
          <a:no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cxnSp>
        <p:nvCxnSpPr>
          <p:cNvPr id="211" name="Straight Connector 210"/>
          <p:cNvCxnSpPr/>
          <p:nvPr/>
        </p:nvCxnSpPr>
        <p:spPr bwMode="gray">
          <a:xfrm>
            <a:off x="-2058248" y="2599790"/>
            <a:ext cx="308196" cy="0"/>
          </a:xfrm>
          <a:prstGeom prst="line">
            <a:avLst/>
          </a:prstGeom>
          <a:ln w="12700">
            <a:solidFill>
              <a:schemeClr val="accent3"/>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212" name="Rectangle 211"/>
          <p:cNvSpPr/>
          <p:nvPr/>
        </p:nvSpPr>
        <p:spPr bwMode="gray">
          <a:xfrm>
            <a:off x="-2057316" y="2431299"/>
            <a:ext cx="302916" cy="323814"/>
          </a:xfrm>
          <a:prstGeom prst="rect">
            <a:avLst/>
          </a:prstGeom>
          <a:no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26" name="Freeform 25"/>
          <p:cNvSpPr/>
          <p:nvPr/>
        </p:nvSpPr>
        <p:spPr bwMode="gray">
          <a:xfrm>
            <a:off x="-989868" y="1978935"/>
            <a:ext cx="488840" cy="164568"/>
          </a:xfrm>
          <a:custGeom>
            <a:avLst/>
            <a:gdLst>
              <a:gd name="connsiteX0" fmla="*/ 0 w 635000"/>
              <a:gd name="connsiteY0" fmla="*/ 87444 h 164568"/>
              <a:gd name="connsiteX1" fmla="*/ 162560 w 635000"/>
              <a:gd name="connsiteY1" fmla="*/ 92524 h 164568"/>
              <a:gd name="connsiteX2" fmla="*/ 284480 w 635000"/>
              <a:gd name="connsiteY2" fmla="*/ 1084 h 164568"/>
              <a:gd name="connsiteX3" fmla="*/ 391160 w 635000"/>
              <a:gd name="connsiteY3" fmla="*/ 163644 h 164568"/>
              <a:gd name="connsiteX4" fmla="*/ 528320 w 635000"/>
              <a:gd name="connsiteY4" fmla="*/ 67124 h 164568"/>
              <a:gd name="connsiteX5" fmla="*/ 635000 w 635000"/>
              <a:gd name="connsiteY5" fmla="*/ 62044 h 164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5000" h="164568">
                <a:moveTo>
                  <a:pt x="0" y="87444"/>
                </a:moveTo>
                <a:cubicBezTo>
                  <a:pt x="57573" y="97180"/>
                  <a:pt x="115147" y="106917"/>
                  <a:pt x="162560" y="92524"/>
                </a:cubicBezTo>
                <a:cubicBezTo>
                  <a:pt x="209973" y="78131"/>
                  <a:pt x="246380" y="-10769"/>
                  <a:pt x="284480" y="1084"/>
                </a:cubicBezTo>
                <a:cubicBezTo>
                  <a:pt x="322580" y="12937"/>
                  <a:pt x="350520" y="152637"/>
                  <a:pt x="391160" y="163644"/>
                </a:cubicBezTo>
                <a:cubicBezTo>
                  <a:pt x="431800" y="174651"/>
                  <a:pt x="487680" y="84057"/>
                  <a:pt x="528320" y="67124"/>
                </a:cubicBezTo>
                <a:cubicBezTo>
                  <a:pt x="568960" y="50191"/>
                  <a:pt x="583353" y="57811"/>
                  <a:pt x="635000" y="62044"/>
                </a:cubicBezTo>
              </a:path>
            </a:pathLst>
          </a:custGeom>
          <a:noFill/>
          <a:ln w="12700">
            <a:solidFill>
              <a:schemeClr val="bg1">
                <a:lumMod val="6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7667" rtl="0" eaLnBrk="1" fontAlgn="auto" latinLnBrk="0" hangingPunct="1">
              <a:lnSpc>
                <a:spcPct val="100000"/>
              </a:lnSpc>
              <a:spcBef>
                <a:spcPts val="0"/>
              </a:spcBef>
              <a:spcAft>
                <a:spcPts val="0"/>
              </a:spcAft>
              <a:buClrTx/>
              <a:buSzTx/>
              <a:buFontTx/>
              <a:buNone/>
              <a:tabLst/>
              <a:defRPr/>
            </a:pPr>
            <a:endParaRPr kumimoji="0" lang="en-US" sz="1058" b="0" i="0" u="none" strike="noStrike" kern="1200" cap="none" spc="0" normalizeH="0" baseline="0" noProof="0" dirty="0">
              <a:ln>
                <a:noFill/>
              </a:ln>
              <a:solidFill>
                <a:srgbClr val="FFFFFF"/>
              </a:solidFill>
              <a:effectLst/>
              <a:uLnTx/>
              <a:uFillTx/>
              <a:latin typeface="Verdana"/>
              <a:ea typeface="+mn-ea"/>
              <a:cs typeface="+mn-cs"/>
            </a:endParaRPr>
          </a:p>
        </p:txBody>
      </p:sp>
      <p:sp>
        <p:nvSpPr>
          <p:cNvPr id="198" name="TextBox 197"/>
          <p:cNvSpPr txBox="1"/>
          <p:nvPr/>
        </p:nvSpPr>
        <p:spPr bwMode="gray">
          <a:xfrm>
            <a:off x="-5006141" y="3511728"/>
            <a:ext cx="3736886" cy="469359"/>
          </a:xfrm>
          <a:prstGeom prst="rect">
            <a:avLst/>
          </a:prstGeom>
          <a:noFill/>
        </p:spPr>
        <p:txBody>
          <a:bodyPr wrap="square" lIns="0" tIns="0" rIns="0" bIns="0" rtlCol="0">
            <a:spAutoFit/>
          </a:bodyPr>
          <a:lstStyle/>
          <a:p>
            <a:pPr marL="0" marR="0" lvl="0" indent="0" algn="l" defTabSz="537667" rtl="0" eaLnBrk="1" fontAlgn="auto" latinLnBrk="0" hangingPunct="1">
              <a:lnSpc>
                <a:spcPct val="100000"/>
              </a:lnSpc>
              <a:spcBef>
                <a:spcPts val="300"/>
              </a:spcBef>
              <a:spcAft>
                <a:spcPts val="0"/>
              </a:spcAft>
              <a:buClrTx/>
              <a:buSzTx/>
              <a:buFontTx/>
              <a:buNone/>
              <a:tabLst/>
              <a:defRPr/>
            </a:pPr>
            <a:r>
              <a:rPr kumimoji="0" lang="en-US" sz="1000" b="1" i="0" u="none" strike="noStrike" kern="1200" cap="none" spc="0" normalizeH="0" baseline="0" noProof="0" dirty="0">
                <a:ln>
                  <a:noFill/>
                </a:ln>
                <a:solidFill>
                  <a:srgbClr val="333E48"/>
                </a:solidFill>
                <a:effectLst/>
                <a:uLnTx/>
                <a:uFillTx/>
                <a:latin typeface="Verdana"/>
                <a:ea typeface="+mn-ea"/>
                <a:cs typeface="+mn-cs"/>
              </a:rPr>
              <a:t>An Ever-Expanding Social Media Menagerie</a:t>
            </a:r>
          </a:p>
          <a:p>
            <a:pPr marL="0" marR="0" lvl="0" indent="0" algn="l" defTabSz="537667" rtl="0" eaLnBrk="1" fontAlgn="auto" latinLnBrk="0" hangingPunct="1">
              <a:lnSpc>
                <a:spcPct val="100000"/>
              </a:lnSpc>
              <a:spcBef>
                <a:spcPts val="300"/>
              </a:spcBef>
              <a:spcAft>
                <a:spcPts val="0"/>
              </a:spcAft>
              <a:buClrTx/>
              <a:buSzTx/>
              <a:buFontTx/>
              <a:buNone/>
              <a:tabLst/>
              <a:defRPr/>
            </a:pPr>
            <a:r>
              <a:rPr kumimoji="0" lang="en-US" sz="900" b="0" i="1" u="none" strike="noStrike" kern="1200" cap="none" spc="0" normalizeH="0" baseline="0" noProof="0" dirty="0">
                <a:ln>
                  <a:noFill/>
                </a:ln>
                <a:solidFill>
                  <a:srgbClr val="666E76"/>
                </a:solidFill>
                <a:effectLst/>
                <a:uLnTx/>
                <a:uFillTx/>
                <a:latin typeface="Verdana"/>
                <a:ea typeface="+mn-ea"/>
                <a:cs typeface="+mn-cs"/>
              </a:rPr>
              <a:t>Percentage of Surveyed Teens 13 to 17 Who Use </a:t>
            </a:r>
            <a:br>
              <a:rPr kumimoji="0" lang="en-US" sz="900" b="0" i="1" u="none" strike="noStrike" kern="1200" cap="none" spc="0" normalizeH="0" baseline="0" noProof="0" dirty="0">
                <a:ln>
                  <a:noFill/>
                </a:ln>
                <a:solidFill>
                  <a:srgbClr val="666E76"/>
                </a:solidFill>
                <a:effectLst/>
                <a:uLnTx/>
                <a:uFillTx/>
                <a:latin typeface="Verdana"/>
                <a:ea typeface="+mn-ea"/>
                <a:cs typeface="+mn-cs"/>
              </a:rPr>
            </a:br>
            <a:r>
              <a:rPr kumimoji="0" lang="en-US" sz="900" b="0" i="1" u="none" strike="noStrike" kern="1200" cap="none" spc="0" normalizeH="0" baseline="0" noProof="0" dirty="0">
                <a:ln>
                  <a:noFill/>
                </a:ln>
                <a:solidFill>
                  <a:srgbClr val="666E76"/>
                </a:solidFill>
                <a:effectLst/>
                <a:uLnTx/>
                <a:uFillTx/>
                <a:latin typeface="Verdana"/>
                <a:ea typeface="+mn-ea"/>
                <a:cs typeface="+mn-cs"/>
              </a:rPr>
              <a:t>Selected Social Media</a:t>
            </a:r>
          </a:p>
        </p:txBody>
      </p:sp>
      <p:sp>
        <p:nvSpPr>
          <p:cNvPr id="12" name="AutoShape 6" descr="Image result for google adword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537667" rtl="0" eaLnBrk="1" fontAlgn="auto" latinLnBrk="0" hangingPunct="1">
              <a:lnSpc>
                <a:spcPct val="100000"/>
              </a:lnSpc>
              <a:spcBef>
                <a:spcPts val="0"/>
              </a:spcBef>
              <a:spcAft>
                <a:spcPts val="0"/>
              </a:spcAft>
              <a:buClrTx/>
              <a:buSzTx/>
              <a:buFontTx/>
              <a:buNone/>
              <a:tabLst/>
              <a:defRPr/>
            </a:pPr>
            <a:endParaRPr kumimoji="0" lang="en-US" sz="1058" b="0" i="0" u="none" strike="noStrike" kern="1200" cap="none" spc="0" normalizeH="0" baseline="0" noProof="0" dirty="0">
              <a:ln>
                <a:noFill/>
              </a:ln>
              <a:solidFill>
                <a:srgbClr val="333E48"/>
              </a:solidFill>
              <a:effectLst/>
              <a:uLnTx/>
              <a:uFillTx/>
              <a:latin typeface="Verdana"/>
              <a:ea typeface="+mn-ea"/>
              <a:cs typeface="+mn-cs"/>
            </a:endParaRPr>
          </a:p>
        </p:txBody>
      </p:sp>
      <p:sp>
        <p:nvSpPr>
          <p:cNvPr id="13" name="AutoShape 11" descr="Image result for pandora log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537667" rtl="0" eaLnBrk="1" fontAlgn="auto" latinLnBrk="0" hangingPunct="1">
              <a:lnSpc>
                <a:spcPct val="100000"/>
              </a:lnSpc>
              <a:spcBef>
                <a:spcPts val="0"/>
              </a:spcBef>
              <a:spcAft>
                <a:spcPts val="0"/>
              </a:spcAft>
              <a:buClrTx/>
              <a:buSzTx/>
              <a:buFontTx/>
              <a:buNone/>
              <a:tabLst/>
              <a:defRPr/>
            </a:pPr>
            <a:endParaRPr kumimoji="0" lang="en-US" sz="1058" b="0" i="0" u="none" strike="noStrike" kern="1200" cap="none" spc="0" normalizeH="0" baseline="0" noProof="0" dirty="0">
              <a:ln>
                <a:noFill/>
              </a:ln>
              <a:solidFill>
                <a:srgbClr val="333E48"/>
              </a:solidFill>
              <a:effectLst/>
              <a:uLnTx/>
              <a:uFillTx/>
              <a:latin typeface="Verdana"/>
              <a:ea typeface="+mn-ea"/>
              <a:cs typeface="+mn-cs"/>
            </a:endParaRPr>
          </a:p>
        </p:txBody>
      </p:sp>
      <p:sp>
        <p:nvSpPr>
          <p:cNvPr id="199" name="Text Placeholder 19">
            <a:extLst>
              <a:ext uri="{FF2B5EF4-FFF2-40B4-BE49-F238E27FC236}">
                <a16:creationId xmlns:a16="http://schemas.microsoft.com/office/drawing/2014/main" id="{7435FB4B-2AB3-5C44-8112-8A485829612E}"/>
              </a:ext>
            </a:extLst>
          </p:cNvPr>
          <p:cNvSpPr txBox="1">
            <a:spLocks noGrp="1"/>
          </p:cNvSpPr>
          <p:nvPr>
            <p:ph type="body" sz="quarter" idx="10"/>
          </p:nvPr>
        </p:nvSpPr>
        <p:spPr bwMode="gray">
          <a:xfrm>
            <a:off x="261938" y="96838"/>
            <a:ext cx="2951162" cy="123825"/>
          </a:xfrm>
          <a:prstGeom prst="rect">
            <a:avLst/>
          </a:prstGeom>
        </p:spPr>
        <p:txBody>
          <a:bodyPr vert="horz" wrap="square" lIns="0" tIns="0" rIns="0" bIns="0" rtlCol="0" anchor="ctr" anchorCtr="0">
            <a:spAutoFit/>
          </a:bodyPr>
          <a:lstStyle>
            <a:lvl1pPr marL="0" indent="0" algn="l" defTabSz="480060" rtl="0" eaLnBrk="1" latinLnBrk="0" hangingPunct="1">
              <a:lnSpc>
                <a:spcPct val="100000"/>
              </a:lnSpc>
              <a:spcBef>
                <a:spcPts val="0"/>
              </a:spcBef>
              <a:buClrTx/>
              <a:buFont typeface="Arial" panose="020B0604020202020204" pitchFamily="34" charset="0"/>
              <a:buNone/>
              <a:defRPr sz="800" kern="1200">
                <a:solidFill>
                  <a:schemeClr val="tx1"/>
                </a:solidFill>
                <a:latin typeface="+mn-lt"/>
                <a:ea typeface="+mn-ea"/>
                <a:cs typeface="+mn-cs"/>
              </a:defRPr>
            </a:lvl1pPr>
            <a:lvl2pPr marL="114300" indent="0" algn="l" defTabSz="480060" rtl="0" eaLnBrk="1" latinLnBrk="0" hangingPunct="1">
              <a:lnSpc>
                <a:spcPct val="100000"/>
              </a:lnSpc>
              <a:spcBef>
                <a:spcPts val="0"/>
              </a:spcBef>
              <a:buClrTx/>
              <a:buFont typeface="Verdana" panose="020B0604030504040204" pitchFamily="34" charset="0"/>
              <a:buNone/>
              <a:defRPr sz="800" kern="1200">
                <a:solidFill>
                  <a:schemeClr val="tx1"/>
                </a:solidFill>
                <a:latin typeface="+mn-lt"/>
                <a:ea typeface="+mn-ea"/>
                <a:cs typeface="+mn-cs"/>
              </a:defRPr>
            </a:lvl2pPr>
            <a:lvl3pPr marL="228600" indent="0" algn="l" defTabSz="480060" rtl="0" eaLnBrk="1" latinLnBrk="0" hangingPunct="1">
              <a:lnSpc>
                <a:spcPct val="100000"/>
              </a:lnSpc>
              <a:spcBef>
                <a:spcPts val="0"/>
              </a:spcBef>
              <a:buClrTx/>
              <a:buFont typeface="Arial" panose="020B0604020202020204" pitchFamily="34" charset="0"/>
              <a:buNone/>
              <a:defRPr sz="800" kern="1200">
                <a:solidFill>
                  <a:schemeClr val="tx1"/>
                </a:solidFill>
                <a:latin typeface="+mn-lt"/>
                <a:ea typeface="+mn-ea"/>
                <a:cs typeface="+mn-cs"/>
              </a:defRPr>
            </a:lvl3pPr>
            <a:lvl4pPr marL="342900" indent="0" algn="l" defTabSz="480060" rtl="0" eaLnBrk="1" latinLnBrk="0" hangingPunct="1">
              <a:lnSpc>
                <a:spcPct val="100000"/>
              </a:lnSpc>
              <a:spcBef>
                <a:spcPts val="0"/>
              </a:spcBef>
              <a:buFont typeface="Verdana" panose="020B0604030504040204" pitchFamily="34" charset="0"/>
              <a:buNone/>
              <a:defRPr sz="800" kern="1200">
                <a:solidFill>
                  <a:schemeClr val="tx1"/>
                </a:solidFill>
                <a:latin typeface="+mn-lt"/>
                <a:ea typeface="+mn-ea"/>
                <a:cs typeface="+mn-cs"/>
              </a:defRPr>
            </a:lvl4pPr>
            <a:lvl5pPr marL="457200" indent="0" algn="l" defTabSz="480060" rtl="0" eaLnBrk="1" latinLnBrk="0" hangingPunct="1">
              <a:lnSpc>
                <a:spcPct val="100000"/>
              </a:lnSpc>
              <a:spcBef>
                <a:spcPts val="0"/>
              </a:spcBef>
              <a:buFont typeface="Arial" panose="020B0604020202020204" pitchFamily="34" charset="0"/>
              <a:buNone/>
              <a:defRPr sz="8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a:lstStyle>
          <a:p>
            <a:endParaRPr lang="en-US" dirty="0">
              <a:solidFill>
                <a:schemeClr val="accent4"/>
              </a:solidFill>
            </a:endParaRPr>
          </a:p>
        </p:txBody>
      </p:sp>
      <p:sp>
        <p:nvSpPr>
          <p:cNvPr id="10" name="Text Placeholder 9">
            <a:extLst>
              <a:ext uri="{FF2B5EF4-FFF2-40B4-BE49-F238E27FC236}">
                <a16:creationId xmlns:a16="http://schemas.microsoft.com/office/drawing/2014/main" id="{BBC7055F-4926-6B40-86F5-CD1AE61CB115}"/>
              </a:ext>
            </a:extLst>
          </p:cNvPr>
          <p:cNvSpPr>
            <a:spLocks noGrp="1"/>
          </p:cNvSpPr>
          <p:nvPr>
            <p:ph type="body" sz="quarter" idx="13"/>
          </p:nvPr>
        </p:nvSpPr>
        <p:spPr/>
        <p:txBody>
          <a:bodyPr/>
          <a:lstStyle/>
          <a:p>
            <a:endParaRPr lang="en-US"/>
          </a:p>
        </p:txBody>
      </p:sp>
      <p:sp>
        <p:nvSpPr>
          <p:cNvPr id="14" name="TextBox 13">
            <a:extLst>
              <a:ext uri="{FF2B5EF4-FFF2-40B4-BE49-F238E27FC236}">
                <a16:creationId xmlns:a16="http://schemas.microsoft.com/office/drawing/2014/main" id="{A57A9056-ABCB-4541-BA89-DBD7E0E71E32}"/>
              </a:ext>
            </a:extLst>
          </p:cNvPr>
          <p:cNvSpPr txBox="1"/>
          <p:nvPr/>
        </p:nvSpPr>
        <p:spPr>
          <a:xfrm>
            <a:off x="-1171773" y="1573469"/>
            <a:ext cx="1944255" cy="341119"/>
          </a:xfrm>
          <a:prstGeom prst="rect">
            <a:avLst/>
          </a:prstGeom>
          <a:noFill/>
        </p:spPr>
        <p:txBody>
          <a:bodyPr wrap="square" lIns="0" tIns="0" rIns="0" bIns="0" rtlCol="0">
            <a:spAutoFit/>
          </a:bodyPr>
          <a:lstStyle/>
          <a:p>
            <a:pPr>
              <a:spcBef>
                <a:spcPts val="500"/>
              </a:spcBef>
            </a:pPr>
            <a:r>
              <a:rPr lang="en-US" sz="900" dirty="0"/>
              <a:t>Online habits</a:t>
            </a:r>
          </a:p>
          <a:p>
            <a:pPr>
              <a:spcBef>
                <a:spcPts val="500"/>
              </a:spcBef>
            </a:pPr>
            <a:endParaRPr lang="en-US" sz="900" dirty="0" err="1"/>
          </a:p>
        </p:txBody>
      </p:sp>
      <p:graphicFrame>
        <p:nvGraphicFramePr>
          <p:cNvPr id="203" name="Chart 202">
            <a:extLst>
              <a:ext uri="{FF2B5EF4-FFF2-40B4-BE49-F238E27FC236}">
                <a16:creationId xmlns:a16="http://schemas.microsoft.com/office/drawing/2014/main" id="{938274AE-618D-0846-B3CB-320576C68D8F}"/>
              </a:ext>
            </a:extLst>
          </p:cNvPr>
          <p:cNvGraphicFramePr/>
          <p:nvPr/>
        </p:nvGraphicFramePr>
        <p:xfrm>
          <a:off x="354410" y="1787127"/>
          <a:ext cx="5691981" cy="2084030"/>
        </p:xfrm>
        <a:graphic>
          <a:graphicData uri="http://schemas.openxmlformats.org/drawingml/2006/chart">
            <c:chart xmlns:c="http://schemas.openxmlformats.org/drawingml/2006/chart" xmlns:r="http://schemas.openxmlformats.org/officeDocument/2006/relationships" r:id="rId10"/>
          </a:graphicData>
        </a:graphic>
      </p:graphicFrame>
      <p:sp>
        <p:nvSpPr>
          <p:cNvPr id="206" name="TextBox 205">
            <a:extLst>
              <a:ext uri="{FF2B5EF4-FFF2-40B4-BE49-F238E27FC236}">
                <a16:creationId xmlns:a16="http://schemas.microsoft.com/office/drawing/2014/main" id="{131DFD0A-921E-0445-9057-2AAD569542BC}"/>
              </a:ext>
            </a:extLst>
          </p:cNvPr>
          <p:cNvSpPr txBox="1"/>
          <p:nvPr/>
        </p:nvSpPr>
        <p:spPr bwMode="gray">
          <a:xfrm>
            <a:off x="262272" y="1121947"/>
            <a:ext cx="6120606" cy="356508"/>
          </a:xfrm>
          <a:prstGeom prst="rect">
            <a:avLst/>
          </a:prstGeom>
          <a:noFill/>
        </p:spPr>
        <p:txBody>
          <a:bodyPr wrap="square" lIns="0" tIns="0" rIns="0" bIns="0" rtlCol="0">
            <a:spAutoFit/>
          </a:bodyPr>
          <a:lstStyle/>
          <a:p>
            <a:r>
              <a:rPr lang="en-US" sz="1000" b="1" dirty="0">
                <a:solidFill>
                  <a:srgbClr val="333E48"/>
                </a:solidFill>
              </a:rPr>
              <a:t>Reasons Why Students are Not Going to College Right after High School</a:t>
            </a:r>
          </a:p>
          <a:p>
            <a:pPr>
              <a:spcBef>
                <a:spcPts val="500"/>
              </a:spcBef>
            </a:pPr>
            <a:r>
              <a:rPr lang="en-US" sz="900" i="1" dirty="0">
                <a:solidFill>
                  <a:srgbClr val="333E48"/>
                </a:solidFill>
              </a:rPr>
              <a:t>Percentage of Responding Students</a:t>
            </a:r>
          </a:p>
        </p:txBody>
      </p:sp>
    </p:spTree>
    <p:extLst>
      <p:ext uri="{BB962C8B-B14F-4D97-AF65-F5344CB8AC3E}">
        <p14:creationId xmlns:p14="http://schemas.microsoft.com/office/powerpoint/2010/main" val="30312869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DD5B9289-897A-1C48-8EE1-B8E4069F8DC2}"/>
              </a:ext>
            </a:extLst>
          </p:cNvPr>
          <p:cNvPicPr>
            <a:picLocks noChangeAspect="1"/>
          </p:cNvPicPr>
          <p:nvPr/>
        </p:nvPicPr>
        <p:blipFill>
          <a:blip r:embed="rId2"/>
          <a:stretch>
            <a:fillRect/>
          </a:stretch>
        </p:blipFill>
        <p:spPr>
          <a:xfrm>
            <a:off x="2473051" y="3284515"/>
            <a:ext cx="1581351" cy="1506210"/>
          </a:xfrm>
          <a:prstGeom prst="rect">
            <a:avLst/>
          </a:prstGeom>
        </p:spPr>
      </p:pic>
      <p:sp>
        <p:nvSpPr>
          <p:cNvPr id="3" name="Text Placeholder 2">
            <a:extLst>
              <a:ext uri="{FF2B5EF4-FFF2-40B4-BE49-F238E27FC236}">
                <a16:creationId xmlns:a16="http://schemas.microsoft.com/office/drawing/2014/main" id="{254B60C7-7DBD-43F4-87E1-12896D5F8B7D}"/>
              </a:ext>
            </a:extLst>
          </p:cNvPr>
          <p:cNvSpPr>
            <a:spLocks noGrp="1"/>
          </p:cNvSpPr>
          <p:nvPr>
            <p:ph type="body" sz="quarter" idx="15"/>
          </p:nvPr>
        </p:nvSpPr>
        <p:spPr>
          <a:xfrm>
            <a:off x="1402039" y="828855"/>
            <a:ext cx="2764329" cy="184666"/>
          </a:xfrm>
        </p:spPr>
        <p:txBody>
          <a:bodyPr/>
          <a:lstStyle/>
          <a:p>
            <a:r>
              <a:rPr lang="en-US" sz="1200" dirty="0">
                <a:solidFill>
                  <a:srgbClr val="004A88"/>
                </a:solidFill>
                <a:latin typeface="+mj-lt"/>
              </a:rPr>
              <a:t>Less engaged, not very prepared.</a:t>
            </a:r>
          </a:p>
        </p:txBody>
      </p:sp>
      <p:sp>
        <p:nvSpPr>
          <p:cNvPr id="12" name="Title 11">
            <a:extLst>
              <a:ext uri="{FF2B5EF4-FFF2-40B4-BE49-F238E27FC236}">
                <a16:creationId xmlns:a16="http://schemas.microsoft.com/office/drawing/2014/main" id="{3F39F850-A079-4EF0-A00A-34248A793538}"/>
              </a:ext>
            </a:extLst>
          </p:cNvPr>
          <p:cNvSpPr>
            <a:spLocks noGrp="1"/>
          </p:cNvSpPr>
          <p:nvPr>
            <p:ph type="title"/>
          </p:nvPr>
        </p:nvSpPr>
        <p:spPr>
          <a:xfrm>
            <a:off x="280194" y="309824"/>
            <a:ext cx="5486400" cy="256480"/>
          </a:xfrm>
        </p:spPr>
        <p:txBody>
          <a:bodyPr/>
          <a:lstStyle/>
          <a:p>
            <a:r>
              <a:rPr lang="en-US" dirty="0"/>
              <a:t>Segment: The Late Bloomers</a:t>
            </a:r>
          </a:p>
        </p:txBody>
      </p:sp>
      <p:cxnSp>
        <p:nvCxnSpPr>
          <p:cNvPr id="90" name="Straight Connector 89">
            <a:extLst>
              <a:ext uri="{FF2B5EF4-FFF2-40B4-BE49-F238E27FC236}">
                <a16:creationId xmlns:a16="http://schemas.microsoft.com/office/drawing/2014/main" id="{1DFB3B0D-B5B0-4EED-AEDE-DCDB39EC7DB4}"/>
              </a:ext>
            </a:extLst>
          </p:cNvPr>
          <p:cNvCxnSpPr>
            <a:cxnSpLocks/>
          </p:cNvCxnSpPr>
          <p:nvPr/>
        </p:nvCxnSpPr>
        <p:spPr bwMode="gray">
          <a:xfrm>
            <a:off x="4477664" y="827673"/>
            <a:ext cx="0" cy="3800694"/>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FB377087-A830-EF4D-9C3C-D127E6E0AF5D}"/>
              </a:ext>
            </a:extLst>
          </p:cNvPr>
          <p:cNvCxnSpPr>
            <a:cxnSpLocks/>
          </p:cNvCxnSpPr>
          <p:nvPr/>
        </p:nvCxnSpPr>
        <p:spPr bwMode="gray">
          <a:xfrm>
            <a:off x="306907" y="2010927"/>
            <a:ext cx="4052151"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73" name="Text Placeholder 2">
            <a:extLst>
              <a:ext uri="{FF2B5EF4-FFF2-40B4-BE49-F238E27FC236}">
                <a16:creationId xmlns:a16="http://schemas.microsoft.com/office/drawing/2014/main" id="{98791917-C934-2B45-A838-FD9266747EA4}"/>
              </a:ext>
            </a:extLst>
          </p:cNvPr>
          <p:cNvSpPr txBox="1">
            <a:spLocks/>
          </p:cNvSpPr>
          <p:nvPr/>
        </p:nvSpPr>
        <p:spPr bwMode="gray">
          <a:xfrm>
            <a:off x="4665328" y="1532490"/>
            <a:ext cx="1571837" cy="138499"/>
          </a:xfrm>
          <a:prstGeom prst="rect">
            <a:avLst/>
          </a:prstGeom>
        </p:spPr>
        <p:txBody>
          <a:bodyPr vert="horz" wrap="square" lIns="0" tIns="0" rIns="0" bIns="0" rtlCol="0">
            <a:spAutoFit/>
          </a:bodyPr>
          <a:lstStyle>
            <a:lvl1pPr marL="0" indent="0" algn="l" defTabSz="480060" rtl="0" eaLnBrk="1" latinLnBrk="0" hangingPunct="1">
              <a:lnSpc>
                <a:spcPct val="100000"/>
              </a:lnSpc>
              <a:spcBef>
                <a:spcPts val="0"/>
              </a:spcBef>
              <a:buClrTx/>
              <a:buFont typeface="Arial" panose="020B0604020202020204" pitchFamily="34" charset="0"/>
              <a:buNone/>
              <a:defRPr sz="900" kern="1200">
                <a:solidFill>
                  <a:schemeClr val="tx1"/>
                </a:solidFill>
                <a:latin typeface="+mn-lt"/>
                <a:ea typeface="+mn-ea"/>
                <a:cs typeface="+mn-cs"/>
              </a:defRPr>
            </a:lvl1pPr>
            <a:lvl2pPr marL="228600" indent="-114300" algn="l" defTabSz="480060" rtl="0" eaLnBrk="1" latinLnBrk="0" hangingPunct="1">
              <a:lnSpc>
                <a:spcPct val="100000"/>
              </a:lnSpc>
              <a:spcBef>
                <a:spcPts val="0"/>
              </a:spcBef>
              <a:buClrTx/>
              <a:buFont typeface="Verdana" panose="020B0604030504040204" pitchFamily="34" charset="0"/>
              <a:buChar char="–"/>
              <a:defRPr sz="900" kern="1200">
                <a:solidFill>
                  <a:schemeClr val="tx1"/>
                </a:solidFill>
                <a:latin typeface="+mn-lt"/>
                <a:ea typeface="+mn-ea"/>
                <a:cs typeface="+mn-cs"/>
              </a:defRPr>
            </a:lvl2pPr>
            <a:lvl3pPr marL="342900" indent="-114300" algn="l" defTabSz="480060" rtl="0" eaLnBrk="1" latinLnBrk="0" hangingPunct="1">
              <a:lnSpc>
                <a:spcPct val="100000"/>
              </a:lnSpc>
              <a:spcBef>
                <a:spcPts val="0"/>
              </a:spcBef>
              <a:buClrTx/>
              <a:buFont typeface="Arial" panose="020B0604020202020204" pitchFamily="34" charset="0"/>
              <a:buChar char="•"/>
              <a:defRPr sz="900" kern="1200">
                <a:solidFill>
                  <a:schemeClr val="tx1"/>
                </a:solidFill>
                <a:latin typeface="+mn-lt"/>
                <a:ea typeface="+mn-ea"/>
                <a:cs typeface="+mn-cs"/>
              </a:defRPr>
            </a:lvl3pPr>
            <a:lvl4pPr marL="457200" indent="-114300" algn="l" defTabSz="480060" rtl="0" eaLnBrk="1" latinLnBrk="0" hangingPunct="1">
              <a:lnSpc>
                <a:spcPct val="100000"/>
              </a:lnSpc>
              <a:spcBef>
                <a:spcPts val="0"/>
              </a:spcBef>
              <a:buFont typeface="Verdana" panose="020B0604030504040204" pitchFamily="34" charset="0"/>
              <a:buChar char="–"/>
              <a:defRPr sz="900" kern="1200">
                <a:solidFill>
                  <a:schemeClr val="tx1"/>
                </a:solidFill>
                <a:latin typeface="+mn-lt"/>
                <a:ea typeface="+mn-ea"/>
                <a:cs typeface="+mn-cs"/>
              </a:defRPr>
            </a:lvl4pPr>
            <a:lvl5pPr marL="571500" indent="-114300" algn="l" defTabSz="480060" rtl="0" eaLnBrk="1" latinLnBrk="0" hangingPunct="1">
              <a:lnSpc>
                <a:spcPct val="100000"/>
              </a:lnSpc>
              <a:spcBef>
                <a:spcPts val="0"/>
              </a:spcBef>
              <a:buFont typeface="Arial" panose="020B0604020202020204" pitchFamily="34" charset="0"/>
              <a:buChar char="•"/>
              <a:defRPr sz="9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a:lstStyle>
          <a:p>
            <a:r>
              <a:rPr lang="en-US" b="1" dirty="0">
                <a:solidFill>
                  <a:schemeClr val="accent3"/>
                </a:solidFill>
                <a:latin typeface="+mj-lt"/>
              </a:rPr>
              <a:t>Meet “</a:t>
            </a:r>
            <a:r>
              <a:rPr lang="en-US" b="1" dirty="0">
                <a:solidFill>
                  <a:srgbClr val="004A88"/>
                </a:solidFill>
                <a:latin typeface="+mj-lt"/>
              </a:rPr>
              <a:t>Late Bloomer Liam</a:t>
            </a:r>
            <a:r>
              <a:rPr lang="en-US" b="1" dirty="0">
                <a:solidFill>
                  <a:schemeClr val="accent3"/>
                </a:solidFill>
                <a:latin typeface="+mj-lt"/>
              </a:rPr>
              <a:t>”</a:t>
            </a:r>
          </a:p>
        </p:txBody>
      </p:sp>
      <p:sp>
        <p:nvSpPr>
          <p:cNvPr id="93" name="Text Placeholder 2">
            <a:extLst>
              <a:ext uri="{FF2B5EF4-FFF2-40B4-BE49-F238E27FC236}">
                <a16:creationId xmlns:a16="http://schemas.microsoft.com/office/drawing/2014/main" id="{D7B17678-2E12-7A4F-8CCB-F04AD657D207}"/>
              </a:ext>
            </a:extLst>
          </p:cNvPr>
          <p:cNvSpPr txBox="1">
            <a:spLocks/>
          </p:cNvSpPr>
          <p:nvPr/>
        </p:nvSpPr>
        <p:spPr bwMode="gray">
          <a:xfrm>
            <a:off x="4665329" y="1770647"/>
            <a:ext cx="1522526" cy="2660921"/>
          </a:xfrm>
          <a:prstGeom prst="rect">
            <a:avLst/>
          </a:prstGeom>
        </p:spPr>
        <p:txBody>
          <a:bodyPr vert="horz" wrap="square" lIns="0" tIns="0" rIns="0" bIns="0" rtlCol="0">
            <a:spAutoFit/>
          </a:bodyPr>
          <a:lstStyle>
            <a:lvl1pPr marL="0" indent="0" algn="l" defTabSz="480060" rtl="0" eaLnBrk="1" latinLnBrk="0" hangingPunct="1">
              <a:lnSpc>
                <a:spcPct val="100000"/>
              </a:lnSpc>
              <a:spcBef>
                <a:spcPts val="0"/>
              </a:spcBef>
              <a:buClrTx/>
              <a:buFont typeface="Arial" panose="020B0604020202020204" pitchFamily="34" charset="0"/>
              <a:buNone/>
              <a:defRPr sz="900" kern="1200">
                <a:solidFill>
                  <a:schemeClr val="tx1"/>
                </a:solidFill>
                <a:latin typeface="+mn-lt"/>
                <a:ea typeface="+mn-ea"/>
                <a:cs typeface="+mn-cs"/>
              </a:defRPr>
            </a:lvl1pPr>
            <a:lvl2pPr marL="228600" indent="-114300" algn="l" defTabSz="480060" rtl="0" eaLnBrk="1" latinLnBrk="0" hangingPunct="1">
              <a:lnSpc>
                <a:spcPct val="100000"/>
              </a:lnSpc>
              <a:spcBef>
                <a:spcPts val="0"/>
              </a:spcBef>
              <a:buClrTx/>
              <a:buFont typeface="Verdana" panose="020B0604030504040204" pitchFamily="34" charset="0"/>
              <a:buChar char="–"/>
              <a:defRPr sz="900" kern="1200">
                <a:solidFill>
                  <a:schemeClr val="tx1"/>
                </a:solidFill>
                <a:latin typeface="+mn-lt"/>
                <a:ea typeface="+mn-ea"/>
                <a:cs typeface="+mn-cs"/>
              </a:defRPr>
            </a:lvl2pPr>
            <a:lvl3pPr marL="342900" indent="-114300" algn="l" defTabSz="480060" rtl="0" eaLnBrk="1" latinLnBrk="0" hangingPunct="1">
              <a:lnSpc>
                <a:spcPct val="100000"/>
              </a:lnSpc>
              <a:spcBef>
                <a:spcPts val="0"/>
              </a:spcBef>
              <a:buClrTx/>
              <a:buFont typeface="Arial" panose="020B0604020202020204" pitchFamily="34" charset="0"/>
              <a:buChar char="•"/>
              <a:defRPr sz="900" kern="1200">
                <a:solidFill>
                  <a:schemeClr val="tx1"/>
                </a:solidFill>
                <a:latin typeface="+mn-lt"/>
                <a:ea typeface="+mn-ea"/>
                <a:cs typeface="+mn-cs"/>
              </a:defRPr>
            </a:lvl3pPr>
            <a:lvl4pPr marL="457200" indent="-114300" algn="l" defTabSz="480060" rtl="0" eaLnBrk="1" latinLnBrk="0" hangingPunct="1">
              <a:lnSpc>
                <a:spcPct val="100000"/>
              </a:lnSpc>
              <a:spcBef>
                <a:spcPts val="0"/>
              </a:spcBef>
              <a:buFont typeface="Verdana" panose="020B0604030504040204" pitchFamily="34" charset="0"/>
              <a:buChar char="–"/>
              <a:defRPr sz="900" kern="1200">
                <a:solidFill>
                  <a:schemeClr val="tx1"/>
                </a:solidFill>
                <a:latin typeface="+mn-lt"/>
                <a:ea typeface="+mn-ea"/>
                <a:cs typeface="+mn-cs"/>
              </a:defRPr>
            </a:lvl4pPr>
            <a:lvl5pPr marL="571500" indent="-114300" algn="l" defTabSz="480060" rtl="0" eaLnBrk="1" latinLnBrk="0" hangingPunct="1">
              <a:lnSpc>
                <a:spcPct val="100000"/>
              </a:lnSpc>
              <a:spcBef>
                <a:spcPts val="0"/>
              </a:spcBef>
              <a:buFont typeface="Arial" panose="020B0604020202020204" pitchFamily="34" charset="0"/>
              <a:buChar char="•"/>
              <a:defRPr sz="9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a:lstStyle>
          <a:p>
            <a:pPr>
              <a:lnSpc>
                <a:spcPts val="1140"/>
              </a:lnSpc>
            </a:pPr>
            <a:r>
              <a:rPr lang="en-US" sz="600" dirty="0">
                <a:solidFill>
                  <a:schemeClr val="accent3"/>
                </a:solidFill>
              </a:rPr>
              <a:t>Generally speaking, Liam </a:t>
            </a:r>
            <a:r>
              <a:rPr lang="en-US" sz="600" b="1" dirty="0">
                <a:solidFill>
                  <a:srgbClr val="004A88"/>
                </a:solidFill>
              </a:rPr>
              <a:t>didn’t </a:t>
            </a:r>
          </a:p>
          <a:p>
            <a:pPr>
              <a:lnSpc>
                <a:spcPts val="1140"/>
              </a:lnSpc>
            </a:pPr>
            <a:r>
              <a:rPr lang="en-US" sz="600" b="1" dirty="0">
                <a:solidFill>
                  <a:srgbClr val="004A88"/>
                </a:solidFill>
              </a:rPr>
              <a:t>show a lot of interest in academics</a:t>
            </a:r>
            <a:r>
              <a:rPr lang="en-US" sz="600" dirty="0">
                <a:solidFill>
                  <a:srgbClr val="004A88"/>
                </a:solidFill>
              </a:rPr>
              <a:t> </a:t>
            </a:r>
            <a:r>
              <a:rPr lang="en-US" sz="600" dirty="0">
                <a:solidFill>
                  <a:schemeClr val="accent3"/>
                </a:solidFill>
              </a:rPr>
              <a:t>or excelling in high school. This led to his not appearing early on the radars of many colleges.</a:t>
            </a:r>
          </a:p>
          <a:p>
            <a:pPr>
              <a:lnSpc>
                <a:spcPts val="1140"/>
              </a:lnSpc>
            </a:pPr>
            <a:endParaRPr lang="en-US" sz="600" dirty="0">
              <a:solidFill>
                <a:schemeClr val="accent3"/>
              </a:solidFill>
            </a:endParaRPr>
          </a:p>
          <a:p>
            <a:pPr>
              <a:lnSpc>
                <a:spcPts val="1140"/>
              </a:lnSpc>
            </a:pPr>
            <a:r>
              <a:rPr lang="en-US" sz="600" dirty="0">
                <a:solidFill>
                  <a:schemeClr val="accent3"/>
                </a:solidFill>
              </a:rPr>
              <a:t>It took some work, but his parents were able to encourage him to </a:t>
            </a:r>
          </a:p>
          <a:p>
            <a:pPr>
              <a:lnSpc>
                <a:spcPts val="1140"/>
              </a:lnSpc>
            </a:pPr>
            <a:r>
              <a:rPr lang="en-US" sz="600" b="1" dirty="0">
                <a:solidFill>
                  <a:srgbClr val="004A88"/>
                </a:solidFill>
              </a:rPr>
              <a:t>apply to a small number of </a:t>
            </a:r>
            <a:endParaRPr lang="en-US" sz="600" dirty="0">
              <a:solidFill>
                <a:srgbClr val="004A88"/>
              </a:solidFill>
            </a:endParaRPr>
          </a:p>
          <a:p>
            <a:pPr>
              <a:lnSpc>
                <a:spcPts val="1140"/>
              </a:lnSpc>
            </a:pPr>
            <a:r>
              <a:rPr lang="en-US" sz="600" b="1" dirty="0">
                <a:solidFill>
                  <a:srgbClr val="004A88"/>
                </a:solidFill>
              </a:rPr>
              <a:t>schools nearby</a:t>
            </a:r>
            <a:r>
              <a:rPr lang="en-US" sz="600" dirty="0">
                <a:solidFill>
                  <a:schemeClr val="accent3"/>
                </a:solidFill>
              </a:rPr>
              <a:t>, including the </a:t>
            </a:r>
          </a:p>
          <a:p>
            <a:pPr>
              <a:lnSpc>
                <a:spcPts val="1140"/>
              </a:lnSpc>
            </a:pPr>
            <a:r>
              <a:rPr lang="en-US" sz="600" dirty="0">
                <a:solidFill>
                  <a:schemeClr val="accent3"/>
                </a:solidFill>
              </a:rPr>
              <a:t>local community college.</a:t>
            </a:r>
          </a:p>
          <a:p>
            <a:pPr>
              <a:lnSpc>
                <a:spcPts val="1140"/>
              </a:lnSpc>
            </a:pPr>
            <a:br>
              <a:rPr lang="en-US" sz="600" dirty="0">
                <a:solidFill>
                  <a:schemeClr val="accent3"/>
                </a:solidFill>
              </a:rPr>
            </a:br>
            <a:r>
              <a:rPr lang="en-US" sz="600" dirty="0">
                <a:solidFill>
                  <a:schemeClr val="accent3"/>
                </a:solidFill>
              </a:rPr>
              <a:t>After speaking with friends, Liam </a:t>
            </a:r>
          </a:p>
          <a:p>
            <a:pPr>
              <a:lnSpc>
                <a:spcPts val="1140"/>
              </a:lnSpc>
            </a:pPr>
            <a:r>
              <a:rPr lang="en-US" sz="600" dirty="0">
                <a:solidFill>
                  <a:schemeClr val="accent3"/>
                </a:solidFill>
              </a:rPr>
              <a:t>is leaning toward a traditional </a:t>
            </a:r>
          </a:p>
          <a:p>
            <a:pPr>
              <a:lnSpc>
                <a:spcPts val="1140"/>
              </a:lnSpc>
            </a:pPr>
            <a:r>
              <a:rPr lang="en-US" sz="600" dirty="0">
                <a:solidFill>
                  <a:schemeClr val="accent3"/>
                </a:solidFill>
              </a:rPr>
              <a:t>four-year school and will stay </a:t>
            </a:r>
          </a:p>
          <a:p>
            <a:pPr>
              <a:lnSpc>
                <a:spcPts val="1140"/>
              </a:lnSpc>
            </a:pPr>
            <a:r>
              <a:rPr lang="en-US" sz="600" dirty="0">
                <a:solidFill>
                  <a:schemeClr val="accent3"/>
                </a:solidFill>
              </a:rPr>
              <a:t>mostly in his comfort zone by </a:t>
            </a:r>
          </a:p>
          <a:p>
            <a:pPr>
              <a:lnSpc>
                <a:spcPts val="1140"/>
              </a:lnSpc>
            </a:pPr>
            <a:r>
              <a:rPr lang="en-US" sz="600" dirty="0">
                <a:solidFill>
                  <a:schemeClr val="accent3"/>
                </a:solidFill>
              </a:rPr>
              <a:t>focusing on subjects he already </a:t>
            </a:r>
          </a:p>
          <a:p>
            <a:pPr>
              <a:lnSpc>
                <a:spcPts val="1140"/>
              </a:lnSpc>
            </a:pPr>
            <a:r>
              <a:rPr lang="en-US" sz="600" dirty="0">
                <a:solidFill>
                  <a:schemeClr val="accent3"/>
                </a:solidFill>
              </a:rPr>
              <a:t>knows. He’s also </a:t>
            </a:r>
            <a:r>
              <a:rPr lang="en-US" sz="600" b="1" dirty="0">
                <a:solidFill>
                  <a:srgbClr val="004A88"/>
                </a:solidFill>
              </a:rPr>
              <a:t>looking forward </a:t>
            </a:r>
          </a:p>
          <a:p>
            <a:pPr>
              <a:lnSpc>
                <a:spcPts val="1140"/>
              </a:lnSpc>
            </a:pPr>
            <a:r>
              <a:rPr lang="en-US" sz="600" b="1" dirty="0">
                <a:solidFill>
                  <a:srgbClr val="004A88"/>
                </a:solidFill>
              </a:rPr>
              <a:t>to the social aspect of college life</a:t>
            </a:r>
            <a:r>
              <a:rPr lang="en-US" sz="600" dirty="0">
                <a:solidFill>
                  <a:schemeClr val="accent3"/>
                </a:solidFill>
              </a:rPr>
              <a:t>.</a:t>
            </a:r>
          </a:p>
        </p:txBody>
      </p:sp>
      <p:sp>
        <p:nvSpPr>
          <p:cNvPr id="94" name="Text Placeholder 2">
            <a:extLst>
              <a:ext uri="{FF2B5EF4-FFF2-40B4-BE49-F238E27FC236}">
                <a16:creationId xmlns:a16="http://schemas.microsoft.com/office/drawing/2014/main" id="{64EDE904-94D9-9E4A-8727-B2BB7027A3C1}"/>
              </a:ext>
            </a:extLst>
          </p:cNvPr>
          <p:cNvSpPr txBox="1">
            <a:spLocks/>
          </p:cNvSpPr>
          <p:nvPr/>
        </p:nvSpPr>
        <p:spPr bwMode="gray">
          <a:xfrm>
            <a:off x="1376433" y="1076628"/>
            <a:ext cx="2856731" cy="750847"/>
          </a:xfrm>
          <a:prstGeom prst="rect">
            <a:avLst/>
          </a:prstGeom>
        </p:spPr>
        <p:txBody>
          <a:bodyPr vert="horz" wrap="square" lIns="0" tIns="0" rIns="0" bIns="0" rtlCol="0">
            <a:spAutoFit/>
          </a:bodyPr>
          <a:lstStyle>
            <a:lvl1pPr marL="0" indent="0" algn="l" defTabSz="480060" rtl="0" eaLnBrk="1" latinLnBrk="0" hangingPunct="1">
              <a:lnSpc>
                <a:spcPct val="100000"/>
              </a:lnSpc>
              <a:spcBef>
                <a:spcPts val="0"/>
              </a:spcBef>
              <a:buClrTx/>
              <a:buFont typeface="Arial" panose="020B0604020202020204" pitchFamily="34" charset="0"/>
              <a:buNone/>
              <a:defRPr sz="900" kern="1200">
                <a:solidFill>
                  <a:schemeClr val="tx1"/>
                </a:solidFill>
                <a:latin typeface="+mn-lt"/>
                <a:ea typeface="+mn-ea"/>
                <a:cs typeface="+mn-cs"/>
              </a:defRPr>
            </a:lvl1pPr>
            <a:lvl2pPr marL="228600" indent="-114300" algn="l" defTabSz="480060" rtl="0" eaLnBrk="1" latinLnBrk="0" hangingPunct="1">
              <a:lnSpc>
                <a:spcPct val="100000"/>
              </a:lnSpc>
              <a:spcBef>
                <a:spcPts val="0"/>
              </a:spcBef>
              <a:buClrTx/>
              <a:buFont typeface="Verdana" panose="020B0604030504040204" pitchFamily="34" charset="0"/>
              <a:buChar char="–"/>
              <a:defRPr sz="900" kern="1200">
                <a:solidFill>
                  <a:schemeClr val="tx1"/>
                </a:solidFill>
                <a:latin typeface="+mn-lt"/>
                <a:ea typeface="+mn-ea"/>
                <a:cs typeface="+mn-cs"/>
              </a:defRPr>
            </a:lvl2pPr>
            <a:lvl3pPr marL="342900" indent="-114300" algn="l" defTabSz="480060" rtl="0" eaLnBrk="1" latinLnBrk="0" hangingPunct="1">
              <a:lnSpc>
                <a:spcPct val="100000"/>
              </a:lnSpc>
              <a:spcBef>
                <a:spcPts val="0"/>
              </a:spcBef>
              <a:buClrTx/>
              <a:buFont typeface="Arial" panose="020B0604020202020204" pitchFamily="34" charset="0"/>
              <a:buChar char="•"/>
              <a:defRPr sz="900" kern="1200">
                <a:solidFill>
                  <a:schemeClr val="tx1"/>
                </a:solidFill>
                <a:latin typeface="+mn-lt"/>
                <a:ea typeface="+mn-ea"/>
                <a:cs typeface="+mn-cs"/>
              </a:defRPr>
            </a:lvl3pPr>
            <a:lvl4pPr marL="457200" indent="-114300" algn="l" defTabSz="480060" rtl="0" eaLnBrk="1" latinLnBrk="0" hangingPunct="1">
              <a:lnSpc>
                <a:spcPct val="100000"/>
              </a:lnSpc>
              <a:spcBef>
                <a:spcPts val="0"/>
              </a:spcBef>
              <a:buFont typeface="Verdana" panose="020B0604030504040204" pitchFamily="34" charset="0"/>
              <a:buChar char="–"/>
              <a:defRPr sz="900" kern="1200">
                <a:solidFill>
                  <a:schemeClr val="tx1"/>
                </a:solidFill>
                <a:latin typeface="+mn-lt"/>
                <a:ea typeface="+mn-ea"/>
                <a:cs typeface="+mn-cs"/>
              </a:defRPr>
            </a:lvl4pPr>
            <a:lvl5pPr marL="571500" indent="-114300" algn="l" defTabSz="480060" rtl="0" eaLnBrk="1" latinLnBrk="0" hangingPunct="1">
              <a:lnSpc>
                <a:spcPct val="100000"/>
              </a:lnSpc>
              <a:spcBef>
                <a:spcPts val="0"/>
              </a:spcBef>
              <a:buFont typeface="Arial" panose="020B0604020202020204" pitchFamily="34" charset="0"/>
              <a:buChar char="•"/>
              <a:defRPr sz="9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a:lstStyle>
          <a:p>
            <a:pPr>
              <a:lnSpc>
                <a:spcPts val="1160"/>
              </a:lnSpc>
            </a:pPr>
            <a:r>
              <a:rPr lang="en-US" sz="750" dirty="0"/>
              <a:t>- Not motivated by academic challenge or achievement</a:t>
            </a:r>
          </a:p>
          <a:p>
            <a:pPr>
              <a:lnSpc>
                <a:spcPts val="1160"/>
              </a:lnSpc>
            </a:pPr>
            <a:r>
              <a:rPr lang="en-US" sz="750" dirty="0"/>
              <a:t>- The persona with the least data available for evaluation</a:t>
            </a:r>
          </a:p>
          <a:p>
            <a:pPr>
              <a:lnSpc>
                <a:spcPts val="1160"/>
              </a:lnSpc>
            </a:pPr>
            <a:r>
              <a:rPr lang="en-US" sz="750" dirty="0"/>
              <a:t>- May do best at a college focused on personal attention</a:t>
            </a:r>
          </a:p>
          <a:p>
            <a:pPr>
              <a:lnSpc>
                <a:spcPts val="1160"/>
              </a:lnSpc>
            </a:pPr>
            <a:r>
              <a:rPr lang="en-US" sz="750" dirty="0"/>
              <a:t>- Will likely need some prodding to engage with colleges</a:t>
            </a:r>
          </a:p>
          <a:p>
            <a:pPr>
              <a:lnSpc>
                <a:spcPts val="1160"/>
              </a:lnSpc>
            </a:pPr>
            <a:r>
              <a:rPr lang="en-US" sz="750" dirty="0"/>
              <a:t>- 42% of all students with a 19 average ACT</a:t>
            </a:r>
          </a:p>
        </p:txBody>
      </p:sp>
      <p:sp>
        <p:nvSpPr>
          <p:cNvPr id="105" name="Text Placeholder 2">
            <a:extLst>
              <a:ext uri="{FF2B5EF4-FFF2-40B4-BE49-F238E27FC236}">
                <a16:creationId xmlns:a16="http://schemas.microsoft.com/office/drawing/2014/main" id="{D5711544-2BE1-EA4F-BB46-27A7BFB1B922}"/>
              </a:ext>
            </a:extLst>
          </p:cNvPr>
          <p:cNvSpPr txBox="1">
            <a:spLocks/>
          </p:cNvSpPr>
          <p:nvPr/>
        </p:nvSpPr>
        <p:spPr bwMode="gray">
          <a:xfrm>
            <a:off x="282240" y="2113616"/>
            <a:ext cx="1390094" cy="184666"/>
          </a:xfrm>
          <a:prstGeom prst="rect">
            <a:avLst/>
          </a:prstGeom>
        </p:spPr>
        <p:txBody>
          <a:bodyPr vert="horz" wrap="square" lIns="0" tIns="0" rIns="0" bIns="0" rtlCol="0">
            <a:spAutoFit/>
          </a:bodyPr>
          <a:lstStyle>
            <a:lvl1pPr marL="0" indent="0" algn="l" defTabSz="480060" rtl="0" eaLnBrk="1" latinLnBrk="0" hangingPunct="1">
              <a:lnSpc>
                <a:spcPct val="100000"/>
              </a:lnSpc>
              <a:spcBef>
                <a:spcPts val="0"/>
              </a:spcBef>
              <a:buClrTx/>
              <a:buFont typeface="Arial" panose="020B0604020202020204" pitchFamily="34" charset="0"/>
              <a:buNone/>
              <a:defRPr sz="900" kern="1200">
                <a:solidFill>
                  <a:schemeClr val="tx1"/>
                </a:solidFill>
                <a:latin typeface="+mn-lt"/>
                <a:ea typeface="+mn-ea"/>
                <a:cs typeface="+mn-cs"/>
              </a:defRPr>
            </a:lvl1pPr>
            <a:lvl2pPr marL="228600" indent="-114300" algn="l" defTabSz="480060" rtl="0" eaLnBrk="1" latinLnBrk="0" hangingPunct="1">
              <a:lnSpc>
                <a:spcPct val="100000"/>
              </a:lnSpc>
              <a:spcBef>
                <a:spcPts val="0"/>
              </a:spcBef>
              <a:buClrTx/>
              <a:buFont typeface="Verdana" panose="020B0604030504040204" pitchFamily="34" charset="0"/>
              <a:buChar char="–"/>
              <a:defRPr sz="900" kern="1200">
                <a:solidFill>
                  <a:schemeClr val="tx1"/>
                </a:solidFill>
                <a:latin typeface="+mn-lt"/>
                <a:ea typeface="+mn-ea"/>
                <a:cs typeface="+mn-cs"/>
              </a:defRPr>
            </a:lvl2pPr>
            <a:lvl3pPr marL="342900" indent="-114300" algn="l" defTabSz="480060" rtl="0" eaLnBrk="1" latinLnBrk="0" hangingPunct="1">
              <a:lnSpc>
                <a:spcPct val="100000"/>
              </a:lnSpc>
              <a:spcBef>
                <a:spcPts val="0"/>
              </a:spcBef>
              <a:buClrTx/>
              <a:buFont typeface="Arial" panose="020B0604020202020204" pitchFamily="34" charset="0"/>
              <a:buChar char="•"/>
              <a:defRPr sz="900" kern="1200">
                <a:solidFill>
                  <a:schemeClr val="tx1"/>
                </a:solidFill>
                <a:latin typeface="+mn-lt"/>
                <a:ea typeface="+mn-ea"/>
                <a:cs typeface="+mn-cs"/>
              </a:defRPr>
            </a:lvl3pPr>
            <a:lvl4pPr marL="457200" indent="-114300" algn="l" defTabSz="480060" rtl="0" eaLnBrk="1" latinLnBrk="0" hangingPunct="1">
              <a:lnSpc>
                <a:spcPct val="100000"/>
              </a:lnSpc>
              <a:spcBef>
                <a:spcPts val="0"/>
              </a:spcBef>
              <a:buFont typeface="Verdana" panose="020B0604030504040204" pitchFamily="34" charset="0"/>
              <a:buChar char="–"/>
              <a:defRPr sz="900" kern="1200">
                <a:solidFill>
                  <a:schemeClr val="tx1"/>
                </a:solidFill>
                <a:latin typeface="+mn-lt"/>
                <a:ea typeface="+mn-ea"/>
                <a:cs typeface="+mn-cs"/>
              </a:defRPr>
            </a:lvl4pPr>
            <a:lvl5pPr marL="571500" indent="-114300" algn="l" defTabSz="480060" rtl="0" eaLnBrk="1" latinLnBrk="0" hangingPunct="1">
              <a:lnSpc>
                <a:spcPct val="100000"/>
              </a:lnSpc>
              <a:spcBef>
                <a:spcPts val="0"/>
              </a:spcBef>
              <a:buFont typeface="Arial" panose="020B0604020202020204" pitchFamily="34" charset="0"/>
              <a:buChar char="•"/>
              <a:defRPr sz="9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a:lstStyle>
          <a:p>
            <a:r>
              <a:rPr lang="en-US" sz="1200" dirty="0">
                <a:solidFill>
                  <a:srgbClr val="004A88"/>
                </a:solidFill>
                <a:latin typeface="+mj-lt"/>
              </a:rPr>
              <a:t>Academic Profile</a:t>
            </a:r>
          </a:p>
        </p:txBody>
      </p:sp>
      <p:sp>
        <p:nvSpPr>
          <p:cNvPr id="109" name="Text Placeholder 2">
            <a:extLst>
              <a:ext uri="{FF2B5EF4-FFF2-40B4-BE49-F238E27FC236}">
                <a16:creationId xmlns:a16="http://schemas.microsoft.com/office/drawing/2014/main" id="{762310CD-D0CD-0541-9847-5C66F47FB240}"/>
              </a:ext>
            </a:extLst>
          </p:cNvPr>
          <p:cNvSpPr txBox="1">
            <a:spLocks/>
          </p:cNvSpPr>
          <p:nvPr/>
        </p:nvSpPr>
        <p:spPr bwMode="gray">
          <a:xfrm>
            <a:off x="2558624" y="2108098"/>
            <a:ext cx="1390094" cy="184666"/>
          </a:xfrm>
          <a:prstGeom prst="rect">
            <a:avLst/>
          </a:prstGeom>
        </p:spPr>
        <p:txBody>
          <a:bodyPr vert="horz" wrap="square" lIns="0" tIns="0" rIns="0" bIns="0" rtlCol="0">
            <a:spAutoFit/>
          </a:bodyPr>
          <a:lstStyle>
            <a:lvl1pPr marL="0" indent="0" algn="l" defTabSz="480060" rtl="0" eaLnBrk="1" latinLnBrk="0" hangingPunct="1">
              <a:lnSpc>
                <a:spcPct val="100000"/>
              </a:lnSpc>
              <a:spcBef>
                <a:spcPts val="0"/>
              </a:spcBef>
              <a:buClrTx/>
              <a:buFont typeface="Arial" panose="020B0604020202020204" pitchFamily="34" charset="0"/>
              <a:buNone/>
              <a:defRPr sz="900" kern="1200">
                <a:solidFill>
                  <a:schemeClr val="tx1"/>
                </a:solidFill>
                <a:latin typeface="+mn-lt"/>
                <a:ea typeface="+mn-ea"/>
                <a:cs typeface="+mn-cs"/>
              </a:defRPr>
            </a:lvl1pPr>
            <a:lvl2pPr marL="228600" indent="-114300" algn="l" defTabSz="480060" rtl="0" eaLnBrk="1" latinLnBrk="0" hangingPunct="1">
              <a:lnSpc>
                <a:spcPct val="100000"/>
              </a:lnSpc>
              <a:spcBef>
                <a:spcPts val="0"/>
              </a:spcBef>
              <a:buClrTx/>
              <a:buFont typeface="Verdana" panose="020B0604030504040204" pitchFamily="34" charset="0"/>
              <a:buChar char="–"/>
              <a:defRPr sz="900" kern="1200">
                <a:solidFill>
                  <a:schemeClr val="tx1"/>
                </a:solidFill>
                <a:latin typeface="+mn-lt"/>
                <a:ea typeface="+mn-ea"/>
                <a:cs typeface="+mn-cs"/>
              </a:defRPr>
            </a:lvl2pPr>
            <a:lvl3pPr marL="342900" indent="-114300" algn="l" defTabSz="480060" rtl="0" eaLnBrk="1" latinLnBrk="0" hangingPunct="1">
              <a:lnSpc>
                <a:spcPct val="100000"/>
              </a:lnSpc>
              <a:spcBef>
                <a:spcPts val="0"/>
              </a:spcBef>
              <a:buClrTx/>
              <a:buFont typeface="Arial" panose="020B0604020202020204" pitchFamily="34" charset="0"/>
              <a:buChar char="•"/>
              <a:defRPr sz="900" kern="1200">
                <a:solidFill>
                  <a:schemeClr val="tx1"/>
                </a:solidFill>
                <a:latin typeface="+mn-lt"/>
                <a:ea typeface="+mn-ea"/>
                <a:cs typeface="+mn-cs"/>
              </a:defRPr>
            </a:lvl3pPr>
            <a:lvl4pPr marL="457200" indent="-114300" algn="l" defTabSz="480060" rtl="0" eaLnBrk="1" latinLnBrk="0" hangingPunct="1">
              <a:lnSpc>
                <a:spcPct val="100000"/>
              </a:lnSpc>
              <a:spcBef>
                <a:spcPts val="0"/>
              </a:spcBef>
              <a:buFont typeface="Verdana" panose="020B0604030504040204" pitchFamily="34" charset="0"/>
              <a:buChar char="–"/>
              <a:defRPr sz="900" kern="1200">
                <a:solidFill>
                  <a:schemeClr val="tx1"/>
                </a:solidFill>
                <a:latin typeface="+mn-lt"/>
                <a:ea typeface="+mn-ea"/>
                <a:cs typeface="+mn-cs"/>
              </a:defRPr>
            </a:lvl4pPr>
            <a:lvl5pPr marL="571500" indent="-114300" algn="l" defTabSz="480060" rtl="0" eaLnBrk="1" latinLnBrk="0" hangingPunct="1">
              <a:lnSpc>
                <a:spcPct val="100000"/>
              </a:lnSpc>
              <a:spcBef>
                <a:spcPts val="0"/>
              </a:spcBef>
              <a:buFont typeface="Arial" panose="020B0604020202020204" pitchFamily="34" charset="0"/>
              <a:buChar char="•"/>
              <a:defRPr sz="9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a:lstStyle>
          <a:p>
            <a:r>
              <a:rPr lang="en-US" sz="1200" dirty="0">
                <a:solidFill>
                  <a:srgbClr val="004A88"/>
                </a:solidFill>
                <a:latin typeface="+mj-lt"/>
              </a:rPr>
              <a:t>Personal Profile</a:t>
            </a:r>
          </a:p>
        </p:txBody>
      </p:sp>
      <p:sp>
        <p:nvSpPr>
          <p:cNvPr id="119" name="Text Placeholder 2">
            <a:extLst>
              <a:ext uri="{FF2B5EF4-FFF2-40B4-BE49-F238E27FC236}">
                <a16:creationId xmlns:a16="http://schemas.microsoft.com/office/drawing/2014/main" id="{E6090B2D-158A-434C-973A-F68E0049AF8D}"/>
              </a:ext>
            </a:extLst>
          </p:cNvPr>
          <p:cNvSpPr txBox="1">
            <a:spLocks/>
          </p:cNvSpPr>
          <p:nvPr/>
        </p:nvSpPr>
        <p:spPr bwMode="gray">
          <a:xfrm>
            <a:off x="282240" y="2341499"/>
            <a:ext cx="1390094" cy="130805"/>
          </a:xfrm>
          <a:prstGeom prst="rect">
            <a:avLst/>
          </a:prstGeom>
        </p:spPr>
        <p:txBody>
          <a:bodyPr vert="horz" wrap="square" lIns="0" tIns="0" rIns="0" bIns="0" rtlCol="0">
            <a:spAutoFit/>
          </a:bodyPr>
          <a:lstStyle>
            <a:lvl1pPr marL="0" indent="0" algn="l" defTabSz="480060" rtl="0" eaLnBrk="1" latinLnBrk="0" hangingPunct="1">
              <a:lnSpc>
                <a:spcPct val="100000"/>
              </a:lnSpc>
              <a:spcBef>
                <a:spcPts val="0"/>
              </a:spcBef>
              <a:buClrTx/>
              <a:buFont typeface="Arial" panose="020B0604020202020204" pitchFamily="34" charset="0"/>
              <a:buNone/>
              <a:defRPr sz="900" kern="1200">
                <a:solidFill>
                  <a:schemeClr val="tx1"/>
                </a:solidFill>
                <a:latin typeface="+mn-lt"/>
                <a:ea typeface="+mn-ea"/>
                <a:cs typeface="+mn-cs"/>
              </a:defRPr>
            </a:lvl1pPr>
            <a:lvl2pPr marL="228600" indent="-114300" algn="l" defTabSz="480060" rtl="0" eaLnBrk="1" latinLnBrk="0" hangingPunct="1">
              <a:lnSpc>
                <a:spcPct val="100000"/>
              </a:lnSpc>
              <a:spcBef>
                <a:spcPts val="0"/>
              </a:spcBef>
              <a:buClrTx/>
              <a:buFont typeface="Verdana" panose="020B0604030504040204" pitchFamily="34" charset="0"/>
              <a:buChar char="–"/>
              <a:defRPr sz="900" kern="1200">
                <a:solidFill>
                  <a:schemeClr val="tx1"/>
                </a:solidFill>
                <a:latin typeface="+mn-lt"/>
                <a:ea typeface="+mn-ea"/>
                <a:cs typeface="+mn-cs"/>
              </a:defRPr>
            </a:lvl2pPr>
            <a:lvl3pPr marL="342900" indent="-114300" algn="l" defTabSz="480060" rtl="0" eaLnBrk="1" latinLnBrk="0" hangingPunct="1">
              <a:lnSpc>
                <a:spcPct val="100000"/>
              </a:lnSpc>
              <a:spcBef>
                <a:spcPts val="0"/>
              </a:spcBef>
              <a:buClrTx/>
              <a:buFont typeface="Arial" panose="020B0604020202020204" pitchFamily="34" charset="0"/>
              <a:buChar char="•"/>
              <a:defRPr sz="900" kern="1200">
                <a:solidFill>
                  <a:schemeClr val="tx1"/>
                </a:solidFill>
                <a:latin typeface="+mn-lt"/>
                <a:ea typeface="+mn-ea"/>
                <a:cs typeface="+mn-cs"/>
              </a:defRPr>
            </a:lvl3pPr>
            <a:lvl4pPr marL="457200" indent="-114300" algn="l" defTabSz="480060" rtl="0" eaLnBrk="1" latinLnBrk="0" hangingPunct="1">
              <a:lnSpc>
                <a:spcPct val="100000"/>
              </a:lnSpc>
              <a:spcBef>
                <a:spcPts val="0"/>
              </a:spcBef>
              <a:buFont typeface="Verdana" panose="020B0604030504040204" pitchFamily="34" charset="0"/>
              <a:buChar char="–"/>
              <a:defRPr sz="900" kern="1200">
                <a:solidFill>
                  <a:schemeClr val="tx1"/>
                </a:solidFill>
                <a:latin typeface="+mn-lt"/>
                <a:ea typeface="+mn-ea"/>
                <a:cs typeface="+mn-cs"/>
              </a:defRPr>
            </a:lvl4pPr>
            <a:lvl5pPr marL="571500" indent="-114300" algn="l" defTabSz="480060" rtl="0" eaLnBrk="1" latinLnBrk="0" hangingPunct="1">
              <a:lnSpc>
                <a:spcPct val="100000"/>
              </a:lnSpc>
              <a:spcBef>
                <a:spcPts val="0"/>
              </a:spcBef>
              <a:buFont typeface="Arial" panose="020B0604020202020204" pitchFamily="34" charset="0"/>
              <a:buChar char="•"/>
              <a:defRPr sz="9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a:lstStyle>
          <a:p>
            <a:r>
              <a:rPr lang="en-US" sz="825" b="1" dirty="0">
                <a:solidFill>
                  <a:schemeClr val="accent3"/>
                </a:solidFill>
              </a:rPr>
              <a:t>College Journey</a:t>
            </a:r>
            <a:endParaRPr lang="en-US" sz="825" dirty="0">
              <a:solidFill>
                <a:schemeClr val="accent3"/>
              </a:solidFill>
            </a:endParaRPr>
          </a:p>
        </p:txBody>
      </p:sp>
      <p:sp>
        <p:nvSpPr>
          <p:cNvPr id="120" name="Text Placeholder 2">
            <a:extLst>
              <a:ext uri="{FF2B5EF4-FFF2-40B4-BE49-F238E27FC236}">
                <a16:creationId xmlns:a16="http://schemas.microsoft.com/office/drawing/2014/main" id="{C4575F1B-E634-1743-8258-851C15B90AA3}"/>
              </a:ext>
            </a:extLst>
          </p:cNvPr>
          <p:cNvSpPr txBox="1">
            <a:spLocks/>
          </p:cNvSpPr>
          <p:nvPr/>
        </p:nvSpPr>
        <p:spPr bwMode="gray">
          <a:xfrm>
            <a:off x="2558624" y="2339892"/>
            <a:ext cx="1390094" cy="130805"/>
          </a:xfrm>
          <a:prstGeom prst="rect">
            <a:avLst/>
          </a:prstGeom>
        </p:spPr>
        <p:txBody>
          <a:bodyPr vert="horz" wrap="square" lIns="0" tIns="0" rIns="0" bIns="0" rtlCol="0">
            <a:spAutoFit/>
          </a:bodyPr>
          <a:lstStyle>
            <a:lvl1pPr marL="0" indent="0" algn="l" defTabSz="480060" rtl="0" eaLnBrk="1" latinLnBrk="0" hangingPunct="1">
              <a:lnSpc>
                <a:spcPct val="100000"/>
              </a:lnSpc>
              <a:spcBef>
                <a:spcPts val="0"/>
              </a:spcBef>
              <a:buClrTx/>
              <a:buFont typeface="Arial" panose="020B0604020202020204" pitchFamily="34" charset="0"/>
              <a:buNone/>
              <a:defRPr sz="900" kern="1200">
                <a:solidFill>
                  <a:schemeClr val="tx1"/>
                </a:solidFill>
                <a:latin typeface="+mn-lt"/>
                <a:ea typeface="+mn-ea"/>
                <a:cs typeface="+mn-cs"/>
              </a:defRPr>
            </a:lvl1pPr>
            <a:lvl2pPr marL="228600" indent="-114300" algn="l" defTabSz="480060" rtl="0" eaLnBrk="1" latinLnBrk="0" hangingPunct="1">
              <a:lnSpc>
                <a:spcPct val="100000"/>
              </a:lnSpc>
              <a:spcBef>
                <a:spcPts val="0"/>
              </a:spcBef>
              <a:buClrTx/>
              <a:buFont typeface="Verdana" panose="020B0604030504040204" pitchFamily="34" charset="0"/>
              <a:buChar char="–"/>
              <a:defRPr sz="900" kern="1200">
                <a:solidFill>
                  <a:schemeClr val="tx1"/>
                </a:solidFill>
                <a:latin typeface="+mn-lt"/>
                <a:ea typeface="+mn-ea"/>
                <a:cs typeface="+mn-cs"/>
              </a:defRPr>
            </a:lvl2pPr>
            <a:lvl3pPr marL="342900" indent="-114300" algn="l" defTabSz="480060" rtl="0" eaLnBrk="1" latinLnBrk="0" hangingPunct="1">
              <a:lnSpc>
                <a:spcPct val="100000"/>
              </a:lnSpc>
              <a:spcBef>
                <a:spcPts val="0"/>
              </a:spcBef>
              <a:buClrTx/>
              <a:buFont typeface="Arial" panose="020B0604020202020204" pitchFamily="34" charset="0"/>
              <a:buChar char="•"/>
              <a:defRPr sz="900" kern="1200">
                <a:solidFill>
                  <a:schemeClr val="tx1"/>
                </a:solidFill>
                <a:latin typeface="+mn-lt"/>
                <a:ea typeface="+mn-ea"/>
                <a:cs typeface="+mn-cs"/>
              </a:defRPr>
            </a:lvl3pPr>
            <a:lvl4pPr marL="457200" indent="-114300" algn="l" defTabSz="480060" rtl="0" eaLnBrk="1" latinLnBrk="0" hangingPunct="1">
              <a:lnSpc>
                <a:spcPct val="100000"/>
              </a:lnSpc>
              <a:spcBef>
                <a:spcPts val="0"/>
              </a:spcBef>
              <a:buFont typeface="Verdana" panose="020B0604030504040204" pitchFamily="34" charset="0"/>
              <a:buChar char="–"/>
              <a:defRPr sz="900" kern="1200">
                <a:solidFill>
                  <a:schemeClr val="tx1"/>
                </a:solidFill>
                <a:latin typeface="+mn-lt"/>
                <a:ea typeface="+mn-ea"/>
                <a:cs typeface="+mn-cs"/>
              </a:defRPr>
            </a:lvl4pPr>
            <a:lvl5pPr marL="571500" indent="-114300" algn="l" defTabSz="480060" rtl="0" eaLnBrk="1" latinLnBrk="0" hangingPunct="1">
              <a:lnSpc>
                <a:spcPct val="100000"/>
              </a:lnSpc>
              <a:spcBef>
                <a:spcPts val="0"/>
              </a:spcBef>
              <a:buFont typeface="Arial" panose="020B0604020202020204" pitchFamily="34" charset="0"/>
              <a:buChar char="•"/>
              <a:defRPr sz="9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a:lstStyle>
          <a:p>
            <a:r>
              <a:rPr lang="en-US" sz="825" b="1" dirty="0">
                <a:solidFill>
                  <a:schemeClr val="accent3"/>
                </a:solidFill>
              </a:rPr>
              <a:t>Technology</a:t>
            </a:r>
            <a:endParaRPr lang="en-US" sz="825" dirty="0">
              <a:solidFill>
                <a:schemeClr val="accent3"/>
              </a:solidFill>
            </a:endParaRPr>
          </a:p>
        </p:txBody>
      </p:sp>
      <p:sp>
        <p:nvSpPr>
          <p:cNvPr id="121" name="Text Placeholder 2">
            <a:extLst>
              <a:ext uri="{FF2B5EF4-FFF2-40B4-BE49-F238E27FC236}">
                <a16:creationId xmlns:a16="http://schemas.microsoft.com/office/drawing/2014/main" id="{99DF2499-1801-1B49-AB81-8A47BE7AB49F}"/>
              </a:ext>
            </a:extLst>
          </p:cNvPr>
          <p:cNvSpPr txBox="1">
            <a:spLocks/>
          </p:cNvSpPr>
          <p:nvPr/>
        </p:nvSpPr>
        <p:spPr bwMode="gray">
          <a:xfrm>
            <a:off x="280194" y="3185992"/>
            <a:ext cx="1809992" cy="130805"/>
          </a:xfrm>
          <a:prstGeom prst="rect">
            <a:avLst/>
          </a:prstGeom>
        </p:spPr>
        <p:txBody>
          <a:bodyPr vert="horz" wrap="square" lIns="0" tIns="0" rIns="0" bIns="0" rtlCol="0">
            <a:spAutoFit/>
          </a:bodyPr>
          <a:lstStyle>
            <a:lvl1pPr marL="0" indent="0" algn="l" defTabSz="480060" rtl="0" eaLnBrk="1" latinLnBrk="0" hangingPunct="1">
              <a:lnSpc>
                <a:spcPct val="100000"/>
              </a:lnSpc>
              <a:spcBef>
                <a:spcPts val="0"/>
              </a:spcBef>
              <a:buClrTx/>
              <a:buFont typeface="Arial" panose="020B0604020202020204" pitchFamily="34" charset="0"/>
              <a:buNone/>
              <a:defRPr sz="900" kern="1200">
                <a:solidFill>
                  <a:schemeClr val="tx1"/>
                </a:solidFill>
                <a:latin typeface="+mn-lt"/>
                <a:ea typeface="+mn-ea"/>
                <a:cs typeface="+mn-cs"/>
              </a:defRPr>
            </a:lvl1pPr>
            <a:lvl2pPr marL="228600" indent="-114300" algn="l" defTabSz="480060" rtl="0" eaLnBrk="1" latinLnBrk="0" hangingPunct="1">
              <a:lnSpc>
                <a:spcPct val="100000"/>
              </a:lnSpc>
              <a:spcBef>
                <a:spcPts val="0"/>
              </a:spcBef>
              <a:buClrTx/>
              <a:buFont typeface="Verdana" panose="020B0604030504040204" pitchFamily="34" charset="0"/>
              <a:buChar char="–"/>
              <a:defRPr sz="900" kern="1200">
                <a:solidFill>
                  <a:schemeClr val="tx1"/>
                </a:solidFill>
                <a:latin typeface="+mn-lt"/>
                <a:ea typeface="+mn-ea"/>
                <a:cs typeface="+mn-cs"/>
              </a:defRPr>
            </a:lvl2pPr>
            <a:lvl3pPr marL="342900" indent="-114300" algn="l" defTabSz="480060" rtl="0" eaLnBrk="1" latinLnBrk="0" hangingPunct="1">
              <a:lnSpc>
                <a:spcPct val="100000"/>
              </a:lnSpc>
              <a:spcBef>
                <a:spcPts val="0"/>
              </a:spcBef>
              <a:buClrTx/>
              <a:buFont typeface="Arial" panose="020B0604020202020204" pitchFamily="34" charset="0"/>
              <a:buChar char="•"/>
              <a:defRPr sz="900" kern="1200">
                <a:solidFill>
                  <a:schemeClr val="tx1"/>
                </a:solidFill>
                <a:latin typeface="+mn-lt"/>
                <a:ea typeface="+mn-ea"/>
                <a:cs typeface="+mn-cs"/>
              </a:defRPr>
            </a:lvl3pPr>
            <a:lvl4pPr marL="457200" indent="-114300" algn="l" defTabSz="480060" rtl="0" eaLnBrk="1" latinLnBrk="0" hangingPunct="1">
              <a:lnSpc>
                <a:spcPct val="100000"/>
              </a:lnSpc>
              <a:spcBef>
                <a:spcPts val="0"/>
              </a:spcBef>
              <a:buFont typeface="Verdana" panose="020B0604030504040204" pitchFamily="34" charset="0"/>
              <a:buChar char="–"/>
              <a:defRPr sz="900" kern="1200">
                <a:solidFill>
                  <a:schemeClr val="tx1"/>
                </a:solidFill>
                <a:latin typeface="+mn-lt"/>
                <a:ea typeface="+mn-ea"/>
                <a:cs typeface="+mn-cs"/>
              </a:defRPr>
            </a:lvl4pPr>
            <a:lvl5pPr marL="571500" indent="-114300" algn="l" defTabSz="480060" rtl="0" eaLnBrk="1" latinLnBrk="0" hangingPunct="1">
              <a:lnSpc>
                <a:spcPct val="100000"/>
              </a:lnSpc>
              <a:spcBef>
                <a:spcPts val="0"/>
              </a:spcBef>
              <a:buFont typeface="Arial" panose="020B0604020202020204" pitchFamily="34" charset="0"/>
              <a:buChar char="•"/>
              <a:defRPr sz="9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a:lstStyle>
          <a:p>
            <a:r>
              <a:rPr lang="en-US" sz="825" b="1" dirty="0">
                <a:solidFill>
                  <a:schemeClr val="accent3"/>
                </a:solidFill>
              </a:rPr>
              <a:t>Type of School and Location</a:t>
            </a:r>
            <a:endParaRPr lang="en-US" sz="825" dirty="0">
              <a:solidFill>
                <a:schemeClr val="accent3"/>
              </a:solidFill>
            </a:endParaRPr>
          </a:p>
        </p:txBody>
      </p:sp>
      <p:sp>
        <p:nvSpPr>
          <p:cNvPr id="122" name="Text Placeholder 2">
            <a:extLst>
              <a:ext uri="{FF2B5EF4-FFF2-40B4-BE49-F238E27FC236}">
                <a16:creationId xmlns:a16="http://schemas.microsoft.com/office/drawing/2014/main" id="{4FAB7B63-9EEA-4F47-BBA8-593F85E59DC0}"/>
              </a:ext>
            </a:extLst>
          </p:cNvPr>
          <p:cNvSpPr txBox="1">
            <a:spLocks/>
          </p:cNvSpPr>
          <p:nvPr/>
        </p:nvSpPr>
        <p:spPr bwMode="gray">
          <a:xfrm>
            <a:off x="280194" y="3691344"/>
            <a:ext cx="1809992" cy="130805"/>
          </a:xfrm>
          <a:prstGeom prst="rect">
            <a:avLst/>
          </a:prstGeom>
        </p:spPr>
        <p:txBody>
          <a:bodyPr vert="horz" wrap="square" lIns="0" tIns="0" rIns="0" bIns="0" rtlCol="0">
            <a:spAutoFit/>
          </a:bodyPr>
          <a:lstStyle>
            <a:lvl1pPr marL="0" indent="0" algn="l" defTabSz="480060" rtl="0" eaLnBrk="1" latinLnBrk="0" hangingPunct="1">
              <a:lnSpc>
                <a:spcPct val="100000"/>
              </a:lnSpc>
              <a:spcBef>
                <a:spcPts val="0"/>
              </a:spcBef>
              <a:buClrTx/>
              <a:buFont typeface="Arial" panose="020B0604020202020204" pitchFamily="34" charset="0"/>
              <a:buNone/>
              <a:defRPr sz="900" kern="1200">
                <a:solidFill>
                  <a:schemeClr val="tx1"/>
                </a:solidFill>
                <a:latin typeface="+mn-lt"/>
                <a:ea typeface="+mn-ea"/>
                <a:cs typeface="+mn-cs"/>
              </a:defRPr>
            </a:lvl1pPr>
            <a:lvl2pPr marL="228600" indent="-114300" algn="l" defTabSz="480060" rtl="0" eaLnBrk="1" latinLnBrk="0" hangingPunct="1">
              <a:lnSpc>
                <a:spcPct val="100000"/>
              </a:lnSpc>
              <a:spcBef>
                <a:spcPts val="0"/>
              </a:spcBef>
              <a:buClrTx/>
              <a:buFont typeface="Verdana" panose="020B0604030504040204" pitchFamily="34" charset="0"/>
              <a:buChar char="–"/>
              <a:defRPr sz="900" kern="1200">
                <a:solidFill>
                  <a:schemeClr val="tx1"/>
                </a:solidFill>
                <a:latin typeface="+mn-lt"/>
                <a:ea typeface="+mn-ea"/>
                <a:cs typeface="+mn-cs"/>
              </a:defRPr>
            </a:lvl2pPr>
            <a:lvl3pPr marL="342900" indent="-114300" algn="l" defTabSz="480060" rtl="0" eaLnBrk="1" latinLnBrk="0" hangingPunct="1">
              <a:lnSpc>
                <a:spcPct val="100000"/>
              </a:lnSpc>
              <a:spcBef>
                <a:spcPts val="0"/>
              </a:spcBef>
              <a:buClrTx/>
              <a:buFont typeface="Arial" panose="020B0604020202020204" pitchFamily="34" charset="0"/>
              <a:buChar char="•"/>
              <a:defRPr sz="900" kern="1200">
                <a:solidFill>
                  <a:schemeClr val="tx1"/>
                </a:solidFill>
                <a:latin typeface="+mn-lt"/>
                <a:ea typeface="+mn-ea"/>
                <a:cs typeface="+mn-cs"/>
              </a:defRPr>
            </a:lvl3pPr>
            <a:lvl4pPr marL="457200" indent="-114300" algn="l" defTabSz="480060" rtl="0" eaLnBrk="1" latinLnBrk="0" hangingPunct="1">
              <a:lnSpc>
                <a:spcPct val="100000"/>
              </a:lnSpc>
              <a:spcBef>
                <a:spcPts val="0"/>
              </a:spcBef>
              <a:buFont typeface="Verdana" panose="020B0604030504040204" pitchFamily="34" charset="0"/>
              <a:buChar char="–"/>
              <a:defRPr sz="900" kern="1200">
                <a:solidFill>
                  <a:schemeClr val="tx1"/>
                </a:solidFill>
                <a:latin typeface="+mn-lt"/>
                <a:ea typeface="+mn-ea"/>
                <a:cs typeface="+mn-cs"/>
              </a:defRPr>
            </a:lvl4pPr>
            <a:lvl5pPr marL="571500" indent="-114300" algn="l" defTabSz="480060" rtl="0" eaLnBrk="1" latinLnBrk="0" hangingPunct="1">
              <a:lnSpc>
                <a:spcPct val="100000"/>
              </a:lnSpc>
              <a:spcBef>
                <a:spcPts val="0"/>
              </a:spcBef>
              <a:buFont typeface="Arial" panose="020B0604020202020204" pitchFamily="34" charset="0"/>
              <a:buChar char="•"/>
              <a:defRPr sz="9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a:lstStyle>
          <a:p>
            <a:r>
              <a:rPr lang="en-US" sz="825" b="1" dirty="0">
                <a:solidFill>
                  <a:schemeClr val="accent3"/>
                </a:solidFill>
              </a:rPr>
              <a:t>Likely</a:t>
            </a:r>
            <a:endParaRPr lang="en-US" sz="825" dirty="0">
              <a:solidFill>
                <a:schemeClr val="accent3"/>
              </a:solidFill>
            </a:endParaRPr>
          </a:p>
        </p:txBody>
      </p:sp>
      <p:sp>
        <p:nvSpPr>
          <p:cNvPr id="123" name="Text Placeholder 2">
            <a:extLst>
              <a:ext uri="{FF2B5EF4-FFF2-40B4-BE49-F238E27FC236}">
                <a16:creationId xmlns:a16="http://schemas.microsoft.com/office/drawing/2014/main" id="{A2CBC82E-8368-B24D-B475-E138A291C165}"/>
              </a:ext>
            </a:extLst>
          </p:cNvPr>
          <p:cNvSpPr txBox="1">
            <a:spLocks/>
          </p:cNvSpPr>
          <p:nvPr/>
        </p:nvSpPr>
        <p:spPr bwMode="gray">
          <a:xfrm>
            <a:off x="280194" y="4184378"/>
            <a:ext cx="1809992" cy="130805"/>
          </a:xfrm>
          <a:prstGeom prst="rect">
            <a:avLst/>
          </a:prstGeom>
        </p:spPr>
        <p:txBody>
          <a:bodyPr vert="horz" wrap="square" lIns="0" tIns="0" rIns="0" bIns="0" rtlCol="0">
            <a:spAutoFit/>
          </a:bodyPr>
          <a:lstStyle>
            <a:lvl1pPr marL="0" indent="0" algn="l" defTabSz="480060" rtl="0" eaLnBrk="1" latinLnBrk="0" hangingPunct="1">
              <a:lnSpc>
                <a:spcPct val="100000"/>
              </a:lnSpc>
              <a:spcBef>
                <a:spcPts val="0"/>
              </a:spcBef>
              <a:buClrTx/>
              <a:buFont typeface="Arial" panose="020B0604020202020204" pitchFamily="34" charset="0"/>
              <a:buNone/>
              <a:defRPr sz="900" kern="1200">
                <a:solidFill>
                  <a:schemeClr val="tx1"/>
                </a:solidFill>
                <a:latin typeface="+mn-lt"/>
                <a:ea typeface="+mn-ea"/>
                <a:cs typeface="+mn-cs"/>
              </a:defRPr>
            </a:lvl1pPr>
            <a:lvl2pPr marL="228600" indent="-114300" algn="l" defTabSz="480060" rtl="0" eaLnBrk="1" latinLnBrk="0" hangingPunct="1">
              <a:lnSpc>
                <a:spcPct val="100000"/>
              </a:lnSpc>
              <a:spcBef>
                <a:spcPts val="0"/>
              </a:spcBef>
              <a:buClrTx/>
              <a:buFont typeface="Verdana" panose="020B0604030504040204" pitchFamily="34" charset="0"/>
              <a:buChar char="–"/>
              <a:defRPr sz="900" kern="1200">
                <a:solidFill>
                  <a:schemeClr val="tx1"/>
                </a:solidFill>
                <a:latin typeface="+mn-lt"/>
                <a:ea typeface="+mn-ea"/>
                <a:cs typeface="+mn-cs"/>
              </a:defRPr>
            </a:lvl2pPr>
            <a:lvl3pPr marL="342900" indent="-114300" algn="l" defTabSz="480060" rtl="0" eaLnBrk="1" latinLnBrk="0" hangingPunct="1">
              <a:lnSpc>
                <a:spcPct val="100000"/>
              </a:lnSpc>
              <a:spcBef>
                <a:spcPts val="0"/>
              </a:spcBef>
              <a:buClrTx/>
              <a:buFont typeface="Arial" panose="020B0604020202020204" pitchFamily="34" charset="0"/>
              <a:buChar char="•"/>
              <a:defRPr sz="900" kern="1200">
                <a:solidFill>
                  <a:schemeClr val="tx1"/>
                </a:solidFill>
                <a:latin typeface="+mn-lt"/>
                <a:ea typeface="+mn-ea"/>
                <a:cs typeface="+mn-cs"/>
              </a:defRPr>
            </a:lvl3pPr>
            <a:lvl4pPr marL="457200" indent="-114300" algn="l" defTabSz="480060" rtl="0" eaLnBrk="1" latinLnBrk="0" hangingPunct="1">
              <a:lnSpc>
                <a:spcPct val="100000"/>
              </a:lnSpc>
              <a:spcBef>
                <a:spcPts val="0"/>
              </a:spcBef>
              <a:buFont typeface="Verdana" panose="020B0604030504040204" pitchFamily="34" charset="0"/>
              <a:buChar char="–"/>
              <a:defRPr sz="900" kern="1200">
                <a:solidFill>
                  <a:schemeClr val="tx1"/>
                </a:solidFill>
                <a:latin typeface="+mn-lt"/>
                <a:ea typeface="+mn-ea"/>
                <a:cs typeface="+mn-cs"/>
              </a:defRPr>
            </a:lvl4pPr>
            <a:lvl5pPr marL="571500" indent="-114300" algn="l" defTabSz="480060" rtl="0" eaLnBrk="1" latinLnBrk="0" hangingPunct="1">
              <a:lnSpc>
                <a:spcPct val="100000"/>
              </a:lnSpc>
              <a:spcBef>
                <a:spcPts val="0"/>
              </a:spcBef>
              <a:buFont typeface="Arial" panose="020B0604020202020204" pitchFamily="34" charset="0"/>
              <a:buChar char="•"/>
              <a:defRPr sz="9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a:lstStyle>
          <a:p>
            <a:r>
              <a:rPr lang="en-US" sz="825" b="1" dirty="0">
                <a:solidFill>
                  <a:schemeClr val="accent3"/>
                </a:solidFill>
              </a:rPr>
              <a:t>Unlikely</a:t>
            </a:r>
            <a:endParaRPr lang="en-US" sz="825" dirty="0">
              <a:solidFill>
                <a:schemeClr val="accent3"/>
              </a:solidFill>
            </a:endParaRPr>
          </a:p>
        </p:txBody>
      </p:sp>
      <p:sp>
        <p:nvSpPr>
          <p:cNvPr id="124" name="Text Placeholder 2">
            <a:extLst>
              <a:ext uri="{FF2B5EF4-FFF2-40B4-BE49-F238E27FC236}">
                <a16:creationId xmlns:a16="http://schemas.microsoft.com/office/drawing/2014/main" id="{DC284971-6C3D-A140-BBBC-5C024A1F45E5}"/>
              </a:ext>
            </a:extLst>
          </p:cNvPr>
          <p:cNvSpPr txBox="1">
            <a:spLocks/>
          </p:cNvSpPr>
          <p:nvPr/>
        </p:nvSpPr>
        <p:spPr bwMode="gray">
          <a:xfrm>
            <a:off x="2558624" y="3190295"/>
            <a:ext cx="1847627" cy="127727"/>
          </a:xfrm>
          <a:prstGeom prst="rect">
            <a:avLst/>
          </a:prstGeom>
        </p:spPr>
        <p:txBody>
          <a:bodyPr vert="horz" wrap="square" lIns="0" tIns="0" rIns="0" bIns="0" rtlCol="0">
            <a:spAutoFit/>
          </a:bodyPr>
          <a:lstStyle>
            <a:lvl1pPr marL="0" indent="0" algn="l" defTabSz="480060" rtl="0" eaLnBrk="1" latinLnBrk="0" hangingPunct="1">
              <a:lnSpc>
                <a:spcPct val="100000"/>
              </a:lnSpc>
              <a:spcBef>
                <a:spcPts val="0"/>
              </a:spcBef>
              <a:buClrTx/>
              <a:buFont typeface="Arial" panose="020B0604020202020204" pitchFamily="34" charset="0"/>
              <a:buNone/>
              <a:defRPr sz="900" kern="1200">
                <a:solidFill>
                  <a:schemeClr val="tx1"/>
                </a:solidFill>
                <a:latin typeface="+mn-lt"/>
                <a:ea typeface="+mn-ea"/>
                <a:cs typeface="+mn-cs"/>
              </a:defRPr>
            </a:lvl1pPr>
            <a:lvl2pPr marL="228600" indent="-114300" algn="l" defTabSz="480060" rtl="0" eaLnBrk="1" latinLnBrk="0" hangingPunct="1">
              <a:lnSpc>
                <a:spcPct val="100000"/>
              </a:lnSpc>
              <a:spcBef>
                <a:spcPts val="0"/>
              </a:spcBef>
              <a:buClrTx/>
              <a:buFont typeface="Verdana" panose="020B0604030504040204" pitchFamily="34" charset="0"/>
              <a:buChar char="–"/>
              <a:defRPr sz="900" kern="1200">
                <a:solidFill>
                  <a:schemeClr val="tx1"/>
                </a:solidFill>
                <a:latin typeface="+mn-lt"/>
                <a:ea typeface="+mn-ea"/>
                <a:cs typeface="+mn-cs"/>
              </a:defRPr>
            </a:lvl2pPr>
            <a:lvl3pPr marL="342900" indent="-114300" algn="l" defTabSz="480060" rtl="0" eaLnBrk="1" latinLnBrk="0" hangingPunct="1">
              <a:lnSpc>
                <a:spcPct val="100000"/>
              </a:lnSpc>
              <a:spcBef>
                <a:spcPts val="0"/>
              </a:spcBef>
              <a:buClrTx/>
              <a:buFont typeface="Arial" panose="020B0604020202020204" pitchFamily="34" charset="0"/>
              <a:buChar char="•"/>
              <a:defRPr sz="900" kern="1200">
                <a:solidFill>
                  <a:schemeClr val="tx1"/>
                </a:solidFill>
                <a:latin typeface="+mn-lt"/>
                <a:ea typeface="+mn-ea"/>
                <a:cs typeface="+mn-cs"/>
              </a:defRPr>
            </a:lvl3pPr>
            <a:lvl4pPr marL="457200" indent="-114300" algn="l" defTabSz="480060" rtl="0" eaLnBrk="1" latinLnBrk="0" hangingPunct="1">
              <a:lnSpc>
                <a:spcPct val="100000"/>
              </a:lnSpc>
              <a:spcBef>
                <a:spcPts val="0"/>
              </a:spcBef>
              <a:buFont typeface="Verdana" panose="020B0604030504040204" pitchFamily="34" charset="0"/>
              <a:buChar char="–"/>
              <a:defRPr sz="900" kern="1200">
                <a:solidFill>
                  <a:schemeClr val="tx1"/>
                </a:solidFill>
                <a:latin typeface="+mn-lt"/>
                <a:ea typeface="+mn-ea"/>
                <a:cs typeface="+mn-cs"/>
              </a:defRPr>
            </a:lvl4pPr>
            <a:lvl5pPr marL="571500" indent="-114300" algn="l" defTabSz="480060" rtl="0" eaLnBrk="1" latinLnBrk="0" hangingPunct="1">
              <a:lnSpc>
                <a:spcPct val="100000"/>
              </a:lnSpc>
              <a:spcBef>
                <a:spcPts val="0"/>
              </a:spcBef>
              <a:buFont typeface="Arial" panose="020B0604020202020204" pitchFamily="34" charset="0"/>
              <a:buChar char="•"/>
              <a:defRPr sz="9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a:lstStyle>
          <a:p>
            <a:r>
              <a:rPr lang="en-US" sz="830" b="1" dirty="0">
                <a:solidFill>
                  <a:schemeClr val="accent3"/>
                </a:solidFill>
              </a:rPr>
              <a:t>At 10 a.m. on Saturday</a:t>
            </a:r>
            <a:endParaRPr lang="en-US" sz="830" dirty="0">
              <a:solidFill>
                <a:schemeClr val="accent3"/>
              </a:solidFill>
            </a:endParaRPr>
          </a:p>
        </p:txBody>
      </p:sp>
      <p:sp>
        <p:nvSpPr>
          <p:cNvPr id="125" name="Text Placeholder 2">
            <a:extLst>
              <a:ext uri="{FF2B5EF4-FFF2-40B4-BE49-F238E27FC236}">
                <a16:creationId xmlns:a16="http://schemas.microsoft.com/office/drawing/2014/main" id="{FAD49582-291E-0541-A940-C120BADB4DFE}"/>
              </a:ext>
            </a:extLst>
          </p:cNvPr>
          <p:cNvSpPr txBox="1">
            <a:spLocks/>
          </p:cNvSpPr>
          <p:nvPr/>
        </p:nvSpPr>
        <p:spPr bwMode="gray">
          <a:xfrm>
            <a:off x="280194" y="3330174"/>
            <a:ext cx="1909484" cy="316433"/>
          </a:xfrm>
          <a:prstGeom prst="rect">
            <a:avLst/>
          </a:prstGeom>
        </p:spPr>
        <p:txBody>
          <a:bodyPr vert="horz" wrap="square" lIns="0" tIns="0" rIns="0" bIns="0" rtlCol="0">
            <a:spAutoFit/>
          </a:bodyPr>
          <a:lstStyle>
            <a:lvl1pPr marL="0" indent="0" algn="l" defTabSz="480060" rtl="0" eaLnBrk="1" latinLnBrk="0" hangingPunct="1">
              <a:lnSpc>
                <a:spcPct val="100000"/>
              </a:lnSpc>
              <a:spcBef>
                <a:spcPts val="0"/>
              </a:spcBef>
              <a:buClrTx/>
              <a:buFont typeface="Arial" panose="020B0604020202020204" pitchFamily="34" charset="0"/>
              <a:buNone/>
              <a:defRPr sz="900" kern="1200">
                <a:solidFill>
                  <a:schemeClr val="tx1"/>
                </a:solidFill>
                <a:latin typeface="+mn-lt"/>
                <a:ea typeface="+mn-ea"/>
                <a:cs typeface="+mn-cs"/>
              </a:defRPr>
            </a:lvl1pPr>
            <a:lvl2pPr marL="228600" indent="-114300" algn="l" defTabSz="480060" rtl="0" eaLnBrk="1" latinLnBrk="0" hangingPunct="1">
              <a:lnSpc>
                <a:spcPct val="100000"/>
              </a:lnSpc>
              <a:spcBef>
                <a:spcPts val="0"/>
              </a:spcBef>
              <a:buClrTx/>
              <a:buFont typeface="Verdana" panose="020B0604030504040204" pitchFamily="34" charset="0"/>
              <a:buChar char="–"/>
              <a:defRPr sz="900" kern="1200">
                <a:solidFill>
                  <a:schemeClr val="tx1"/>
                </a:solidFill>
                <a:latin typeface="+mn-lt"/>
                <a:ea typeface="+mn-ea"/>
                <a:cs typeface="+mn-cs"/>
              </a:defRPr>
            </a:lvl2pPr>
            <a:lvl3pPr marL="342900" indent="-114300" algn="l" defTabSz="480060" rtl="0" eaLnBrk="1" latinLnBrk="0" hangingPunct="1">
              <a:lnSpc>
                <a:spcPct val="100000"/>
              </a:lnSpc>
              <a:spcBef>
                <a:spcPts val="0"/>
              </a:spcBef>
              <a:buClrTx/>
              <a:buFont typeface="Arial" panose="020B0604020202020204" pitchFamily="34" charset="0"/>
              <a:buChar char="•"/>
              <a:defRPr sz="900" kern="1200">
                <a:solidFill>
                  <a:schemeClr val="tx1"/>
                </a:solidFill>
                <a:latin typeface="+mn-lt"/>
                <a:ea typeface="+mn-ea"/>
                <a:cs typeface="+mn-cs"/>
              </a:defRPr>
            </a:lvl3pPr>
            <a:lvl4pPr marL="457200" indent="-114300" algn="l" defTabSz="480060" rtl="0" eaLnBrk="1" latinLnBrk="0" hangingPunct="1">
              <a:lnSpc>
                <a:spcPct val="100000"/>
              </a:lnSpc>
              <a:spcBef>
                <a:spcPts val="0"/>
              </a:spcBef>
              <a:buFont typeface="Verdana" panose="020B0604030504040204" pitchFamily="34" charset="0"/>
              <a:buChar char="–"/>
              <a:defRPr sz="900" kern="1200">
                <a:solidFill>
                  <a:schemeClr val="tx1"/>
                </a:solidFill>
                <a:latin typeface="+mn-lt"/>
                <a:ea typeface="+mn-ea"/>
                <a:cs typeface="+mn-cs"/>
              </a:defRPr>
            </a:lvl4pPr>
            <a:lvl5pPr marL="571500" indent="-114300" algn="l" defTabSz="480060" rtl="0" eaLnBrk="1" latinLnBrk="0" hangingPunct="1">
              <a:lnSpc>
                <a:spcPct val="100000"/>
              </a:lnSpc>
              <a:spcBef>
                <a:spcPts val="0"/>
              </a:spcBef>
              <a:buFont typeface="Arial" panose="020B0604020202020204" pitchFamily="34" charset="0"/>
              <a:buChar char="•"/>
              <a:defRPr sz="9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a:lstStyle>
          <a:p>
            <a:r>
              <a:rPr lang="en-US" sz="630" dirty="0"/>
              <a:t>- Community Colleges as well as Private and </a:t>
            </a:r>
            <a:br>
              <a:rPr lang="en-US" sz="630" dirty="0"/>
            </a:br>
            <a:r>
              <a:rPr lang="en-US" sz="630" dirty="0">
                <a:solidFill>
                  <a:schemeClr val="bg1"/>
                </a:solidFill>
              </a:rPr>
              <a:t>- </a:t>
            </a:r>
            <a:r>
              <a:rPr lang="en-US" sz="630" dirty="0"/>
              <a:t>Public Institutions</a:t>
            </a:r>
          </a:p>
          <a:p>
            <a:pPr>
              <a:lnSpc>
                <a:spcPts val="1140"/>
              </a:lnSpc>
            </a:pPr>
            <a:r>
              <a:rPr lang="en-US" sz="630" dirty="0"/>
              <a:t>- Local</a:t>
            </a:r>
          </a:p>
        </p:txBody>
      </p:sp>
      <p:sp>
        <p:nvSpPr>
          <p:cNvPr id="126" name="Text Placeholder 2">
            <a:extLst>
              <a:ext uri="{FF2B5EF4-FFF2-40B4-BE49-F238E27FC236}">
                <a16:creationId xmlns:a16="http://schemas.microsoft.com/office/drawing/2014/main" id="{CD8596CB-EAAC-094E-A683-3DB917B0D283}"/>
              </a:ext>
            </a:extLst>
          </p:cNvPr>
          <p:cNvSpPr txBox="1">
            <a:spLocks/>
          </p:cNvSpPr>
          <p:nvPr/>
        </p:nvSpPr>
        <p:spPr bwMode="gray">
          <a:xfrm>
            <a:off x="280194" y="3827493"/>
            <a:ext cx="1998478" cy="263598"/>
          </a:xfrm>
          <a:prstGeom prst="rect">
            <a:avLst/>
          </a:prstGeom>
        </p:spPr>
        <p:txBody>
          <a:bodyPr vert="horz" wrap="square" lIns="0" tIns="0" rIns="0" bIns="0" rtlCol="0">
            <a:spAutoFit/>
          </a:bodyPr>
          <a:lstStyle>
            <a:lvl1pPr marL="0" indent="0" algn="l" defTabSz="480060" rtl="0" eaLnBrk="1" latinLnBrk="0" hangingPunct="1">
              <a:lnSpc>
                <a:spcPct val="100000"/>
              </a:lnSpc>
              <a:spcBef>
                <a:spcPts val="0"/>
              </a:spcBef>
              <a:buClrTx/>
              <a:buFont typeface="Arial" panose="020B0604020202020204" pitchFamily="34" charset="0"/>
              <a:buNone/>
              <a:defRPr sz="900" kern="1200">
                <a:solidFill>
                  <a:schemeClr val="tx1"/>
                </a:solidFill>
                <a:latin typeface="+mn-lt"/>
                <a:ea typeface="+mn-ea"/>
                <a:cs typeface="+mn-cs"/>
              </a:defRPr>
            </a:lvl1pPr>
            <a:lvl2pPr marL="228600" indent="-114300" algn="l" defTabSz="480060" rtl="0" eaLnBrk="1" latinLnBrk="0" hangingPunct="1">
              <a:lnSpc>
                <a:spcPct val="100000"/>
              </a:lnSpc>
              <a:spcBef>
                <a:spcPts val="0"/>
              </a:spcBef>
              <a:buClrTx/>
              <a:buFont typeface="Verdana" panose="020B0604030504040204" pitchFamily="34" charset="0"/>
              <a:buChar char="–"/>
              <a:defRPr sz="900" kern="1200">
                <a:solidFill>
                  <a:schemeClr val="tx1"/>
                </a:solidFill>
                <a:latin typeface="+mn-lt"/>
                <a:ea typeface="+mn-ea"/>
                <a:cs typeface="+mn-cs"/>
              </a:defRPr>
            </a:lvl2pPr>
            <a:lvl3pPr marL="342900" indent="-114300" algn="l" defTabSz="480060" rtl="0" eaLnBrk="1" latinLnBrk="0" hangingPunct="1">
              <a:lnSpc>
                <a:spcPct val="100000"/>
              </a:lnSpc>
              <a:spcBef>
                <a:spcPts val="0"/>
              </a:spcBef>
              <a:buClrTx/>
              <a:buFont typeface="Arial" panose="020B0604020202020204" pitchFamily="34" charset="0"/>
              <a:buChar char="•"/>
              <a:defRPr sz="900" kern="1200">
                <a:solidFill>
                  <a:schemeClr val="tx1"/>
                </a:solidFill>
                <a:latin typeface="+mn-lt"/>
                <a:ea typeface="+mn-ea"/>
                <a:cs typeface="+mn-cs"/>
              </a:defRPr>
            </a:lvl3pPr>
            <a:lvl4pPr marL="457200" indent="-114300" algn="l" defTabSz="480060" rtl="0" eaLnBrk="1" latinLnBrk="0" hangingPunct="1">
              <a:lnSpc>
                <a:spcPct val="100000"/>
              </a:lnSpc>
              <a:spcBef>
                <a:spcPts val="0"/>
              </a:spcBef>
              <a:buFont typeface="Verdana" panose="020B0604030504040204" pitchFamily="34" charset="0"/>
              <a:buChar char="–"/>
              <a:defRPr sz="900" kern="1200">
                <a:solidFill>
                  <a:schemeClr val="tx1"/>
                </a:solidFill>
                <a:latin typeface="+mn-lt"/>
                <a:ea typeface="+mn-ea"/>
                <a:cs typeface="+mn-cs"/>
              </a:defRPr>
            </a:lvl4pPr>
            <a:lvl5pPr marL="571500" indent="-114300" algn="l" defTabSz="480060" rtl="0" eaLnBrk="1" latinLnBrk="0" hangingPunct="1">
              <a:lnSpc>
                <a:spcPct val="100000"/>
              </a:lnSpc>
              <a:spcBef>
                <a:spcPts val="0"/>
              </a:spcBef>
              <a:buFont typeface="Arial" panose="020B0604020202020204" pitchFamily="34" charset="0"/>
              <a:buChar char="•"/>
              <a:defRPr sz="9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a:lstStyle>
          <a:p>
            <a:pPr>
              <a:lnSpc>
                <a:spcPts val="1140"/>
              </a:lnSpc>
            </a:pPr>
            <a:r>
              <a:rPr lang="en-US" sz="630" dirty="0"/>
              <a:t>Starting College Search Late, Male, </a:t>
            </a:r>
            <a:br>
              <a:rPr lang="en-US" sz="630" dirty="0"/>
            </a:br>
            <a:r>
              <a:rPr lang="en-US" sz="630" dirty="0"/>
              <a:t>Not an Early Inquiry</a:t>
            </a:r>
          </a:p>
        </p:txBody>
      </p:sp>
      <p:sp>
        <p:nvSpPr>
          <p:cNvPr id="127" name="Text Placeholder 2">
            <a:extLst>
              <a:ext uri="{FF2B5EF4-FFF2-40B4-BE49-F238E27FC236}">
                <a16:creationId xmlns:a16="http://schemas.microsoft.com/office/drawing/2014/main" id="{40E1DE51-3CF3-034D-A760-AFD0270C9FFE}"/>
              </a:ext>
            </a:extLst>
          </p:cNvPr>
          <p:cNvSpPr txBox="1">
            <a:spLocks/>
          </p:cNvSpPr>
          <p:nvPr/>
        </p:nvSpPr>
        <p:spPr bwMode="gray">
          <a:xfrm>
            <a:off x="275646" y="4336332"/>
            <a:ext cx="1998478" cy="96950"/>
          </a:xfrm>
          <a:prstGeom prst="rect">
            <a:avLst/>
          </a:prstGeom>
        </p:spPr>
        <p:txBody>
          <a:bodyPr vert="horz" wrap="square" lIns="0" tIns="0" rIns="0" bIns="0" rtlCol="0">
            <a:spAutoFit/>
          </a:bodyPr>
          <a:lstStyle>
            <a:lvl1pPr marL="0" indent="0" algn="l" defTabSz="480060" rtl="0" eaLnBrk="1" latinLnBrk="0" hangingPunct="1">
              <a:lnSpc>
                <a:spcPct val="100000"/>
              </a:lnSpc>
              <a:spcBef>
                <a:spcPts val="0"/>
              </a:spcBef>
              <a:buClrTx/>
              <a:buFont typeface="Arial" panose="020B0604020202020204" pitchFamily="34" charset="0"/>
              <a:buNone/>
              <a:defRPr sz="900" kern="1200">
                <a:solidFill>
                  <a:schemeClr val="tx1"/>
                </a:solidFill>
                <a:latin typeface="+mn-lt"/>
                <a:ea typeface="+mn-ea"/>
                <a:cs typeface="+mn-cs"/>
              </a:defRPr>
            </a:lvl1pPr>
            <a:lvl2pPr marL="228600" indent="-114300" algn="l" defTabSz="480060" rtl="0" eaLnBrk="1" latinLnBrk="0" hangingPunct="1">
              <a:lnSpc>
                <a:spcPct val="100000"/>
              </a:lnSpc>
              <a:spcBef>
                <a:spcPts val="0"/>
              </a:spcBef>
              <a:buClrTx/>
              <a:buFont typeface="Verdana" panose="020B0604030504040204" pitchFamily="34" charset="0"/>
              <a:buChar char="–"/>
              <a:defRPr sz="900" kern="1200">
                <a:solidFill>
                  <a:schemeClr val="tx1"/>
                </a:solidFill>
                <a:latin typeface="+mn-lt"/>
                <a:ea typeface="+mn-ea"/>
                <a:cs typeface="+mn-cs"/>
              </a:defRPr>
            </a:lvl2pPr>
            <a:lvl3pPr marL="342900" indent="-114300" algn="l" defTabSz="480060" rtl="0" eaLnBrk="1" latinLnBrk="0" hangingPunct="1">
              <a:lnSpc>
                <a:spcPct val="100000"/>
              </a:lnSpc>
              <a:spcBef>
                <a:spcPts val="0"/>
              </a:spcBef>
              <a:buClrTx/>
              <a:buFont typeface="Arial" panose="020B0604020202020204" pitchFamily="34" charset="0"/>
              <a:buChar char="•"/>
              <a:defRPr sz="900" kern="1200">
                <a:solidFill>
                  <a:schemeClr val="tx1"/>
                </a:solidFill>
                <a:latin typeface="+mn-lt"/>
                <a:ea typeface="+mn-ea"/>
                <a:cs typeface="+mn-cs"/>
              </a:defRPr>
            </a:lvl3pPr>
            <a:lvl4pPr marL="457200" indent="-114300" algn="l" defTabSz="480060" rtl="0" eaLnBrk="1" latinLnBrk="0" hangingPunct="1">
              <a:lnSpc>
                <a:spcPct val="100000"/>
              </a:lnSpc>
              <a:spcBef>
                <a:spcPts val="0"/>
              </a:spcBef>
              <a:buFont typeface="Verdana" panose="020B0604030504040204" pitchFamily="34" charset="0"/>
              <a:buChar char="–"/>
              <a:defRPr sz="900" kern="1200">
                <a:solidFill>
                  <a:schemeClr val="tx1"/>
                </a:solidFill>
                <a:latin typeface="+mn-lt"/>
                <a:ea typeface="+mn-ea"/>
                <a:cs typeface="+mn-cs"/>
              </a:defRPr>
            </a:lvl4pPr>
            <a:lvl5pPr marL="571500" indent="-114300" algn="l" defTabSz="480060" rtl="0" eaLnBrk="1" latinLnBrk="0" hangingPunct="1">
              <a:lnSpc>
                <a:spcPct val="100000"/>
              </a:lnSpc>
              <a:spcBef>
                <a:spcPts val="0"/>
              </a:spcBef>
              <a:buFont typeface="Arial" panose="020B0604020202020204" pitchFamily="34" charset="0"/>
              <a:buChar char="•"/>
              <a:defRPr sz="9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a:lstStyle>
          <a:p>
            <a:r>
              <a:rPr lang="en-US" sz="630" dirty="0"/>
              <a:t>Interested in Liberal Arts Colleges</a:t>
            </a:r>
          </a:p>
        </p:txBody>
      </p:sp>
      <p:cxnSp>
        <p:nvCxnSpPr>
          <p:cNvPr id="62" name="Straight Connector 61">
            <a:extLst>
              <a:ext uri="{FF2B5EF4-FFF2-40B4-BE49-F238E27FC236}">
                <a16:creationId xmlns:a16="http://schemas.microsoft.com/office/drawing/2014/main" id="{234898F6-2124-5B40-9AC1-48FA492D861E}"/>
              </a:ext>
            </a:extLst>
          </p:cNvPr>
          <p:cNvCxnSpPr>
            <a:cxnSpLocks/>
          </p:cNvCxnSpPr>
          <p:nvPr/>
        </p:nvCxnSpPr>
        <p:spPr bwMode="gray">
          <a:xfrm>
            <a:off x="2331364" y="2125325"/>
            <a:ext cx="0" cy="246888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FE8C8B2-447C-7142-9ED0-6398CD63DF0D}"/>
              </a:ext>
            </a:extLst>
          </p:cNvPr>
          <p:cNvCxnSpPr>
            <a:cxnSpLocks/>
          </p:cNvCxnSpPr>
          <p:nvPr/>
        </p:nvCxnSpPr>
        <p:spPr bwMode="gray">
          <a:xfrm>
            <a:off x="2602829" y="2571667"/>
            <a:ext cx="1240438" cy="0"/>
          </a:xfrm>
          <a:prstGeom prst="line">
            <a:avLst/>
          </a:prstGeom>
          <a:ln w="104775"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202FA90A-9717-F441-9F89-383F108AD241}"/>
              </a:ext>
            </a:extLst>
          </p:cNvPr>
          <p:cNvCxnSpPr>
            <a:cxnSpLocks/>
          </p:cNvCxnSpPr>
          <p:nvPr/>
        </p:nvCxnSpPr>
        <p:spPr bwMode="gray">
          <a:xfrm>
            <a:off x="2602829" y="2571667"/>
            <a:ext cx="940471" cy="0"/>
          </a:xfrm>
          <a:prstGeom prst="line">
            <a:avLst/>
          </a:prstGeom>
          <a:ln w="104775" cap="rnd">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012263B7-1EC7-5B4B-A0AF-BC92126EEA83}"/>
              </a:ext>
            </a:extLst>
          </p:cNvPr>
          <p:cNvCxnSpPr>
            <a:cxnSpLocks/>
          </p:cNvCxnSpPr>
          <p:nvPr/>
        </p:nvCxnSpPr>
        <p:spPr bwMode="gray">
          <a:xfrm>
            <a:off x="2602829" y="2871620"/>
            <a:ext cx="1240438" cy="0"/>
          </a:xfrm>
          <a:prstGeom prst="line">
            <a:avLst/>
          </a:prstGeom>
          <a:ln w="104775"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B4E99132-52FC-EA4F-B420-589CAC4B65F3}"/>
              </a:ext>
            </a:extLst>
          </p:cNvPr>
          <p:cNvCxnSpPr>
            <a:cxnSpLocks/>
          </p:cNvCxnSpPr>
          <p:nvPr/>
        </p:nvCxnSpPr>
        <p:spPr bwMode="gray">
          <a:xfrm>
            <a:off x="2602829" y="2871620"/>
            <a:ext cx="940471" cy="0"/>
          </a:xfrm>
          <a:prstGeom prst="line">
            <a:avLst/>
          </a:prstGeom>
          <a:ln w="104775" cap="rnd">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508687CF-0A2C-984C-AE1B-25BC5A4B14CD}"/>
              </a:ext>
            </a:extLst>
          </p:cNvPr>
          <p:cNvCxnSpPr>
            <a:cxnSpLocks/>
          </p:cNvCxnSpPr>
          <p:nvPr/>
        </p:nvCxnSpPr>
        <p:spPr bwMode="gray">
          <a:xfrm>
            <a:off x="319607" y="2571667"/>
            <a:ext cx="1240438" cy="0"/>
          </a:xfrm>
          <a:prstGeom prst="line">
            <a:avLst/>
          </a:prstGeom>
          <a:ln w="104775"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2140164E-2290-9240-9921-A1635F72B175}"/>
              </a:ext>
            </a:extLst>
          </p:cNvPr>
          <p:cNvCxnSpPr>
            <a:cxnSpLocks/>
          </p:cNvCxnSpPr>
          <p:nvPr/>
        </p:nvCxnSpPr>
        <p:spPr bwMode="gray">
          <a:xfrm>
            <a:off x="319607" y="2571667"/>
            <a:ext cx="330560" cy="0"/>
          </a:xfrm>
          <a:prstGeom prst="line">
            <a:avLst/>
          </a:prstGeom>
          <a:ln w="104775" cap="rnd">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9D96D553-76F2-8541-9841-C6DE73A147AA}"/>
              </a:ext>
            </a:extLst>
          </p:cNvPr>
          <p:cNvCxnSpPr>
            <a:cxnSpLocks/>
          </p:cNvCxnSpPr>
          <p:nvPr/>
        </p:nvCxnSpPr>
        <p:spPr bwMode="gray">
          <a:xfrm>
            <a:off x="319607" y="2871620"/>
            <a:ext cx="1240438" cy="0"/>
          </a:xfrm>
          <a:prstGeom prst="line">
            <a:avLst/>
          </a:prstGeom>
          <a:ln w="104775"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D8DAEEC5-77E6-7646-9927-8A1DFAC67263}"/>
              </a:ext>
            </a:extLst>
          </p:cNvPr>
          <p:cNvCxnSpPr>
            <a:cxnSpLocks/>
          </p:cNvCxnSpPr>
          <p:nvPr/>
        </p:nvCxnSpPr>
        <p:spPr bwMode="gray">
          <a:xfrm>
            <a:off x="319607" y="2871620"/>
            <a:ext cx="429838" cy="0"/>
          </a:xfrm>
          <a:prstGeom prst="line">
            <a:avLst/>
          </a:prstGeom>
          <a:ln w="10477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0EFA6F0D-F934-8945-BF58-586E45D1A5F6}"/>
              </a:ext>
            </a:extLst>
          </p:cNvPr>
          <p:cNvSpPr/>
          <p:nvPr/>
        </p:nvSpPr>
        <p:spPr bwMode="gray">
          <a:xfrm>
            <a:off x="295846" y="852637"/>
            <a:ext cx="457200" cy="457200"/>
          </a:xfrm>
          <a:prstGeom prst="rect">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9" name="Rectangle 78">
            <a:extLst>
              <a:ext uri="{FF2B5EF4-FFF2-40B4-BE49-F238E27FC236}">
                <a16:creationId xmlns:a16="http://schemas.microsoft.com/office/drawing/2014/main" id="{52F5FD41-6A3E-364E-A32D-701699889E54}"/>
              </a:ext>
            </a:extLst>
          </p:cNvPr>
          <p:cNvSpPr/>
          <p:nvPr/>
        </p:nvSpPr>
        <p:spPr bwMode="gray">
          <a:xfrm>
            <a:off x="784242" y="852637"/>
            <a:ext cx="457200" cy="457200"/>
          </a:xfrm>
          <a:prstGeom prst="rect">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0" name="Rectangle 79">
            <a:extLst>
              <a:ext uri="{FF2B5EF4-FFF2-40B4-BE49-F238E27FC236}">
                <a16:creationId xmlns:a16="http://schemas.microsoft.com/office/drawing/2014/main" id="{EF841729-2E84-BF44-A1F8-0A9A31E32749}"/>
              </a:ext>
            </a:extLst>
          </p:cNvPr>
          <p:cNvSpPr/>
          <p:nvPr/>
        </p:nvSpPr>
        <p:spPr bwMode="gray">
          <a:xfrm>
            <a:off x="784242" y="1338412"/>
            <a:ext cx="457200" cy="457200"/>
          </a:xfrm>
          <a:prstGeom prst="rect">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1" name="Rectangle 80">
            <a:extLst>
              <a:ext uri="{FF2B5EF4-FFF2-40B4-BE49-F238E27FC236}">
                <a16:creationId xmlns:a16="http://schemas.microsoft.com/office/drawing/2014/main" id="{138E1EE6-E87E-6844-94C3-6339370E9FC1}"/>
              </a:ext>
            </a:extLst>
          </p:cNvPr>
          <p:cNvSpPr/>
          <p:nvPr/>
        </p:nvSpPr>
        <p:spPr bwMode="gray">
          <a:xfrm>
            <a:off x="295846" y="1338412"/>
            <a:ext cx="457200" cy="457200"/>
          </a:xfrm>
          <a:prstGeom prst="rect">
            <a:avLst/>
          </a:prstGeom>
          <a:solidFill>
            <a:srgbClr val="004A88"/>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5" name="Text Placeholder 2">
            <a:extLst>
              <a:ext uri="{FF2B5EF4-FFF2-40B4-BE49-F238E27FC236}">
                <a16:creationId xmlns:a16="http://schemas.microsoft.com/office/drawing/2014/main" id="{86811DAB-A30A-0844-B8E2-7E8C8FE34497}"/>
              </a:ext>
            </a:extLst>
          </p:cNvPr>
          <p:cNvSpPr txBox="1">
            <a:spLocks/>
          </p:cNvSpPr>
          <p:nvPr/>
        </p:nvSpPr>
        <p:spPr bwMode="gray">
          <a:xfrm>
            <a:off x="295846" y="1850666"/>
            <a:ext cx="945589" cy="84639"/>
          </a:xfrm>
          <a:prstGeom prst="rect">
            <a:avLst/>
          </a:prstGeom>
        </p:spPr>
        <p:txBody>
          <a:bodyPr vert="horz" wrap="square" lIns="0" tIns="0" rIns="0" bIns="0" rtlCol="0">
            <a:spAutoFit/>
          </a:bodyPr>
          <a:lstStyle>
            <a:lvl1pPr marL="0" indent="0" algn="l" defTabSz="480060" rtl="0" eaLnBrk="1" latinLnBrk="0" hangingPunct="1">
              <a:lnSpc>
                <a:spcPct val="100000"/>
              </a:lnSpc>
              <a:spcBef>
                <a:spcPts val="0"/>
              </a:spcBef>
              <a:buClrTx/>
              <a:buFont typeface="Arial" panose="020B0604020202020204" pitchFamily="34" charset="0"/>
              <a:buNone/>
              <a:defRPr sz="900" kern="1200">
                <a:solidFill>
                  <a:schemeClr val="tx1"/>
                </a:solidFill>
                <a:latin typeface="+mn-lt"/>
                <a:ea typeface="+mn-ea"/>
                <a:cs typeface="+mn-cs"/>
              </a:defRPr>
            </a:lvl1pPr>
            <a:lvl2pPr marL="228600" indent="-114300" algn="l" defTabSz="480060" rtl="0" eaLnBrk="1" latinLnBrk="0" hangingPunct="1">
              <a:lnSpc>
                <a:spcPct val="100000"/>
              </a:lnSpc>
              <a:spcBef>
                <a:spcPts val="0"/>
              </a:spcBef>
              <a:buClrTx/>
              <a:buFont typeface="Verdana" panose="020B0604030504040204" pitchFamily="34" charset="0"/>
              <a:buChar char="–"/>
              <a:defRPr sz="900" kern="1200">
                <a:solidFill>
                  <a:schemeClr val="tx1"/>
                </a:solidFill>
                <a:latin typeface="+mn-lt"/>
                <a:ea typeface="+mn-ea"/>
                <a:cs typeface="+mn-cs"/>
              </a:defRPr>
            </a:lvl2pPr>
            <a:lvl3pPr marL="342900" indent="-114300" algn="l" defTabSz="480060" rtl="0" eaLnBrk="1" latinLnBrk="0" hangingPunct="1">
              <a:lnSpc>
                <a:spcPct val="100000"/>
              </a:lnSpc>
              <a:spcBef>
                <a:spcPts val="0"/>
              </a:spcBef>
              <a:buClrTx/>
              <a:buFont typeface="Arial" panose="020B0604020202020204" pitchFamily="34" charset="0"/>
              <a:buChar char="•"/>
              <a:defRPr sz="900" kern="1200">
                <a:solidFill>
                  <a:schemeClr val="tx1"/>
                </a:solidFill>
                <a:latin typeface="+mn-lt"/>
                <a:ea typeface="+mn-ea"/>
                <a:cs typeface="+mn-cs"/>
              </a:defRPr>
            </a:lvl3pPr>
            <a:lvl4pPr marL="457200" indent="-114300" algn="l" defTabSz="480060" rtl="0" eaLnBrk="1" latinLnBrk="0" hangingPunct="1">
              <a:lnSpc>
                <a:spcPct val="100000"/>
              </a:lnSpc>
              <a:spcBef>
                <a:spcPts val="0"/>
              </a:spcBef>
              <a:buFont typeface="Verdana" panose="020B0604030504040204" pitchFamily="34" charset="0"/>
              <a:buChar char="–"/>
              <a:defRPr sz="900" kern="1200">
                <a:solidFill>
                  <a:schemeClr val="tx1"/>
                </a:solidFill>
                <a:latin typeface="+mn-lt"/>
                <a:ea typeface="+mn-ea"/>
                <a:cs typeface="+mn-cs"/>
              </a:defRPr>
            </a:lvl4pPr>
            <a:lvl5pPr marL="571500" indent="-114300" algn="l" defTabSz="480060" rtl="0" eaLnBrk="1" latinLnBrk="0" hangingPunct="1">
              <a:lnSpc>
                <a:spcPct val="100000"/>
              </a:lnSpc>
              <a:spcBef>
                <a:spcPts val="0"/>
              </a:spcBef>
              <a:buFont typeface="Arial" panose="020B0604020202020204" pitchFamily="34" charset="0"/>
              <a:buChar char="•"/>
              <a:defRPr sz="9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a:lstStyle>
          <a:p>
            <a:pPr algn="ctr"/>
            <a:r>
              <a:rPr lang="en-US" sz="550" spc="20" dirty="0"/>
              <a:t>PREPAREDNESS</a:t>
            </a:r>
          </a:p>
        </p:txBody>
      </p:sp>
      <p:sp>
        <p:nvSpPr>
          <p:cNvPr id="86" name="Text Placeholder 2">
            <a:extLst>
              <a:ext uri="{FF2B5EF4-FFF2-40B4-BE49-F238E27FC236}">
                <a16:creationId xmlns:a16="http://schemas.microsoft.com/office/drawing/2014/main" id="{FF3E0051-CCED-1649-BCF9-AE15668150AA}"/>
              </a:ext>
            </a:extLst>
          </p:cNvPr>
          <p:cNvSpPr txBox="1">
            <a:spLocks/>
          </p:cNvSpPr>
          <p:nvPr/>
        </p:nvSpPr>
        <p:spPr bwMode="gray">
          <a:xfrm rot="16200000">
            <a:off x="-266840" y="1283113"/>
            <a:ext cx="945589" cy="84639"/>
          </a:xfrm>
          <a:prstGeom prst="rect">
            <a:avLst/>
          </a:prstGeom>
        </p:spPr>
        <p:txBody>
          <a:bodyPr vert="horz" wrap="square" lIns="0" tIns="0" rIns="0" bIns="0" rtlCol="0">
            <a:spAutoFit/>
          </a:bodyPr>
          <a:lstStyle>
            <a:lvl1pPr marL="0" indent="0" algn="l" defTabSz="480060" rtl="0" eaLnBrk="1" latinLnBrk="0" hangingPunct="1">
              <a:lnSpc>
                <a:spcPct val="100000"/>
              </a:lnSpc>
              <a:spcBef>
                <a:spcPts val="0"/>
              </a:spcBef>
              <a:buClrTx/>
              <a:buFont typeface="Arial" panose="020B0604020202020204" pitchFamily="34" charset="0"/>
              <a:buNone/>
              <a:defRPr sz="900" kern="1200">
                <a:solidFill>
                  <a:schemeClr val="tx1"/>
                </a:solidFill>
                <a:latin typeface="+mn-lt"/>
                <a:ea typeface="+mn-ea"/>
                <a:cs typeface="+mn-cs"/>
              </a:defRPr>
            </a:lvl1pPr>
            <a:lvl2pPr marL="228600" indent="-114300" algn="l" defTabSz="480060" rtl="0" eaLnBrk="1" latinLnBrk="0" hangingPunct="1">
              <a:lnSpc>
                <a:spcPct val="100000"/>
              </a:lnSpc>
              <a:spcBef>
                <a:spcPts val="0"/>
              </a:spcBef>
              <a:buClrTx/>
              <a:buFont typeface="Verdana" panose="020B0604030504040204" pitchFamily="34" charset="0"/>
              <a:buChar char="–"/>
              <a:defRPr sz="900" kern="1200">
                <a:solidFill>
                  <a:schemeClr val="tx1"/>
                </a:solidFill>
                <a:latin typeface="+mn-lt"/>
                <a:ea typeface="+mn-ea"/>
                <a:cs typeface="+mn-cs"/>
              </a:defRPr>
            </a:lvl2pPr>
            <a:lvl3pPr marL="342900" indent="-114300" algn="l" defTabSz="480060" rtl="0" eaLnBrk="1" latinLnBrk="0" hangingPunct="1">
              <a:lnSpc>
                <a:spcPct val="100000"/>
              </a:lnSpc>
              <a:spcBef>
                <a:spcPts val="0"/>
              </a:spcBef>
              <a:buClrTx/>
              <a:buFont typeface="Arial" panose="020B0604020202020204" pitchFamily="34" charset="0"/>
              <a:buChar char="•"/>
              <a:defRPr sz="900" kern="1200">
                <a:solidFill>
                  <a:schemeClr val="tx1"/>
                </a:solidFill>
                <a:latin typeface="+mn-lt"/>
                <a:ea typeface="+mn-ea"/>
                <a:cs typeface="+mn-cs"/>
              </a:defRPr>
            </a:lvl3pPr>
            <a:lvl4pPr marL="457200" indent="-114300" algn="l" defTabSz="480060" rtl="0" eaLnBrk="1" latinLnBrk="0" hangingPunct="1">
              <a:lnSpc>
                <a:spcPct val="100000"/>
              </a:lnSpc>
              <a:spcBef>
                <a:spcPts val="0"/>
              </a:spcBef>
              <a:buFont typeface="Verdana" panose="020B0604030504040204" pitchFamily="34" charset="0"/>
              <a:buChar char="–"/>
              <a:defRPr sz="900" kern="1200">
                <a:solidFill>
                  <a:schemeClr val="tx1"/>
                </a:solidFill>
                <a:latin typeface="+mn-lt"/>
                <a:ea typeface="+mn-ea"/>
                <a:cs typeface="+mn-cs"/>
              </a:defRPr>
            </a:lvl4pPr>
            <a:lvl5pPr marL="571500" indent="-114300" algn="l" defTabSz="480060" rtl="0" eaLnBrk="1" latinLnBrk="0" hangingPunct="1">
              <a:lnSpc>
                <a:spcPct val="100000"/>
              </a:lnSpc>
              <a:spcBef>
                <a:spcPts val="0"/>
              </a:spcBef>
              <a:buFont typeface="Arial" panose="020B0604020202020204" pitchFamily="34" charset="0"/>
              <a:buChar char="•"/>
              <a:defRPr sz="9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a:lstStyle>
          <a:p>
            <a:pPr algn="ctr"/>
            <a:r>
              <a:rPr lang="en-US" sz="550" spc="20" dirty="0"/>
              <a:t>ENGAGEMENT</a:t>
            </a:r>
          </a:p>
        </p:txBody>
      </p:sp>
      <p:sp>
        <p:nvSpPr>
          <p:cNvPr id="88" name="Text Placeholder 2">
            <a:extLst>
              <a:ext uri="{FF2B5EF4-FFF2-40B4-BE49-F238E27FC236}">
                <a16:creationId xmlns:a16="http://schemas.microsoft.com/office/drawing/2014/main" id="{D261E7AD-64E9-C84A-AD6A-96F0AE2DC7DB}"/>
              </a:ext>
            </a:extLst>
          </p:cNvPr>
          <p:cNvSpPr txBox="1">
            <a:spLocks/>
          </p:cNvSpPr>
          <p:nvPr/>
        </p:nvSpPr>
        <p:spPr bwMode="gray">
          <a:xfrm>
            <a:off x="282240" y="2649756"/>
            <a:ext cx="787715" cy="76944"/>
          </a:xfrm>
          <a:prstGeom prst="rect">
            <a:avLst/>
          </a:prstGeom>
        </p:spPr>
        <p:txBody>
          <a:bodyPr vert="horz" wrap="square" lIns="0" tIns="0" rIns="0" bIns="0" rtlCol="0">
            <a:spAutoFit/>
          </a:bodyPr>
          <a:lstStyle>
            <a:lvl1pPr marL="0" indent="0" algn="l" defTabSz="480060" rtl="0" eaLnBrk="1" latinLnBrk="0" hangingPunct="1">
              <a:lnSpc>
                <a:spcPct val="100000"/>
              </a:lnSpc>
              <a:spcBef>
                <a:spcPts val="0"/>
              </a:spcBef>
              <a:buClrTx/>
              <a:buFont typeface="Arial" panose="020B0604020202020204" pitchFamily="34" charset="0"/>
              <a:buNone/>
              <a:defRPr sz="900" kern="1200">
                <a:solidFill>
                  <a:schemeClr val="tx1"/>
                </a:solidFill>
                <a:latin typeface="+mn-lt"/>
                <a:ea typeface="+mn-ea"/>
                <a:cs typeface="+mn-cs"/>
              </a:defRPr>
            </a:lvl1pPr>
            <a:lvl2pPr marL="228600" indent="-114300" algn="l" defTabSz="480060" rtl="0" eaLnBrk="1" latinLnBrk="0" hangingPunct="1">
              <a:lnSpc>
                <a:spcPct val="100000"/>
              </a:lnSpc>
              <a:spcBef>
                <a:spcPts val="0"/>
              </a:spcBef>
              <a:buClrTx/>
              <a:buFont typeface="Verdana" panose="020B0604030504040204" pitchFamily="34" charset="0"/>
              <a:buChar char="–"/>
              <a:defRPr sz="900" kern="1200">
                <a:solidFill>
                  <a:schemeClr val="tx1"/>
                </a:solidFill>
                <a:latin typeface="+mn-lt"/>
                <a:ea typeface="+mn-ea"/>
                <a:cs typeface="+mn-cs"/>
              </a:defRPr>
            </a:lvl2pPr>
            <a:lvl3pPr marL="342900" indent="-114300" algn="l" defTabSz="480060" rtl="0" eaLnBrk="1" latinLnBrk="0" hangingPunct="1">
              <a:lnSpc>
                <a:spcPct val="100000"/>
              </a:lnSpc>
              <a:spcBef>
                <a:spcPts val="0"/>
              </a:spcBef>
              <a:buClrTx/>
              <a:buFont typeface="Arial" panose="020B0604020202020204" pitchFamily="34" charset="0"/>
              <a:buChar char="•"/>
              <a:defRPr sz="900" kern="1200">
                <a:solidFill>
                  <a:schemeClr val="tx1"/>
                </a:solidFill>
                <a:latin typeface="+mn-lt"/>
                <a:ea typeface="+mn-ea"/>
                <a:cs typeface="+mn-cs"/>
              </a:defRPr>
            </a:lvl3pPr>
            <a:lvl4pPr marL="457200" indent="-114300" algn="l" defTabSz="480060" rtl="0" eaLnBrk="1" latinLnBrk="0" hangingPunct="1">
              <a:lnSpc>
                <a:spcPct val="100000"/>
              </a:lnSpc>
              <a:spcBef>
                <a:spcPts val="0"/>
              </a:spcBef>
              <a:buFont typeface="Verdana" panose="020B0604030504040204" pitchFamily="34" charset="0"/>
              <a:buChar char="–"/>
              <a:defRPr sz="900" kern="1200">
                <a:solidFill>
                  <a:schemeClr val="tx1"/>
                </a:solidFill>
                <a:latin typeface="+mn-lt"/>
                <a:ea typeface="+mn-ea"/>
                <a:cs typeface="+mn-cs"/>
              </a:defRPr>
            </a:lvl4pPr>
            <a:lvl5pPr marL="571500" indent="-114300" algn="l" defTabSz="480060" rtl="0" eaLnBrk="1" latinLnBrk="0" hangingPunct="1">
              <a:lnSpc>
                <a:spcPct val="100000"/>
              </a:lnSpc>
              <a:spcBef>
                <a:spcPts val="0"/>
              </a:spcBef>
              <a:buFont typeface="Arial" panose="020B0604020202020204" pitchFamily="34" charset="0"/>
              <a:buChar char="•"/>
              <a:defRPr sz="9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a:lstStyle>
          <a:p>
            <a:r>
              <a:rPr lang="en-US" sz="500" dirty="0"/>
              <a:t>College Visits</a:t>
            </a:r>
          </a:p>
        </p:txBody>
      </p:sp>
      <p:sp>
        <p:nvSpPr>
          <p:cNvPr id="91" name="Text Placeholder 2">
            <a:extLst>
              <a:ext uri="{FF2B5EF4-FFF2-40B4-BE49-F238E27FC236}">
                <a16:creationId xmlns:a16="http://schemas.microsoft.com/office/drawing/2014/main" id="{15565A60-573F-DC42-8D71-D6EA91C3A393}"/>
              </a:ext>
            </a:extLst>
          </p:cNvPr>
          <p:cNvSpPr txBox="1">
            <a:spLocks/>
          </p:cNvSpPr>
          <p:nvPr/>
        </p:nvSpPr>
        <p:spPr bwMode="gray">
          <a:xfrm>
            <a:off x="280912" y="2952409"/>
            <a:ext cx="789063" cy="76944"/>
          </a:xfrm>
          <a:prstGeom prst="rect">
            <a:avLst/>
          </a:prstGeom>
        </p:spPr>
        <p:txBody>
          <a:bodyPr vert="horz" wrap="square" lIns="0" tIns="0" rIns="0" bIns="0" rtlCol="0">
            <a:spAutoFit/>
          </a:bodyPr>
          <a:lstStyle>
            <a:lvl1pPr marL="0" indent="0" algn="l" defTabSz="480060" rtl="0" eaLnBrk="1" latinLnBrk="0" hangingPunct="1">
              <a:lnSpc>
                <a:spcPct val="100000"/>
              </a:lnSpc>
              <a:spcBef>
                <a:spcPts val="0"/>
              </a:spcBef>
              <a:buClrTx/>
              <a:buFont typeface="Arial" panose="020B0604020202020204" pitchFamily="34" charset="0"/>
              <a:buNone/>
              <a:defRPr sz="900" kern="1200">
                <a:solidFill>
                  <a:schemeClr val="tx1"/>
                </a:solidFill>
                <a:latin typeface="+mn-lt"/>
                <a:ea typeface="+mn-ea"/>
                <a:cs typeface="+mn-cs"/>
              </a:defRPr>
            </a:lvl1pPr>
            <a:lvl2pPr marL="228600" indent="-114300" algn="l" defTabSz="480060" rtl="0" eaLnBrk="1" latinLnBrk="0" hangingPunct="1">
              <a:lnSpc>
                <a:spcPct val="100000"/>
              </a:lnSpc>
              <a:spcBef>
                <a:spcPts val="0"/>
              </a:spcBef>
              <a:buClrTx/>
              <a:buFont typeface="Verdana" panose="020B0604030504040204" pitchFamily="34" charset="0"/>
              <a:buChar char="–"/>
              <a:defRPr sz="900" kern="1200">
                <a:solidFill>
                  <a:schemeClr val="tx1"/>
                </a:solidFill>
                <a:latin typeface="+mn-lt"/>
                <a:ea typeface="+mn-ea"/>
                <a:cs typeface="+mn-cs"/>
              </a:defRPr>
            </a:lvl2pPr>
            <a:lvl3pPr marL="342900" indent="-114300" algn="l" defTabSz="480060" rtl="0" eaLnBrk="1" latinLnBrk="0" hangingPunct="1">
              <a:lnSpc>
                <a:spcPct val="100000"/>
              </a:lnSpc>
              <a:spcBef>
                <a:spcPts val="0"/>
              </a:spcBef>
              <a:buClrTx/>
              <a:buFont typeface="Arial" panose="020B0604020202020204" pitchFamily="34" charset="0"/>
              <a:buChar char="•"/>
              <a:defRPr sz="900" kern="1200">
                <a:solidFill>
                  <a:schemeClr val="tx1"/>
                </a:solidFill>
                <a:latin typeface="+mn-lt"/>
                <a:ea typeface="+mn-ea"/>
                <a:cs typeface="+mn-cs"/>
              </a:defRPr>
            </a:lvl3pPr>
            <a:lvl4pPr marL="457200" indent="-114300" algn="l" defTabSz="480060" rtl="0" eaLnBrk="1" latinLnBrk="0" hangingPunct="1">
              <a:lnSpc>
                <a:spcPct val="100000"/>
              </a:lnSpc>
              <a:spcBef>
                <a:spcPts val="0"/>
              </a:spcBef>
              <a:buFont typeface="Verdana" panose="020B0604030504040204" pitchFamily="34" charset="0"/>
              <a:buChar char="–"/>
              <a:defRPr sz="900" kern="1200">
                <a:solidFill>
                  <a:schemeClr val="tx1"/>
                </a:solidFill>
                <a:latin typeface="+mn-lt"/>
                <a:ea typeface="+mn-ea"/>
                <a:cs typeface="+mn-cs"/>
              </a:defRPr>
            </a:lvl4pPr>
            <a:lvl5pPr marL="571500" indent="-114300" algn="l" defTabSz="480060" rtl="0" eaLnBrk="1" latinLnBrk="0" hangingPunct="1">
              <a:lnSpc>
                <a:spcPct val="100000"/>
              </a:lnSpc>
              <a:spcBef>
                <a:spcPts val="0"/>
              </a:spcBef>
              <a:buFont typeface="Arial" panose="020B0604020202020204" pitchFamily="34" charset="0"/>
              <a:buChar char="•"/>
              <a:defRPr sz="9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a:lstStyle>
          <a:p>
            <a:r>
              <a:rPr lang="en-US" sz="500" dirty="0"/>
              <a:t>Parental Involvement</a:t>
            </a:r>
          </a:p>
        </p:txBody>
      </p:sp>
      <p:sp>
        <p:nvSpPr>
          <p:cNvPr id="92" name="Text Placeholder 2">
            <a:extLst>
              <a:ext uri="{FF2B5EF4-FFF2-40B4-BE49-F238E27FC236}">
                <a16:creationId xmlns:a16="http://schemas.microsoft.com/office/drawing/2014/main" id="{AEB2EFAF-94D7-334F-BF81-310DD19D2F03}"/>
              </a:ext>
            </a:extLst>
          </p:cNvPr>
          <p:cNvSpPr txBox="1">
            <a:spLocks/>
          </p:cNvSpPr>
          <p:nvPr/>
        </p:nvSpPr>
        <p:spPr bwMode="gray">
          <a:xfrm>
            <a:off x="2581657" y="2649464"/>
            <a:ext cx="787715" cy="76944"/>
          </a:xfrm>
          <a:prstGeom prst="rect">
            <a:avLst/>
          </a:prstGeom>
        </p:spPr>
        <p:txBody>
          <a:bodyPr vert="horz" wrap="square" lIns="0" tIns="0" rIns="0" bIns="0" rtlCol="0">
            <a:spAutoFit/>
          </a:bodyPr>
          <a:lstStyle>
            <a:lvl1pPr marL="0" indent="0" algn="l" defTabSz="480060" rtl="0" eaLnBrk="1" latinLnBrk="0" hangingPunct="1">
              <a:lnSpc>
                <a:spcPct val="100000"/>
              </a:lnSpc>
              <a:spcBef>
                <a:spcPts val="0"/>
              </a:spcBef>
              <a:buClrTx/>
              <a:buFont typeface="Arial" panose="020B0604020202020204" pitchFamily="34" charset="0"/>
              <a:buNone/>
              <a:defRPr sz="900" kern="1200">
                <a:solidFill>
                  <a:schemeClr val="tx1"/>
                </a:solidFill>
                <a:latin typeface="+mn-lt"/>
                <a:ea typeface="+mn-ea"/>
                <a:cs typeface="+mn-cs"/>
              </a:defRPr>
            </a:lvl1pPr>
            <a:lvl2pPr marL="228600" indent="-114300" algn="l" defTabSz="480060" rtl="0" eaLnBrk="1" latinLnBrk="0" hangingPunct="1">
              <a:lnSpc>
                <a:spcPct val="100000"/>
              </a:lnSpc>
              <a:spcBef>
                <a:spcPts val="0"/>
              </a:spcBef>
              <a:buClrTx/>
              <a:buFont typeface="Verdana" panose="020B0604030504040204" pitchFamily="34" charset="0"/>
              <a:buChar char="–"/>
              <a:defRPr sz="900" kern="1200">
                <a:solidFill>
                  <a:schemeClr val="tx1"/>
                </a:solidFill>
                <a:latin typeface="+mn-lt"/>
                <a:ea typeface="+mn-ea"/>
                <a:cs typeface="+mn-cs"/>
              </a:defRPr>
            </a:lvl2pPr>
            <a:lvl3pPr marL="342900" indent="-114300" algn="l" defTabSz="480060" rtl="0" eaLnBrk="1" latinLnBrk="0" hangingPunct="1">
              <a:lnSpc>
                <a:spcPct val="100000"/>
              </a:lnSpc>
              <a:spcBef>
                <a:spcPts val="0"/>
              </a:spcBef>
              <a:buClrTx/>
              <a:buFont typeface="Arial" panose="020B0604020202020204" pitchFamily="34" charset="0"/>
              <a:buChar char="•"/>
              <a:defRPr sz="900" kern="1200">
                <a:solidFill>
                  <a:schemeClr val="tx1"/>
                </a:solidFill>
                <a:latin typeface="+mn-lt"/>
                <a:ea typeface="+mn-ea"/>
                <a:cs typeface="+mn-cs"/>
              </a:defRPr>
            </a:lvl3pPr>
            <a:lvl4pPr marL="457200" indent="-114300" algn="l" defTabSz="480060" rtl="0" eaLnBrk="1" latinLnBrk="0" hangingPunct="1">
              <a:lnSpc>
                <a:spcPct val="100000"/>
              </a:lnSpc>
              <a:spcBef>
                <a:spcPts val="0"/>
              </a:spcBef>
              <a:buFont typeface="Verdana" panose="020B0604030504040204" pitchFamily="34" charset="0"/>
              <a:buChar char="–"/>
              <a:defRPr sz="900" kern="1200">
                <a:solidFill>
                  <a:schemeClr val="tx1"/>
                </a:solidFill>
                <a:latin typeface="+mn-lt"/>
                <a:ea typeface="+mn-ea"/>
                <a:cs typeface="+mn-cs"/>
              </a:defRPr>
            </a:lvl4pPr>
            <a:lvl5pPr marL="571500" indent="-114300" algn="l" defTabSz="480060" rtl="0" eaLnBrk="1" latinLnBrk="0" hangingPunct="1">
              <a:lnSpc>
                <a:spcPct val="100000"/>
              </a:lnSpc>
              <a:spcBef>
                <a:spcPts val="0"/>
              </a:spcBef>
              <a:buFont typeface="Arial" panose="020B0604020202020204" pitchFamily="34" charset="0"/>
              <a:buChar char="•"/>
              <a:defRPr sz="9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a:lstStyle>
          <a:p>
            <a:r>
              <a:rPr lang="en-US" sz="500" dirty="0"/>
              <a:t>Social Media Usage</a:t>
            </a:r>
          </a:p>
        </p:txBody>
      </p:sp>
      <p:sp>
        <p:nvSpPr>
          <p:cNvPr id="95" name="Text Placeholder 2">
            <a:extLst>
              <a:ext uri="{FF2B5EF4-FFF2-40B4-BE49-F238E27FC236}">
                <a16:creationId xmlns:a16="http://schemas.microsoft.com/office/drawing/2014/main" id="{8A0E9C6E-B9F6-B444-8C2B-72DAAFDA024E}"/>
              </a:ext>
            </a:extLst>
          </p:cNvPr>
          <p:cNvSpPr txBox="1">
            <a:spLocks/>
          </p:cNvSpPr>
          <p:nvPr/>
        </p:nvSpPr>
        <p:spPr bwMode="gray">
          <a:xfrm>
            <a:off x="2578482" y="2951742"/>
            <a:ext cx="717330" cy="76944"/>
          </a:xfrm>
          <a:prstGeom prst="rect">
            <a:avLst/>
          </a:prstGeom>
        </p:spPr>
        <p:txBody>
          <a:bodyPr vert="horz" wrap="square" lIns="0" tIns="0" rIns="0" bIns="0" rtlCol="0">
            <a:spAutoFit/>
          </a:bodyPr>
          <a:lstStyle>
            <a:lvl1pPr marL="0" indent="0" algn="l" defTabSz="480060" rtl="0" eaLnBrk="1" latinLnBrk="0" hangingPunct="1">
              <a:lnSpc>
                <a:spcPct val="100000"/>
              </a:lnSpc>
              <a:spcBef>
                <a:spcPts val="0"/>
              </a:spcBef>
              <a:buClrTx/>
              <a:buFont typeface="Arial" panose="020B0604020202020204" pitchFamily="34" charset="0"/>
              <a:buNone/>
              <a:defRPr sz="900" kern="1200">
                <a:solidFill>
                  <a:schemeClr val="tx1"/>
                </a:solidFill>
                <a:latin typeface="+mn-lt"/>
                <a:ea typeface="+mn-ea"/>
                <a:cs typeface="+mn-cs"/>
              </a:defRPr>
            </a:lvl1pPr>
            <a:lvl2pPr marL="228600" indent="-114300" algn="l" defTabSz="480060" rtl="0" eaLnBrk="1" latinLnBrk="0" hangingPunct="1">
              <a:lnSpc>
                <a:spcPct val="100000"/>
              </a:lnSpc>
              <a:spcBef>
                <a:spcPts val="0"/>
              </a:spcBef>
              <a:buClrTx/>
              <a:buFont typeface="Verdana" panose="020B0604030504040204" pitchFamily="34" charset="0"/>
              <a:buChar char="–"/>
              <a:defRPr sz="900" kern="1200">
                <a:solidFill>
                  <a:schemeClr val="tx1"/>
                </a:solidFill>
                <a:latin typeface="+mn-lt"/>
                <a:ea typeface="+mn-ea"/>
                <a:cs typeface="+mn-cs"/>
              </a:defRPr>
            </a:lvl2pPr>
            <a:lvl3pPr marL="342900" indent="-114300" algn="l" defTabSz="480060" rtl="0" eaLnBrk="1" latinLnBrk="0" hangingPunct="1">
              <a:lnSpc>
                <a:spcPct val="100000"/>
              </a:lnSpc>
              <a:spcBef>
                <a:spcPts val="0"/>
              </a:spcBef>
              <a:buClrTx/>
              <a:buFont typeface="Arial" panose="020B0604020202020204" pitchFamily="34" charset="0"/>
              <a:buChar char="•"/>
              <a:defRPr sz="900" kern="1200">
                <a:solidFill>
                  <a:schemeClr val="tx1"/>
                </a:solidFill>
                <a:latin typeface="+mn-lt"/>
                <a:ea typeface="+mn-ea"/>
                <a:cs typeface="+mn-cs"/>
              </a:defRPr>
            </a:lvl3pPr>
            <a:lvl4pPr marL="457200" indent="-114300" algn="l" defTabSz="480060" rtl="0" eaLnBrk="1" latinLnBrk="0" hangingPunct="1">
              <a:lnSpc>
                <a:spcPct val="100000"/>
              </a:lnSpc>
              <a:spcBef>
                <a:spcPts val="0"/>
              </a:spcBef>
              <a:buFont typeface="Verdana" panose="020B0604030504040204" pitchFamily="34" charset="0"/>
              <a:buChar char="–"/>
              <a:defRPr sz="900" kern="1200">
                <a:solidFill>
                  <a:schemeClr val="tx1"/>
                </a:solidFill>
                <a:latin typeface="+mn-lt"/>
                <a:ea typeface="+mn-ea"/>
                <a:cs typeface="+mn-cs"/>
              </a:defRPr>
            </a:lvl4pPr>
            <a:lvl5pPr marL="571500" indent="-114300" algn="l" defTabSz="480060" rtl="0" eaLnBrk="1" latinLnBrk="0" hangingPunct="1">
              <a:lnSpc>
                <a:spcPct val="100000"/>
              </a:lnSpc>
              <a:spcBef>
                <a:spcPts val="0"/>
              </a:spcBef>
              <a:buFont typeface="Arial" panose="020B0604020202020204" pitchFamily="34" charset="0"/>
              <a:buChar char="•"/>
              <a:defRPr sz="9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a:lstStyle>
          <a:p>
            <a:r>
              <a:rPr lang="en-US" sz="500" dirty="0"/>
              <a:t>Smartphone Usage</a:t>
            </a:r>
          </a:p>
        </p:txBody>
      </p:sp>
      <p:pic>
        <p:nvPicPr>
          <p:cNvPr id="9" name="Picture 8">
            <a:extLst>
              <a:ext uri="{FF2B5EF4-FFF2-40B4-BE49-F238E27FC236}">
                <a16:creationId xmlns:a16="http://schemas.microsoft.com/office/drawing/2014/main" id="{3251084F-07FD-F849-99BA-306DF59ACA29}"/>
              </a:ext>
            </a:extLst>
          </p:cNvPr>
          <p:cNvPicPr>
            <a:picLocks noChangeAspect="1"/>
          </p:cNvPicPr>
          <p:nvPr/>
        </p:nvPicPr>
        <p:blipFill>
          <a:blip r:embed="rId3"/>
          <a:stretch>
            <a:fillRect/>
          </a:stretch>
        </p:blipFill>
        <p:spPr>
          <a:xfrm>
            <a:off x="4824849" y="724394"/>
            <a:ext cx="1174332" cy="771070"/>
          </a:xfrm>
          <a:prstGeom prst="rect">
            <a:avLst/>
          </a:prstGeom>
        </p:spPr>
      </p:pic>
      <p:pic>
        <p:nvPicPr>
          <p:cNvPr id="50" name="Picture 49">
            <a:extLst>
              <a:ext uri="{FF2B5EF4-FFF2-40B4-BE49-F238E27FC236}">
                <a16:creationId xmlns:a16="http://schemas.microsoft.com/office/drawing/2014/main" id="{94E314E8-EF95-0344-92F1-2CA5A979DA6A}"/>
              </a:ext>
            </a:extLst>
          </p:cNvPr>
          <p:cNvPicPr>
            <a:picLocks noChangeAspect="1"/>
          </p:cNvPicPr>
          <p:nvPr/>
        </p:nvPicPr>
        <p:blipFill>
          <a:blip r:embed="rId4">
            <a:alphaModFix/>
          </a:blip>
          <a:stretch>
            <a:fillRect/>
          </a:stretch>
        </p:blipFill>
        <p:spPr>
          <a:xfrm>
            <a:off x="2427553" y="3305174"/>
            <a:ext cx="911307" cy="1506571"/>
          </a:xfrm>
          <a:prstGeom prst="rect">
            <a:avLst/>
          </a:prstGeom>
        </p:spPr>
      </p:pic>
    </p:spTree>
    <p:extLst>
      <p:ext uri="{BB962C8B-B14F-4D97-AF65-F5344CB8AC3E}">
        <p14:creationId xmlns:p14="http://schemas.microsoft.com/office/powerpoint/2010/main" val="25118444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bwMode="gray">
          <a:xfrm>
            <a:off x="280193" y="285410"/>
            <a:ext cx="5744686" cy="249299"/>
          </a:xfrm>
        </p:spPr>
        <p:txBody>
          <a:bodyPr/>
          <a:lstStyle/>
          <a:p>
            <a:r>
              <a:rPr lang="en-US" dirty="0"/>
              <a:t>Students of Gen Z: Strivers</a:t>
            </a:r>
            <a:endParaRPr lang="en-US" b="0" dirty="0"/>
          </a:p>
        </p:txBody>
      </p:sp>
      <p:sp>
        <p:nvSpPr>
          <p:cNvPr id="29" name="Text Placeholder 6"/>
          <p:cNvSpPr>
            <a:spLocks noGrp="1"/>
          </p:cNvSpPr>
          <p:nvPr/>
        </p:nvSpPr>
        <p:spPr bwMode="gray">
          <a:xfrm rot="16200000">
            <a:off x="176978" y="2649771"/>
            <a:ext cx="1793848" cy="123111"/>
          </a:xfrm>
          <a:prstGeom prst="rect">
            <a:avLst/>
          </a:prstGeom>
        </p:spPr>
        <p:txBody>
          <a:bodyPr vert="horz" wrap="square" lIns="0" tIns="0" rIns="0" bIns="0" rtlCol="0">
            <a:spAutoFit/>
          </a:bodyPr>
          <a:lstStyle>
            <a:lvl1pPr marL="0" indent="0" algn="ctr" defTabSz="640080" rtl="0" eaLnBrk="1" latinLnBrk="0" hangingPunct="1">
              <a:spcBef>
                <a:spcPts val="0"/>
              </a:spcBef>
              <a:buFont typeface="Arial" pitchFamily="34" charset="0"/>
              <a:buNone/>
              <a:defRPr sz="900" i="1" kern="1200">
                <a:solidFill>
                  <a:sysClr val="windowText" lastClr="000000"/>
                </a:solidFill>
                <a:latin typeface="+mj-lt"/>
                <a:ea typeface="+mn-ea"/>
                <a:cs typeface="+mn-cs"/>
              </a:defRPr>
            </a:lvl1pPr>
            <a:lvl2pPr marL="228600" indent="-114300" algn="l" defTabSz="640080" rtl="0" eaLnBrk="1" latinLnBrk="0" hangingPunct="1">
              <a:spcBef>
                <a:spcPts val="300"/>
              </a:spcBef>
              <a:buFont typeface="Arial" pitchFamily="34" charset="0"/>
              <a:buChar char="–"/>
              <a:defRPr sz="900" kern="1200">
                <a:solidFill>
                  <a:schemeClr val="tx1"/>
                </a:solidFill>
                <a:latin typeface="+mn-lt"/>
                <a:ea typeface="+mn-ea"/>
                <a:cs typeface="+mn-cs"/>
              </a:defRPr>
            </a:lvl2pPr>
            <a:lvl3pPr marL="342900" indent="-114300" algn="l" defTabSz="640080" rtl="0" eaLnBrk="1" latinLnBrk="0" hangingPunct="1">
              <a:spcBef>
                <a:spcPts val="300"/>
              </a:spcBef>
              <a:buFont typeface="Arial" pitchFamily="34" charset="0"/>
              <a:buChar char="•"/>
              <a:defRPr sz="900" kern="1200">
                <a:solidFill>
                  <a:schemeClr val="tx1"/>
                </a:solidFill>
                <a:latin typeface="+mn-lt"/>
                <a:ea typeface="+mn-ea"/>
                <a:cs typeface="+mn-cs"/>
              </a:defRPr>
            </a:lvl3pPr>
            <a:lvl4pPr marL="457200" indent="-114300" algn="l" defTabSz="640080" rtl="0" eaLnBrk="1" latinLnBrk="0" hangingPunct="1">
              <a:spcBef>
                <a:spcPts val="300"/>
              </a:spcBef>
              <a:buFont typeface="Arial" pitchFamily="34" charset="0"/>
              <a:buChar char="–"/>
              <a:defRPr sz="900" kern="1200">
                <a:solidFill>
                  <a:schemeClr val="tx1"/>
                </a:solidFill>
                <a:latin typeface="+mn-lt"/>
                <a:ea typeface="+mn-ea"/>
                <a:cs typeface="+mn-cs"/>
              </a:defRPr>
            </a:lvl4pPr>
            <a:lvl5pPr marL="571500" indent="-114300" algn="l" defTabSz="640080" rtl="0" eaLnBrk="1" latinLnBrk="0" hangingPunct="1">
              <a:spcBef>
                <a:spcPts val="300"/>
              </a:spcBef>
              <a:buFont typeface="Arial" pitchFamily="34" charset="0"/>
              <a:buChar char="•"/>
              <a:defRPr sz="900" kern="1200" baseline="0">
                <a:solidFill>
                  <a:schemeClr val="tx1"/>
                </a:solidFill>
                <a:latin typeface="+mn-lt"/>
                <a:ea typeface="+mn-ea"/>
                <a:cs typeface="+mn-cs"/>
              </a:defRPr>
            </a:lvl5pPr>
            <a:lvl6pPr marL="176022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208026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40030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72034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9pPr>
          </a:lstStyle>
          <a:p>
            <a:pPr marL="0" marR="0" lvl="0" indent="0" algn="ctr" defTabSz="640080" rtl="0" eaLnBrk="1" fontAlgn="auto" latinLnBrk="0" hangingPunct="1">
              <a:lnSpc>
                <a:spcPct val="100000"/>
              </a:lnSpc>
              <a:spcBef>
                <a:spcPts val="0"/>
              </a:spcBef>
              <a:spcAft>
                <a:spcPts val="0"/>
              </a:spcAft>
              <a:buClrTx/>
              <a:buSzTx/>
              <a:buFont typeface="Arial" pitchFamily="34" charset="0"/>
              <a:buNone/>
              <a:tabLst/>
              <a:defRPr/>
            </a:pPr>
            <a:r>
              <a:rPr kumimoji="0" lang="en-US" sz="800" b="0" i="1" u="none" strike="noStrike" kern="1200" cap="none" spc="0" normalizeH="0" baseline="0" noProof="0" dirty="0">
                <a:ln>
                  <a:noFill/>
                </a:ln>
                <a:solidFill>
                  <a:srgbClr val="4F5861"/>
                </a:solidFill>
                <a:effectLst/>
                <a:uLnTx/>
                <a:uFillTx/>
                <a:latin typeface="Verdana"/>
                <a:ea typeface="+mn-ea"/>
                <a:cs typeface="+mn-cs"/>
              </a:rPr>
              <a:t>Level of Engagement</a:t>
            </a:r>
          </a:p>
        </p:txBody>
      </p:sp>
      <p:cxnSp>
        <p:nvCxnSpPr>
          <p:cNvPr id="34" name="Straight Connector 33"/>
          <p:cNvCxnSpPr/>
          <p:nvPr/>
        </p:nvCxnSpPr>
        <p:spPr bwMode="gray">
          <a:xfrm rot="5400000" flipH="1" flipV="1">
            <a:off x="282905" y="2637298"/>
            <a:ext cx="1940312" cy="1588"/>
          </a:xfrm>
          <a:prstGeom prst="line">
            <a:avLst/>
          </a:prstGeom>
          <a:solidFill>
            <a:schemeClr val="accent1"/>
          </a:solidFill>
          <a:ln w="12700" cap="flat" cmpd="sng" algn="ctr">
            <a:solidFill>
              <a:schemeClr val="tx2"/>
            </a:solidFill>
            <a:prstDash val="solid"/>
            <a:miter lim="800000"/>
            <a:headEnd type="none" w="med" len="med"/>
            <a:tailEnd type="triangle"/>
          </a:ln>
          <a:effectLst/>
        </p:spPr>
      </p:cxnSp>
      <p:sp>
        <p:nvSpPr>
          <p:cNvPr id="41" name="Text Placeholder 1"/>
          <p:cNvSpPr>
            <a:spLocks noGrp="1"/>
          </p:cNvSpPr>
          <p:nvPr>
            <p:ph type="body" sz="quarter" idx="4294967295"/>
          </p:nvPr>
        </p:nvSpPr>
        <p:spPr>
          <a:xfrm>
            <a:off x="280193" y="633448"/>
            <a:ext cx="5893392" cy="184666"/>
          </a:xfrm>
          <a:prstGeom prst="rect">
            <a:avLst/>
          </a:prstGeom>
        </p:spPr>
        <p:txBody>
          <a:bodyPr/>
          <a:lstStyle/>
          <a:p>
            <a:pPr marL="0" indent="0">
              <a:buNone/>
            </a:pPr>
            <a:r>
              <a:rPr lang="en-US" sz="1200" dirty="0">
                <a:solidFill>
                  <a:schemeClr val="accent4"/>
                </a:solidFill>
              </a:rPr>
              <a:t>An Ambitious Group with a High Awareness of Limits They Face</a:t>
            </a:r>
          </a:p>
        </p:txBody>
      </p:sp>
      <p:sp>
        <p:nvSpPr>
          <p:cNvPr id="2" name="TextBox 1">
            <a:extLst>
              <a:ext uri="{FF2B5EF4-FFF2-40B4-BE49-F238E27FC236}">
                <a16:creationId xmlns:a16="http://schemas.microsoft.com/office/drawing/2014/main" id="{E7D0481F-0EC0-4021-9146-DD94924E8361}"/>
              </a:ext>
            </a:extLst>
          </p:cNvPr>
          <p:cNvSpPr txBox="1"/>
          <p:nvPr/>
        </p:nvSpPr>
        <p:spPr>
          <a:xfrm>
            <a:off x="1813773" y="1888623"/>
            <a:ext cx="1659968" cy="628377"/>
          </a:xfrm>
          <a:prstGeom prst="rect">
            <a:avLst/>
          </a:prstGeom>
          <a:noFill/>
        </p:spPr>
        <p:txBody>
          <a:bodyPr wrap="square" lIns="0" tIns="0" rIns="0" bIns="0" rtlCol="0">
            <a:spAutoFit/>
          </a:bodyPr>
          <a:lstStyle/>
          <a:p>
            <a:pPr marL="171450" marR="0" lvl="0" indent="-171450" algn="l" defTabSz="537667"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650" b="0" i="0" u="none" strike="noStrike" kern="1200" cap="none" spc="0" normalizeH="0" baseline="0" noProof="0" dirty="0">
                <a:ln>
                  <a:noFill/>
                </a:ln>
                <a:solidFill>
                  <a:srgbClr val="4F5861"/>
                </a:solidFill>
                <a:effectLst/>
                <a:uLnTx/>
                <a:uFillTx/>
                <a:latin typeface="Verdana"/>
                <a:ea typeface="+mn-ea"/>
                <a:cs typeface="+mn-cs"/>
              </a:rPr>
              <a:t>Start college search freshman year or earlier </a:t>
            </a:r>
          </a:p>
          <a:p>
            <a:pPr marL="171450" marR="0" lvl="0" indent="-171450" algn="l" defTabSz="537667"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650" b="0" i="0" u="none" strike="noStrike" kern="1200" cap="none" spc="0" normalizeH="0" baseline="0" noProof="0" dirty="0">
                <a:ln>
                  <a:noFill/>
                </a:ln>
                <a:solidFill>
                  <a:srgbClr val="4F5861"/>
                </a:solidFill>
                <a:effectLst/>
                <a:uLnTx/>
                <a:uFillTx/>
                <a:latin typeface="Verdana"/>
                <a:ea typeface="+mn-ea"/>
                <a:cs typeface="+mn-cs"/>
              </a:rPr>
              <a:t>Are considering 10 or more schools </a:t>
            </a:r>
          </a:p>
          <a:p>
            <a:pPr marL="171450" marR="0" lvl="0" indent="-171450" algn="l" defTabSz="537667"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650" b="0" i="0" u="none" strike="noStrike" kern="1200" cap="none" spc="0" normalizeH="0" baseline="0" noProof="0" dirty="0">
                <a:ln>
                  <a:noFill/>
                </a:ln>
                <a:solidFill>
                  <a:srgbClr val="4F5861"/>
                </a:solidFill>
                <a:effectLst/>
                <a:uLnTx/>
                <a:uFillTx/>
                <a:latin typeface="Verdana"/>
                <a:ea typeface="+mn-ea"/>
                <a:cs typeface="+mn-cs"/>
              </a:rPr>
              <a:t>Participate in activities to look good on college applications </a:t>
            </a:r>
          </a:p>
        </p:txBody>
      </p:sp>
      <p:sp>
        <p:nvSpPr>
          <p:cNvPr id="38" name="TextBox 37">
            <a:extLst>
              <a:ext uri="{FF2B5EF4-FFF2-40B4-BE49-F238E27FC236}">
                <a16:creationId xmlns:a16="http://schemas.microsoft.com/office/drawing/2014/main" id="{81430FAC-C555-40BF-8615-818CC4CA0124}"/>
              </a:ext>
            </a:extLst>
          </p:cNvPr>
          <p:cNvSpPr txBox="1"/>
          <p:nvPr/>
        </p:nvSpPr>
        <p:spPr>
          <a:xfrm>
            <a:off x="-19994" y="1888623"/>
            <a:ext cx="1740384" cy="628377"/>
          </a:xfrm>
          <a:prstGeom prst="rect">
            <a:avLst/>
          </a:prstGeom>
          <a:noFill/>
        </p:spPr>
        <p:txBody>
          <a:bodyPr wrap="square" lIns="0" tIns="0" rIns="0" bIns="0" rtlCol="0">
            <a:spAutoFit/>
          </a:bodyPr>
          <a:lstStyle/>
          <a:p>
            <a:pPr marL="171450" marR="0" lvl="0" indent="-171450" algn="l" defTabSz="537667"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650" b="0" i="0" u="none" strike="noStrike" kern="1200" cap="none" spc="0" normalizeH="0" baseline="0" noProof="0" dirty="0">
                <a:ln>
                  <a:noFill/>
                </a:ln>
                <a:solidFill>
                  <a:srgbClr val="4F5861"/>
                </a:solidFill>
                <a:effectLst/>
                <a:uLnTx/>
                <a:uFillTx/>
                <a:latin typeface="Verdana"/>
                <a:ea typeface="+mn-ea"/>
                <a:cs typeface="+mn-cs"/>
              </a:rPr>
              <a:t>Have toured a college campus formally  </a:t>
            </a:r>
          </a:p>
          <a:p>
            <a:pPr marL="171450" marR="0" lvl="0" indent="-171450" algn="l" defTabSz="537667"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650" b="0" i="0" u="none" strike="noStrike" kern="1200" cap="none" spc="0" normalizeH="0" baseline="0" noProof="0" dirty="0">
                <a:ln>
                  <a:noFill/>
                </a:ln>
                <a:solidFill>
                  <a:srgbClr val="4F5861"/>
                </a:solidFill>
                <a:effectLst/>
                <a:uLnTx/>
                <a:uFillTx/>
                <a:latin typeface="Verdana"/>
                <a:ea typeface="+mn-ea"/>
                <a:cs typeface="+mn-cs"/>
              </a:rPr>
              <a:t>Know where they want to enroll as a sophomore </a:t>
            </a:r>
          </a:p>
          <a:p>
            <a:pPr marL="171450" marR="0" lvl="0" indent="-171450" algn="l" defTabSz="537667"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650" b="0" i="0" u="none" strike="noStrike" kern="1200" cap="none" spc="0" normalizeH="0" baseline="0" noProof="0" dirty="0">
                <a:ln>
                  <a:noFill/>
                </a:ln>
                <a:solidFill>
                  <a:srgbClr val="4F5861"/>
                </a:solidFill>
                <a:effectLst/>
                <a:uLnTx/>
                <a:uFillTx/>
                <a:latin typeface="Verdana"/>
                <a:ea typeface="+mn-ea"/>
                <a:cs typeface="+mn-cs"/>
              </a:rPr>
              <a:t>Don’t know their budget for school</a:t>
            </a:r>
          </a:p>
        </p:txBody>
      </p:sp>
      <p:sp>
        <p:nvSpPr>
          <p:cNvPr id="3" name="Rectangle 2">
            <a:extLst>
              <a:ext uri="{FF2B5EF4-FFF2-40B4-BE49-F238E27FC236}">
                <a16:creationId xmlns:a16="http://schemas.microsoft.com/office/drawing/2014/main" id="{3B4383D2-7864-6B45-B314-80BAFDE58668}"/>
              </a:ext>
            </a:extLst>
          </p:cNvPr>
          <p:cNvSpPr/>
          <p:nvPr/>
        </p:nvSpPr>
        <p:spPr bwMode="gray">
          <a:xfrm>
            <a:off x="5835" y="1137280"/>
            <a:ext cx="6400799" cy="3108717"/>
          </a:xfrm>
          <a:prstGeom prst="rect">
            <a:avLst/>
          </a:prstGeom>
          <a:solidFill>
            <a:schemeClr val="accent5"/>
          </a:solidFill>
          <a:ln w="19050">
            <a:noFill/>
            <a:prstDash val="sysDash"/>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5" name="Rectangle 4">
            <a:extLst>
              <a:ext uri="{FF2B5EF4-FFF2-40B4-BE49-F238E27FC236}">
                <a16:creationId xmlns:a16="http://schemas.microsoft.com/office/drawing/2014/main" id="{A4840DCB-E283-CE49-A43E-8AAF4AA77C24}"/>
              </a:ext>
            </a:extLst>
          </p:cNvPr>
          <p:cNvSpPr/>
          <p:nvPr/>
        </p:nvSpPr>
        <p:spPr>
          <a:xfrm>
            <a:off x="1204370" y="1630213"/>
            <a:ext cx="2295549" cy="2308324"/>
          </a:xfrm>
          <a:prstGeom prst="rect">
            <a:avLst/>
          </a:prstGeom>
        </p:spPr>
        <p:txBody>
          <a:bodyPr wrap="square">
            <a:spAutoFit/>
          </a:bodyPr>
          <a:lstStyle/>
          <a:p>
            <a:r>
              <a:rPr lang="en-US" sz="900" dirty="0">
                <a:solidFill>
                  <a:schemeClr val="bg1"/>
                </a:solidFill>
              </a:rPr>
              <a:t>Strivers fall on the lower end of academic preparation but approach the college search process with enthusiasm. Based on survey results and interaction behavior, they appear to be well aware of their </a:t>
            </a:r>
            <a:r>
              <a:rPr lang="en-US" sz="900" dirty="0">
                <a:solidFill>
                  <a:schemeClr val="tx2"/>
                </a:solidFill>
              </a:rPr>
              <a:t>limited budgets </a:t>
            </a:r>
            <a:r>
              <a:rPr lang="en-US" sz="900" dirty="0">
                <a:solidFill>
                  <a:schemeClr val="bg1"/>
                </a:solidFill>
              </a:rPr>
              <a:t>and </a:t>
            </a:r>
            <a:r>
              <a:rPr lang="en-US" sz="900" dirty="0">
                <a:solidFill>
                  <a:schemeClr val="tx2"/>
                </a:solidFill>
              </a:rPr>
              <a:t>are trying to make the best out of what they have. </a:t>
            </a:r>
          </a:p>
          <a:p>
            <a:endParaRPr lang="en-US" sz="900" dirty="0">
              <a:solidFill>
                <a:schemeClr val="tx2"/>
              </a:solidFill>
            </a:endParaRPr>
          </a:p>
          <a:p>
            <a:r>
              <a:rPr lang="en-US" sz="900" dirty="0">
                <a:solidFill>
                  <a:schemeClr val="bg1"/>
                </a:solidFill>
              </a:rPr>
              <a:t>Particularly interested in college experiences, these students express excitement about school spirit and traditions, studying new topics, and access to a wide array of subject matter. </a:t>
            </a:r>
          </a:p>
        </p:txBody>
      </p:sp>
      <p:sp>
        <p:nvSpPr>
          <p:cNvPr id="40" name="Text Placeholder 1">
            <a:extLst>
              <a:ext uri="{FF2B5EF4-FFF2-40B4-BE49-F238E27FC236}">
                <a16:creationId xmlns:a16="http://schemas.microsoft.com/office/drawing/2014/main" id="{F23EC395-A876-2342-ADA5-31546D311F59}"/>
              </a:ext>
            </a:extLst>
          </p:cNvPr>
          <p:cNvSpPr txBox="1">
            <a:spLocks/>
          </p:cNvSpPr>
          <p:nvPr/>
        </p:nvSpPr>
        <p:spPr bwMode="gray">
          <a:xfrm>
            <a:off x="6693645" y="1524870"/>
            <a:ext cx="1693426" cy="1306691"/>
          </a:xfrm>
          <a:custGeom>
            <a:avLst/>
            <a:gdLst>
              <a:gd name="connsiteX0" fmla="*/ 0 w 2167214"/>
              <a:gd name="connsiteY0" fmla="*/ 0 h 2248225"/>
              <a:gd name="connsiteX1" fmla="*/ 2167214 w 2167214"/>
              <a:gd name="connsiteY1" fmla="*/ 0 h 2248225"/>
              <a:gd name="connsiteX2" fmla="*/ 2167214 w 2167214"/>
              <a:gd name="connsiteY2" fmla="*/ 2248225 h 2248225"/>
              <a:gd name="connsiteX3" fmla="*/ 0 w 2167214"/>
              <a:gd name="connsiteY3" fmla="*/ 2248225 h 2248225"/>
              <a:gd name="connsiteX4" fmla="*/ 0 w 2167214"/>
              <a:gd name="connsiteY4" fmla="*/ 0 h 2248225"/>
              <a:gd name="connsiteX0" fmla="*/ 2158285 w 2167214"/>
              <a:gd name="connsiteY0" fmla="*/ 2281454 h 2248225"/>
              <a:gd name="connsiteX1" fmla="*/ -3446 w 2167214"/>
              <a:gd name="connsiteY1" fmla="*/ 2274214 h 2248225"/>
              <a:gd name="connsiteX0" fmla="*/ 3446 w 2176018"/>
              <a:gd name="connsiteY0" fmla="*/ 0 h 2274214"/>
              <a:gd name="connsiteX1" fmla="*/ 2170660 w 2176018"/>
              <a:gd name="connsiteY1" fmla="*/ 0 h 2274214"/>
              <a:gd name="connsiteX2" fmla="*/ 2170660 w 2176018"/>
              <a:gd name="connsiteY2" fmla="*/ 2248225 h 2274214"/>
              <a:gd name="connsiteX3" fmla="*/ 3446 w 2176018"/>
              <a:gd name="connsiteY3" fmla="*/ 2248225 h 2274214"/>
              <a:gd name="connsiteX4" fmla="*/ 3446 w 2176018"/>
              <a:gd name="connsiteY4" fmla="*/ 0 h 2274214"/>
              <a:gd name="connsiteX0" fmla="*/ 2176018 w 2176018"/>
              <a:gd name="connsiteY0" fmla="*/ 2248116 h 2274214"/>
              <a:gd name="connsiteX1" fmla="*/ 0 w 2176018"/>
              <a:gd name="connsiteY1" fmla="*/ 2274214 h 2274214"/>
              <a:gd name="connsiteX0" fmla="*/ 3446 w 2176018"/>
              <a:gd name="connsiteY0" fmla="*/ 0 h 2274214"/>
              <a:gd name="connsiteX1" fmla="*/ 2170660 w 2176018"/>
              <a:gd name="connsiteY1" fmla="*/ 0 h 2274214"/>
              <a:gd name="connsiteX2" fmla="*/ 2170660 w 2176018"/>
              <a:gd name="connsiteY2" fmla="*/ 2248225 h 2274214"/>
              <a:gd name="connsiteX3" fmla="*/ 3446 w 2176018"/>
              <a:gd name="connsiteY3" fmla="*/ 2248225 h 2274214"/>
              <a:gd name="connsiteX4" fmla="*/ 3446 w 2176018"/>
              <a:gd name="connsiteY4" fmla="*/ 0 h 2274214"/>
              <a:gd name="connsiteX0" fmla="*/ 2176018 w 2176018"/>
              <a:gd name="connsiteY0" fmla="*/ 2248116 h 2274214"/>
              <a:gd name="connsiteX1" fmla="*/ 0 w 2176018"/>
              <a:gd name="connsiteY1" fmla="*/ 2274214 h 2274214"/>
              <a:gd name="connsiteX0" fmla="*/ 10590 w 2183162"/>
              <a:gd name="connsiteY0" fmla="*/ 0 h 2248225"/>
              <a:gd name="connsiteX1" fmla="*/ 2177804 w 2183162"/>
              <a:gd name="connsiteY1" fmla="*/ 0 h 2248225"/>
              <a:gd name="connsiteX2" fmla="*/ 2177804 w 2183162"/>
              <a:gd name="connsiteY2" fmla="*/ 2248225 h 2248225"/>
              <a:gd name="connsiteX3" fmla="*/ 10590 w 2183162"/>
              <a:gd name="connsiteY3" fmla="*/ 2248225 h 2248225"/>
              <a:gd name="connsiteX4" fmla="*/ 10590 w 2183162"/>
              <a:gd name="connsiteY4" fmla="*/ 0 h 2248225"/>
              <a:gd name="connsiteX0" fmla="*/ 2183162 w 2183162"/>
              <a:gd name="connsiteY0" fmla="*/ 2248116 h 2248225"/>
              <a:gd name="connsiteX1" fmla="*/ 0 w 2183162"/>
              <a:gd name="connsiteY1" fmla="*/ 2248021 h 2248225"/>
              <a:gd name="connsiteX0" fmla="*/ 10590 w 2183162"/>
              <a:gd name="connsiteY0" fmla="*/ 0 h 2248225"/>
              <a:gd name="connsiteX1" fmla="*/ 2177804 w 2183162"/>
              <a:gd name="connsiteY1" fmla="*/ 0 h 2248225"/>
              <a:gd name="connsiteX2" fmla="*/ 2177804 w 2183162"/>
              <a:gd name="connsiteY2" fmla="*/ 2248225 h 2248225"/>
              <a:gd name="connsiteX3" fmla="*/ 10590 w 2183162"/>
              <a:gd name="connsiteY3" fmla="*/ 2248225 h 2248225"/>
              <a:gd name="connsiteX4" fmla="*/ 10590 w 2183162"/>
              <a:gd name="connsiteY4" fmla="*/ 0 h 2248225"/>
              <a:gd name="connsiteX0" fmla="*/ 2183162 w 2183162"/>
              <a:gd name="connsiteY0" fmla="*/ 2248116 h 2248225"/>
              <a:gd name="connsiteX1" fmla="*/ 0 w 2183162"/>
              <a:gd name="connsiteY1" fmla="*/ 2248021 h 2248225"/>
              <a:gd name="connsiteX0" fmla="*/ 1065 w 2173637"/>
              <a:gd name="connsiteY0" fmla="*/ 0 h 2248225"/>
              <a:gd name="connsiteX1" fmla="*/ 2168279 w 2173637"/>
              <a:gd name="connsiteY1" fmla="*/ 0 h 2248225"/>
              <a:gd name="connsiteX2" fmla="*/ 2168279 w 2173637"/>
              <a:gd name="connsiteY2" fmla="*/ 2248225 h 2248225"/>
              <a:gd name="connsiteX3" fmla="*/ 1065 w 2173637"/>
              <a:gd name="connsiteY3" fmla="*/ 2248225 h 2248225"/>
              <a:gd name="connsiteX4" fmla="*/ 1065 w 2173637"/>
              <a:gd name="connsiteY4" fmla="*/ 0 h 2248225"/>
              <a:gd name="connsiteX0" fmla="*/ 2173637 w 2173637"/>
              <a:gd name="connsiteY0" fmla="*/ 2248116 h 2248225"/>
              <a:gd name="connsiteX1" fmla="*/ 0 w 2173637"/>
              <a:gd name="connsiteY1" fmla="*/ 2248021 h 2248225"/>
              <a:gd name="connsiteX0" fmla="*/ 1065 w 2168279"/>
              <a:gd name="connsiteY0" fmla="*/ 0 h 2248225"/>
              <a:gd name="connsiteX1" fmla="*/ 2168279 w 2168279"/>
              <a:gd name="connsiteY1" fmla="*/ 0 h 2248225"/>
              <a:gd name="connsiteX2" fmla="*/ 2168279 w 2168279"/>
              <a:gd name="connsiteY2" fmla="*/ 2248225 h 2248225"/>
              <a:gd name="connsiteX3" fmla="*/ 1065 w 2168279"/>
              <a:gd name="connsiteY3" fmla="*/ 2248225 h 2248225"/>
              <a:gd name="connsiteX4" fmla="*/ 1065 w 2168279"/>
              <a:gd name="connsiteY4" fmla="*/ 0 h 2248225"/>
              <a:gd name="connsiteX0" fmla="*/ 2166493 w 2168279"/>
              <a:gd name="connsiteY0" fmla="*/ 2248116 h 2248225"/>
              <a:gd name="connsiteX1" fmla="*/ 0 w 2168279"/>
              <a:gd name="connsiteY1" fmla="*/ 2248021 h 2248225"/>
              <a:gd name="connsiteX0" fmla="*/ 1065 w 2168874"/>
              <a:gd name="connsiteY0" fmla="*/ 0 h 2248225"/>
              <a:gd name="connsiteX1" fmla="*/ 2168279 w 2168874"/>
              <a:gd name="connsiteY1" fmla="*/ 0 h 2248225"/>
              <a:gd name="connsiteX2" fmla="*/ 2168279 w 2168874"/>
              <a:gd name="connsiteY2" fmla="*/ 2248225 h 2248225"/>
              <a:gd name="connsiteX3" fmla="*/ 1065 w 2168874"/>
              <a:gd name="connsiteY3" fmla="*/ 2248225 h 2248225"/>
              <a:gd name="connsiteX4" fmla="*/ 1065 w 2168874"/>
              <a:gd name="connsiteY4" fmla="*/ 0 h 2248225"/>
              <a:gd name="connsiteX0" fmla="*/ 2168874 w 2168874"/>
              <a:gd name="connsiteY0" fmla="*/ 2248116 h 2248225"/>
              <a:gd name="connsiteX1" fmla="*/ 0 w 2168874"/>
              <a:gd name="connsiteY1" fmla="*/ 2248021 h 2248225"/>
            </a:gdLst>
            <a:ahLst/>
            <a:cxnLst>
              <a:cxn ang="0">
                <a:pos x="connsiteX0" y="connsiteY0"/>
              </a:cxn>
              <a:cxn ang="0">
                <a:pos x="connsiteX1" y="connsiteY1"/>
              </a:cxn>
            </a:cxnLst>
            <a:rect l="l" t="t" r="r" b="b"/>
            <a:pathLst>
              <a:path w="2168874" h="2248225" stroke="0" extrusionOk="0">
                <a:moveTo>
                  <a:pt x="1065" y="0"/>
                </a:moveTo>
                <a:lnTo>
                  <a:pt x="2168279" y="0"/>
                </a:lnTo>
                <a:lnTo>
                  <a:pt x="2168279" y="2248225"/>
                </a:lnTo>
                <a:lnTo>
                  <a:pt x="1065" y="2248225"/>
                </a:lnTo>
                <a:lnTo>
                  <a:pt x="1065" y="0"/>
                </a:lnTo>
                <a:close/>
              </a:path>
              <a:path w="2168874" h="2248225" fill="none" extrusionOk="0">
                <a:moveTo>
                  <a:pt x="2168874" y="2248116"/>
                </a:moveTo>
                <a:lnTo>
                  <a:pt x="0" y="2248021"/>
                </a:lnTo>
              </a:path>
            </a:pathLst>
          </a:custGeom>
          <a:noFill/>
          <a:ln w="28575">
            <a:noFill/>
            <a:miter lim="800000"/>
          </a:ln>
        </p:spPr>
        <p:txBody>
          <a:bodyPr vert="horz" wrap="square" lIns="96012" tIns="110414" rIns="96012" bIns="96012" rtlCol="0">
            <a:spAutoFit/>
          </a:bodyPr>
          <a:lstStyle>
            <a:lvl1pPr marL="114300" indent="-114300" algn="l" defTabSz="640080"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1pPr>
            <a:lvl2pPr marL="228600" indent="-114300"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2pPr>
            <a:lvl3pPr marL="342900" indent="-114300" algn="l" defTabSz="640080"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3pPr>
            <a:lvl4pPr marL="457200" indent="-114300"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4pPr>
            <a:lvl5pPr marL="571500" indent="-114300" algn="l" defTabSz="640080" rtl="0" eaLnBrk="1" latinLnBrk="0" hangingPunct="1">
              <a:spcBef>
                <a:spcPts val="500"/>
              </a:spcBef>
              <a:buSzPct val="100000"/>
              <a:buFont typeface="Arial" panose="020B0604020202020204" pitchFamily="34" charset="0"/>
              <a:buChar char="•"/>
              <a:defRPr sz="900" kern="1200" baseline="0">
                <a:solidFill>
                  <a:schemeClr val="tx1"/>
                </a:solidFill>
                <a:latin typeface="+mn-lt"/>
                <a:ea typeface="+mn-ea"/>
                <a:cs typeface="+mn-cs"/>
              </a:defRPr>
            </a:lvl5pPr>
            <a:lvl6pPr marL="687388" indent="-117475"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6pPr>
            <a:lvl7pPr marL="801688" indent="-112713" algn="l" defTabSz="640080"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7pPr>
            <a:lvl8pPr marL="914400" indent="-112713"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8pPr>
            <a:lvl9pPr marL="1027113" indent="-112713" algn="l" defTabSz="640080" rtl="0" eaLnBrk="1" latinLnBrk="0" hangingPunct="1">
              <a:spcBef>
                <a:spcPts val="500"/>
              </a:spcBef>
              <a:buClr>
                <a:schemeClr val="tx1"/>
              </a:buClr>
              <a:buSzPct val="100000"/>
              <a:buFont typeface="Arial" panose="020B0604020202020204" pitchFamily="34" charset="0"/>
              <a:buChar char="•"/>
              <a:defRPr sz="900" kern="1200">
                <a:solidFill>
                  <a:schemeClr val="tx1"/>
                </a:solidFill>
                <a:latin typeface="+mn-lt"/>
                <a:ea typeface="+mn-ea"/>
                <a:cs typeface="+mn-cs"/>
              </a:defRPr>
            </a:lvl9pPr>
          </a:lstStyle>
          <a:p>
            <a:pPr marL="0" marR="0" lvl="0" indent="0" algn="l" defTabSz="640080" rtl="0" eaLnBrk="1" fontAlgn="auto" latinLnBrk="0" hangingPunct="1">
              <a:lnSpc>
                <a:spcPct val="100000"/>
              </a:lnSpc>
              <a:spcBef>
                <a:spcPts val="500"/>
              </a:spcBef>
              <a:spcAft>
                <a:spcPts val="0"/>
              </a:spcAft>
              <a:buClrTx/>
              <a:buSzPct val="100000"/>
              <a:buFont typeface="Arial" panose="020B0604020202020204" pitchFamily="34" charset="0"/>
              <a:buNone/>
              <a:tabLst/>
              <a:defRPr/>
            </a:pPr>
            <a:r>
              <a:rPr kumimoji="0" lang="en-US" sz="840" b="1" i="0" u="none" strike="noStrike" kern="1200" cap="none" spc="0" normalizeH="0" baseline="0" noProof="0" dirty="0">
                <a:ln>
                  <a:noFill/>
                </a:ln>
                <a:solidFill>
                  <a:srgbClr val="333E48"/>
                </a:solidFill>
                <a:effectLst/>
                <a:uLnTx/>
                <a:uFillTx/>
                <a:latin typeface="Verdana" panose="020B0604030504040204" pitchFamily="34" charset="0"/>
                <a:ea typeface="Verdana" panose="020B0604030504040204" pitchFamily="34" charset="0"/>
                <a:cs typeface="+mn-cs"/>
              </a:rPr>
              <a:t>Key Behaviors:</a:t>
            </a:r>
          </a:p>
          <a:p>
            <a:pPr marL="114300" marR="0" lvl="0" indent="-114300" algn="l" defTabSz="640080" rtl="0" eaLnBrk="1" fontAlgn="auto" latinLnBrk="0" hangingPunct="1">
              <a:lnSpc>
                <a:spcPct val="100000"/>
              </a:lnSpc>
              <a:spcBef>
                <a:spcPts val="500"/>
              </a:spcBef>
              <a:spcAft>
                <a:spcPts val="0"/>
              </a:spcAft>
              <a:buClrTx/>
              <a:buSzPct val="100000"/>
              <a:buFont typeface="Arial" panose="020B0604020202020204" pitchFamily="34" charset="0"/>
              <a:buChar char="•"/>
              <a:tabLst/>
              <a:defRPr/>
            </a:pPr>
            <a:r>
              <a:rPr kumimoji="0" lang="en-US" sz="735" b="0" i="0" u="none" strike="noStrike" kern="1200" cap="none" spc="0" normalizeH="0" baseline="0" noProof="0" dirty="0">
                <a:ln>
                  <a:noFill/>
                </a:ln>
                <a:solidFill>
                  <a:srgbClr val="333E48"/>
                </a:solidFill>
                <a:effectLst/>
                <a:uLnTx/>
                <a:uFillTx/>
                <a:latin typeface="Verdana" panose="020B0604030504040204" pitchFamily="34" charset="0"/>
                <a:ea typeface="Verdana" panose="020B0604030504040204" pitchFamily="34" charset="0"/>
                <a:cs typeface="+mn-cs"/>
              </a:rPr>
              <a:t>Focused on local schools</a:t>
            </a:r>
          </a:p>
          <a:p>
            <a:pPr marL="114300" marR="0" lvl="0" indent="-114300" algn="l" defTabSz="64008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735" b="0" i="0" u="none" strike="noStrike" kern="1200" cap="none" spc="0" normalizeH="0" baseline="0" noProof="0" dirty="0">
                <a:ln>
                  <a:noFill/>
                </a:ln>
                <a:solidFill>
                  <a:srgbClr val="333E48"/>
                </a:solidFill>
                <a:effectLst/>
                <a:uLnTx/>
                <a:uFillTx/>
                <a:latin typeface="Verdana" panose="020B0604030504040204" pitchFamily="34" charset="0"/>
                <a:ea typeface="Verdana" panose="020B0604030504040204" pitchFamily="34" charset="0"/>
                <a:cs typeface="+mn-cs"/>
              </a:rPr>
              <a:t>Is unengaged with Search, EAM, and Parenting campaigns</a:t>
            </a:r>
          </a:p>
          <a:p>
            <a:pPr marL="114300" marR="0" lvl="0" indent="-114300" algn="l" defTabSz="64008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735" b="0" i="0" u="none" strike="noStrike" kern="1200" cap="none" spc="0" normalizeH="0" baseline="0" noProof="0" dirty="0">
                <a:ln>
                  <a:noFill/>
                </a:ln>
                <a:solidFill>
                  <a:srgbClr val="333E48"/>
                </a:solidFill>
                <a:effectLst/>
                <a:uLnTx/>
                <a:uFillTx/>
                <a:latin typeface="Verdana" panose="020B0604030504040204" pitchFamily="34" charset="0"/>
                <a:ea typeface="Verdana" panose="020B0604030504040204" pitchFamily="34" charset="0"/>
                <a:cs typeface="+mn-cs"/>
              </a:rPr>
              <a:t>Applies to fewer schools</a:t>
            </a:r>
          </a:p>
          <a:p>
            <a:pPr marL="114300" marR="0" lvl="0" indent="-114300" algn="l" defTabSz="64008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735" b="0" i="0" u="none" strike="noStrike" kern="1200" cap="none" spc="0" normalizeH="0" baseline="0" noProof="0" dirty="0">
                <a:ln>
                  <a:noFill/>
                </a:ln>
                <a:solidFill>
                  <a:srgbClr val="4F5861"/>
                </a:solidFill>
                <a:effectLst/>
                <a:uLnTx/>
                <a:uFillTx/>
                <a:latin typeface="Verdana" panose="020B0604030504040204" pitchFamily="34" charset="0"/>
                <a:ea typeface="Verdana" panose="020B0604030504040204" pitchFamily="34" charset="0"/>
                <a:cs typeface="+mn-cs"/>
              </a:rPr>
              <a:t>Focused on specific schools</a:t>
            </a:r>
            <a:endParaRPr kumimoji="0" lang="en-US" sz="735" b="0" i="0" u="none" strike="noStrike" kern="1200" cap="none" spc="0" normalizeH="0" baseline="0" noProof="0" dirty="0">
              <a:ln>
                <a:noFill/>
              </a:ln>
              <a:solidFill>
                <a:srgbClr val="333E48"/>
              </a:solidFill>
              <a:effectLst/>
              <a:uLnTx/>
              <a:uFillTx/>
              <a:latin typeface="Verdana" panose="020B0604030504040204" pitchFamily="34" charset="0"/>
              <a:ea typeface="Verdana" panose="020B0604030504040204" pitchFamily="34" charset="0"/>
              <a:cs typeface="+mn-cs"/>
            </a:endParaRPr>
          </a:p>
          <a:p>
            <a:pPr marL="114300" marR="0" lvl="0" indent="-114300" algn="l" defTabSz="64008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735" b="0" i="0" u="none" strike="noStrike" kern="1200" cap="none" spc="0" normalizeH="0" baseline="0" noProof="0" dirty="0">
                <a:ln>
                  <a:noFill/>
                </a:ln>
                <a:solidFill>
                  <a:srgbClr val="333E48"/>
                </a:solidFill>
                <a:effectLst/>
                <a:uLnTx/>
                <a:uFillTx/>
                <a:latin typeface="Verdana" panose="020B0604030504040204" pitchFamily="34" charset="0"/>
                <a:ea typeface="Verdana" panose="020B0604030504040204" pitchFamily="34" charset="0"/>
                <a:cs typeface="+mn-cs"/>
              </a:rPr>
              <a:t>Higher social media use</a:t>
            </a:r>
          </a:p>
          <a:p>
            <a:pPr marL="0" marR="0" lvl="0" indent="0" algn="l" defTabSz="640080" rtl="0" eaLnBrk="1" fontAlgn="auto" latinLnBrk="0" hangingPunct="1">
              <a:lnSpc>
                <a:spcPct val="100000"/>
              </a:lnSpc>
              <a:spcBef>
                <a:spcPts val="0"/>
              </a:spcBef>
              <a:spcAft>
                <a:spcPts val="0"/>
              </a:spcAft>
              <a:buClrTx/>
              <a:buSzPct val="100000"/>
              <a:buFont typeface="Arial" panose="020B0604020202020204" pitchFamily="34" charset="0"/>
              <a:buNone/>
              <a:tabLst/>
              <a:defRPr/>
            </a:pPr>
            <a:endParaRPr kumimoji="0" lang="en-US" sz="735" b="0" i="0" u="none" strike="noStrike" kern="1200" cap="none" spc="0" normalizeH="0" baseline="0" noProof="0" dirty="0">
              <a:ln>
                <a:noFill/>
              </a:ln>
              <a:solidFill>
                <a:srgbClr val="333E48"/>
              </a:solidFill>
              <a:effectLst/>
              <a:uLnTx/>
              <a:uFillTx/>
              <a:latin typeface="Verdana" panose="020B0604030504040204" pitchFamily="34" charset="0"/>
              <a:ea typeface="Verdana" panose="020B0604030504040204" pitchFamily="34" charset="0"/>
              <a:cs typeface="+mn-cs"/>
            </a:endParaRPr>
          </a:p>
        </p:txBody>
      </p:sp>
      <p:sp>
        <p:nvSpPr>
          <p:cNvPr id="45" name="Text Placeholder 1">
            <a:extLst>
              <a:ext uri="{FF2B5EF4-FFF2-40B4-BE49-F238E27FC236}">
                <a16:creationId xmlns:a16="http://schemas.microsoft.com/office/drawing/2014/main" id="{0C381A81-7CB2-1C47-B917-ADC1646E5E4F}"/>
              </a:ext>
            </a:extLst>
          </p:cNvPr>
          <p:cNvSpPr txBox="1">
            <a:spLocks/>
          </p:cNvSpPr>
          <p:nvPr/>
        </p:nvSpPr>
        <p:spPr bwMode="gray">
          <a:xfrm>
            <a:off x="6693644" y="3010086"/>
            <a:ext cx="1693425" cy="1306691"/>
          </a:xfrm>
          <a:custGeom>
            <a:avLst/>
            <a:gdLst>
              <a:gd name="connsiteX0" fmla="*/ 0 w 2167214"/>
              <a:gd name="connsiteY0" fmla="*/ 0 h 2248225"/>
              <a:gd name="connsiteX1" fmla="*/ 2167214 w 2167214"/>
              <a:gd name="connsiteY1" fmla="*/ 0 h 2248225"/>
              <a:gd name="connsiteX2" fmla="*/ 2167214 w 2167214"/>
              <a:gd name="connsiteY2" fmla="*/ 2248225 h 2248225"/>
              <a:gd name="connsiteX3" fmla="*/ 0 w 2167214"/>
              <a:gd name="connsiteY3" fmla="*/ 2248225 h 2248225"/>
              <a:gd name="connsiteX4" fmla="*/ 0 w 2167214"/>
              <a:gd name="connsiteY4" fmla="*/ 0 h 2248225"/>
              <a:gd name="connsiteX0" fmla="*/ 2158285 w 2167214"/>
              <a:gd name="connsiteY0" fmla="*/ 2281454 h 2248225"/>
              <a:gd name="connsiteX1" fmla="*/ -3446 w 2167214"/>
              <a:gd name="connsiteY1" fmla="*/ 2274214 h 2248225"/>
              <a:gd name="connsiteX0" fmla="*/ 3446 w 2176018"/>
              <a:gd name="connsiteY0" fmla="*/ 0 h 2274214"/>
              <a:gd name="connsiteX1" fmla="*/ 2170660 w 2176018"/>
              <a:gd name="connsiteY1" fmla="*/ 0 h 2274214"/>
              <a:gd name="connsiteX2" fmla="*/ 2170660 w 2176018"/>
              <a:gd name="connsiteY2" fmla="*/ 2248225 h 2274214"/>
              <a:gd name="connsiteX3" fmla="*/ 3446 w 2176018"/>
              <a:gd name="connsiteY3" fmla="*/ 2248225 h 2274214"/>
              <a:gd name="connsiteX4" fmla="*/ 3446 w 2176018"/>
              <a:gd name="connsiteY4" fmla="*/ 0 h 2274214"/>
              <a:gd name="connsiteX0" fmla="*/ 2176018 w 2176018"/>
              <a:gd name="connsiteY0" fmla="*/ 2248116 h 2274214"/>
              <a:gd name="connsiteX1" fmla="*/ 0 w 2176018"/>
              <a:gd name="connsiteY1" fmla="*/ 2274214 h 2274214"/>
              <a:gd name="connsiteX0" fmla="*/ 3446 w 2176018"/>
              <a:gd name="connsiteY0" fmla="*/ 0 h 2274214"/>
              <a:gd name="connsiteX1" fmla="*/ 2170660 w 2176018"/>
              <a:gd name="connsiteY1" fmla="*/ 0 h 2274214"/>
              <a:gd name="connsiteX2" fmla="*/ 2170660 w 2176018"/>
              <a:gd name="connsiteY2" fmla="*/ 2248225 h 2274214"/>
              <a:gd name="connsiteX3" fmla="*/ 3446 w 2176018"/>
              <a:gd name="connsiteY3" fmla="*/ 2248225 h 2274214"/>
              <a:gd name="connsiteX4" fmla="*/ 3446 w 2176018"/>
              <a:gd name="connsiteY4" fmla="*/ 0 h 2274214"/>
              <a:gd name="connsiteX0" fmla="*/ 2176018 w 2176018"/>
              <a:gd name="connsiteY0" fmla="*/ 2248116 h 2274214"/>
              <a:gd name="connsiteX1" fmla="*/ 0 w 2176018"/>
              <a:gd name="connsiteY1" fmla="*/ 2274214 h 2274214"/>
              <a:gd name="connsiteX0" fmla="*/ 10590 w 2183162"/>
              <a:gd name="connsiteY0" fmla="*/ 0 h 2248225"/>
              <a:gd name="connsiteX1" fmla="*/ 2177804 w 2183162"/>
              <a:gd name="connsiteY1" fmla="*/ 0 h 2248225"/>
              <a:gd name="connsiteX2" fmla="*/ 2177804 w 2183162"/>
              <a:gd name="connsiteY2" fmla="*/ 2248225 h 2248225"/>
              <a:gd name="connsiteX3" fmla="*/ 10590 w 2183162"/>
              <a:gd name="connsiteY3" fmla="*/ 2248225 h 2248225"/>
              <a:gd name="connsiteX4" fmla="*/ 10590 w 2183162"/>
              <a:gd name="connsiteY4" fmla="*/ 0 h 2248225"/>
              <a:gd name="connsiteX0" fmla="*/ 2183162 w 2183162"/>
              <a:gd name="connsiteY0" fmla="*/ 2248116 h 2248225"/>
              <a:gd name="connsiteX1" fmla="*/ 0 w 2183162"/>
              <a:gd name="connsiteY1" fmla="*/ 2248021 h 2248225"/>
              <a:gd name="connsiteX0" fmla="*/ 10590 w 2183162"/>
              <a:gd name="connsiteY0" fmla="*/ 0 h 2248225"/>
              <a:gd name="connsiteX1" fmla="*/ 2177804 w 2183162"/>
              <a:gd name="connsiteY1" fmla="*/ 0 h 2248225"/>
              <a:gd name="connsiteX2" fmla="*/ 2177804 w 2183162"/>
              <a:gd name="connsiteY2" fmla="*/ 2248225 h 2248225"/>
              <a:gd name="connsiteX3" fmla="*/ 10590 w 2183162"/>
              <a:gd name="connsiteY3" fmla="*/ 2248225 h 2248225"/>
              <a:gd name="connsiteX4" fmla="*/ 10590 w 2183162"/>
              <a:gd name="connsiteY4" fmla="*/ 0 h 2248225"/>
              <a:gd name="connsiteX0" fmla="*/ 2183162 w 2183162"/>
              <a:gd name="connsiteY0" fmla="*/ 2248116 h 2248225"/>
              <a:gd name="connsiteX1" fmla="*/ 0 w 2183162"/>
              <a:gd name="connsiteY1" fmla="*/ 2248021 h 2248225"/>
              <a:gd name="connsiteX0" fmla="*/ 1065 w 2173637"/>
              <a:gd name="connsiteY0" fmla="*/ 0 h 2248225"/>
              <a:gd name="connsiteX1" fmla="*/ 2168279 w 2173637"/>
              <a:gd name="connsiteY1" fmla="*/ 0 h 2248225"/>
              <a:gd name="connsiteX2" fmla="*/ 2168279 w 2173637"/>
              <a:gd name="connsiteY2" fmla="*/ 2248225 h 2248225"/>
              <a:gd name="connsiteX3" fmla="*/ 1065 w 2173637"/>
              <a:gd name="connsiteY3" fmla="*/ 2248225 h 2248225"/>
              <a:gd name="connsiteX4" fmla="*/ 1065 w 2173637"/>
              <a:gd name="connsiteY4" fmla="*/ 0 h 2248225"/>
              <a:gd name="connsiteX0" fmla="*/ 2173637 w 2173637"/>
              <a:gd name="connsiteY0" fmla="*/ 2248116 h 2248225"/>
              <a:gd name="connsiteX1" fmla="*/ 0 w 2173637"/>
              <a:gd name="connsiteY1" fmla="*/ 2248021 h 2248225"/>
              <a:gd name="connsiteX0" fmla="*/ 1065 w 2168279"/>
              <a:gd name="connsiteY0" fmla="*/ 0 h 2248225"/>
              <a:gd name="connsiteX1" fmla="*/ 2168279 w 2168279"/>
              <a:gd name="connsiteY1" fmla="*/ 0 h 2248225"/>
              <a:gd name="connsiteX2" fmla="*/ 2168279 w 2168279"/>
              <a:gd name="connsiteY2" fmla="*/ 2248225 h 2248225"/>
              <a:gd name="connsiteX3" fmla="*/ 1065 w 2168279"/>
              <a:gd name="connsiteY3" fmla="*/ 2248225 h 2248225"/>
              <a:gd name="connsiteX4" fmla="*/ 1065 w 2168279"/>
              <a:gd name="connsiteY4" fmla="*/ 0 h 2248225"/>
              <a:gd name="connsiteX0" fmla="*/ 2166493 w 2168279"/>
              <a:gd name="connsiteY0" fmla="*/ 2248116 h 2248225"/>
              <a:gd name="connsiteX1" fmla="*/ 0 w 2168279"/>
              <a:gd name="connsiteY1" fmla="*/ 2248021 h 2248225"/>
              <a:gd name="connsiteX0" fmla="*/ 1065 w 2168874"/>
              <a:gd name="connsiteY0" fmla="*/ 0 h 2248225"/>
              <a:gd name="connsiteX1" fmla="*/ 2168279 w 2168874"/>
              <a:gd name="connsiteY1" fmla="*/ 0 h 2248225"/>
              <a:gd name="connsiteX2" fmla="*/ 2168279 w 2168874"/>
              <a:gd name="connsiteY2" fmla="*/ 2248225 h 2248225"/>
              <a:gd name="connsiteX3" fmla="*/ 1065 w 2168874"/>
              <a:gd name="connsiteY3" fmla="*/ 2248225 h 2248225"/>
              <a:gd name="connsiteX4" fmla="*/ 1065 w 2168874"/>
              <a:gd name="connsiteY4" fmla="*/ 0 h 2248225"/>
              <a:gd name="connsiteX0" fmla="*/ 2168874 w 2168874"/>
              <a:gd name="connsiteY0" fmla="*/ 2248116 h 2248225"/>
              <a:gd name="connsiteX1" fmla="*/ 0 w 2168874"/>
              <a:gd name="connsiteY1" fmla="*/ 2248021 h 2248225"/>
            </a:gdLst>
            <a:ahLst/>
            <a:cxnLst>
              <a:cxn ang="0">
                <a:pos x="connsiteX0" y="connsiteY0"/>
              </a:cxn>
              <a:cxn ang="0">
                <a:pos x="connsiteX1" y="connsiteY1"/>
              </a:cxn>
            </a:cxnLst>
            <a:rect l="l" t="t" r="r" b="b"/>
            <a:pathLst>
              <a:path w="2168874" h="2248225" stroke="0" extrusionOk="0">
                <a:moveTo>
                  <a:pt x="1065" y="0"/>
                </a:moveTo>
                <a:lnTo>
                  <a:pt x="2168279" y="0"/>
                </a:lnTo>
                <a:lnTo>
                  <a:pt x="2168279" y="2248225"/>
                </a:lnTo>
                <a:lnTo>
                  <a:pt x="1065" y="2248225"/>
                </a:lnTo>
                <a:lnTo>
                  <a:pt x="1065" y="0"/>
                </a:lnTo>
                <a:close/>
              </a:path>
              <a:path w="2168874" h="2248225" fill="none" extrusionOk="0">
                <a:moveTo>
                  <a:pt x="2168874" y="2248116"/>
                </a:moveTo>
                <a:lnTo>
                  <a:pt x="0" y="2248021"/>
                </a:lnTo>
              </a:path>
            </a:pathLst>
          </a:custGeom>
          <a:noFill/>
          <a:ln w="28575">
            <a:noFill/>
            <a:miter lim="800000"/>
          </a:ln>
        </p:spPr>
        <p:txBody>
          <a:bodyPr vert="horz" wrap="square" lIns="96012" tIns="110414" rIns="96012" bIns="96012" rtlCol="0">
            <a:spAutoFit/>
          </a:bodyPr>
          <a:lstStyle>
            <a:lvl1pPr marL="114300" indent="-114300" algn="l" defTabSz="640080"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1pPr>
            <a:lvl2pPr marL="228600" indent="-114300"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2pPr>
            <a:lvl3pPr marL="342900" indent="-114300" algn="l" defTabSz="640080"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3pPr>
            <a:lvl4pPr marL="457200" indent="-114300"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4pPr>
            <a:lvl5pPr marL="571500" indent="-114300" algn="l" defTabSz="640080" rtl="0" eaLnBrk="1" latinLnBrk="0" hangingPunct="1">
              <a:spcBef>
                <a:spcPts val="500"/>
              </a:spcBef>
              <a:buSzPct val="100000"/>
              <a:buFont typeface="Arial" panose="020B0604020202020204" pitchFamily="34" charset="0"/>
              <a:buChar char="•"/>
              <a:defRPr sz="900" kern="1200" baseline="0">
                <a:solidFill>
                  <a:schemeClr val="tx1"/>
                </a:solidFill>
                <a:latin typeface="+mn-lt"/>
                <a:ea typeface="+mn-ea"/>
                <a:cs typeface="+mn-cs"/>
              </a:defRPr>
            </a:lvl5pPr>
            <a:lvl6pPr marL="687388" indent="-117475"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6pPr>
            <a:lvl7pPr marL="801688" indent="-112713" algn="l" defTabSz="640080"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7pPr>
            <a:lvl8pPr marL="914400" indent="-112713"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8pPr>
            <a:lvl9pPr marL="1027113" indent="-112713" algn="l" defTabSz="640080" rtl="0" eaLnBrk="1" latinLnBrk="0" hangingPunct="1">
              <a:spcBef>
                <a:spcPts val="500"/>
              </a:spcBef>
              <a:buClr>
                <a:schemeClr val="tx1"/>
              </a:buClr>
              <a:buSzPct val="100000"/>
              <a:buFont typeface="Arial" panose="020B0604020202020204" pitchFamily="34" charset="0"/>
              <a:buChar char="•"/>
              <a:defRPr sz="900" kern="1200">
                <a:solidFill>
                  <a:schemeClr val="tx1"/>
                </a:solidFill>
                <a:latin typeface="+mn-lt"/>
                <a:ea typeface="+mn-ea"/>
                <a:cs typeface="+mn-cs"/>
              </a:defRPr>
            </a:lvl9pPr>
          </a:lstStyle>
          <a:p>
            <a:pPr marL="0" marR="0" lvl="0" indent="0" algn="l" defTabSz="640080" rtl="0" eaLnBrk="1" fontAlgn="auto" latinLnBrk="0" hangingPunct="1">
              <a:lnSpc>
                <a:spcPct val="100000"/>
              </a:lnSpc>
              <a:spcBef>
                <a:spcPts val="500"/>
              </a:spcBef>
              <a:spcAft>
                <a:spcPts val="0"/>
              </a:spcAft>
              <a:buClrTx/>
              <a:buSzPct val="100000"/>
              <a:buFont typeface="Arial" panose="020B0604020202020204" pitchFamily="34" charset="0"/>
              <a:buNone/>
              <a:tabLst/>
              <a:defRPr/>
            </a:pPr>
            <a:r>
              <a:rPr kumimoji="0" lang="en-US" sz="840" b="1" i="0" u="none" strike="noStrike" kern="1200" cap="none" spc="0" normalizeH="0" baseline="0" noProof="0" dirty="0">
                <a:ln>
                  <a:noFill/>
                </a:ln>
                <a:solidFill>
                  <a:srgbClr val="333E48"/>
                </a:solidFill>
                <a:effectLst/>
                <a:uLnTx/>
                <a:uFillTx/>
                <a:latin typeface="Verdana" panose="020B0604030504040204" pitchFamily="34" charset="0"/>
                <a:ea typeface="Verdana" panose="020B0604030504040204" pitchFamily="34" charset="0"/>
                <a:cs typeface="+mn-cs"/>
              </a:rPr>
              <a:t>Key Interests:</a:t>
            </a:r>
          </a:p>
          <a:p>
            <a:pPr marL="114300" marR="0" lvl="0" indent="-114300" algn="l" defTabSz="640080" rtl="0" eaLnBrk="1" fontAlgn="auto" latinLnBrk="0" hangingPunct="1">
              <a:lnSpc>
                <a:spcPct val="100000"/>
              </a:lnSpc>
              <a:spcBef>
                <a:spcPts val="500"/>
              </a:spcBef>
              <a:spcAft>
                <a:spcPts val="0"/>
              </a:spcAft>
              <a:buClrTx/>
              <a:buSzPct val="100000"/>
              <a:buFont typeface="Arial" panose="020B0604020202020204" pitchFamily="34" charset="0"/>
              <a:buChar char="•"/>
              <a:tabLst/>
              <a:defRPr/>
            </a:pPr>
            <a:r>
              <a:rPr kumimoji="0" lang="en-US" sz="735" b="0" i="0" u="none" strike="noStrike" kern="1200" cap="none" spc="0" normalizeH="0" baseline="0" noProof="0" dirty="0">
                <a:ln>
                  <a:noFill/>
                </a:ln>
                <a:solidFill>
                  <a:srgbClr val="333E48"/>
                </a:solidFill>
                <a:effectLst/>
                <a:uLnTx/>
                <a:uFillTx/>
                <a:latin typeface="Verdana" panose="020B0604030504040204" pitchFamily="34" charset="0"/>
                <a:ea typeface="Verdana" panose="020B0604030504040204" pitchFamily="34" charset="0"/>
                <a:cs typeface="+mn-cs"/>
              </a:rPr>
              <a:t>Social Life on campus</a:t>
            </a:r>
          </a:p>
          <a:p>
            <a:pPr marL="114300" marR="0" lvl="0" indent="-114300" algn="l" defTabSz="64008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735" b="0" i="0" u="none" strike="noStrike" kern="1200" cap="none" spc="0" normalizeH="0" baseline="0" noProof="0" dirty="0">
                <a:ln>
                  <a:noFill/>
                </a:ln>
                <a:solidFill>
                  <a:srgbClr val="333E48"/>
                </a:solidFill>
                <a:effectLst/>
                <a:uLnTx/>
                <a:uFillTx/>
                <a:latin typeface="Verdana" panose="020B0604030504040204" pitchFamily="34" charset="0"/>
                <a:ea typeface="Verdana" panose="020B0604030504040204" pitchFamily="34" charset="0"/>
                <a:cs typeface="+mn-cs"/>
              </a:rPr>
              <a:t>Getting good grades once enrolled</a:t>
            </a:r>
          </a:p>
          <a:p>
            <a:pPr marL="114300" marR="0" lvl="0" indent="-114300" algn="l" defTabSz="64008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735" b="0" i="0" u="none" strike="noStrike" kern="1200" cap="none" spc="0" normalizeH="0" baseline="0" noProof="0" dirty="0">
                <a:ln>
                  <a:noFill/>
                </a:ln>
                <a:solidFill>
                  <a:srgbClr val="333E48"/>
                </a:solidFill>
                <a:effectLst/>
                <a:uLnTx/>
                <a:uFillTx/>
                <a:latin typeface="Verdana" panose="020B0604030504040204" pitchFamily="34" charset="0"/>
                <a:ea typeface="Verdana" panose="020B0604030504040204" pitchFamily="34" charset="0"/>
                <a:cs typeface="+mn-cs"/>
              </a:rPr>
              <a:t>Focusing on school subjects they already know</a:t>
            </a:r>
          </a:p>
          <a:p>
            <a:pPr marL="114300" marR="0" lvl="0" indent="-114300" algn="l" defTabSz="64008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735" b="0" i="0" u="none" strike="noStrike" kern="1200" cap="none" spc="0" normalizeH="0" baseline="0" noProof="0" dirty="0">
                <a:ln>
                  <a:noFill/>
                </a:ln>
                <a:solidFill>
                  <a:srgbClr val="333E48"/>
                </a:solidFill>
                <a:effectLst/>
                <a:uLnTx/>
                <a:uFillTx/>
                <a:latin typeface="Verdana" panose="020B0604030504040204" pitchFamily="34" charset="0"/>
                <a:ea typeface="Verdana" panose="020B0604030504040204" pitchFamily="34" charset="0"/>
                <a:cs typeface="+mn-cs"/>
              </a:rPr>
              <a:t>Uninterested in Liberal Arts schools</a:t>
            </a:r>
          </a:p>
          <a:p>
            <a:pPr marL="114300" marR="0" lvl="0" indent="-114300" algn="l" defTabSz="64008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endParaRPr kumimoji="0" lang="en-US" sz="735" b="0" i="0" u="none" strike="noStrike" kern="1200" cap="none" spc="0" normalizeH="0" baseline="0" noProof="0" dirty="0">
              <a:ln>
                <a:noFill/>
              </a:ln>
              <a:solidFill>
                <a:srgbClr val="333E48"/>
              </a:solidFill>
              <a:effectLst/>
              <a:uLnTx/>
              <a:uFillTx/>
              <a:latin typeface="Verdana" panose="020B0604030504040204" pitchFamily="34" charset="0"/>
              <a:ea typeface="Verdana" panose="020B0604030504040204" pitchFamily="34" charset="0"/>
              <a:cs typeface="+mn-cs"/>
            </a:endParaRPr>
          </a:p>
        </p:txBody>
      </p:sp>
      <p:sp>
        <p:nvSpPr>
          <p:cNvPr id="47" name="TextBox 46">
            <a:extLst>
              <a:ext uri="{FF2B5EF4-FFF2-40B4-BE49-F238E27FC236}">
                <a16:creationId xmlns:a16="http://schemas.microsoft.com/office/drawing/2014/main" id="{FD39426B-629B-4F15-B632-93BF5B375C24}"/>
              </a:ext>
            </a:extLst>
          </p:cNvPr>
          <p:cNvSpPr txBox="1"/>
          <p:nvPr/>
        </p:nvSpPr>
        <p:spPr bwMode="gray">
          <a:xfrm>
            <a:off x="300465" y="1334651"/>
            <a:ext cx="4343230" cy="153888"/>
          </a:xfrm>
          <a:prstGeom prst="rect">
            <a:avLst/>
          </a:prstGeom>
          <a:noFill/>
        </p:spPr>
        <p:txBody>
          <a:bodyPr wrap="square" lIns="0" tIns="0" rIns="0" bIns="0" rtlCol="0">
            <a:spAutoFit/>
          </a:bodyPr>
          <a:lstStyle/>
          <a:p>
            <a:pPr marL="0" marR="0" lvl="0" indent="0" algn="l" defTabSz="53766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bg1"/>
                </a:solidFill>
                <a:effectLst/>
                <a:uLnTx/>
                <a:uFillTx/>
                <a:latin typeface="Verdana"/>
                <a:ea typeface="+mn-ea"/>
                <a:cs typeface="+mn-cs"/>
              </a:rPr>
              <a:t>Strivers in Brief</a:t>
            </a:r>
          </a:p>
        </p:txBody>
      </p:sp>
      <p:sp>
        <p:nvSpPr>
          <p:cNvPr id="26" name="TextBox 25">
            <a:extLst>
              <a:ext uri="{FF2B5EF4-FFF2-40B4-BE49-F238E27FC236}">
                <a16:creationId xmlns:a16="http://schemas.microsoft.com/office/drawing/2014/main" id="{A361EE42-6DDF-4B04-970A-A3EBDBCD36DD}"/>
              </a:ext>
            </a:extLst>
          </p:cNvPr>
          <p:cNvSpPr txBox="1"/>
          <p:nvPr/>
        </p:nvSpPr>
        <p:spPr bwMode="gray">
          <a:xfrm>
            <a:off x="3994012" y="1932400"/>
            <a:ext cx="2406787" cy="207512"/>
          </a:xfrm>
          <a:prstGeom prst="rect">
            <a:avLst/>
          </a:prstGeom>
          <a:noFill/>
        </p:spPr>
        <p:txBody>
          <a:bodyPr wrap="square" lIns="0" tIns="0" rIns="0" bIns="0" rtlCol="0" anchor="t">
            <a:noAutofit/>
          </a:bodyPr>
          <a:lstStyle>
            <a:defPPr>
              <a:defRPr lang="en-US"/>
            </a:defPPr>
            <a:lvl1pPr algn="ctr">
              <a:spcBef>
                <a:spcPts val="500"/>
              </a:spcBef>
              <a:defRPr sz="1200"/>
            </a:lvl1pPr>
          </a:lstStyle>
          <a:p>
            <a:pPr marL="0" marR="0" lvl="0" indent="0" algn="l" defTabSz="537667" rtl="0" eaLnBrk="1" fontAlgn="auto" latinLnBrk="0" hangingPunct="1">
              <a:lnSpc>
                <a:spcPct val="100000"/>
              </a:lnSpc>
              <a:spcBef>
                <a:spcPts val="500"/>
              </a:spcBef>
              <a:spcAft>
                <a:spcPts val="0"/>
              </a:spcAft>
              <a:buClrTx/>
              <a:buSzTx/>
              <a:buFontTx/>
              <a:buNone/>
              <a:tabLst/>
              <a:defRPr/>
            </a:pPr>
            <a:r>
              <a:rPr kumimoji="0" lang="en-US" sz="900" b="0" i="1" u="none" strike="noStrike" kern="1200" cap="none" spc="0" normalizeH="0" baseline="0" noProof="0" dirty="0">
                <a:ln>
                  <a:noFill/>
                </a:ln>
                <a:solidFill>
                  <a:schemeClr val="bg1"/>
                </a:solidFill>
                <a:effectLst/>
                <a:uLnTx/>
                <a:uFillTx/>
                <a:latin typeface="Verdana"/>
                <a:ea typeface="+mn-ea"/>
                <a:cs typeface="+mn-cs"/>
              </a:rPr>
              <a:t>Percentage of Total Students</a:t>
            </a:r>
          </a:p>
        </p:txBody>
      </p:sp>
      <p:graphicFrame>
        <p:nvGraphicFramePr>
          <p:cNvPr id="27" name="Table 26">
            <a:extLst>
              <a:ext uri="{FF2B5EF4-FFF2-40B4-BE49-F238E27FC236}">
                <a16:creationId xmlns:a16="http://schemas.microsoft.com/office/drawing/2014/main" id="{D8D9ED7F-1F09-49F1-95E5-4B44DD085DA2}"/>
              </a:ext>
            </a:extLst>
          </p:cNvPr>
          <p:cNvGraphicFramePr>
            <a:graphicFrameLocks noGrp="1"/>
          </p:cNvGraphicFramePr>
          <p:nvPr/>
        </p:nvGraphicFramePr>
        <p:xfrm>
          <a:off x="4123674" y="2212600"/>
          <a:ext cx="1567372" cy="1399492"/>
        </p:xfrm>
        <a:graphic>
          <a:graphicData uri="http://schemas.openxmlformats.org/drawingml/2006/table">
            <a:tbl>
              <a:tblPr firstRow="1" bandRow="1">
                <a:tableStyleId>{7DF18680-E054-41AD-8BC1-D1AEF772440D}</a:tableStyleId>
              </a:tblPr>
              <a:tblGrid>
                <a:gridCol w="256730">
                  <a:extLst>
                    <a:ext uri="{9D8B030D-6E8A-4147-A177-3AD203B41FA5}">
                      <a16:colId xmlns:a16="http://schemas.microsoft.com/office/drawing/2014/main" val="4245995244"/>
                    </a:ext>
                  </a:extLst>
                </a:gridCol>
                <a:gridCol w="655321">
                  <a:extLst>
                    <a:ext uri="{9D8B030D-6E8A-4147-A177-3AD203B41FA5}">
                      <a16:colId xmlns:a16="http://schemas.microsoft.com/office/drawing/2014/main" val="2512522495"/>
                    </a:ext>
                  </a:extLst>
                </a:gridCol>
                <a:gridCol w="655321">
                  <a:extLst>
                    <a:ext uri="{9D8B030D-6E8A-4147-A177-3AD203B41FA5}">
                      <a16:colId xmlns:a16="http://schemas.microsoft.com/office/drawing/2014/main" val="4274865778"/>
                    </a:ext>
                  </a:extLst>
                </a:gridCol>
              </a:tblGrid>
              <a:tr h="552561">
                <a:tc rowSpan="2">
                  <a:txBody>
                    <a:bodyPr/>
                    <a:lstStyle/>
                    <a:p>
                      <a:pPr marL="0" marR="0" algn="ctr">
                        <a:lnSpc>
                          <a:spcPct val="107000"/>
                        </a:lnSpc>
                        <a:spcBef>
                          <a:spcPts val="0"/>
                        </a:spcBef>
                        <a:spcAft>
                          <a:spcPts val="0"/>
                        </a:spcAft>
                      </a:pPr>
                      <a:endParaRPr lang="en-US"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005" marR="36005" marT="0" marB="0"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1200" b="0" dirty="0">
                          <a:solidFill>
                            <a:schemeClr val="bg1"/>
                          </a:solidFill>
                          <a:effectLst/>
                        </a:rPr>
                        <a:t>18%</a:t>
                      </a:r>
                      <a:endParaRPr lang="en-US" sz="12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005" marR="36005"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algn="ctr">
                        <a:lnSpc>
                          <a:spcPct val="107000"/>
                        </a:lnSpc>
                        <a:spcBef>
                          <a:spcPts val="0"/>
                        </a:spcBef>
                        <a:spcAft>
                          <a:spcPts val="0"/>
                        </a:spcAft>
                      </a:pPr>
                      <a:r>
                        <a:rPr lang="en-US" sz="1200" b="0" dirty="0">
                          <a:solidFill>
                            <a:schemeClr val="bg1"/>
                          </a:solidFill>
                          <a:effectLst/>
                        </a:rPr>
                        <a:t>16%</a:t>
                      </a:r>
                      <a:endParaRPr lang="en-US" sz="12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005" marR="36005"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4260327647"/>
                  </a:ext>
                </a:extLst>
              </a:tr>
              <a:tr h="552561">
                <a:tc vMerge="1">
                  <a:txBody>
                    <a:bodyPr/>
                    <a:lstStyle/>
                    <a:p>
                      <a:pPr marL="0" marR="0" algn="ctr">
                        <a:lnSpc>
                          <a:spcPct val="107000"/>
                        </a:lnSpc>
                        <a:spcBef>
                          <a:spcPts val="0"/>
                        </a:spcBef>
                        <a:spcAft>
                          <a:spcPts val="0"/>
                        </a:spcAft>
                      </a:pPr>
                      <a:endParaRPr lang="en-US"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005" marR="3600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algn="ctr">
                        <a:lnSpc>
                          <a:spcPct val="107000"/>
                        </a:lnSpc>
                        <a:spcBef>
                          <a:spcPts val="0"/>
                        </a:spcBef>
                        <a:spcAft>
                          <a:spcPts val="0"/>
                        </a:spcAft>
                      </a:pPr>
                      <a:r>
                        <a:rPr lang="en-US" sz="1200" b="0" dirty="0">
                          <a:solidFill>
                            <a:schemeClr val="bg1"/>
                          </a:solidFill>
                          <a:effectLst/>
                        </a:rPr>
                        <a:t>42%</a:t>
                      </a:r>
                      <a:endParaRPr lang="en-US" sz="12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005" marR="36005"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0" marR="0" algn="ctr">
                        <a:lnSpc>
                          <a:spcPct val="107000"/>
                        </a:lnSpc>
                        <a:spcBef>
                          <a:spcPts val="0"/>
                        </a:spcBef>
                        <a:spcAft>
                          <a:spcPts val="0"/>
                        </a:spcAft>
                      </a:pPr>
                      <a:r>
                        <a:rPr lang="en-US" sz="1200" b="0" dirty="0">
                          <a:solidFill>
                            <a:schemeClr val="bg1"/>
                          </a:solidFill>
                          <a:effectLst/>
                        </a:rPr>
                        <a:t>24%</a:t>
                      </a:r>
                      <a:endParaRPr lang="en-US" sz="12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005" marR="36005"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899478731"/>
                  </a:ext>
                </a:extLst>
              </a:tr>
              <a:tr h="294370">
                <a:tc>
                  <a:txBody>
                    <a:bodyPr/>
                    <a:lstStyle/>
                    <a:p>
                      <a:pPr marL="0" marR="0" algn="ctr">
                        <a:lnSpc>
                          <a:spcPct val="107000"/>
                        </a:lnSpc>
                        <a:spcBef>
                          <a:spcPts val="0"/>
                        </a:spcBef>
                        <a:spcAft>
                          <a:spcPts val="0"/>
                        </a:spcAft>
                      </a:pPr>
                      <a:endParaRPr lang="en-US"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005" marR="3600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algn="ctr">
                        <a:lnSpc>
                          <a:spcPct val="107000"/>
                        </a:lnSpc>
                        <a:spcBef>
                          <a:spcPts val="0"/>
                        </a:spcBef>
                        <a:spcAft>
                          <a:spcPts val="0"/>
                        </a:spcAft>
                      </a:pPr>
                      <a:endParaRPr lang="en-US"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005" marR="3600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gn="ctr">
                        <a:lnSpc>
                          <a:spcPct val="107000"/>
                        </a:lnSpc>
                        <a:spcBef>
                          <a:spcPts val="0"/>
                        </a:spcBef>
                        <a:spcAft>
                          <a:spcPts val="0"/>
                        </a:spcAft>
                      </a:pPr>
                      <a:endParaRPr lang="en-US"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005" marR="3600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007141844"/>
                  </a:ext>
                </a:extLst>
              </a:tr>
            </a:tbl>
          </a:graphicData>
        </a:graphic>
      </p:graphicFrame>
      <p:sp>
        <p:nvSpPr>
          <p:cNvPr id="31" name="Arrow: Up 30">
            <a:extLst>
              <a:ext uri="{FF2B5EF4-FFF2-40B4-BE49-F238E27FC236}">
                <a16:creationId xmlns:a16="http://schemas.microsoft.com/office/drawing/2014/main" id="{070B701A-DFE0-4D6F-A37A-E550A33AF2EE}"/>
              </a:ext>
            </a:extLst>
          </p:cNvPr>
          <p:cNvSpPr/>
          <p:nvPr/>
        </p:nvSpPr>
        <p:spPr bwMode="gray">
          <a:xfrm>
            <a:off x="4189355" y="2408228"/>
            <a:ext cx="130440" cy="708871"/>
          </a:xfrm>
          <a:prstGeom prst="up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Arrow: Up 31">
            <a:extLst>
              <a:ext uri="{FF2B5EF4-FFF2-40B4-BE49-F238E27FC236}">
                <a16:creationId xmlns:a16="http://schemas.microsoft.com/office/drawing/2014/main" id="{9A2A55D6-3ECF-46B1-B9FD-7A91C61C4E80}"/>
              </a:ext>
            </a:extLst>
          </p:cNvPr>
          <p:cNvSpPr/>
          <p:nvPr/>
        </p:nvSpPr>
        <p:spPr bwMode="gray">
          <a:xfrm rot="5400000">
            <a:off x="4974933" y="3007810"/>
            <a:ext cx="130440" cy="943507"/>
          </a:xfrm>
          <a:prstGeom prst="up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TextBox 22">
            <a:extLst>
              <a:ext uri="{FF2B5EF4-FFF2-40B4-BE49-F238E27FC236}">
                <a16:creationId xmlns:a16="http://schemas.microsoft.com/office/drawing/2014/main" id="{BC67BC4C-5C71-4947-9DC5-2B2A0C96CCDD}"/>
              </a:ext>
            </a:extLst>
          </p:cNvPr>
          <p:cNvSpPr txBox="1"/>
          <p:nvPr/>
        </p:nvSpPr>
        <p:spPr bwMode="gray">
          <a:xfrm rot="16200000">
            <a:off x="3661809" y="2690212"/>
            <a:ext cx="843565" cy="128849"/>
          </a:xfrm>
          <a:prstGeom prst="rect">
            <a:avLst/>
          </a:prstGeom>
          <a:noFill/>
        </p:spPr>
        <p:txBody>
          <a:bodyPr wrap="square" lIns="0" tIns="0" rIns="0" bIns="0" rtlCol="0" anchor="ctr">
            <a:noAutofit/>
          </a:bodyPr>
          <a:lstStyle>
            <a:defPPr>
              <a:defRPr lang="en-US"/>
            </a:defPPr>
            <a:lvl1pPr algn="ctr">
              <a:spcBef>
                <a:spcPts val="500"/>
              </a:spcBef>
              <a:defRPr sz="1200"/>
            </a:lvl1pPr>
          </a:lstStyle>
          <a:p>
            <a:pPr marL="0" marR="0" lvl="0" indent="0" defTabSz="537667" rtl="0" eaLnBrk="1" fontAlgn="auto" latinLnBrk="0" hangingPunct="1">
              <a:lnSpc>
                <a:spcPct val="100000"/>
              </a:lnSpc>
              <a:spcBef>
                <a:spcPts val="500"/>
              </a:spcBef>
              <a:spcAft>
                <a:spcPts val="0"/>
              </a:spcAft>
              <a:buClrTx/>
              <a:buSzTx/>
              <a:buFontTx/>
              <a:buNone/>
              <a:tabLst/>
              <a:defRPr/>
            </a:pPr>
            <a:r>
              <a:rPr kumimoji="0" lang="en-US" sz="800" b="0" u="none" strike="noStrike" kern="1200" cap="none" spc="0" normalizeH="0" baseline="0" noProof="0" dirty="0">
                <a:ln>
                  <a:noFill/>
                </a:ln>
                <a:solidFill>
                  <a:schemeClr val="bg1"/>
                </a:solidFill>
                <a:effectLst/>
                <a:uLnTx/>
                <a:uFillTx/>
                <a:latin typeface="Verdana"/>
                <a:ea typeface="+mn-ea"/>
                <a:cs typeface="+mn-cs"/>
              </a:rPr>
              <a:t>Engagement</a:t>
            </a:r>
          </a:p>
        </p:txBody>
      </p:sp>
      <p:sp>
        <p:nvSpPr>
          <p:cNvPr id="24" name="TextBox 23">
            <a:extLst>
              <a:ext uri="{FF2B5EF4-FFF2-40B4-BE49-F238E27FC236}">
                <a16:creationId xmlns:a16="http://schemas.microsoft.com/office/drawing/2014/main" id="{33D0B56B-F150-4AF0-A484-495B74FBACEE}"/>
              </a:ext>
            </a:extLst>
          </p:cNvPr>
          <p:cNvSpPr txBox="1"/>
          <p:nvPr/>
        </p:nvSpPr>
        <p:spPr bwMode="gray">
          <a:xfrm>
            <a:off x="4653450" y="3578294"/>
            <a:ext cx="766877" cy="106486"/>
          </a:xfrm>
          <a:prstGeom prst="rect">
            <a:avLst/>
          </a:prstGeom>
          <a:noFill/>
        </p:spPr>
        <p:txBody>
          <a:bodyPr wrap="square" lIns="0" tIns="0" rIns="0" bIns="0" rtlCol="0" anchor="ctr">
            <a:noAutofit/>
          </a:bodyPr>
          <a:lstStyle>
            <a:defPPr>
              <a:defRPr lang="en-US"/>
            </a:defPPr>
            <a:lvl1pPr algn="ctr">
              <a:spcBef>
                <a:spcPts val="500"/>
              </a:spcBef>
              <a:defRPr sz="1200"/>
            </a:lvl1pPr>
          </a:lstStyle>
          <a:p>
            <a:pPr marL="0" marR="0" lvl="0" indent="0" defTabSz="537667" rtl="0" eaLnBrk="1" fontAlgn="auto" latinLnBrk="0" hangingPunct="1">
              <a:lnSpc>
                <a:spcPct val="100000"/>
              </a:lnSpc>
              <a:spcBef>
                <a:spcPts val="500"/>
              </a:spcBef>
              <a:spcAft>
                <a:spcPts val="0"/>
              </a:spcAft>
              <a:buClrTx/>
              <a:buSzTx/>
              <a:buFontTx/>
              <a:buNone/>
              <a:tabLst/>
              <a:defRPr/>
            </a:pPr>
            <a:r>
              <a:rPr kumimoji="0" lang="en-US" sz="800" b="0" u="none" strike="noStrike" kern="1200" cap="none" spc="0" normalizeH="0" baseline="0" noProof="0" dirty="0">
                <a:ln>
                  <a:noFill/>
                </a:ln>
                <a:solidFill>
                  <a:schemeClr val="bg1"/>
                </a:solidFill>
                <a:effectLst/>
                <a:uLnTx/>
                <a:uFillTx/>
                <a:latin typeface="Verdana"/>
                <a:ea typeface="+mn-ea"/>
                <a:cs typeface="+mn-cs"/>
              </a:rPr>
              <a:t>Preparedness</a:t>
            </a:r>
          </a:p>
        </p:txBody>
      </p:sp>
      <p:pic>
        <p:nvPicPr>
          <p:cNvPr id="33" name="Picture 32">
            <a:extLst>
              <a:ext uri="{FF2B5EF4-FFF2-40B4-BE49-F238E27FC236}">
                <a16:creationId xmlns:a16="http://schemas.microsoft.com/office/drawing/2014/main" id="{51E3CEF0-C8AD-FE41-91FB-66094828D74F}"/>
              </a:ext>
            </a:extLst>
          </p:cNvPr>
          <p:cNvPicPr/>
          <p:nvPr/>
        </p:nvPicPr>
        <p:blipFill rotWithShape="1">
          <a:blip r:embed="rId3"/>
          <a:srcRect/>
          <a:stretch/>
        </p:blipFill>
        <p:spPr bwMode="auto">
          <a:xfrm>
            <a:off x="296054" y="1694293"/>
            <a:ext cx="892965" cy="1178714"/>
          </a:xfrm>
          <a:prstGeom prst="rect">
            <a:avLst/>
          </a:prstGeom>
          <a:noFill/>
          <a:ln>
            <a:solidFill>
              <a:schemeClr val="bg1"/>
            </a:solidFill>
          </a:ln>
        </p:spPr>
      </p:pic>
      <p:grpSp>
        <p:nvGrpSpPr>
          <p:cNvPr id="44" name="Group 43">
            <a:extLst>
              <a:ext uri="{FF2B5EF4-FFF2-40B4-BE49-F238E27FC236}">
                <a16:creationId xmlns:a16="http://schemas.microsoft.com/office/drawing/2014/main" id="{EA0BD567-FD10-4041-9A51-AB877CF3E315}"/>
              </a:ext>
            </a:extLst>
          </p:cNvPr>
          <p:cNvGrpSpPr/>
          <p:nvPr/>
        </p:nvGrpSpPr>
        <p:grpSpPr>
          <a:xfrm>
            <a:off x="309723" y="1702386"/>
            <a:ext cx="878607" cy="1172974"/>
            <a:chOff x="4421497" y="302808"/>
            <a:chExt cx="843501" cy="1212489"/>
          </a:xfrm>
        </p:grpSpPr>
        <p:sp>
          <p:nvSpPr>
            <p:cNvPr id="48" name="Rectangle 47">
              <a:extLst>
                <a:ext uri="{FF2B5EF4-FFF2-40B4-BE49-F238E27FC236}">
                  <a16:creationId xmlns:a16="http://schemas.microsoft.com/office/drawing/2014/main" id="{3E653FDE-94E1-1142-B927-F44FE8D0960A}"/>
                </a:ext>
              </a:extLst>
            </p:cNvPr>
            <p:cNvSpPr/>
            <p:nvPr/>
          </p:nvSpPr>
          <p:spPr bwMode="gray">
            <a:xfrm>
              <a:off x="4421497" y="302808"/>
              <a:ext cx="843501" cy="1212489"/>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TextBox 48">
              <a:extLst>
                <a:ext uri="{FF2B5EF4-FFF2-40B4-BE49-F238E27FC236}">
                  <a16:creationId xmlns:a16="http://schemas.microsoft.com/office/drawing/2014/main" id="{53580C19-EB83-B046-8059-A5C754F6FD4F}"/>
                </a:ext>
              </a:extLst>
            </p:cNvPr>
            <p:cNvSpPr txBox="1"/>
            <p:nvPr/>
          </p:nvSpPr>
          <p:spPr>
            <a:xfrm>
              <a:off x="4665985" y="513104"/>
              <a:ext cx="330030" cy="738664"/>
            </a:xfrm>
            <a:prstGeom prst="rect">
              <a:avLst/>
            </a:prstGeom>
            <a:noFill/>
          </p:spPr>
          <p:txBody>
            <a:bodyPr wrap="square" lIns="0" tIns="0" rIns="0" bIns="0" rtlCol="0">
              <a:spAutoFit/>
            </a:bodyPr>
            <a:lstStyle/>
            <a:p>
              <a:pPr>
                <a:spcBef>
                  <a:spcPts val="500"/>
                </a:spcBef>
              </a:pPr>
              <a:r>
                <a:rPr lang="en-US" sz="4800" b="1" dirty="0">
                  <a:solidFill>
                    <a:schemeClr val="bg1"/>
                  </a:solidFill>
                  <a:latin typeface="+mj-lt"/>
                </a:rPr>
                <a:t>?</a:t>
              </a:r>
            </a:p>
          </p:txBody>
        </p:sp>
      </p:grpSp>
    </p:spTree>
    <p:extLst>
      <p:ext uri="{BB962C8B-B14F-4D97-AF65-F5344CB8AC3E}">
        <p14:creationId xmlns:p14="http://schemas.microsoft.com/office/powerpoint/2010/main" val="168566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4"/>
                                        </p:tgtEl>
                                      </p:cBhvr>
                                    </p:animEffect>
                                    <p:set>
                                      <p:cBhvr>
                                        <p:cTn id="7" dur="1" fill="hold">
                                          <p:stCondLst>
                                            <p:cond delay="499"/>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bwMode="gray"/>
        <p:txBody>
          <a:bodyPr/>
          <a:lstStyle/>
          <a:p>
            <a:r>
              <a:rPr lang="en-US" dirty="0"/>
              <a:t>2019 Student Communication Preferences Study Key Finding</a:t>
            </a:r>
          </a:p>
        </p:txBody>
      </p:sp>
      <p:sp>
        <p:nvSpPr>
          <p:cNvPr id="4" name="Text Placeholder 3"/>
          <p:cNvSpPr>
            <a:spLocks noGrp="1"/>
          </p:cNvSpPr>
          <p:nvPr>
            <p:ph type="body" sz="quarter" idx="12"/>
          </p:nvPr>
        </p:nvSpPr>
        <p:spPr bwMode="gray">
          <a:xfrm>
            <a:off x="266700" y="309824"/>
            <a:ext cx="5600700" cy="256480"/>
          </a:xfrm>
        </p:spPr>
        <p:txBody>
          <a:bodyPr/>
          <a:lstStyle/>
          <a:p>
            <a:r>
              <a:rPr lang="en-US" dirty="0"/>
              <a:t>Fun Fact: College Research Trends </a:t>
            </a:r>
          </a:p>
        </p:txBody>
      </p:sp>
      <p:sp>
        <p:nvSpPr>
          <p:cNvPr id="7" name="TextBox 6"/>
          <p:cNvSpPr txBox="1"/>
          <p:nvPr/>
        </p:nvSpPr>
        <p:spPr bwMode="gray">
          <a:xfrm>
            <a:off x="-5823746" y="1922719"/>
            <a:ext cx="4577443" cy="276999"/>
          </a:xfrm>
          <a:prstGeom prst="rect">
            <a:avLst/>
          </a:prstGeom>
          <a:noFill/>
        </p:spPr>
        <p:txBody>
          <a:bodyPr wrap="square" lIns="0" tIns="0" rIns="0" bIns="0" rtlCol="0">
            <a:spAutoFit/>
          </a:bodyPr>
          <a:lstStyle>
            <a:defPPr>
              <a:defRPr lang="en-US"/>
            </a:defPPr>
            <a:lvl1pPr algn="ctr">
              <a:spcBef>
                <a:spcPts val="500"/>
              </a:spcBef>
              <a:defRPr sz="1200"/>
            </a:lvl1p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1000" b="0" i="0" u="none" strike="noStrike" kern="1200" cap="none" spc="0" normalizeH="0" baseline="0" noProof="0" dirty="0">
                <a:ln>
                  <a:noFill/>
                </a:ln>
                <a:solidFill>
                  <a:srgbClr val="4F5861"/>
                </a:solidFill>
                <a:effectLst/>
                <a:uLnTx/>
                <a:uFillTx/>
                <a:latin typeface="Verdana"/>
                <a:ea typeface="+mn-ea"/>
                <a:cs typeface="+mn-cs"/>
              </a:rPr>
              <a:t>Regional Growth in High School Graduates</a:t>
            </a:r>
            <a:br>
              <a:rPr kumimoji="0" lang="en-US" sz="1000" b="0" i="0" u="none" strike="noStrike" kern="1200" cap="none" spc="0" normalizeH="0" baseline="0" noProof="0" dirty="0">
                <a:ln>
                  <a:noFill/>
                </a:ln>
                <a:solidFill>
                  <a:srgbClr val="4F5861"/>
                </a:solidFill>
                <a:effectLst/>
                <a:uLnTx/>
                <a:uFillTx/>
                <a:latin typeface="Verdana"/>
                <a:ea typeface="+mn-ea"/>
                <a:cs typeface="+mn-cs"/>
              </a:rPr>
            </a:br>
            <a:r>
              <a:rPr kumimoji="0" lang="en-US" sz="800" b="0" i="1" u="none" strike="noStrike" kern="1200" cap="none" spc="0" normalizeH="0" baseline="0" noProof="0" dirty="0">
                <a:ln>
                  <a:noFill/>
                </a:ln>
                <a:solidFill>
                  <a:srgbClr val="4F5861"/>
                </a:solidFill>
                <a:effectLst/>
                <a:uLnTx/>
                <a:uFillTx/>
                <a:latin typeface="Verdana"/>
                <a:ea typeface="+mn-ea"/>
                <a:cs typeface="+mn-cs"/>
              </a:rPr>
              <a:t>2011-2022</a:t>
            </a:r>
          </a:p>
        </p:txBody>
      </p:sp>
      <p:sp>
        <p:nvSpPr>
          <p:cNvPr id="8" name="TextBox 7"/>
          <p:cNvSpPr txBox="1"/>
          <p:nvPr/>
        </p:nvSpPr>
        <p:spPr bwMode="gray">
          <a:xfrm>
            <a:off x="-5842135" y="1490357"/>
            <a:ext cx="4577443" cy="215444"/>
          </a:xfrm>
          <a:prstGeom prst="rect">
            <a:avLst/>
          </a:prstGeom>
          <a:noFill/>
        </p:spPr>
        <p:txBody>
          <a:bodyPr wrap="square" lIns="0" tIns="0" rIns="0" bIns="0" rtlCol="0">
            <a:spAutoFit/>
          </a:bodyPr>
          <a:lstStyle>
            <a:defPPr>
              <a:defRPr lang="en-US"/>
            </a:defPPr>
            <a:lvl1pPr algn="ctr">
              <a:spcBef>
                <a:spcPts val="500"/>
              </a:spcBef>
              <a:defRPr sz="1200"/>
            </a:lvl1p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1400" b="0" i="0" u="none" strike="noStrike" kern="1200" cap="none" spc="0" normalizeH="0" baseline="0" noProof="0" dirty="0">
                <a:ln>
                  <a:noFill/>
                </a:ln>
                <a:solidFill>
                  <a:srgbClr val="4F5861"/>
                </a:solidFill>
                <a:effectLst/>
                <a:uLnTx/>
                <a:uFillTx/>
                <a:latin typeface="Verdana"/>
                <a:ea typeface="+mn-ea"/>
                <a:cs typeface="+mn-cs"/>
              </a:rPr>
              <a:t>Mixed Demographic Fortunes</a:t>
            </a:r>
            <a:endParaRPr kumimoji="0" lang="en-US" sz="1200" b="0" i="0" u="none" strike="noStrike" kern="1200" cap="none" spc="0" normalizeH="0" baseline="0" noProof="0" dirty="0">
              <a:ln>
                <a:noFill/>
              </a:ln>
              <a:solidFill>
                <a:srgbClr val="4F5861"/>
              </a:solidFill>
              <a:effectLst/>
              <a:uLnTx/>
              <a:uFillTx/>
              <a:latin typeface="Verdana"/>
              <a:ea typeface="+mn-ea"/>
              <a:cs typeface="+mn-cs"/>
            </a:endParaRPr>
          </a:p>
        </p:txBody>
      </p:sp>
      <p:sp>
        <p:nvSpPr>
          <p:cNvPr id="105" name="Rectangle 104"/>
          <p:cNvSpPr/>
          <p:nvPr/>
        </p:nvSpPr>
        <p:spPr bwMode="gray">
          <a:xfrm>
            <a:off x="-12537440" y="2395178"/>
            <a:ext cx="3779520" cy="5113528"/>
          </a:xfrm>
          <a:prstGeom prst="rect">
            <a:avLst/>
          </a:prstGeom>
          <a:solidFill>
            <a:schemeClr val="bg2"/>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06" name="Rectangle 105"/>
          <p:cNvSpPr/>
          <p:nvPr/>
        </p:nvSpPr>
        <p:spPr bwMode="gray">
          <a:xfrm>
            <a:off x="-12628880" y="3313495"/>
            <a:ext cx="3972560" cy="1487883"/>
          </a:xfrm>
          <a:prstGeom prst="rect">
            <a:avLst/>
          </a:prstGeom>
          <a:solidFill>
            <a:schemeClr val="bg1"/>
          </a:solidFill>
          <a:ln w="1905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07" name="Rectangle 106"/>
          <p:cNvSpPr/>
          <p:nvPr/>
        </p:nvSpPr>
        <p:spPr bwMode="gray">
          <a:xfrm>
            <a:off x="-8492336" y="2395178"/>
            <a:ext cx="2060457" cy="5113528"/>
          </a:xfrm>
          <a:prstGeom prst="rect">
            <a:avLst/>
          </a:prstGeom>
          <a:solidFill>
            <a:schemeClr val="bg2"/>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08" name="Rectangle 107"/>
          <p:cNvSpPr/>
          <p:nvPr/>
        </p:nvSpPr>
        <p:spPr bwMode="gray">
          <a:xfrm>
            <a:off x="-15343718" y="2395178"/>
            <a:ext cx="2524683" cy="5113528"/>
          </a:xfrm>
          <a:prstGeom prst="rect">
            <a:avLst/>
          </a:prstGeom>
          <a:solidFill>
            <a:schemeClr val="bg2"/>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09" name="TextBox 108"/>
          <p:cNvSpPr txBox="1"/>
          <p:nvPr/>
        </p:nvSpPr>
        <p:spPr bwMode="gray">
          <a:xfrm>
            <a:off x="-15110866" y="2061219"/>
            <a:ext cx="2156022" cy="184666"/>
          </a:xfrm>
          <a:prstGeom prst="rect">
            <a:avLst/>
          </a:prstGeom>
          <a:noFill/>
        </p:spPr>
        <p:txBody>
          <a:bodyPr wrap="square" lIns="0" tIns="0" rIns="0" bIns="0" rtlCol="0">
            <a:sp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1200" b="0" i="0" u="none" strike="noStrike" kern="1200" cap="none" spc="0" normalizeH="0" baseline="0" noProof="0" dirty="0">
                <a:ln>
                  <a:noFill/>
                </a:ln>
                <a:solidFill>
                  <a:srgbClr val="4F5861"/>
                </a:solidFill>
                <a:effectLst/>
                <a:uLnTx/>
                <a:uFillTx/>
                <a:latin typeface="Verdana"/>
                <a:ea typeface="+mn-ea"/>
                <a:cs typeface="+mn-cs"/>
              </a:rPr>
              <a:t>A Shifting Context</a:t>
            </a:r>
            <a:endParaRPr kumimoji="0" lang="en-US" sz="1200" b="0" i="1" u="none" strike="noStrike" kern="1200" cap="none" spc="0" normalizeH="0" baseline="0" noProof="0" dirty="0">
              <a:ln>
                <a:noFill/>
              </a:ln>
              <a:solidFill>
                <a:srgbClr val="4F5861"/>
              </a:solidFill>
              <a:effectLst/>
              <a:uLnTx/>
              <a:uFillTx/>
              <a:latin typeface="Verdana"/>
              <a:ea typeface="+mn-ea"/>
              <a:cs typeface="+mn-cs"/>
            </a:endParaRPr>
          </a:p>
        </p:txBody>
      </p:sp>
      <p:sp>
        <p:nvSpPr>
          <p:cNvPr id="110" name="TextBox 109"/>
          <p:cNvSpPr txBox="1"/>
          <p:nvPr/>
        </p:nvSpPr>
        <p:spPr bwMode="gray">
          <a:xfrm>
            <a:off x="-12537440" y="2069275"/>
            <a:ext cx="3779520" cy="184666"/>
          </a:xfrm>
          <a:prstGeom prst="rect">
            <a:avLst/>
          </a:prstGeom>
          <a:noFill/>
        </p:spPr>
        <p:txBody>
          <a:bodyPr wrap="square" lIns="0" tIns="0" rIns="0" bIns="0" rtlCol="0">
            <a:sp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1200" b="0" i="0" u="none" strike="noStrike" kern="1200" cap="none" spc="0" normalizeH="0" baseline="0" noProof="0" dirty="0">
                <a:ln>
                  <a:noFill/>
                </a:ln>
                <a:solidFill>
                  <a:srgbClr val="4F5861"/>
                </a:solidFill>
                <a:effectLst/>
                <a:uLnTx/>
                <a:uFillTx/>
                <a:latin typeface="Verdana"/>
                <a:ea typeface="+mn-ea"/>
                <a:cs typeface="+mn-cs"/>
              </a:rPr>
              <a:t>A Focused Response</a:t>
            </a:r>
            <a:endParaRPr kumimoji="0" lang="en-US" sz="1200" b="0" i="1" u="none" strike="noStrike" kern="1200" cap="none" spc="0" normalizeH="0" baseline="0" noProof="0" dirty="0">
              <a:ln>
                <a:noFill/>
              </a:ln>
              <a:solidFill>
                <a:srgbClr val="4F5861"/>
              </a:solidFill>
              <a:effectLst/>
              <a:uLnTx/>
              <a:uFillTx/>
              <a:latin typeface="Verdana"/>
              <a:ea typeface="+mn-ea"/>
              <a:cs typeface="+mn-cs"/>
            </a:endParaRPr>
          </a:p>
        </p:txBody>
      </p:sp>
      <p:sp>
        <p:nvSpPr>
          <p:cNvPr id="111" name="TextBox 110"/>
          <p:cNvSpPr txBox="1"/>
          <p:nvPr/>
        </p:nvSpPr>
        <p:spPr bwMode="gray">
          <a:xfrm>
            <a:off x="-8519863" y="2084369"/>
            <a:ext cx="2156022" cy="184666"/>
          </a:xfrm>
          <a:prstGeom prst="rect">
            <a:avLst/>
          </a:prstGeom>
          <a:noFill/>
        </p:spPr>
        <p:txBody>
          <a:bodyPr wrap="square" lIns="0" tIns="0" rIns="0" bIns="0" rtlCol="0">
            <a:sp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1200" b="0" i="0" u="none" strike="noStrike" kern="1200" cap="none" spc="0" normalizeH="0" baseline="0" noProof="0" dirty="0">
                <a:ln>
                  <a:noFill/>
                </a:ln>
                <a:solidFill>
                  <a:srgbClr val="4F5861"/>
                </a:solidFill>
                <a:effectLst/>
                <a:uLnTx/>
                <a:uFillTx/>
                <a:latin typeface="Verdana"/>
                <a:ea typeface="+mn-ea"/>
                <a:cs typeface="+mn-cs"/>
              </a:rPr>
              <a:t>A Decisive Result</a:t>
            </a:r>
            <a:endParaRPr kumimoji="0" lang="en-US" sz="1200" b="0" i="1" u="none" strike="noStrike" kern="1200" cap="none" spc="0" normalizeH="0" baseline="0" noProof="0" dirty="0">
              <a:ln>
                <a:noFill/>
              </a:ln>
              <a:solidFill>
                <a:srgbClr val="4F5861"/>
              </a:solidFill>
              <a:effectLst/>
              <a:uLnTx/>
              <a:uFillTx/>
              <a:latin typeface="Verdana"/>
              <a:ea typeface="+mn-ea"/>
              <a:cs typeface="+mn-cs"/>
            </a:endParaRPr>
          </a:p>
        </p:txBody>
      </p:sp>
      <p:sp>
        <p:nvSpPr>
          <p:cNvPr id="112" name="TextBox 111"/>
          <p:cNvSpPr txBox="1"/>
          <p:nvPr/>
        </p:nvSpPr>
        <p:spPr bwMode="gray">
          <a:xfrm>
            <a:off x="-15215121" y="2543011"/>
            <a:ext cx="2371624" cy="369332"/>
          </a:xfrm>
          <a:prstGeom prst="rect">
            <a:avLst/>
          </a:prstGeom>
          <a:noFill/>
        </p:spPr>
        <p:txBody>
          <a:bodyPr wrap="square" lIns="0" tIns="0" rIns="0" bIns="0" rtlCol="0">
            <a:sp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1200" b="0" i="0" u="none" strike="noStrike" kern="1200" cap="none" spc="0" normalizeH="0" baseline="0" noProof="0" dirty="0">
                <a:ln>
                  <a:noFill/>
                </a:ln>
                <a:solidFill>
                  <a:srgbClr val="4F5861"/>
                </a:solidFill>
                <a:effectLst/>
                <a:uLnTx/>
                <a:uFillTx/>
                <a:latin typeface="Verdana"/>
                <a:ea typeface="+mn-ea"/>
                <a:cs typeface="+mn-cs"/>
              </a:rPr>
              <a:t>Rise of the Small-Scale Campaign Donor</a:t>
            </a:r>
            <a:endParaRPr kumimoji="0" lang="en-US" sz="1200" b="0" i="1" u="none" strike="noStrike" kern="1200" cap="none" spc="0" normalizeH="0" baseline="0" noProof="0" dirty="0">
              <a:ln>
                <a:noFill/>
              </a:ln>
              <a:solidFill>
                <a:srgbClr val="4F5861"/>
              </a:solidFill>
              <a:effectLst/>
              <a:uLnTx/>
              <a:uFillTx/>
              <a:latin typeface="Verdana"/>
              <a:ea typeface="+mn-ea"/>
              <a:cs typeface="+mn-cs"/>
            </a:endParaRPr>
          </a:p>
        </p:txBody>
      </p:sp>
      <p:sp>
        <p:nvSpPr>
          <p:cNvPr id="113" name="TextBox 112"/>
          <p:cNvSpPr txBox="1"/>
          <p:nvPr/>
        </p:nvSpPr>
        <p:spPr bwMode="gray">
          <a:xfrm>
            <a:off x="-15272996" y="5351599"/>
            <a:ext cx="2371624" cy="184666"/>
          </a:xfrm>
          <a:prstGeom prst="rect">
            <a:avLst/>
          </a:prstGeom>
          <a:noFill/>
        </p:spPr>
        <p:txBody>
          <a:bodyPr wrap="square" lIns="0" tIns="0" rIns="0" bIns="0" rtlCol="0">
            <a:sp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1200" b="0" i="0" u="none" strike="noStrike" kern="1200" cap="none" spc="0" normalizeH="0" baseline="0" noProof="0" dirty="0">
                <a:ln>
                  <a:noFill/>
                </a:ln>
                <a:solidFill>
                  <a:srgbClr val="4F5861"/>
                </a:solidFill>
                <a:effectLst/>
                <a:uLnTx/>
                <a:uFillTx/>
                <a:latin typeface="Verdana"/>
                <a:ea typeface="+mn-ea"/>
                <a:cs typeface="+mn-cs"/>
              </a:rPr>
              <a:t>Rise of the Political Internet</a:t>
            </a:r>
            <a:endParaRPr kumimoji="0" lang="en-US" sz="1200" b="0" i="1" u="none" strike="noStrike" kern="1200" cap="none" spc="0" normalizeH="0" baseline="0" noProof="0" dirty="0">
              <a:ln>
                <a:noFill/>
              </a:ln>
              <a:solidFill>
                <a:srgbClr val="4F5861"/>
              </a:solidFill>
              <a:effectLst/>
              <a:uLnTx/>
              <a:uFillTx/>
              <a:latin typeface="Verdana"/>
              <a:ea typeface="+mn-ea"/>
              <a:cs typeface="+mn-cs"/>
            </a:endParaRPr>
          </a:p>
        </p:txBody>
      </p:sp>
      <p:sp>
        <p:nvSpPr>
          <p:cNvPr id="114" name="Rectangle 113"/>
          <p:cNvSpPr/>
          <p:nvPr/>
        </p:nvSpPr>
        <p:spPr bwMode="gray">
          <a:xfrm>
            <a:off x="-8014019" y="3201540"/>
            <a:ext cx="170332" cy="170332"/>
          </a:xfrm>
          <a:prstGeom prst="rect">
            <a:avLst/>
          </a:prstGeom>
          <a:solidFill>
            <a:schemeClr val="accent3"/>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15" name="Text Placeholder 19"/>
          <p:cNvSpPr>
            <a:spLocks noGrp="1"/>
          </p:cNvSpPr>
          <p:nvPr>
            <p:ph type="body" sz="quarter" idx="4294967295"/>
          </p:nvPr>
        </p:nvSpPr>
        <p:spPr bwMode="gray">
          <a:xfrm>
            <a:off x="-7769912" y="3218880"/>
            <a:ext cx="1070195" cy="123111"/>
          </a:xfrm>
          <a:prstGeom prst="rect">
            <a:avLst/>
          </a:prstGeom>
        </p:spPr>
        <p:txBody>
          <a:bodyPr/>
          <a:lstStyle/>
          <a:p>
            <a:pPr>
              <a:spcBef>
                <a:spcPts val="500"/>
              </a:spcBef>
            </a:pPr>
            <a:r>
              <a:rPr lang="en-US" sz="800" dirty="0"/>
              <a:t>Less than $200</a:t>
            </a:r>
            <a:endParaRPr lang="en-US" sz="800" i="1" dirty="0"/>
          </a:p>
        </p:txBody>
      </p:sp>
      <p:sp>
        <p:nvSpPr>
          <p:cNvPr id="116" name="Rectangle 115"/>
          <p:cNvSpPr/>
          <p:nvPr/>
        </p:nvSpPr>
        <p:spPr bwMode="gray">
          <a:xfrm>
            <a:off x="-8025373" y="2979403"/>
            <a:ext cx="170332" cy="170332"/>
          </a:xfrm>
          <a:prstGeom prst="rect">
            <a:avLst/>
          </a:prstGeom>
          <a:solidFill>
            <a:schemeClr val="bg1"/>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17" name="Text Placeholder 19"/>
          <p:cNvSpPr>
            <a:spLocks noGrp="1"/>
          </p:cNvSpPr>
          <p:nvPr>
            <p:ph type="body" sz="quarter" idx="4294967295"/>
          </p:nvPr>
        </p:nvSpPr>
        <p:spPr bwMode="gray">
          <a:xfrm>
            <a:off x="-7801585" y="2996743"/>
            <a:ext cx="1093482" cy="123111"/>
          </a:xfrm>
          <a:prstGeom prst="rect">
            <a:avLst/>
          </a:prstGeom>
        </p:spPr>
        <p:txBody>
          <a:bodyPr/>
          <a:lstStyle/>
          <a:p>
            <a:pPr>
              <a:spcBef>
                <a:spcPts val="500"/>
              </a:spcBef>
            </a:pPr>
            <a:r>
              <a:rPr lang="en-US" sz="800" dirty="0"/>
              <a:t>More than $200</a:t>
            </a:r>
            <a:endParaRPr lang="en-US" sz="800" i="1" dirty="0"/>
          </a:p>
        </p:txBody>
      </p:sp>
      <p:sp>
        <p:nvSpPr>
          <p:cNvPr id="118" name="Text Placeholder 19"/>
          <p:cNvSpPr>
            <a:spLocks noGrp="1"/>
          </p:cNvSpPr>
          <p:nvPr>
            <p:ph type="body" sz="quarter" idx="4294967295"/>
          </p:nvPr>
        </p:nvSpPr>
        <p:spPr bwMode="gray">
          <a:xfrm>
            <a:off x="-8367209" y="2580587"/>
            <a:ext cx="1781262" cy="184666"/>
          </a:xfrm>
          <a:prstGeom prst="rect">
            <a:avLst/>
          </a:prstGeom>
        </p:spPr>
        <p:txBody>
          <a:bodyPr/>
          <a:lstStyle/>
          <a:p>
            <a:pPr algn="ctr">
              <a:spcBef>
                <a:spcPts val="500"/>
              </a:spcBef>
            </a:pPr>
            <a:r>
              <a:rPr lang="en-US" sz="1200" dirty="0"/>
              <a:t>Total Contributions</a:t>
            </a:r>
          </a:p>
        </p:txBody>
      </p:sp>
      <p:sp>
        <p:nvSpPr>
          <p:cNvPr id="119" name="TextBox 118"/>
          <p:cNvSpPr txBox="1"/>
          <p:nvPr/>
        </p:nvSpPr>
        <p:spPr bwMode="gray">
          <a:xfrm>
            <a:off x="-15215121" y="3125414"/>
            <a:ext cx="2279024" cy="307777"/>
          </a:xfrm>
          <a:prstGeom prst="rect">
            <a:avLst/>
          </a:prstGeom>
          <a:noFill/>
        </p:spPr>
        <p:txBody>
          <a:bodyPr wrap="square" lIns="0" tIns="0" rIns="0" bIns="0" rtlCol="0">
            <a:sp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1000" b="0" i="0" u="none" strike="noStrike" kern="1200" cap="none" spc="0" normalizeH="0" baseline="0" noProof="0" dirty="0">
                <a:ln>
                  <a:noFill/>
                </a:ln>
                <a:solidFill>
                  <a:srgbClr val="4F5861"/>
                </a:solidFill>
                <a:effectLst/>
                <a:uLnTx/>
                <a:uFillTx/>
                <a:latin typeface="Verdana"/>
                <a:ea typeface="+mn-ea"/>
                <a:cs typeface="+mn-cs"/>
              </a:rPr>
              <a:t>2002 legislation caps individual contributions to political campaigns</a:t>
            </a:r>
          </a:p>
        </p:txBody>
      </p:sp>
      <p:sp>
        <p:nvSpPr>
          <p:cNvPr id="120" name="TextBox 119"/>
          <p:cNvSpPr txBox="1"/>
          <p:nvPr/>
        </p:nvSpPr>
        <p:spPr bwMode="gray">
          <a:xfrm>
            <a:off x="-15145384" y="5615818"/>
            <a:ext cx="2190540" cy="461665"/>
          </a:xfrm>
          <a:prstGeom prst="rect">
            <a:avLst/>
          </a:prstGeom>
          <a:noFill/>
        </p:spPr>
        <p:txBody>
          <a:bodyPr wrap="square" lIns="0" tIns="0" rIns="0" bIns="0" rtlCol="0">
            <a:sp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1000" b="0" i="0" u="none" strike="noStrike" kern="1200" cap="none" spc="0" normalizeH="0" baseline="0" noProof="0" dirty="0">
                <a:ln>
                  <a:noFill/>
                </a:ln>
                <a:solidFill>
                  <a:srgbClr val="4F5861"/>
                </a:solidFill>
                <a:effectLst/>
                <a:uLnTx/>
                <a:uFillTx/>
                <a:latin typeface="Verdana"/>
                <a:ea typeface="+mn-ea"/>
                <a:cs typeface="+mn-cs"/>
              </a:rPr>
              <a:t>% of U.S. Adults </a:t>
            </a:r>
            <a:br>
              <a:rPr kumimoji="0" lang="en-US" sz="1000" b="0" i="0" u="none" strike="noStrike" kern="1200" cap="none" spc="0" normalizeH="0" baseline="0" noProof="0" dirty="0">
                <a:ln>
                  <a:noFill/>
                </a:ln>
                <a:solidFill>
                  <a:srgbClr val="4F5861"/>
                </a:solidFill>
                <a:effectLst/>
                <a:uLnTx/>
                <a:uFillTx/>
                <a:latin typeface="Verdana"/>
                <a:ea typeface="+mn-ea"/>
                <a:cs typeface="+mn-cs"/>
              </a:rPr>
            </a:br>
            <a:r>
              <a:rPr kumimoji="0" lang="en-US" sz="1000" b="0" i="0" u="none" strike="noStrike" kern="1200" cap="none" spc="0" normalizeH="0" baseline="0" noProof="0" dirty="0">
                <a:ln>
                  <a:noFill/>
                </a:ln>
                <a:solidFill>
                  <a:srgbClr val="4F5861"/>
                </a:solidFill>
                <a:effectLst/>
                <a:uLnTx/>
                <a:uFillTx/>
                <a:latin typeface="Verdana"/>
                <a:ea typeface="+mn-ea"/>
                <a:cs typeface="+mn-cs"/>
              </a:rPr>
              <a:t>Politically Active Online</a:t>
            </a:r>
            <a:br>
              <a:rPr kumimoji="0" lang="en-US" sz="1000" b="0" i="0" u="none" strike="noStrike" kern="1200" cap="none" spc="0" normalizeH="0" baseline="0" noProof="0" dirty="0">
                <a:ln>
                  <a:noFill/>
                </a:ln>
                <a:solidFill>
                  <a:srgbClr val="4F5861"/>
                </a:solidFill>
                <a:effectLst/>
                <a:uLnTx/>
                <a:uFillTx/>
                <a:latin typeface="Verdana"/>
                <a:ea typeface="+mn-ea"/>
                <a:cs typeface="+mn-cs"/>
              </a:rPr>
            </a:br>
            <a:r>
              <a:rPr kumimoji="0" lang="en-US" sz="1000" b="0" i="1" u="none" strike="noStrike" kern="1200" cap="none" spc="0" normalizeH="0" baseline="0" noProof="0" dirty="0">
                <a:ln>
                  <a:noFill/>
                </a:ln>
                <a:solidFill>
                  <a:srgbClr val="4F5861"/>
                </a:solidFill>
                <a:effectLst/>
                <a:uLnTx/>
                <a:uFillTx/>
                <a:latin typeface="Verdana"/>
                <a:ea typeface="+mn-ea"/>
                <a:cs typeface="+mn-cs"/>
              </a:rPr>
              <a:t>2004 vs. 2008</a:t>
            </a:r>
          </a:p>
        </p:txBody>
      </p:sp>
      <p:sp>
        <p:nvSpPr>
          <p:cNvPr id="121" name="Rectangle 120"/>
          <p:cNvSpPr/>
          <p:nvPr/>
        </p:nvSpPr>
        <p:spPr bwMode="gray">
          <a:xfrm>
            <a:off x="-10505452" y="5451048"/>
            <a:ext cx="170332" cy="170332"/>
          </a:xfrm>
          <a:prstGeom prst="rect">
            <a:avLst/>
          </a:prstGeom>
          <a:solidFill>
            <a:schemeClr val="accent3"/>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22" name="Text Placeholder 19"/>
          <p:cNvSpPr>
            <a:spLocks noGrp="1"/>
          </p:cNvSpPr>
          <p:nvPr>
            <p:ph type="body" sz="quarter" idx="4294967295"/>
          </p:nvPr>
        </p:nvSpPr>
        <p:spPr bwMode="gray">
          <a:xfrm>
            <a:off x="-10261344" y="5468388"/>
            <a:ext cx="1345944" cy="153888"/>
          </a:xfrm>
          <a:prstGeom prst="rect">
            <a:avLst/>
          </a:prstGeom>
        </p:spPr>
        <p:txBody>
          <a:bodyPr/>
          <a:lstStyle/>
          <a:p>
            <a:pPr>
              <a:spcBef>
                <a:spcPts val="500"/>
              </a:spcBef>
            </a:pPr>
            <a:r>
              <a:rPr lang="en-US" sz="1000" b="1" dirty="0"/>
              <a:t>Obama</a:t>
            </a:r>
            <a:r>
              <a:rPr lang="en-US" sz="1000" dirty="0"/>
              <a:t> Supporters</a:t>
            </a:r>
            <a:endParaRPr lang="en-US" sz="1000" i="1" dirty="0"/>
          </a:p>
        </p:txBody>
      </p:sp>
      <p:sp>
        <p:nvSpPr>
          <p:cNvPr id="123" name="Rectangle 122"/>
          <p:cNvSpPr/>
          <p:nvPr/>
        </p:nvSpPr>
        <p:spPr bwMode="gray">
          <a:xfrm>
            <a:off x="-12222316" y="5450874"/>
            <a:ext cx="170332" cy="170332"/>
          </a:xfrm>
          <a:prstGeom prst="rect">
            <a:avLst/>
          </a:prstGeom>
          <a:solidFill>
            <a:schemeClr val="bg1"/>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24" name="Text Placeholder 19"/>
          <p:cNvSpPr>
            <a:spLocks noGrp="1"/>
          </p:cNvSpPr>
          <p:nvPr>
            <p:ph type="body" sz="quarter" idx="4294967295"/>
          </p:nvPr>
        </p:nvSpPr>
        <p:spPr bwMode="gray">
          <a:xfrm>
            <a:off x="-11998528" y="5468214"/>
            <a:ext cx="1389088" cy="307777"/>
          </a:xfrm>
          <a:prstGeom prst="rect">
            <a:avLst/>
          </a:prstGeom>
        </p:spPr>
        <p:txBody>
          <a:bodyPr/>
          <a:lstStyle/>
          <a:p>
            <a:pPr>
              <a:spcBef>
                <a:spcPts val="500"/>
              </a:spcBef>
            </a:pPr>
            <a:r>
              <a:rPr lang="en-US" sz="1000" b="1" dirty="0"/>
              <a:t>McCain</a:t>
            </a:r>
            <a:r>
              <a:rPr lang="en-US" sz="1000" dirty="0"/>
              <a:t> Supporters</a:t>
            </a:r>
            <a:endParaRPr lang="en-US" sz="1000" i="1" dirty="0"/>
          </a:p>
        </p:txBody>
      </p:sp>
      <p:cxnSp>
        <p:nvCxnSpPr>
          <p:cNvPr id="125" name="Straight Connector 124"/>
          <p:cNvCxnSpPr/>
          <p:nvPr/>
        </p:nvCxnSpPr>
        <p:spPr bwMode="gray">
          <a:xfrm>
            <a:off x="-11009856" y="5782843"/>
            <a:ext cx="0" cy="1471863"/>
          </a:xfrm>
          <a:prstGeom prst="line">
            <a:avLst/>
          </a:prstGeom>
          <a:ln w="12700">
            <a:solidFill>
              <a:schemeClr val="accent3"/>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26" name="TextBox 125"/>
          <p:cNvSpPr txBox="1"/>
          <p:nvPr/>
        </p:nvSpPr>
        <p:spPr bwMode="gray">
          <a:xfrm>
            <a:off x="-12259762" y="5863503"/>
            <a:ext cx="1153705" cy="307777"/>
          </a:xfrm>
          <a:prstGeom prst="rect">
            <a:avLst/>
          </a:prstGeom>
          <a:noFill/>
        </p:spPr>
        <p:txBody>
          <a:bodyPr wrap="square" lIns="0" tIns="0" rIns="0" bIns="0" rtlCol="0">
            <a:spAutoFit/>
          </a:bodyPr>
          <a:lstStyle/>
          <a:p>
            <a:pPr marL="0" marR="0" lvl="0" indent="0" algn="r" defTabSz="537667" rtl="0" eaLnBrk="1" fontAlgn="auto" latinLnBrk="0" hangingPunct="1">
              <a:lnSpc>
                <a:spcPct val="100000"/>
              </a:lnSpc>
              <a:spcBef>
                <a:spcPts val="500"/>
              </a:spcBef>
              <a:spcAft>
                <a:spcPts val="0"/>
              </a:spcAft>
              <a:buClrTx/>
              <a:buSzTx/>
              <a:buFontTx/>
              <a:buNone/>
              <a:tabLst/>
              <a:defRPr/>
            </a:pPr>
            <a:r>
              <a:rPr kumimoji="0" lang="en-US" sz="1000" b="0" i="1" u="none" strike="noStrike" kern="1200" cap="none" spc="0" normalizeH="0" baseline="0" noProof="0" dirty="0">
                <a:ln>
                  <a:noFill/>
                </a:ln>
                <a:solidFill>
                  <a:srgbClr val="4F5861"/>
                </a:solidFill>
                <a:effectLst/>
                <a:uLnTx/>
                <a:uFillTx/>
                <a:latin typeface="Verdana"/>
                <a:ea typeface="+mn-ea"/>
                <a:cs typeface="+mn-cs"/>
              </a:rPr>
              <a:t>Signed up for election updates</a:t>
            </a:r>
          </a:p>
        </p:txBody>
      </p:sp>
      <p:sp>
        <p:nvSpPr>
          <p:cNvPr id="127" name="Rectangle 126"/>
          <p:cNvSpPr/>
          <p:nvPr/>
        </p:nvSpPr>
        <p:spPr bwMode="gray">
          <a:xfrm>
            <a:off x="-11011850" y="5810777"/>
            <a:ext cx="778497" cy="170332"/>
          </a:xfrm>
          <a:prstGeom prst="rect">
            <a:avLst/>
          </a:prstGeom>
          <a:solidFill>
            <a:schemeClr val="bg1"/>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28" name="Rectangle 127"/>
          <p:cNvSpPr/>
          <p:nvPr/>
        </p:nvSpPr>
        <p:spPr bwMode="gray">
          <a:xfrm>
            <a:off x="-11011850" y="6023488"/>
            <a:ext cx="1573210" cy="170332"/>
          </a:xfrm>
          <a:prstGeom prst="rect">
            <a:avLst/>
          </a:prstGeom>
          <a:solidFill>
            <a:schemeClr val="accent3"/>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29" name="Text Placeholder 19"/>
          <p:cNvSpPr>
            <a:spLocks noGrp="1"/>
          </p:cNvSpPr>
          <p:nvPr>
            <p:ph type="body" sz="quarter" idx="4294967295"/>
          </p:nvPr>
        </p:nvSpPr>
        <p:spPr bwMode="gray">
          <a:xfrm>
            <a:off x="-10183089" y="5835399"/>
            <a:ext cx="277089" cy="123111"/>
          </a:xfrm>
          <a:prstGeom prst="rect">
            <a:avLst/>
          </a:prstGeom>
        </p:spPr>
        <p:txBody>
          <a:bodyPr/>
          <a:lstStyle/>
          <a:p>
            <a:pPr>
              <a:spcBef>
                <a:spcPts val="500"/>
              </a:spcBef>
            </a:pPr>
            <a:r>
              <a:rPr lang="en-US" sz="800" dirty="0"/>
              <a:t>9%</a:t>
            </a:r>
            <a:endParaRPr lang="en-US" sz="800" i="1" dirty="0"/>
          </a:p>
        </p:txBody>
      </p:sp>
      <p:sp>
        <p:nvSpPr>
          <p:cNvPr id="130" name="Text Placeholder 19"/>
          <p:cNvSpPr>
            <a:spLocks noGrp="1"/>
          </p:cNvSpPr>
          <p:nvPr>
            <p:ph type="body" sz="quarter" idx="4294967295"/>
          </p:nvPr>
        </p:nvSpPr>
        <p:spPr bwMode="gray">
          <a:xfrm>
            <a:off x="-9401129" y="6047098"/>
            <a:ext cx="277089" cy="123111"/>
          </a:xfrm>
          <a:prstGeom prst="rect">
            <a:avLst/>
          </a:prstGeom>
        </p:spPr>
        <p:txBody>
          <a:bodyPr/>
          <a:lstStyle/>
          <a:p>
            <a:pPr>
              <a:spcBef>
                <a:spcPts val="500"/>
              </a:spcBef>
            </a:pPr>
            <a:r>
              <a:rPr lang="en-US" sz="800" dirty="0"/>
              <a:t>18%</a:t>
            </a:r>
            <a:endParaRPr lang="en-US" sz="800" i="1" dirty="0"/>
          </a:p>
        </p:txBody>
      </p:sp>
      <p:sp>
        <p:nvSpPr>
          <p:cNvPr id="131" name="Text Placeholder 19"/>
          <p:cNvSpPr>
            <a:spLocks noGrp="1"/>
          </p:cNvSpPr>
          <p:nvPr>
            <p:ph type="body" sz="quarter" idx="4294967295"/>
          </p:nvPr>
        </p:nvSpPr>
        <p:spPr bwMode="gray">
          <a:xfrm>
            <a:off x="-7409875" y="3696149"/>
            <a:ext cx="624321" cy="184666"/>
          </a:xfrm>
          <a:prstGeom prst="rect">
            <a:avLst/>
          </a:prstGeom>
        </p:spPr>
        <p:txBody>
          <a:bodyPr/>
          <a:lstStyle/>
          <a:p>
            <a:pPr algn="ctr">
              <a:spcBef>
                <a:spcPts val="500"/>
              </a:spcBef>
            </a:pPr>
            <a:r>
              <a:rPr lang="en-US" sz="1200" dirty="0"/>
              <a:t>$</a:t>
            </a:r>
            <a:r>
              <a:rPr lang="en-US" sz="1200" b="1" dirty="0"/>
              <a:t>265</a:t>
            </a:r>
            <a:r>
              <a:rPr lang="en-US" sz="1200" dirty="0"/>
              <a:t>M</a:t>
            </a:r>
          </a:p>
        </p:txBody>
      </p:sp>
      <p:grpSp>
        <p:nvGrpSpPr>
          <p:cNvPr id="132" name="Group 131"/>
          <p:cNvGrpSpPr/>
          <p:nvPr/>
        </p:nvGrpSpPr>
        <p:grpSpPr>
          <a:xfrm>
            <a:off x="-7371148" y="3954568"/>
            <a:ext cx="570018" cy="3114771"/>
            <a:chOff x="7165109" y="5303288"/>
            <a:chExt cx="518198" cy="1454296"/>
          </a:xfrm>
        </p:grpSpPr>
        <p:sp>
          <p:nvSpPr>
            <p:cNvPr id="133" name="Rectangle 132"/>
            <p:cNvSpPr/>
            <p:nvPr/>
          </p:nvSpPr>
          <p:spPr bwMode="gray">
            <a:xfrm>
              <a:off x="7165109" y="6035598"/>
              <a:ext cx="518198" cy="721986"/>
            </a:xfrm>
            <a:prstGeom prst="rect">
              <a:avLst/>
            </a:prstGeom>
            <a:solidFill>
              <a:schemeClr val="accent3"/>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34" name="Rectangle 133"/>
            <p:cNvSpPr/>
            <p:nvPr/>
          </p:nvSpPr>
          <p:spPr bwMode="gray">
            <a:xfrm>
              <a:off x="7165109" y="5303288"/>
              <a:ext cx="518198" cy="732310"/>
            </a:xfrm>
            <a:prstGeom prst="rect">
              <a:avLst/>
            </a:prstGeom>
            <a:solidFill>
              <a:schemeClr val="bg1"/>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grpSp>
      <p:sp>
        <p:nvSpPr>
          <p:cNvPr id="135" name="Text Placeholder 19"/>
          <p:cNvSpPr>
            <a:spLocks noGrp="1"/>
          </p:cNvSpPr>
          <p:nvPr>
            <p:ph type="body" sz="quarter" idx="4294967295"/>
          </p:nvPr>
        </p:nvSpPr>
        <p:spPr bwMode="gray">
          <a:xfrm>
            <a:off x="-8111112" y="5834093"/>
            <a:ext cx="624321" cy="184666"/>
          </a:xfrm>
          <a:prstGeom prst="rect">
            <a:avLst/>
          </a:prstGeom>
        </p:spPr>
        <p:txBody>
          <a:bodyPr/>
          <a:lstStyle/>
          <a:p>
            <a:pPr algn="ctr">
              <a:spcBef>
                <a:spcPts val="500"/>
              </a:spcBef>
            </a:pPr>
            <a:r>
              <a:rPr lang="en-US" sz="1200" dirty="0"/>
              <a:t>$</a:t>
            </a:r>
            <a:r>
              <a:rPr lang="en-US" sz="1200" b="1" dirty="0"/>
              <a:t>88</a:t>
            </a:r>
            <a:r>
              <a:rPr lang="en-US" sz="1200" dirty="0"/>
              <a:t>M</a:t>
            </a:r>
          </a:p>
        </p:txBody>
      </p:sp>
      <p:grpSp>
        <p:nvGrpSpPr>
          <p:cNvPr id="136" name="Group 135"/>
          <p:cNvGrpSpPr/>
          <p:nvPr/>
        </p:nvGrpSpPr>
        <p:grpSpPr>
          <a:xfrm>
            <a:off x="-8072385" y="6066439"/>
            <a:ext cx="570018" cy="1005824"/>
            <a:chOff x="8286107" y="5281712"/>
            <a:chExt cx="518198" cy="1475872"/>
          </a:xfrm>
        </p:grpSpPr>
        <p:sp>
          <p:nvSpPr>
            <p:cNvPr id="137" name="Rectangle 136"/>
            <p:cNvSpPr/>
            <p:nvPr/>
          </p:nvSpPr>
          <p:spPr bwMode="gray">
            <a:xfrm>
              <a:off x="8286107" y="5281712"/>
              <a:ext cx="518198" cy="1220688"/>
            </a:xfrm>
            <a:prstGeom prst="rect">
              <a:avLst/>
            </a:prstGeom>
            <a:solidFill>
              <a:schemeClr val="bg1"/>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38" name="Rectangle 137"/>
            <p:cNvSpPr/>
            <p:nvPr/>
          </p:nvSpPr>
          <p:spPr bwMode="gray">
            <a:xfrm>
              <a:off x="8286107" y="6381086"/>
              <a:ext cx="518198" cy="376498"/>
            </a:xfrm>
            <a:prstGeom prst="rect">
              <a:avLst/>
            </a:prstGeom>
            <a:solidFill>
              <a:schemeClr val="accent3"/>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grpSp>
      <p:cxnSp>
        <p:nvCxnSpPr>
          <p:cNvPr id="139" name="Straight Connector 138"/>
          <p:cNvCxnSpPr/>
          <p:nvPr/>
        </p:nvCxnSpPr>
        <p:spPr bwMode="gray">
          <a:xfrm>
            <a:off x="-8302268" y="7076725"/>
            <a:ext cx="1616984" cy="0"/>
          </a:xfrm>
          <a:prstGeom prst="line">
            <a:avLst/>
          </a:prstGeom>
          <a:ln w="19050">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40" name="Text Placeholder 19"/>
          <p:cNvSpPr>
            <a:spLocks noGrp="1"/>
          </p:cNvSpPr>
          <p:nvPr>
            <p:ph type="body" sz="quarter" idx="4294967295"/>
          </p:nvPr>
        </p:nvSpPr>
        <p:spPr bwMode="gray">
          <a:xfrm>
            <a:off x="-8201378" y="7119304"/>
            <a:ext cx="830971" cy="153888"/>
          </a:xfrm>
          <a:prstGeom prst="rect">
            <a:avLst/>
          </a:prstGeom>
        </p:spPr>
        <p:txBody>
          <a:bodyPr/>
          <a:lstStyle/>
          <a:p>
            <a:pPr algn="ctr">
              <a:spcBef>
                <a:spcPts val="500"/>
              </a:spcBef>
            </a:pPr>
            <a:r>
              <a:rPr lang="en-US" sz="1000" dirty="0"/>
              <a:t>McCain</a:t>
            </a:r>
          </a:p>
        </p:txBody>
      </p:sp>
      <p:sp>
        <p:nvSpPr>
          <p:cNvPr id="141" name="Text Placeholder 19"/>
          <p:cNvSpPr>
            <a:spLocks noGrp="1"/>
          </p:cNvSpPr>
          <p:nvPr>
            <p:ph type="body" sz="quarter" idx="4294967295"/>
          </p:nvPr>
        </p:nvSpPr>
        <p:spPr bwMode="gray">
          <a:xfrm>
            <a:off x="-7485806" y="7117498"/>
            <a:ext cx="830971" cy="153888"/>
          </a:xfrm>
          <a:prstGeom prst="rect">
            <a:avLst/>
          </a:prstGeom>
        </p:spPr>
        <p:txBody>
          <a:bodyPr/>
          <a:lstStyle/>
          <a:p>
            <a:pPr algn="ctr">
              <a:spcBef>
                <a:spcPts val="500"/>
              </a:spcBef>
            </a:pPr>
            <a:r>
              <a:rPr lang="en-US" sz="1000" dirty="0"/>
              <a:t>Obama</a:t>
            </a:r>
          </a:p>
        </p:txBody>
      </p:sp>
      <p:sp>
        <p:nvSpPr>
          <p:cNvPr id="142" name="Oval 141"/>
          <p:cNvSpPr/>
          <p:nvPr/>
        </p:nvSpPr>
        <p:spPr bwMode="gray">
          <a:xfrm>
            <a:off x="-14745592" y="6846607"/>
            <a:ext cx="503398" cy="503398"/>
          </a:xfrm>
          <a:prstGeom prst="ellipse">
            <a:avLst/>
          </a:prstGeom>
          <a:solidFill>
            <a:schemeClr val="bg1"/>
          </a:solidFill>
          <a:ln w="1905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43" name="Oval 142"/>
          <p:cNvSpPr/>
          <p:nvPr/>
        </p:nvSpPr>
        <p:spPr bwMode="gray">
          <a:xfrm rot="10800000">
            <a:off x="-14612437" y="6218729"/>
            <a:ext cx="993127" cy="993127"/>
          </a:xfrm>
          <a:prstGeom prst="ellipse">
            <a:avLst/>
          </a:prstGeom>
          <a:solidFill>
            <a:schemeClr val="bg1"/>
          </a:solidFill>
          <a:ln w="28575">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44" name="Down Arrow 143"/>
          <p:cNvSpPr/>
          <p:nvPr/>
        </p:nvSpPr>
        <p:spPr bwMode="gray">
          <a:xfrm rot="10800000">
            <a:off x="-14298157" y="6304189"/>
            <a:ext cx="377103" cy="788159"/>
          </a:xfrm>
          <a:prstGeom prst="downArrow">
            <a:avLst/>
          </a:prstGeom>
          <a:solidFill>
            <a:schemeClr val="bg2"/>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45" name="TextBox 144"/>
          <p:cNvSpPr txBox="1"/>
          <p:nvPr/>
        </p:nvSpPr>
        <p:spPr bwMode="gray">
          <a:xfrm>
            <a:off x="-14690026" y="6548117"/>
            <a:ext cx="1157725" cy="307777"/>
          </a:xfrm>
          <a:prstGeom prst="rect">
            <a:avLst/>
          </a:prstGeom>
          <a:noFill/>
        </p:spPr>
        <p:txBody>
          <a:bodyPr wrap="square" lIns="0" tIns="0" rIns="0" bIns="0" rtlCol="0">
            <a:sp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2000" b="1" i="0" u="none" strike="noStrike" kern="1200" cap="none" spc="0" normalizeH="0" baseline="0" noProof="0" dirty="0">
                <a:ln>
                  <a:noFill/>
                </a:ln>
                <a:solidFill>
                  <a:srgbClr val="4F5861"/>
                </a:solidFill>
                <a:effectLst/>
                <a:uLnTx/>
                <a:uFillTx/>
                <a:latin typeface="Verdana"/>
                <a:ea typeface="+mn-ea"/>
                <a:cs typeface="+mn-cs"/>
              </a:rPr>
              <a:t>+</a:t>
            </a:r>
            <a:r>
              <a:rPr kumimoji="0" lang="en-US" sz="2000" b="0" i="0" u="none" strike="noStrike" kern="1200" cap="none" spc="0" normalizeH="0" baseline="0" noProof="0" dirty="0">
                <a:ln>
                  <a:noFill/>
                </a:ln>
                <a:solidFill>
                  <a:srgbClr val="4F5861"/>
                </a:solidFill>
                <a:effectLst/>
                <a:uLnTx/>
                <a:uFillTx/>
                <a:latin typeface="Verdana"/>
                <a:ea typeface="+mn-ea"/>
                <a:cs typeface="+mn-cs"/>
              </a:rPr>
              <a:t>24%</a:t>
            </a:r>
            <a:endParaRPr kumimoji="0" lang="en-US" sz="2000" b="0" i="1" u="none" strike="noStrike" kern="1200" cap="none" spc="0" normalizeH="0" baseline="0" noProof="0" dirty="0">
              <a:ln>
                <a:noFill/>
              </a:ln>
              <a:solidFill>
                <a:srgbClr val="4F5861"/>
              </a:solidFill>
              <a:effectLst/>
              <a:uLnTx/>
              <a:uFillTx/>
              <a:latin typeface="Verdana"/>
              <a:ea typeface="+mn-ea"/>
              <a:cs typeface="+mn-cs"/>
            </a:endParaRPr>
          </a:p>
        </p:txBody>
      </p:sp>
      <p:pic>
        <p:nvPicPr>
          <p:cNvPr id="146" name="Picture 2" descr="\\advisory.com\files\Public\Share\ABC Templates and Resources\ABC Art Icons Logos\ABC Modern Icons\Person_Casual_with_comput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4673837" y="6959785"/>
            <a:ext cx="291189" cy="241827"/>
          </a:xfrm>
          <a:prstGeom prst="rect">
            <a:avLst/>
          </a:prstGeom>
          <a:noFill/>
          <a:extLst>
            <a:ext uri="{909E8E84-426E-40dd-AFC4-6F175D3DCCD1}">
              <a14:hiddenFill xmlns:a14="http://schemas.microsoft.com/office/drawing/2010/main" xmlns="">
                <a:solidFill>
                  <a:srgbClr val="FFFFFF"/>
                </a:solidFill>
              </a14:hiddenFill>
            </a:ext>
          </a:extLst>
        </p:spPr>
      </p:pic>
      <p:sp>
        <p:nvSpPr>
          <p:cNvPr id="147" name="TextBox 146"/>
          <p:cNvSpPr txBox="1"/>
          <p:nvPr/>
        </p:nvSpPr>
        <p:spPr bwMode="gray">
          <a:xfrm>
            <a:off x="-12276056" y="6840094"/>
            <a:ext cx="1153705" cy="307777"/>
          </a:xfrm>
          <a:prstGeom prst="rect">
            <a:avLst/>
          </a:prstGeom>
          <a:noFill/>
        </p:spPr>
        <p:txBody>
          <a:bodyPr wrap="square" lIns="0" tIns="0" rIns="0" bIns="0" rtlCol="0">
            <a:spAutoFit/>
          </a:bodyPr>
          <a:lstStyle/>
          <a:p>
            <a:pPr marL="0" marR="0" lvl="0" indent="0" algn="r" defTabSz="537667" rtl="0" eaLnBrk="1" fontAlgn="auto" latinLnBrk="0" hangingPunct="1">
              <a:lnSpc>
                <a:spcPct val="100000"/>
              </a:lnSpc>
              <a:spcBef>
                <a:spcPts val="500"/>
              </a:spcBef>
              <a:spcAft>
                <a:spcPts val="0"/>
              </a:spcAft>
              <a:buClrTx/>
              <a:buSzTx/>
              <a:buFontTx/>
              <a:buNone/>
              <a:tabLst/>
              <a:defRPr/>
            </a:pPr>
            <a:r>
              <a:rPr kumimoji="0" lang="en-US" sz="1000" b="0" i="1" u="none" strike="noStrike" kern="1200" cap="none" spc="0" normalizeH="0" baseline="0" noProof="0" dirty="0">
                <a:ln>
                  <a:noFill/>
                </a:ln>
                <a:solidFill>
                  <a:srgbClr val="4F5861"/>
                </a:solidFill>
                <a:effectLst/>
                <a:uLnTx/>
                <a:uFillTx/>
                <a:latin typeface="Verdana"/>
                <a:ea typeface="+mn-ea"/>
                <a:cs typeface="+mn-cs"/>
              </a:rPr>
              <a:t>Donated money online</a:t>
            </a:r>
          </a:p>
        </p:txBody>
      </p:sp>
      <p:sp>
        <p:nvSpPr>
          <p:cNvPr id="148" name="Rectangle 147"/>
          <p:cNvSpPr/>
          <p:nvPr/>
        </p:nvSpPr>
        <p:spPr bwMode="gray">
          <a:xfrm>
            <a:off x="-11009856" y="6794834"/>
            <a:ext cx="646655" cy="170332"/>
          </a:xfrm>
          <a:prstGeom prst="rect">
            <a:avLst/>
          </a:prstGeom>
          <a:solidFill>
            <a:schemeClr val="bg1"/>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49" name="Rectangle 148"/>
          <p:cNvSpPr/>
          <p:nvPr/>
        </p:nvSpPr>
        <p:spPr bwMode="gray">
          <a:xfrm>
            <a:off x="-11009856" y="7007545"/>
            <a:ext cx="1225776" cy="170332"/>
          </a:xfrm>
          <a:prstGeom prst="rect">
            <a:avLst/>
          </a:prstGeom>
          <a:solidFill>
            <a:schemeClr val="accent3"/>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50" name="Text Placeholder 19"/>
          <p:cNvSpPr>
            <a:spLocks noGrp="1"/>
          </p:cNvSpPr>
          <p:nvPr>
            <p:ph type="body" sz="quarter" idx="4294967295"/>
          </p:nvPr>
        </p:nvSpPr>
        <p:spPr bwMode="gray">
          <a:xfrm>
            <a:off x="-10336395" y="6819456"/>
            <a:ext cx="277089" cy="123111"/>
          </a:xfrm>
          <a:prstGeom prst="rect">
            <a:avLst/>
          </a:prstGeom>
        </p:spPr>
        <p:txBody>
          <a:bodyPr/>
          <a:lstStyle/>
          <a:p>
            <a:pPr>
              <a:spcBef>
                <a:spcPts val="500"/>
              </a:spcBef>
            </a:pPr>
            <a:r>
              <a:rPr lang="en-US" sz="800" dirty="0"/>
              <a:t>6%</a:t>
            </a:r>
            <a:endParaRPr lang="en-US" sz="800" i="1" dirty="0"/>
          </a:p>
        </p:txBody>
      </p:sp>
      <p:sp>
        <p:nvSpPr>
          <p:cNvPr id="151" name="Text Placeholder 19"/>
          <p:cNvSpPr>
            <a:spLocks noGrp="1"/>
          </p:cNvSpPr>
          <p:nvPr>
            <p:ph type="body" sz="quarter" idx="4294967295"/>
          </p:nvPr>
        </p:nvSpPr>
        <p:spPr bwMode="gray">
          <a:xfrm>
            <a:off x="-9760065" y="7031155"/>
            <a:ext cx="277089" cy="123111"/>
          </a:xfrm>
          <a:prstGeom prst="rect">
            <a:avLst/>
          </a:prstGeom>
        </p:spPr>
        <p:txBody>
          <a:bodyPr/>
          <a:lstStyle/>
          <a:p>
            <a:pPr>
              <a:spcBef>
                <a:spcPts val="500"/>
              </a:spcBef>
            </a:pPr>
            <a:r>
              <a:rPr lang="en-US" sz="800" dirty="0"/>
              <a:t>15%</a:t>
            </a:r>
            <a:endParaRPr lang="en-US" sz="800" i="1" dirty="0"/>
          </a:p>
        </p:txBody>
      </p:sp>
      <p:sp>
        <p:nvSpPr>
          <p:cNvPr id="152" name="TextBox 151"/>
          <p:cNvSpPr txBox="1"/>
          <p:nvPr/>
        </p:nvSpPr>
        <p:spPr bwMode="gray">
          <a:xfrm>
            <a:off x="-12236394" y="6326840"/>
            <a:ext cx="1153705" cy="307777"/>
          </a:xfrm>
          <a:prstGeom prst="rect">
            <a:avLst/>
          </a:prstGeom>
          <a:noFill/>
        </p:spPr>
        <p:txBody>
          <a:bodyPr wrap="square" lIns="0" tIns="0" rIns="0" bIns="0" rtlCol="0">
            <a:spAutoFit/>
          </a:bodyPr>
          <a:lstStyle/>
          <a:p>
            <a:pPr marL="0" marR="0" lvl="0" indent="0" algn="r" defTabSz="537667" rtl="0" eaLnBrk="1" fontAlgn="auto" latinLnBrk="0" hangingPunct="1">
              <a:lnSpc>
                <a:spcPct val="100000"/>
              </a:lnSpc>
              <a:spcBef>
                <a:spcPts val="500"/>
              </a:spcBef>
              <a:spcAft>
                <a:spcPts val="0"/>
              </a:spcAft>
              <a:buClrTx/>
              <a:buSzTx/>
              <a:buFontTx/>
              <a:buNone/>
              <a:tabLst/>
              <a:defRPr/>
            </a:pPr>
            <a:r>
              <a:rPr kumimoji="0" lang="en-US" sz="1000" b="0" i="1" u="none" strike="noStrike" kern="1200" cap="none" spc="0" normalizeH="0" baseline="0" noProof="0" dirty="0">
                <a:ln>
                  <a:noFill/>
                </a:ln>
                <a:solidFill>
                  <a:srgbClr val="4F5861"/>
                </a:solidFill>
                <a:effectLst/>
                <a:uLnTx/>
                <a:uFillTx/>
                <a:latin typeface="Verdana"/>
                <a:ea typeface="+mn-ea"/>
                <a:cs typeface="+mn-cs"/>
              </a:rPr>
              <a:t>Signed up for email alerts</a:t>
            </a:r>
          </a:p>
        </p:txBody>
      </p:sp>
      <p:sp>
        <p:nvSpPr>
          <p:cNvPr id="153" name="Rectangle 152"/>
          <p:cNvSpPr/>
          <p:nvPr/>
        </p:nvSpPr>
        <p:spPr bwMode="gray">
          <a:xfrm>
            <a:off x="-11011805" y="6297822"/>
            <a:ext cx="722265" cy="170332"/>
          </a:xfrm>
          <a:prstGeom prst="rect">
            <a:avLst/>
          </a:prstGeom>
          <a:solidFill>
            <a:schemeClr val="bg1"/>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54" name="Rectangle 153"/>
          <p:cNvSpPr/>
          <p:nvPr/>
        </p:nvSpPr>
        <p:spPr bwMode="gray">
          <a:xfrm>
            <a:off x="-11011805" y="6510533"/>
            <a:ext cx="1105805" cy="170332"/>
          </a:xfrm>
          <a:prstGeom prst="rect">
            <a:avLst/>
          </a:prstGeom>
          <a:solidFill>
            <a:schemeClr val="accent3"/>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55" name="Text Placeholder 19"/>
          <p:cNvSpPr>
            <a:spLocks noGrp="1"/>
          </p:cNvSpPr>
          <p:nvPr>
            <p:ph type="body" sz="quarter" idx="4294967295"/>
          </p:nvPr>
        </p:nvSpPr>
        <p:spPr bwMode="gray">
          <a:xfrm>
            <a:off x="-10256749" y="6322444"/>
            <a:ext cx="277089" cy="123111"/>
          </a:xfrm>
          <a:prstGeom prst="rect">
            <a:avLst/>
          </a:prstGeom>
        </p:spPr>
        <p:txBody>
          <a:bodyPr/>
          <a:lstStyle/>
          <a:p>
            <a:pPr>
              <a:spcBef>
                <a:spcPts val="500"/>
              </a:spcBef>
            </a:pPr>
            <a:r>
              <a:rPr lang="en-US" sz="800" dirty="0"/>
              <a:t>8%</a:t>
            </a:r>
            <a:endParaRPr lang="en-US" sz="800" i="1" dirty="0"/>
          </a:p>
        </p:txBody>
      </p:sp>
      <p:sp>
        <p:nvSpPr>
          <p:cNvPr id="156" name="Text Placeholder 19"/>
          <p:cNvSpPr>
            <a:spLocks noGrp="1"/>
          </p:cNvSpPr>
          <p:nvPr>
            <p:ph type="body" sz="quarter" idx="4294967295"/>
          </p:nvPr>
        </p:nvSpPr>
        <p:spPr bwMode="gray">
          <a:xfrm>
            <a:off x="-9853204" y="6534143"/>
            <a:ext cx="277089" cy="123111"/>
          </a:xfrm>
          <a:prstGeom prst="rect">
            <a:avLst/>
          </a:prstGeom>
        </p:spPr>
        <p:txBody>
          <a:bodyPr/>
          <a:lstStyle/>
          <a:p>
            <a:pPr>
              <a:spcBef>
                <a:spcPts val="500"/>
              </a:spcBef>
            </a:pPr>
            <a:r>
              <a:rPr lang="en-US" sz="800" dirty="0"/>
              <a:t>12%</a:t>
            </a:r>
            <a:endParaRPr lang="en-US" sz="800" i="1" dirty="0"/>
          </a:p>
        </p:txBody>
      </p:sp>
      <p:grpSp>
        <p:nvGrpSpPr>
          <p:cNvPr id="157" name="Group 156"/>
          <p:cNvGrpSpPr/>
          <p:nvPr/>
        </p:nvGrpSpPr>
        <p:grpSpPr>
          <a:xfrm>
            <a:off x="-15065191" y="3685324"/>
            <a:ext cx="423088" cy="981597"/>
            <a:chOff x="939983" y="3795942"/>
            <a:chExt cx="423088" cy="981597"/>
          </a:xfrm>
        </p:grpSpPr>
        <p:pic>
          <p:nvPicPr>
            <p:cNvPr id="158" name="Picture 3" descr="\\advisory.com\files\Public\Share\ABC Templates and Resources\ABC Art Icons Logos\ABC Modern Icons\Mone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2346" y="3795942"/>
              <a:ext cx="130725" cy="239132"/>
            </a:xfrm>
            <a:prstGeom prst="rect">
              <a:avLst/>
            </a:prstGeom>
            <a:noFill/>
            <a:extLst>
              <a:ext uri="{909E8E84-426E-40dd-AFC4-6F175D3DCCD1}">
                <a14:hiddenFill xmlns:a14="http://schemas.microsoft.com/office/drawing/2010/main" xmlns="">
                  <a:solidFill>
                    <a:srgbClr val="FFFFFF"/>
                  </a:solidFill>
                </a14:hiddenFill>
              </a:ext>
            </a:extLst>
          </p:spPr>
        </p:pic>
        <p:pic>
          <p:nvPicPr>
            <p:cNvPr id="159" name="Picture 2" descr="\\advisory.com\files\Public\Share\ABC Templates and Resources\ABC Art Icons Logos\ABC Modern Icons\Stick_Exec_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983" y="3907070"/>
              <a:ext cx="327878" cy="870469"/>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60" name="Group 159"/>
          <p:cNvGrpSpPr/>
          <p:nvPr/>
        </p:nvGrpSpPr>
        <p:grpSpPr>
          <a:xfrm>
            <a:off x="-13903154" y="3734411"/>
            <a:ext cx="197375" cy="457923"/>
            <a:chOff x="939983" y="3795942"/>
            <a:chExt cx="423088" cy="981597"/>
          </a:xfrm>
        </p:grpSpPr>
        <p:pic>
          <p:nvPicPr>
            <p:cNvPr id="161" name="Picture 3" descr="\\advisory.com\files\Public\Share\ABC Templates and Resources\ABC Art Icons Logos\ABC Modern Icons\Mone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2346" y="3795942"/>
              <a:ext cx="130725" cy="239132"/>
            </a:xfrm>
            <a:prstGeom prst="rect">
              <a:avLst/>
            </a:prstGeom>
            <a:noFill/>
            <a:extLst>
              <a:ext uri="{909E8E84-426E-40dd-AFC4-6F175D3DCCD1}">
                <a14:hiddenFill xmlns:a14="http://schemas.microsoft.com/office/drawing/2010/main" xmlns="">
                  <a:solidFill>
                    <a:srgbClr val="FFFFFF"/>
                  </a:solidFill>
                </a14:hiddenFill>
              </a:ext>
            </a:extLst>
          </p:spPr>
        </p:pic>
        <p:pic>
          <p:nvPicPr>
            <p:cNvPr id="162" name="Picture 2" descr="\\advisory.com\files\Public\Share\ABC Templates and Resources\ABC Art Icons Logos\ABC Modern Icons\Stick_Exec_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983" y="3907070"/>
              <a:ext cx="327878" cy="870469"/>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63" name="Group 162"/>
          <p:cNvGrpSpPr/>
          <p:nvPr/>
        </p:nvGrpSpPr>
        <p:grpSpPr>
          <a:xfrm>
            <a:off x="-13697515" y="3734411"/>
            <a:ext cx="197375" cy="457923"/>
            <a:chOff x="939983" y="3795942"/>
            <a:chExt cx="423088" cy="981597"/>
          </a:xfrm>
        </p:grpSpPr>
        <p:pic>
          <p:nvPicPr>
            <p:cNvPr id="164" name="Picture 3" descr="\\advisory.com\files\Public\Share\ABC Templates and Resources\ABC Art Icons Logos\ABC Modern Icons\Mone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2346" y="3795942"/>
              <a:ext cx="130725" cy="239132"/>
            </a:xfrm>
            <a:prstGeom prst="rect">
              <a:avLst/>
            </a:prstGeom>
            <a:noFill/>
            <a:extLst>
              <a:ext uri="{909E8E84-426E-40dd-AFC4-6F175D3DCCD1}">
                <a14:hiddenFill xmlns:a14="http://schemas.microsoft.com/office/drawing/2010/main" xmlns="">
                  <a:solidFill>
                    <a:srgbClr val="FFFFFF"/>
                  </a:solidFill>
                </a14:hiddenFill>
              </a:ext>
            </a:extLst>
          </p:spPr>
        </p:pic>
        <p:pic>
          <p:nvPicPr>
            <p:cNvPr id="165" name="Picture 2" descr="\\advisory.com\files\Public\Share\ABC Templates and Resources\ABC Art Icons Logos\ABC Modern Icons\Stick_Exec_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983" y="3907070"/>
              <a:ext cx="327878" cy="870469"/>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66" name="Group 165"/>
          <p:cNvGrpSpPr/>
          <p:nvPr/>
        </p:nvGrpSpPr>
        <p:grpSpPr>
          <a:xfrm>
            <a:off x="-13494983" y="3734411"/>
            <a:ext cx="197375" cy="457923"/>
            <a:chOff x="939983" y="3795942"/>
            <a:chExt cx="423088" cy="981597"/>
          </a:xfrm>
        </p:grpSpPr>
        <p:pic>
          <p:nvPicPr>
            <p:cNvPr id="167" name="Picture 3" descr="\\advisory.com\files\Public\Share\ABC Templates and Resources\ABC Art Icons Logos\ABC Modern Icons\Mone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2346" y="3795942"/>
              <a:ext cx="130725" cy="239132"/>
            </a:xfrm>
            <a:prstGeom prst="rect">
              <a:avLst/>
            </a:prstGeom>
            <a:noFill/>
            <a:extLst>
              <a:ext uri="{909E8E84-426E-40dd-AFC4-6F175D3DCCD1}">
                <a14:hiddenFill xmlns:a14="http://schemas.microsoft.com/office/drawing/2010/main" xmlns="">
                  <a:solidFill>
                    <a:srgbClr val="FFFFFF"/>
                  </a:solidFill>
                </a14:hiddenFill>
              </a:ext>
            </a:extLst>
          </p:spPr>
        </p:pic>
        <p:pic>
          <p:nvPicPr>
            <p:cNvPr id="168" name="Picture 2" descr="\\advisory.com\files\Public\Share\ABC Templates and Resources\ABC Art Icons Logos\ABC Modern Icons\Stick_Exec_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983" y="3907070"/>
              <a:ext cx="327878" cy="870469"/>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69" name="Group 168"/>
          <p:cNvGrpSpPr/>
          <p:nvPr/>
        </p:nvGrpSpPr>
        <p:grpSpPr>
          <a:xfrm>
            <a:off x="-13297608" y="3734411"/>
            <a:ext cx="197375" cy="457923"/>
            <a:chOff x="939983" y="3795942"/>
            <a:chExt cx="423088" cy="981597"/>
          </a:xfrm>
        </p:grpSpPr>
        <p:pic>
          <p:nvPicPr>
            <p:cNvPr id="170" name="Picture 3" descr="\\advisory.com\files\Public\Share\ABC Templates and Resources\ABC Art Icons Logos\ABC Modern Icons\Mone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2346" y="3795942"/>
              <a:ext cx="130725" cy="239132"/>
            </a:xfrm>
            <a:prstGeom prst="rect">
              <a:avLst/>
            </a:prstGeom>
            <a:noFill/>
            <a:extLst>
              <a:ext uri="{909E8E84-426E-40dd-AFC4-6F175D3DCCD1}">
                <a14:hiddenFill xmlns:a14="http://schemas.microsoft.com/office/drawing/2010/main" xmlns="">
                  <a:solidFill>
                    <a:srgbClr val="FFFFFF"/>
                  </a:solidFill>
                </a14:hiddenFill>
              </a:ext>
            </a:extLst>
          </p:spPr>
        </p:pic>
        <p:pic>
          <p:nvPicPr>
            <p:cNvPr id="171" name="Picture 2" descr="\\advisory.com\files\Public\Share\ABC Templates and Resources\ABC Art Icons Logos\ABC Modern Icons\Stick_Exec_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983" y="3907070"/>
              <a:ext cx="327878" cy="870469"/>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72" name="Group 171"/>
          <p:cNvGrpSpPr/>
          <p:nvPr/>
        </p:nvGrpSpPr>
        <p:grpSpPr>
          <a:xfrm>
            <a:off x="-13905772" y="4203608"/>
            <a:ext cx="197375" cy="457923"/>
            <a:chOff x="939983" y="3795942"/>
            <a:chExt cx="423088" cy="981597"/>
          </a:xfrm>
        </p:grpSpPr>
        <p:pic>
          <p:nvPicPr>
            <p:cNvPr id="173" name="Picture 3" descr="\\advisory.com\files\Public\Share\ABC Templates and Resources\ABC Art Icons Logos\ABC Modern Icons\Mone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2346" y="3795942"/>
              <a:ext cx="130725" cy="239132"/>
            </a:xfrm>
            <a:prstGeom prst="rect">
              <a:avLst/>
            </a:prstGeom>
            <a:noFill/>
            <a:extLst>
              <a:ext uri="{909E8E84-426E-40dd-AFC4-6F175D3DCCD1}">
                <a14:hiddenFill xmlns:a14="http://schemas.microsoft.com/office/drawing/2010/main" xmlns="">
                  <a:solidFill>
                    <a:srgbClr val="FFFFFF"/>
                  </a:solidFill>
                </a14:hiddenFill>
              </a:ext>
            </a:extLst>
          </p:spPr>
        </p:pic>
        <p:pic>
          <p:nvPicPr>
            <p:cNvPr id="174" name="Picture 2" descr="\\advisory.com\files\Public\Share\ABC Templates and Resources\ABC Art Icons Logos\ABC Modern Icons\Stick_Exec_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983" y="3907070"/>
              <a:ext cx="327878" cy="870469"/>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75" name="Group 174"/>
          <p:cNvGrpSpPr/>
          <p:nvPr/>
        </p:nvGrpSpPr>
        <p:grpSpPr>
          <a:xfrm>
            <a:off x="-13700133" y="4203608"/>
            <a:ext cx="197375" cy="457923"/>
            <a:chOff x="939983" y="3795942"/>
            <a:chExt cx="423088" cy="981597"/>
          </a:xfrm>
        </p:grpSpPr>
        <p:pic>
          <p:nvPicPr>
            <p:cNvPr id="176" name="Picture 3" descr="\\advisory.com\files\Public\Share\ABC Templates and Resources\ABC Art Icons Logos\ABC Modern Icons\Mone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2346" y="3795942"/>
              <a:ext cx="130725" cy="239132"/>
            </a:xfrm>
            <a:prstGeom prst="rect">
              <a:avLst/>
            </a:prstGeom>
            <a:noFill/>
            <a:extLst>
              <a:ext uri="{909E8E84-426E-40dd-AFC4-6F175D3DCCD1}">
                <a14:hiddenFill xmlns:a14="http://schemas.microsoft.com/office/drawing/2010/main" xmlns="">
                  <a:solidFill>
                    <a:srgbClr val="FFFFFF"/>
                  </a:solidFill>
                </a14:hiddenFill>
              </a:ext>
            </a:extLst>
          </p:spPr>
        </p:pic>
        <p:pic>
          <p:nvPicPr>
            <p:cNvPr id="177" name="Picture 2" descr="\\advisory.com\files\Public\Share\ABC Templates and Resources\ABC Art Icons Logos\ABC Modern Icons\Stick_Exec_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983" y="3907070"/>
              <a:ext cx="327878" cy="870469"/>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78" name="Group 177"/>
          <p:cNvGrpSpPr/>
          <p:nvPr/>
        </p:nvGrpSpPr>
        <p:grpSpPr>
          <a:xfrm>
            <a:off x="-13497601" y="4203608"/>
            <a:ext cx="197375" cy="457923"/>
            <a:chOff x="939983" y="3795942"/>
            <a:chExt cx="423088" cy="981597"/>
          </a:xfrm>
        </p:grpSpPr>
        <p:pic>
          <p:nvPicPr>
            <p:cNvPr id="179" name="Picture 3" descr="\\advisory.com\files\Public\Share\ABC Templates and Resources\ABC Art Icons Logos\ABC Modern Icons\Mone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2346" y="3795942"/>
              <a:ext cx="130725" cy="239132"/>
            </a:xfrm>
            <a:prstGeom prst="rect">
              <a:avLst/>
            </a:prstGeom>
            <a:noFill/>
            <a:extLst>
              <a:ext uri="{909E8E84-426E-40dd-AFC4-6F175D3DCCD1}">
                <a14:hiddenFill xmlns:a14="http://schemas.microsoft.com/office/drawing/2010/main" xmlns="">
                  <a:solidFill>
                    <a:srgbClr val="FFFFFF"/>
                  </a:solidFill>
                </a14:hiddenFill>
              </a:ext>
            </a:extLst>
          </p:spPr>
        </p:pic>
        <p:pic>
          <p:nvPicPr>
            <p:cNvPr id="180" name="Picture 2" descr="\\advisory.com\files\Public\Share\ABC Templates and Resources\ABC Art Icons Logos\ABC Modern Icons\Stick_Exec_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983" y="3907070"/>
              <a:ext cx="327878" cy="870469"/>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81" name="Group 180"/>
          <p:cNvGrpSpPr/>
          <p:nvPr/>
        </p:nvGrpSpPr>
        <p:grpSpPr>
          <a:xfrm>
            <a:off x="-13300226" y="4203608"/>
            <a:ext cx="197375" cy="457923"/>
            <a:chOff x="939983" y="3795942"/>
            <a:chExt cx="423088" cy="981597"/>
          </a:xfrm>
        </p:grpSpPr>
        <p:pic>
          <p:nvPicPr>
            <p:cNvPr id="182" name="Picture 3" descr="\\advisory.com\files\Public\Share\ABC Templates and Resources\ABC Art Icons Logos\ABC Modern Icons\Mone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2346" y="3795942"/>
              <a:ext cx="130725" cy="239132"/>
            </a:xfrm>
            <a:prstGeom prst="rect">
              <a:avLst/>
            </a:prstGeom>
            <a:noFill/>
            <a:extLst>
              <a:ext uri="{909E8E84-426E-40dd-AFC4-6F175D3DCCD1}">
                <a14:hiddenFill xmlns:a14="http://schemas.microsoft.com/office/drawing/2010/main" xmlns="">
                  <a:solidFill>
                    <a:srgbClr val="FFFFFF"/>
                  </a:solidFill>
                </a14:hiddenFill>
              </a:ext>
            </a:extLst>
          </p:spPr>
        </p:pic>
        <p:pic>
          <p:nvPicPr>
            <p:cNvPr id="183" name="Picture 2" descr="\\advisory.com\files\Public\Share\ABC Templates and Resources\ABC Art Icons Logos\ABC Modern Icons\Stick_Exec_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983" y="3907070"/>
              <a:ext cx="327878" cy="870469"/>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184" name="TextBox 183"/>
          <p:cNvSpPr txBox="1"/>
          <p:nvPr/>
        </p:nvSpPr>
        <p:spPr bwMode="gray">
          <a:xfrm>
            <a:off x="-12537440" y="5149580"/>
            <a:ext cx="3779519" cy="184666"/>
          </a:xfrm>
          <a:prstGeom prst="rect">
            <a:avLst/>
          </a:prstGeom>
          <a:noFill/>
        </p:spPr>
        <p:txBody>
          <a:bodyPr wrap="square" lIns="0" tIns="0" rIns="0" bIns="0" rtlCol="0">
            <a:sp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1200" b="0" i="0" u="none" strike="noStrike" kern="1200" cap="none" spc="0" normalizeH="0" baseline="0" noProof="0" dirty="0">
                <a:ln>
                  <a:noFill/>
                </a:ln>
                <a:solidFill>
                  <a:srgbClr val="4F5861"/>
                </a:solidFill>
                <a:effectLst/>
                <a:uLnTx/>
                <a:uFillTx/>
                <a:latin typeface="Verdana"/>
                <a:ea typeface="+mn-ea"/>
                <a:cs typeface="+mn-cs"/>
              </a:rPr>
              <a:t>Voter Activity</a:t>
            </a:r>
            <a:endParaRPr kumimoji="0" lang="en-US" sz="1000" b="0" i="1" u="none" strike="noStrike" kern="1200" cap="none" spc="0" normalizeH="0" baseline="0" noProof="0" dirty="0">
              <a:ln>
                <a:noFill/>
              </a:ln>
              <a:solidFill>
                <a:srgbClr val="4F5861"/>
              </a:solidFill>
              <a:effectLst/>
              <a:uLnTx/>
              <a:uFillTx/>
              <a:latin typeface="Verdana"/>
              <a:ea typeface="+mn-ea"/>
              <a:cs typeface="+mn-cs"/>
            </a:endParaRPr>
          </a:p>
        </p:txBody>
      </p:sp>
      <p:pic>
        <p:nvPicPr>
          <p:cNvPr id="185" name="Picture 2" descr="https://upload.wikimedia.org/wikipedia/en/thumb/b/b4/Obama_logomark.svg/1024px-Obama_logomark.sv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33072" y="2516478"/>
            <a:ext cx="676347" cy="676347"/>
          </a:xfrm>
          <a:prstGeom prst="rect">
            <a:avLst/>
          </a:prstGeom>
          <a:noFill/>
          <a:extLst>
            <a:ext uri="{909E8E84-426E-40dd-AFC4-6F175D3DCCD1}">
              <a14:hiddenFill xmlns:a14="http://schemas.microsoft.com/office/drawing/2010/main" xmlns="">
                <a:solidFill>
                  <a:srgbClr val="FFFFFF"/>
                </a:solidFill>
              </a14:hiddenFill>
            </a:ext>
          </a:extLst>
        </p:spPr>
      </p:pic>
      <p:sp>
        <p:nvSpPr>
          <p:cNvPr id="186" name="TextBox 185"/>
          <p:cNvSpPr txBox="1"/>
          <p:nvPr/>
        </p:nvSpPr>
        <p:spPr bwMode="gray">
          <a:xfrm>
            <a:off x="-12536025" y="3434106"/>
            <a:ext cx="3779519" cy="184666"/>
          </a:xfrm>
          <a:prstGeom prst="rect">
            <a:avLst/>
          </a:prstGeom>
          <a:noFill/>
        </p:spPr>
        <p:txBody>
          <a:bodyPr wrap="square" lIns="0" tIns="0" rIns="0" bIns="0" rtlCol="0">
            <a:sp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1200" b="0" i="0" u="none" strike="noStrike" kern="1200" cap="none" spc="0" normalizeH="0" baseline="0" noProof="0" dirty="0">
                <a:ln>
                  <a:noFill/>
                </a:ln>
                <a:solidFill>
                  <a:srgbClr val="4F5861"/>
                </a:solidFill>
                <a:effectLst/>
                <a:uLnTx/>
                <a:uFillTx/>
                <a:latin typeface="Verdana"/>
                <a:ea typeface="+mn-ea"/>
                <a:cs typeface="+mn-cs"/>
              </a:rPr>
              <a:t>Digital Campaign Strategy</a:t>
            </a:r>
            <a:endParaRPr kumimoji="0" lang="en-US" sz="1000" b="0" i="1" u="none" strike="noStrike" kern="1200" cap="none" spc="0" normalizeH="0" baseline="0" noProof="0" dirty="0">
              <a:ln>
                <a:noFill/>
              </a:ln>
              <a:solidFill>
                <a:srgbClr val="4F5861"/>
              </a:solidFill>
              <a:effectLst/>
              <a:uLnTx/>
              <a:uFillTx/>
              <a:latin typeface="Verdana"/>
              <a:ea typeface="+mn-ea"/>
              <a:cs typeface="+mn-cs"/>
            </a:endParaRPr>
          </a:p>
        </p:txBody>
      </p:sp>
      <p:sp>
        <p:nvSpPr>
          <p:cNvPr id="187" name="Right Arrow 186"/>
          <p:cNvSpPr/>
          <p:nvPr/>
        </p:nvSpPr>
        <p:spPr bwMode="gray">
          <a:xfrm>
            <a:off x="-14485287" y="4066953"/>
            <a:ext cx="419604" cy="294952"/>
          </a:xfrm>
          <a:prstGeom prst="rightArrow">
            <a:avLst/>
          </a:prstGeom>
          <a:solidFill>
            <a:schemeClr val="bg1"/>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88" name="TextBox 187"/>
          <p:cNvSpPr txBox="1"/>
          <p:nvPr/>
        </p:nvSpPr>
        <p:spPr bwMode="gray">
          <a:xfrm>
            <a:off x="-11401440" y="2593206"/>
            <a:ext cx="2279024" cy="461665"/>
          </a:xfrm>
          <a:prstGeom prst="rect">
            <a:avLst/>
          </a:prstGeom>
          <a:noFill/>
        </p:spPr>
        <p:txBody>
          <a:bodyPr wrap="square" lIns="0" tIns="0" rIns="0" bIns="0" rtlCol="0">
            <a:spAutoFit/>
          </a:bodyPr>
          <a:lstStyle/>
          <a:p>
            <a:pPr marL="0" marR="0" lvl="0" indent="0" algn="l" defTabSz="537667" rtl="0" eaLnBrk="1" fontAlgn="auto" latinLnBrk="0" hangingPunct="1">
              <a:lnSpc>
                <a:spcPct val="100000"/>
              </a:lnSpc>
              <a:spcBef>
                <a:spcPts val="500"/>
              </a:spcBef>
              <a:spcAft>
                <a:spcPts val="0"/>
              </a:spcAft>
              <a:buClrTx/>
              <a:buSzTx/>
              <a:buFontTx/>
              <a:buNone/>
              <a:tabLst/>
              <a:defRPr/>
            </a:pPr>
            <a:r>
              <a:rPr kumimoji="0" lang="en-US" sz="1000" b="0" i="1" u="none" strike="noStrike" kern="1200" cap="none" spc="0" normalizeH="0" baseline="0" noProof="0" dirty="0">
                <a:ln>
                  <a:noFill/>
                </a:ln>
                <a:solidFill>
                  <a:srgbClr val="4F5861"/>
                </a:solidFill>
                <a:effectLst/>
                <a:uLnTx/>
                <a:uFillTx/>
                <a:latin typeface="Verdana"/>
                <a:ea typeface="+mn-ea"/>
                <a:cs typeface="+mn-cs"/>
              </a:rPr>
              <a:t>Obama campaign hires Facebook cofounder Chris Hughes to run digital/online strategy </a:t>
            </a:r>
          </a:p>
        </p:txBody>
      </p:sp>
      <p:sp>
        <p:nvSpPr>
          <p:cNvPr id="189" name="Text Placeholder 19"/>
          <p:cNvSpPr>
            <a:spLocks noGrp="1"/>
          </p:cNvSpPr>
          <p:nvPr>
            <p:ph type="body" sz="quarter" idx="4294967295"/>
          </p:nvPr>
        </p:nvSpPr>
        <p:spPr bwMode="gray">
          <a:xfrm>
            <a:off x="-15208243" y="4759108"/>
            <a:ext cx="624321" cy="153888"/>
          </a:xfrm>
          <a:prstGeom prst="rect">
            <a:avLst/>
          </a:prstGeom>
        </p:spPr>
        <p:txBody>
          <a:bodyPr/>
          <a:lstStyle/>
          <a:p>
            <a:pPr algn="ctr">
              <a:spcBef>
                <a:spcPts val="500"/>
              </a:spcBef>
            </a:pPr>
            <a:r>
              <a:rPr lang="en-US" sz="1000" i="1" dirty="0"/>
              <a:t>Before</a:t>
            </a:r>
          </a:p>
        </p:txBody>
      </p:sp>
      <p:sp>
        <p:nvSpPr>
          <p:cNvPr id="190" name="Text Placeholder 19"/>
          <p:cNvSpPr>
            <a:spLocks noGrp="1"/>
          </p:cNvSpPr>
          <p:nvPr>
            <p:ph type="body" sz="quarter" idx="4294967295"/>
          </p:nvPr>
        </p:nvSpPr>
        <p:spPr bwMode="gray">
          <a:xfrm>
            <a:off x="-13830159" y="4759108"/>
            <a:ext cx="624321" cy="153888"/>
          </a:xfrm>
          <a:prstGeom prst="rect">
            <a:avLst/>
          </a:prstGeom>
        </p:spPr>
        <p:txBody>
          <a:bodyPr/>
          <a:lstStyle/>
          <a:p>
            <a:pPr algn="ctr">
              <a:spcBef>
                <a:spcPts val="500"/>
              </a:spcBef>
            </a:pPr>
            <a:r>
              <a:rPr lang="en-US" sz="1000" i="1" dirty="0"/>
              <a:t>After</a:t>
            </a:r>
          </a:p>
        </p:txBody>
      </p:sp>
      <p:sp>
        <p:nvSpPr>
          <p:cNvPr id="191" name="Down Arrow 190"/>
          <p:cNvSpPr/>
          <p:nvPr/>
        </p:nvSpPr>
        <p:spPr bwMode="gray">
          <a:xfrm>
            <a:off x="-10846770" y="4541056"/>
            <a:ext cx="408339" cy="515007"/>
          </a:xfrm>
          <a:prstGeom prst="downArrow">
            <a:avLst/>
          </a:prstGeom>
          <a:solidFill>
            <a:schemeClr val="bg1"/>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pic>
        <p:nvPicPr>
          <p:cNvPr id="192" name="Picture 2" descr="\\advisory.com\files\Public\Share\ABC Templates and Resources\ABC Art Icons Logos\ABC Modern Icons\Data_analytics.png"/>
          <p:cNvPicPr>
            <a:picLocks noChangeAspect="1" noChangeArrowheads="1"/>
          </p:cNvPicPr>
          <p:nvPr/>
        </p:nvPicPr>
        <p:blipFill>
          <a:blip r:embed="rId7">
            <a:grayscl/>
            <a:extLst>
              <a:ext uri="{28A0092B-C50C-407E-A947-70E740481C1C}">
                <a14:useLocalDpi xmlns:a14="http://schemas.microsoft.com/office/drawing/2010/main" val="0"/>
              </a:ext>
            </a:extLst>
          </a:blip>
          <a:srcRect/>
          <a:stretch>
            <a:fillRect/>
          </a:stretch>
        </p:blipFill>
        <p:spPr bwMode="auto">
          <a:xfrm>
            <a:off x="-12200398" y="3700464"/>
            <a:ext cx="291356" cy="202979"/>
          </a:xfrm>
          <a:prstGeom prst="rect">
            <a:avLst/>
          </a:prstGeom>
          <a:noFill/>
          <a:extLst>
            <a:ext uri="{909E8E84-426E-40dd-AFC4-6F175D3DCCD1}">
              <a14:hiddenFill xmlns:a14="http://schemas.microsoft.com/office/drawing/2010/main" xmlns="">
                <a:solidFill>
                  <a:srgbClr val="FFFFFF"/>
                </a:solidFill>
              </a14:hiddenFill>
            </a:ext>
          </a:extLst>
        </p:spPr>
      </p:pic>
      <p:sp>
        <p:nvSpPr>
          <p:cNvPr id="193" name="TextBox 192"/>
          <p:cNvSpPr txBox="1"/>
          <p:nvPr/>
        </p:nvSpPr>
        <p:spPr bwMode="gray">
          <a:xfrm>
            <a:off x="-11706993" y="3746408"/>
            <a:ext cx="3115896" cy="153888"/>
          </a:xfrm>
          <a:prstGeom prst="rect">
            <a:avLst/>
          </a:prstGeom>
          <a:noFill/>
        </p:spPr>
        <p:txBody>
          <a:bodyPr wrap="square" lIns="0" tIns="0" rIns="0" bIns="0" rtlCol="0">
            <a:spAutoFit/>
          </a:bodyPr>
          <a:lstStyle/>
          <a:p>
            <a:pPr marL="0" marR="0" lvl="0" indent="0" algn="l" defTabSz="537667" rtl="0" eaLnBrk="1" fontAlgn="auto" latinLnBrk="0" hangingPunct="1">
              <a:lnSpc>
                <a:spcPct val="100000"/>
              </a:lnSpc>
              <a:spcBef>
                <a:spcPts val="500"/>
              </a:spcBef>
              <a:spcAft>
                <a:spcPts val="0"/>
              </a:spcAft>
              <a:buClrTx/>
              <a:buSzTx/>
              <a:buFontTx/>
              <a:buNone/>
              <a:tabLst/>
              <a:defRPr/>
            </a:pPr>
            <a:r>
              <a:rPr kumimoji="0" lang="en-US" sz="1000" b="0" i="0" u="none" strike="noStrike" kern="1200" cap="none" spc="0" normalizeH="0" baseline="0" noProof="0" dirty="0">
                <a:ln>
                  <a:noFill/>
                </a:ln>
                <a:solidFill>
                  <a:srgbClr val="4F5861"/>
                </a:solidFill>
                <a:effectLst/>
                <a:uLnTx/>
                <a:uFillTx/>
                <a:latin typeface="Verdana"/>
                <a:ea typeface="+mn-ea"/>
                <a:cs typeface="+mn-cs"/>
              </a:rPr>
              <a:t>Intensive data collection and analysis</a:t>
            </a:r>
          </a:p>
        </p:txBody>
      </p:sp>
      <p:sp>
        <p:nvSpPr>
          <p:cNvPr id="194" name="TextBox 193"/>
          <p:cNvSpPr txBox="1"/>
          <p:nvPr/>
        </p:nvSpPr>
        <p:spPr bwMode="gray">
          <a:xfrm>
            <a:off x="-11706993" y="4079784"/>
            <a:ext cx="3115896" cy="153888"/>
          </a:xfrm>
          <a:prstGeom prst="rect">
            <a:avLst/>
          </a:prstGeom>
          <a:noFill/>
        </p:spPr>
        <p:txBody>
          <a:bodyPr wrap="square" lIns="0" tIns="0" rIns="0" bIns="0" rtlCol="0">
            <a:spAutoFit/>
          </a:bodyPr>
          <a:lstStyle/>
          <a:p>
            <a:pPr marL="0" marR="0" lvl="0" indent="0" algn="l" defTabSz="537667" rtl="0" eaLnBrk="1" fontAlgn="auto" latinLnBrk="0" hangingPunct="1">
              <a:lnSpc>
                <a:spcPct val="100000"/>
              </a:lnSpc>
              <a:spcBef>
                <a:spcPts val="500"/>
              </a:spcBef>
              <a:spcAft>
                <a:spcPts val="0"/>
              </a:spcAft>
              <a:buClrTx/>
              <a:buSzTx/>
              <a:buFontTx/>
              <a:buNone/>
              <a:tabLst/>
              <a:defRPr/>
            </a:pPr>
            <a:r>
              <a:rPr kumimoji="0" lang="en-US" sz="1000" b="0" i="0" u="none" strike="noStrike" kern="1200" cap="none" spc="0" normalizeH="0" baseline="0" noProof="0" dirty="0">
                <a:ln>
                  <a:noFill/>
                </a:ln>
                <a:solidFill>
                  <a:srgbClr val="4F5861"/>
                </a:solidFill>
                <a:effectLst/>
                <a:uLnTx/>
                <a:uFillTx/>
                <a:latin typeface="Verdana"/>
                <a:ea typeface="+mn-ea"/>
                <a:cs typeface="+mn-cs"/>
              </a:rPr>
              <a:t>Intensive direct mail outreach</a:t>
            </a:r>
          </a:p>
        </p:txBody>
      </p:sp>
      <p:sp>
        <p:nvSpPr>
          <p:cNvPr id="195" name="TextBox 194"/>
          <p:cNvSpPr txBox="1"/>
          <p:nvPr/>
        </p:nvSpPr>
        <p:spPr bwMode="gray">
          <a:xfrm>
            <a:off x="-11706993" y="4428400"/>
            <a:ext cx="3115896" cy="153888"/>
          </a:xfrm>
          <a:prstGeom prst="rect">
            <a:avLst/>
          </a:prstGeom>
          <a:noFill/>
        </p:spPr>
        <p:txBody>
          <a:bodyPr wrap="square" lIns="0" tIns="0" rIns="0" bIns="0" rtlCol="0">
            <a:spAutoFit/>
          </a:bodyPr>
          <a:lstStyle/>
          <a:p>
            <a:pPr marL="0" marR="0" lvl="0" indent="0" algn="l" defTabSz="537667" rtl="0" eaLnBrk="1" fontAlgn="auto" latinLnBrk="0" hangingPunct="1">
              <a:lnSpc>
                <a:spcPct val="100000"/>
              </a:lnSpc>
              <a:spcBef>
                <a:spcPts val="500"/>
              </a:spcBef>
              <a:spcAft>
                <a:spcPts val="0"/>
              </a:spcAft>
              <a:buClrTx/>
              <a:buSzTx/>
              <a:buFontTx/>
              <a:buNone/>
              <a:tabLst/>
              <a:defRPr/>
            </a:pPr>
            <a:r>
              <a:rPr kumimoji="0" lang="en-US" sz="1000" b="0" i="0" u="none" strike="noStrike" kern="1200" cap="none" spc="0" normalizeH="0" baseline="0" noProof="0" dirty="0">
                <a:ln>
                  <a:noFill/>
                </a:ln>
                <a:solidFill>
                  <a:srgbClr val="4F5861"/>
                </a:solidFill>
                <a:effectLst/>
                <a:uLnTx/>
                <a:uFillTx/>
                <a:latin typeface="Verdana"/>
                <a:ea typeface="+mn-ea"/>
                <a:cs typeface="+mn-cs"/>
              </a:rPr>
              <a:t>Broad mix of paper and digital media</a:t>
            </a:r>
          </a:p>
        </p:txBody>
      </p:sp>
      <p:pic>
        <p:nvPicPr>
          <p:cNvPr id="196" name="Picture 3" descr="\\advisory.com\files\Public\Share\ABC Templates and Resources\ABC Art Icons Logos\ABC Modern Icons\Email.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181421" y="4058470"/>
            <a:ext cx="291357" cy="211719"/>
          </a:xfrm>
          <a:prstGeom prst="rect">
            <a:avLst/>
          </a:prstGeom>
          <a:noFill/>
          <a:extLst>
            <a:ext uri="{909E8E84-426E-40dd-AFC4-6F175D3DCCD1}">
              <a14:hiddenFill xmlns:a14="http://schemas.microsoft.com/office/drawing/2010/main" xmlns="">
                <a:solidFill>
                  <a:srgbClr val="FFFFFF"/>
                </a:solidFill>
              </a14:hiddenFill>
            </a:ext>
          </a:extLst>
        </p:spPr>
      </p:pic>
      <p:pic>
        <p:nvPicPr>
          <p:cNvPr id="197" name="Picture 5" descr="\\advisory.com\files\Public\Share\ABC Templates and Resources\ABC Art Icons Logos\ABC Modern Icons\Megaphone.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175372" y="4400201"/>
            <a:ext cx="320493" cy="258532"/>
          </a:xfrm>
          <a:prstGeom prst="rect">
            <a:avLst/>
          </a:prstGeom>
          <a:noFill/>
          <a:extLst>
            <a:ext uri="{909E8E84-426E-40dd-AFC4-6F175D3DCCD1}">
              <a14:hiddenFill xmlns:a14="http://schemas.microsoft.com/office/drawing/2010/main" xmlns="">
                <a:solidFill>
                  <a:srgbClr val="FFFFFF"/>
                </a:solidFill>
              </a14:hiddenFill>
            </a:ext>
          </a:extLst>
        </p:spPr>
      </p:pic>
      <p:sp>
        <p:nvSpPr>
          <p:cNvPr id="201" name="Oval 200"/>
          <p:cNvSpPr/>
          <p:nvPr/>
        </p:nvSpPr>
        <p:spPr bwMode="gray">
          <a:xfrm>
            <a:off x="7544990" y="2593206"/>
            <a:ext cx="413791" cy="413791"/>
          </a:xfrm>
          <a:prstGeom prst="ellipse">
            <a:avLst/>
          </a:prstGeom>
          <a:solidFill>
            <a:schemeClr val="bg1"/>
          </a:solidFill>
          <a:ln w="12700">
            <a:solidFill>
              <a:schemeClr val="bg1">
                <a:lumMod val="6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cxnSp>
        <p:nvCxnSpPr>
          <p:cNvPr id="20" name="Straight Connector 19"/>
          <p:cNvCxnSpPr/>
          <p:nvPr/>
        </p:nvCxnSpPr>
        <p:spPr bwMode="gray">
          <a:xfrm>
            <a:off x="-2721306" y="2744840"/>
            <a:ext cx="308196" cy="0"/>
          </a:xfrm>
          <a:prstGeom prst="line">
            <a:avLst/>
          </a:prstGeom>
          <a:ln w="12700">
            <a:solidFill>
              <a:schemeClr val="accent3"/>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bwMode="gray">
          <a:xfrm>
            <a:off x="-2391106" y="2746652"/>
            <a:ext cx="308196" cy="0"/>
          </a:xfrm>
          <a:prstGeom prst="line">
            <a:avLst/>
          </a:prstGeom>
          <a:ln w="12700">
            <a:solidFill>
              <a:schemeClr val="accent3"/>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bwMode="gray">
          <a:xfrm>
            <a:off x="-2721306" y="2578161"/>
            <a:ext cx="302916" cy="323814"/>
          </a:xfrm>
          <a:prstGeom prst="rect">
            <a:avLst/>
          </a:prstGeom>
          <a:no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210" name="Rectangle 209"/>
          <p:cNvSpPr/>
          <p:nvPr/>
        </p:nvSpPr>
        <p:spPr bwMode="gray">
          <a:xfrm>
            <a:off x="-2390174" y="2578161"/>
            <a:ext cx="302916" cy="323814"/>
          </a:xfrm>
          <a:prstGeom prst="rect">
            <a:avLst/>
          </a:prstGeom>
          <a:no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cxnSp>
        <p:nvCxnSpPr>
          <p:cNvPr id="211" name="Straight Connector 210"/>
          <p:cNvCxnSpPr/>
          <p:nvPr/>
        </p:nvCxnSpPr>
        <p:spPr bwMode="gray">
          <a:xfrm>
            <a:off x="-2058248" y="2599790"/>
            <a:ext cx="308196" cy="0"/>
          </a:xfrm>
          <a:prstGeom prst="line">
            <a:avLst/>
          </a:prstGeom>
          <a:ln w="12700">
            <a:solidFill>
              <a:schemeClr val="accent3"/>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212" name="Rectangle 211"/>
          <p:cNvSpPr/>
          <p:nvPr/>
        </p:nvSpPr>
        <p:spPr bwMode="gray">
          <a:xfrm>
            <a:off x="-2057316" y="2431299"/>
            <a:ext cx="302916" cy="323814"/>
          </a:xfrm>
          <a:prstGeom prst="rect">
            <a:avLst/>
          </a:prstGeom>
          <a:no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26" name="Freeform 25"/>
          <p:cNvSpPr/>
          <p:nvPr/>
        </p:nvSpPr>
        <p:spPr bwMode="gray">
          <a:xfrm>
            <a:off x="-989868" y="1978935"/>
            <a:ext cx="488840" cy="164568"/>
          </a:xfrm>
          <a:custGeom>
            <a:avLst/>
            <a:gdLst>
              <a:gd name="connsiteX0" fmla="*/ 0 w 635000"/>
              <a:gd name="connsiteY0" fmla="*/ 87444 h 164568"/>
              <a:gd name="connsiteX1" fmla="*/ 162560 w 635000"/>
              <a:gd name="connsiteY1" fmla="*/ 92524 h 164568"/>
              <a:gd name="connsiteX2" fmla="*/ 284480 w 635000"/>
              <a:gd name="connsiteY2" fmla="*/ 1084 h 164568"/>
              <a:gd name="connsiteX3" fmla="*/ 391160 w 635000"/>
              <a:gd name="connsiteY3" fmla="*/ 163644 h 164568"/>
              <a:gd name="connsiteX4" fmla="*/ 528320 w 635000"/>
              <a:gd name="connsiteY4" fmla="*/ 67124 h 164568"/>
              <a:gd name="connsiteX5" fmla="*/ 635000 w 635000"/>
              <a:gd name="connsiteY5" fmla="*/ 62044 h 164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5000" h="164568">
                <a:moveTo>
                  <a:pt x="0" y="87444"/>
                </a:moveTo>
                <a:cubicBezTo>
                  <a:pt x="57573" y="97180"/>
                  <a:pt x="115147" y="106917"/>
                  <a:pt x="162560" y="92524"/>
                </a:cubicBezTo>
                <a:cubicBezTo>
                  <a:pt x="209973" y="78131"/>
                  <a:pt x="246380" y="-10769"/>
                  <a:pt x="284480" y="1084"/>
                </a:cubicBezTo>
                <a:cubicBezTo>
                  <a:pt x="322580" y="12937"/>
                  <a:pt x="350520" y="152637"/>
                  <a:pt x="391160" y="163644"/>
                </a:cubicBezTo>
                <a:cubicBezTo>
                  <a:pt x="431800" y="174651"/>
                  <a:pt x="487680" y="84057"/>
                  <a:pt x="528320" y="67124"/>
                </a:cubicBezTo>
                <a:cubicBezTo>
                  <a:pt x="568960" y="50191"/>
                  <a:pt x="583353" y="57811"/>
                  <a:pt x="635000" y="62044"/>
                </a:cubicBezTo>
              </a:path>
            </a:pathLst>
          </a:custGeom>
          <a:noFill/>
          <a:ln w="12700">
            <a:solidFill>
              <a:schemeClr val="bg1">
                <a:lumMod val="6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7667" rtl="0" eaLnBrk="1" fontAlgn="auto" latinLnBrk="0" hangingPunct="1">
              <a:lnSpc>
                <a:spcPct val="100000"/>
              </a:lnSpc>
              <a:spcBef>
                <a:spcPts val="0"/>
              </a:spcBef>
              <a:spcAft>
                <a:spcPts val="0"/>
              </a:spcAft>
              <a:buClrTx/>
              <a:buSzTx/>
              <a:buFontTx/>
              <a:buNone/>
              <a:tabLst/>
              <a:defRPr/>
            </a:pPr>
            <a:endParaRPr kumimoji="0" lang="en-US" sz="1058" b="0" i="0" u="none" strike="noStrike" kern="1200" cap="none" spc="0" normalizeH="0" baseline="0" noProof="0" dirty="0">
              <a:ln>
                <a:noFill/>
              </a:ln>
              <a:solidFill>
                <a:srgbClr val="FFFFFF"/>
              </a:solidFill>
              <a:effectLst/>
              <a:uLnTx/>
              <a:uFillTx/>
              <a:latin typeface="Verdana"/>
              <a:ea typeface="+mn-ea"/>
              <a:cs typeface="+mn-cs"/>
            </a:endParaRPr>
          </a:p>
        </p:txBody>
      </p:sp>
      <p:sp>
        <p:nvSpPr>
          <p:cNvPr id="198" name="TextBox 197"/>
          <p:cNvSpPr txBox="1"/>
          <p:nvPr/>
        </p:nvSpPr>
        <p:spPr bwMode="gray">
          <a:xfrm>
            <a:off x="-5006141" y="3511728"/>
            <a:ext cx="3736886" cy="469359"/>
          </a:xfrm>
          <a:prstGeom prst="rect">
            <a:avLst/>
          </a:prstGeom>
          <a:noFill/>
        </p:spPr>
        <p:txBody>
          <a:bodyPr wrap="square" lIns="0" tIns="0" rIns="0" bIns="0" rtlCol="0">
            <a:spAutoFit/>
          </a:bodyPr>
          <a:lstStyle/>
          <a:p>
            <a:pPr marL="0" marR="0" lvl="0" indent="0" algn="l" defTabSz="537667" rtl="0" eaLnBrk="1" fontAlgn="auto" latinLnBrk="0" hangingPunct="1">
              <a:lnSpc>
                <a:spcPct val="100000"/>
              </a:lnSpc>
              <a:spcBef>
                <a:spcPts val="300"/>
              </a:spcBef>
              <a:spcAft>
                <a:spcPts val="0"/>
              </a:spcAft>
              <a:buClrTx/>
              <a:buSzTx/>
              <a:buFontTx/>
              <a:buNone/>
              <a:tabLst/>
              <a:defRPr/>
            </a:pPr>
            <a:r>
              <a:rPr kumimoji="0" lang="en-US" sz="1000" b="1" i="0" u="none" strike="noStrike" kern="1200" cap="none" spc="0" normalizeH="0" baseline="0" noProof="0" dirty="0">
                <a:ln>
                  <a:noFill/>
                </a:ln>
                <a:solidFill>
                  <a:srgbClr val="333E48"/>
                </a:solidFill>
                <a:effectLst/>
                <a:uLnTx/>
                <a:uFillTx/>
                <a:latin typeface="Verdana"/>
                <a:ea typeface="+mn-ea"/>
                <a:cs typeface="+mn-cs"/>
              </a:rPr>
              <a:t>An Ever-Expanding Social Media Menagerie</a:t>
            </a:r>
          </a:p>
          <a:p>
            <a:pPr marL="0" marR="0" lvl="0" indent="0" algn="l" defTabSz="537667" rtl="0" eaLnBrk="1" fontAlgn="auto" latinLnBrk="0" hangingPunct="1">
              <a:lnSpc>
                <a:spcPct val="100000"/>
              </a:lnSpc>
              <a:spcBef>
                <a:spcPts val="300"/>
              </a:spcBef>
              <a:spcAft>
                <a:spcPts val="0"/>
              </a:spcAft>
              <a:buClrTx/>
              <a:buSzTx/>
              <a:buFontTx/>
              <a:buNone/>
              <a:tabLst/>
              <a:defRPr/>
            </a:pPr>
            <a:r>
              <a:rPr kumimoji="0" lang="en-US" sz="900" b="0" i="1" u="none" strike="noStrike" kern="1200" cap="none" spc="0" normalizeH="0" baseline="0" noProof="0" dirty="0">
                <a:ln>
                  <a:noFill/>
                </a:ln>
                <a:solidFill>
                  <a:srgbClr val="666E76"/>
                </a:solidFill>
                <a:effectLst/>
                <a:uLnTx/>
                <a:uFillTx/>
                <a:latin typeface="Verdana"/>
                <a:ea typeface="+mn-ea"/>
                <a:cs typeface="+mn-cs"/>
              </a:rPr>
              <a:t>Percentage of Surveyed Teens 13 to 17 Who Use </a:t>
            </a:r>
            <a:br>
              <a:rPr kumimoji="0" lang="en-US" sz="900" b="0" i="1" u="none" strike="noStrike" kern="1200" cap="none" spc="0" normalizeH="0" baseline="0" noProof="0" dirty="0">
                <a:ln>
                  <a:noFill/>
                </a:ln>
                <a:solidFill>
                  <a:srgbClr val="666E76"/>
                </a:solidFill>
                <a:effectLst/>
                <a:uLnTx/>
                <a:uFillTx/>
                <a:latin typeface="Verdana"/>
                <a:ea typeface="+mn-ea"/>
                <a:cs typeface="+mn-cs"/>
              </a:rPr>
            </a:br>
            <a:r>
              <a:rPr kumimoji="0" lang="en-US" sz="900" b="0" i="1" u="none" strike="noStrike" kern="1200" cap="none" spc="0" normalizeH="0" baseline="0" noProof="0" dirty="0">
                <a:ln>
                  <a:noFill/>
                </a:ln>
                <a:solidFill>
                  <a:srgbClr val="666E76"/>
                </a:solidFill>
                <a:effectLst/>
                <a:uLnTx/>
                <a:uFillTx/>
                <a:latin typeface="Verdana"/>
                <a:ea typeface="+mn-ea"/>
                <a:cs typeface="+mn-cs"/>
              </a:rPr>
              <a:t>Selected Social Media</a:t>
            </a:r>
          </a:p>
        </p:txBody>
      </p:sp>
      <p:sp>
        <p:nvSpPr>
          <p:cNvPr id="12" name="AutoShape 6" descr="Image result for google adword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537667" rtl="0" eaLnBrk="1" fontAlgn="auto" latinLnBrk="0" hangingPunct="1">
              <a:lnSpc>
                <a:spcPct val="100000"/>
              </a:lnSpc>
              <a:spcBef>
                <a:spcPts val="0"/>
              </a:spcBef>
              <a:spcAft>
                <a:spcPts val="0"/>
              </a:spcAft>
              <a:buClrTx/>
              <a:buSzTx/>
              <a:buFontTx/>
              <a:buNone/>
              <a:tabLst/>
              <a:defRPr/>
            </a:pPr>
            <a:endParaRPr kumimoji="0" lang="en-US" sz="1058" b="0" i="0" u="none" strike="noStrike" kern="1200" cap="none" spc="0" normalizeH="0" baseline="0" noProof="0" dirty="0">
              <a:ln>
                <a:noFill/>
              </a:ln>
              <a:solidFill>
                <a:srgbClr val="333E48"/>
              </a:solidFill>
              <a:effectLst/>
              <a:uLnTx/>
              <a:uFillTx/>
              <a:latin typeface="Verdana"/>
              <a:ea typeface="+mn-ea"/>
              <a:cs typeface="+mn-cs"/>
            </a:endParaRPr>
          </a:p>
        </p:txBody>
      </p:sp>
      <p:sp>
        <p:nvSpPr>
          <p:cNvPr id="13" name="AutoShape 11" descr="Image result for pandora log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537667" rtl="0" eaLnBrk="1" fontAlgn="auto" latinLnBrk="0" hangingPunct="1">
              <a:lnSpc>
                <a:spcPct val="100000"/>
              </a:lnSpc>
              <a:spcBef>
                <a:spcPts val="0"/>
              </a:spcBef>
              <a:spcAft>
                <a:spcPts val="0"/>
              </a:spcAft>
              <a:buClrTx/>
              <a:buSzTx/>
              <a:buFontTx/>
              <a:buNone/>
              <a:tabLst/>
              <a:defRPr/>
            </a:pPr>
            <a:endParaRPr kumimoji="0" lang="en-US" sz="1058" b="0" i="0" u="none" strike="noStrike" kern="1200" cap="none" spc="0" normalizeH="0" baseline="0" noProof="0" dirty="0">
              <a:ln>
                <a:noFill/>
              </a:ln>
              <a:solidFill>
                <a:srgbClr val="333E48"/>
              </a:solidFill>
              <a:effectLst/>
              <a:uLnTx/>
              <a:uFillTx/>
              <a:latin typeface="Verdana"/>
              <a:ea typeface="+mn-ea"/>
              <a:cs typeface="+mn-cs"/>
            </a:endParaRPr>
          </a:p>
        </p:txBody>
      </p:sp>
      <p:sp>
        <p:nvSpPr>
          <p:cNvPr id="199" name="Text Placeholder 19">
            <a:extLst>
              <a:ext uri="{FF2B5EF4-FFF2-40B4-BE49-F238E27FC236}">
                <a16:creationId xmlns:a16="http://schemas.microsoft.com/office/drawing/2014/main" id="{7435FB4B-2AB3-5C44-8112-8A485829612E}"/>
              </a:ext>
            </a:extLst>
          </p:cNvPr>
          <p:cNvSpPr txBox="1">
            <a:spLocks noGrp="1"/>
          </p:cNvSpPr>
          <p:nvPr>
            <p:ph type="body" sz="quarter" idx="10"/>
          </p:nvPr>
        </p:nvSpPr>
        <p:spPr bwMode="gray">
          <a:xfrm>
            <a:off x="261938" y="96838"/>
            <a:ext cx="2951162" cy="123825"/>
          </a:xfrm>
          <a:prstGeom prst="rect">
            <a:avLst/>
          </a:prstGeom>
        </p:spPr>
        <p:txBody>
          <a:bodyPr vert="horz" wrap="square" lIns="0" tIns="0" rIns="0" bIns="0" rtlCol="0" anchor="ctr" anchorCtr="0">
            <a:spAutoFit/>
          </a:bodyPr>
          <a:lstStyle>
            <a:lvl1pPr marL="0" indent="0" algn="l" defTabSz="480060" rtl="0" eaLnBrk="1" latinLnBrk="0" hangingPunct="1">
              <a:lnSpc>
                <a:spcPct val="100000"/>
              </a:lnSpc>
              <a:spcBef>
                <a:spcPts val="0"/>
              </a:spcBef>
              <a:buClrTx/>
              <a:buFont typeface="Arial" panose="020B0604020202020204" pitchFamily="34" charset="0"/>
              <a:buNone/>
              <a:defRPr sz="800" kern="1200">
                <a:solidFill>
                  <a:schemeClr val="tx1"/>
                </a:solidFill>
                <a:latin typeface="+mn-lt"/>
                <a:ea typeface="+mn-ea"/>
                <a:cs typeface="+mn-cs"/>
              </a:defRPr>
            </a:lvl1pPr>
            <a:lvl2pPr marL="114300" indent="0" algn="l" defTabSz="480060" rtl="0" eaLnBrk="1" latinLnBrk="0" hangingPunct="1">
              <a:lnSpc>
                <a:spcPct val="100000"/>
              </a:lnSpc>
              <a:spcBef>
                <a:spcPts val="0"/>
              </a:spcBef>
              <a:buClrTx/>
              <a:buFont typeface="Verdana" panose="020B0604030504040204" pitchFamily="34" charset="0"/>
              <a:buNone/>
              <a:defRPr sz="800" kern="1200">
                <a:solidFill>
                  <a:schemeClr val="tx1"/>
                </a:solidFill>
                <a:latin typeface="+mn-lt"/>
                <a:ea typeface="+mn-ea"/>
                <a:cs typeface="+mn-cs"/>
              </a:defRPr>
            </a:lvl2pPr>
            <a:lvl3pPr marL="228600" indent="0" algn="l" defTabSz="480060" rtl="0" eaLnBrk="1" latinLnBrk="0" hangingPunct="1">
              <a:lnSpc>
                <a:spcPct val="100000"/>
              </a:lnSpc>
              <a:spcBef>
                <a:spcPts val="0"/>
              </a:spcBef>
              <a:buClrTx/>
              <a:buFont typeface="Arial" panose="020B0604020202020204" pitchFamily="34" charset="0"/>
              <a:buNone/>
              <a:defRPr sz="800" kern="1200">
                <a:solidFill>
                  <a:schemeClr val="tx1"/>
                </a:solidFill>
                <a:latin typeface="+mn-lt"/>
                <a:ea typeface="+mn-ea"/>
                <a:cs typeface="+mn-cs"/>
              </a:defRPr>
            </a:lvl3pPr>
            <a:lvl4pPr marL="342900" indent="0" algn="l" defTabSz="480060" rtl="0" eaLnBrk="1" latinLnBrk="0" hangingPunct="1">
              <a:lnSpc>
                <a:spcPct val="100000"/>
              </a:lnSpc>
              <a:spcBef>
                <a:spcPts val="0"/>
              </a:spcBef>
              <a:buFont typeface="Verdana" panose="020B0604030504040204" pitchFamily="34" charset="0"/>
              <a:buNone/>
              <a:defRPr sz="800" kern="1200">
                <a:solidFill>
                  <a:schemeClr val="tx1"/>
                </a:solidFill>
                <a:latin typeface="+mn-lt"/>
                <a:ea typeface="+mn-ea"/>
                <a:cs typeface="+mn-cs"/>
              </a:defRPr>
            </a:lvl4pPr>
            <a:lvl5pPr marL="457200" indent="0" algn="l" defTabSz="480060" rtl="0" eaLnBrk="1" latinLnBrk="0" hangingPunct="1">
              <a:lnSpc>
                <a:spcPct val="100000"/>
              </a:lnSpc>
              <a:spcBef>
                <a:spcPts val="0"/>
              </a:spcBef>
              <a:buFont typeface="Arial" panose="020B0604020202020204" pitchFamily="34" charset="0"/>
              <a:buNone/>
              <a:defRPr sz="8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a:lstStyle>
          <a:p>
            <a:endParaRPr lang="en-US" dirty="0">
              <a:solidFill>
                <a:schemeClr val="accent4"/>
              </a:solidFill>
            </a:endParaRPr>
          </a:p>
        </p:txBody>
      </p:sp>
      <p:sp>
        <p:nvSpPr>
          <p:cNvPr id="10" name="Text Placeholder 9">
            <a:extLst>
              <a:ext uri="{FF2B5EF4-FFF2-40B4-BE49-F238E27FC236}">
                <a16:creationId xmlns:a16="http://schemas.microsoft.com/office/drawing/2014/main" id="{BBC7055F-4926-6B40-86F5-CD1AE61CB115}"/>
              </a:ext>
            </a:extLst>
          </p:cNvPr>
          <p:cNvSpPr>
            <a:spLocks noGrp="1"/>
          </p:cNvSpPr>
          <p:nvPr>
            <p:ph type="body" sz="quarter" idx="13"/>
          </p:nvPr>
        </p:nvSpPr>
        <p:spPr/>
        <p:txBody>
          <a:bodyPr/>
          <a:lstStyle/>
          <a:p>
            <a:endParaRPr lang="en-US"/>
          </a:p>
        </p:txBody>
      </p:sp>
      <p:grpSp>
        <p:nvGrpSpPr>
          <p:cNvPr id="200" name="Group 199">
            <a:extLst>
              <a:ext uri="{FF2B5EF4-FFF2-40B4-BE49-F238E27FC236}">
                <a16:creationId xmlns:a16="http://schemas.microsoft.com/office/drawing/2014/main" id="{D798ED8B-69F6-F14F-83BC-3E34784106E3}"/>
              </a:ext>
            </a:extLst>
          </p:cNvPr>
          <p:cNvGrpSpPr/>
          <p:nvPr/>
        </p:nvGrpSpPr>
        <p:grpSpPr bwMode="gray">
          <a:xfrm>
            <a:off x="460375" y="1500587"/>
            <a:ext cx="5596778" cy="1799426"/>
            <a:chOff x="2541698" y="2945165"/>
            <a:chExt cx="4134511" cy="1329291"/>
          </a:xfrm>
        </p:grpSpPr>
        <p:sp>
          <p:nvSpPr>
            <p:cNvPr id="202" name="Rounded Rectangle 76">
              <a:extLst>
                <a:ext uri="{FF2B5EF4-FFF2-40B4-BE49-F238E27FC236}">
                  <a16:creationId xmlns:a16="http://schemas.microsoft.com/office/drawing/2014/main" id="{0DB55614-B321-E347-B5F4-EA948000B5AC}"/>
                </a:ext>
              </a:extLst>
            </p:cNvPr>
            <p:cNvSpPr/>
            <p:nvPr/>
          </p:nvSpPr>
          <p:spPr bwMode="gray">
            <a:xfrm>
              <a:off x="2960551" y="2969449"/>
              <a:ext cx="813164" cy="1164702"/>
            </a:xfrm>
            <a:custGeom>
              <a:avLst/>
              <a:gdLst>
                <a:gd name="connsiteX0" fmla="*/ 0 w 813163"/>
                <a:gd name="connsiteY0" fmla="*/ 0 h 1164016"/>
                <a:gd name="connsiteX1" fmla="*/ 0 w 813163"/>
                <a:gd name="connsiteY1" fmla="*/ 0 h 1164016"/>
                <a:gd name="connsiteX2" fmla="*/ 813163 w 813163"/>
                <a:gd name="connsiteY2" fmla="*/ 0 h 1164016"/>
                <a:gd name="connsiteX3" fmla="*/ 813163 w 813163"/>
                <a:gd name="connsiteY3" fmla="*/ 0 h 1164016"/>
                <a:gd name="connsiteX4" fmla="*/ 813163 w 813163"/>
                <a:gd name="connsiteY4" fmla="*/ 1164016 h 1164016"/>
                <a:gd name="connsiteX5" fmla="*/ 813163 w 813163"/>
                <a:gd name="connsiteY5" fmla="*/ 1164016 h 1164016"/>
                <a:gd name="connsiteX6" fmla="*/ 0 w 813163"/>
                <a:gd name="connsiteY6" fmla="*/ 1164016 h 1164016"/>
                <a:gd name="connsiteX7" fmla="*/ 0 w 813163"/>
                <a:gd name="connsiteY7" fmla="*/ 1164016 h 1164016"/>
                <a:gd name="connsiteX8" fmla="*/ 0 w 813163"/>
                <a:gd name="connsiteY8" fmla="*/ 0 h 1164016"/>
                <a:gd name="connsiteX0" fmla="*/ 0 w 813163"/>
                <a:gd name="connsiteY0" fmla="*/ 0 h 1164703"/>
                <a:gd name="connsiteX1" fmla="*/ 0 w 813163"/>
                <a:gd name="connsiteY1" fmla="*/ 0 h 1164703"/>
                <a:gd name="connsiteX2" fmla="*/ 813163 w 813163"/>
                <a:gd name="connsiteY2" fmla="*/ 0 h 1164703"/>
                <a:gd name="connsiteX3" fmla="*/ 813163 w 813163"/>
                <a:gd name="connsiteY3" fmla="*/ 0 h 1164703"/>
                <a:gd name="connsiteX4" fmla="*/ 813163 w 813163"/>
                <a:gd name="connsiteY4" fmla="*/ 1164016 h 1164703"/>
                <a:gd name="connsiteX5" fmla="*/ 813163 w 813163"/>
                <a:gd name="connsiteY5" fmla="*/ 1164016 h 1164703"/>
                <a:gd name="connsiteX6" fmla="*/ 501107 w 813163"/>
                <a:gd name="connsiteY6" fmla="*/ 1164703 h 1164703"/>
                <a:gd name="connsiteX7" fmla="*/ 0 w 813163"/>
                <a:gd name="connsiteY7" fmla="*/ 1164016 h 1164703"/>
                <a:gd name="connsiteX8" fmla="*/ 0 w 813163"/>
                <a:gd name="connsiteY8" fmla="*/ 1164016 h 1164703"/>
                <a:gd name="connsiteX9" fmla="*/ 0 w 813163"/>
                <a:gd name="connsiteY9" fmla="*/ 0 h 1164703"/>
                <a:gd name="connsiteX0" fmla="*/ 0 w 813163"/>
                <a:gd name="connsiteY0" fmla="*/ 0 h 1164703"/>
                <a:gd name="connsiteX1" fmla="*/ 0 w 813163"/>
                <a:gd name="connsiteY1" fmla="*/ 0 h 1164703"/>
                <a:gd name="connsiteX2" fmla="*/ 813163 w 813163"/>
                <a:gd name="connsiteY2" fmla="*/ 0 h 1164703"/>
                <a:gd name="connsiteX3" fmla="*/ 813163 w 813163"/>
                <a:gd name="connsiteY3" fmla="*/ 0 h 1164703"/>
                <a:gd name="connsiteX4" fmla="*/ 813163 w 813163"/>
                <a:gd name="connsiteY4" fmla="*/ 1164016 h 1164703"/>
                <a:gd name="connsiteX5" fmla="*/ 813163 w 813163"/>
                <a:gd name="connsiteY5" fmla="*/ 1164016 h 1164703"/>
                <a:gd name="connsiteX6" fmla="*/ 501107 w 813163"/>
                <a:gd name="connsiteY6" fmla="*/ 1164703 h 1164703"/>
                <a:gd name="connsiteX7" fmla="*/ 0 w 813163"/>
                <a:gd name="connsiteY7" fmla="*/ 1164016 h 1164703"/>
                <a:gd name="connsiteX8" fmla="*/ 246743 w 813163"/>
                <a:gd name="connsiteY8" fmla="*/ 878569 h 1164703"/>
                <a:gd name="connsiteX9" fmla="*/ 0 w 813163"/>
                <a:gd name="connsiteY9" fmla="*/ 0 h 1164703"/>
                <a:gd name="connsiteX0" fmla="*/ 0 w 813163"/>
                <a:gd name="connsiteY0" fmla="*/ 0 h 1164703"/>
                <a:gd name="connsiteX1" fmla="*/ 0 w 813163"/>
                <a:gd name="connsiteY1" fmla="*/ 0 h 1164703"/>
                <a:gd name="connsiteX2" fmla="*/ 813163 w 813163"/>
                <a:gd name="connsiteY2" fmla="*/ 0 h 1164703"/>
                <a:gd name="connsiteX3" fmla="*/ 813163 w 813163"/>
                <a:gd name="connsiteY3" fmla="*/ 0 h 1164703"/>
                <a:gd name="connsiteX4" fmla="*/ 813163 w 813163"/>
                <a:gd name="connsiteY4" fmla="*/ 1164016 h 1164703"/>
                <a:gd name="connsiteX5" fmla="*/ 813163 w 813163"/>
                <a:gd name="connsiteY5" fmla="*/ 1164016 h 1164703"/>
                <a:gd name="connsiteX6" fmla="*/ 501107 w 813163"/>
                <a:gd name="connsiteY6" fmla="*/ 1164703 h 1164703"/>
                <a:gd name="connsiteX7" fmla="*/ 246743 w 813163"/>
                <a:gd name="connsiteY7" fmla="*/ 878569 h 1164703"/>
                <a:gd name="connsiteX8" fmla="*/ 0 w 813163"/>
                <a:gd name="connsiteY8" fmla="*/ 0 h 1164703"/>
                <a:gd name="connsiteX0" fmla="*/ 0 w 813163"/>
                <a:gd name="connsiteY0" fmla="*/ 0 h 1164703"/>
                <a:gd name="connsiteX1" fmla="*/ 0 w 813163"/>
                <a:gd name="connsiteY1" fmla="*/ 0 h 1164703"/>
                <a:gd name="connsiteX2" fmla="*/ 813163 w 813163"/>
                <a:gd name="connsiteY2" fmla="*/ 0 h 1164703"/>
                <a:gd name="connsiteX3" fmla="*/ 813163 w 813163"/>
                <a:gd name="connsiteY3" fmla="*/ 0 h 1164703"/>
                <a:gd name="connsiteX4" fmla="*/ 813163 w 813163"/>
                <a:gd name="connsiteY4" fmla="*/ 1164016 h 1164703"/>
                <a:gd name="connsiteX5" fmla="*/ 813163 w 813163"/>
                <a:gd name="connsiteY5" fmla="*/ 1164016 h 1164703"/>
                <a:gd name="connsiteX6" fmla="*/ 501107 w 813163"/>
                <a:gd name="connsiteY6" fmla="*/ 1164703 h 1164703"/>
                <a:gd name="connsiteX7" fmla="*/ 246743 w 813163"/>
                <a:gd name="connsiteY7" fmla="*/ 878569 h 1164703"/>
                <a:gd name="connsiteX8" fmla="*/ 99545 w 813163"/>
                <a:gd name="connsiteY8" fmla="*/ 363999 h 1164703"/>
                <a:gd name="connsiteX9" fmla="*/ 0 w 813163"/>
                <a:gd name="connsiteY9" fmla="*/ 0 h 1164703"/>
                <a:gd name="connsiteX0" fmla="*/ 0 w 813163"/>
                <a:gd name="connsiteY0" fmla="*/ 0 h 1164703"/>
                <a:gd name="connsiteX1" fmla="*/ 0 w 813163"/>
                <a:gd name="connsiteY1" fmla="*/ 0 h 1164703"/>
                <a:gd name="connsiteX2" fmla="*/ 813163 w 813163"/>
                <a:gd name="connsiteY2" fmla="*/ 0 h 1164703"/>
                <a:gd name="connsiteX3" fmla="*/ 813163 w 813163"/>
                <a:gd name="connsiteY3" fmla="*/ 0 h 1164703"/>
                <a:gd name="connsiteX4" fmla="*/ 813163 w 813163"/>
                <a:gd name="connsiteY4" fmla="*/ 1164016 h 1164703"/>
                <a:gd name="connsiteX5" fmla="*/ 813163 w 813163"/>
                <a:gd name="connsiteY5" fmla="*/ 1164016 h 1164703"/>
                <a:gd name="connsiteX6" fmla="*/ 501107 w 813163"/>
                <a:gd name="connsiteY6" fmla="*/ 1164703 h 1164703"/>
                <a:gd name="connsiteX7" fmla="*/ 246743 w 813163"/>
                <a:gd name="connsiteY7" fmla="*/ 878569 h 1164703"/>
                <a:gd name="connsiteX8" fmla="*/ 430955 w 813163"/>
                <a:gd name="connsiteY8" fmla="*/ 376094 h 1164703"/>
                <a:gd name="connsiteX9" fmla="*/ 0 w 813163"/>
                <a:gd name="connsiteY9" fmla="*/ 0 h 1164703"/>
                <a:gd name="connsiteX0" fmla="*/ 0 w 813163"/>
                <a:gd name="connsiteY0" fmla="*/ 0 h 1164703"/>
                <a:gd name="connsiteX1" fmla="*/ 0 w 813163"/>
                <a:gd name="connsiteY1" fmla="*/ 0 h 1164703"/>
                <a:gd name="connsiteX2" fmla="*/ 813163 w 813163"/>
                <a:gd name="connsiteY2" fmla="*/ 0 h 1164703"/>
                <a:gd name="connsiteX3" fmla="*/ 813163 w 813163"/>
                <a:gd name="connsiteY3" fmla="*/ 0 h 1164703"/>
                <a:gd name="connsiteX4" fmla="*/ 813163 w 813163"/>
                <a:gd name="connsiteY4" fmla="*/ 1164016 h 1164703"/>
                <a:gd name="connsiteX5" fmla="*/ 813163 w 813163"/>
                <a:gd name="connsiteY5" fmla="*/ 1164016 h 1164703"/>
                <a:gd name="connsiteX6" fmla="*/ 501107 w 813163"/>
                <a:gd name="connsiteY6" fmla="*/ 1164703 h 1164703"/>
                <a:gd name="connsiteX7" fmla="*/ 246743 w 813163"/>
                <a:gd name="connsiteY7" fmla="*/ 878569 h 1164703"/>
                <a:gd name="connsiteX8" fmla="*/ 430955 w 813163"/>
                <a:gd name="connsiteY8" fmla="*/ 376094 h 1164703"/>
                <a:gd name="connsiteX9" fmla="*/ 0 w 813163"/>
                <a:gd name="connsiteY9" fmla="*/ 0 h 1164703"/>
                <a:gd name="connsiteX0" fmla="*/ 0 w 813163"/>
                <a:gd name="connsiteY0" fmla="*/ 0 h 1164703"/>
                <a:gd name="connsiteX1" fmla="*/ 0 w 813163"/>
                <a:gd name="connsiteY1" fmla="*/ 0 h 1164703"/>
                <a:gd name="connsiteX2" fmla="*/ 813163 w 813163"/>
                <a:gd name="connsiteY2" fmla="*/ 0 h 1164703"/>
                <a:gd name="connsiteX3" fmla="*/ 813163 w 813163"/>
                <a:gd name="connsiteY3" fmla="*/ 0 h 1164703"/>
                <a:gd name="connsiteX4" fmla="*/ 813163 w 813163"/>
                <a:gd name="connsiteY4" fmla="*/ 1164016 h 1164703"/>
                <a:gd name="connsiteX5" fmla="*/ 813163 w 813163"/>
                <a:gd name="connsiteY5" fmla="*/ 1164016 h 1164703"/>
                <a:gd name="connsiteX6" fmla="*/ 501107 w 813163"/>
                <a:gd name="connsiteY6" fmla="*/ 1164703 h 1164703"/>
                <a:gd name="connsiteX7" fmla="*/ 246743 w 813163"/>
                <a:gd name="connsiteY7" fmla="*/ 878569 h 1164703"/>
                <a:gd name="connsiteX8" fmla="*/ 430955 w 813163"/>
                <a:gd name="connsiteY8" fmla="*/ 376094 h 1164703"/>
                <a:gd name="connsiteX9" fmla="*/ 0 w 813163"/>
                <a:gd name="connsiteY9" fmla="*/ 0 h 116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163" h="1164703">
                  <a:moveTo>
                    <a:pt x="0" y="0"/>
                  </a:moveTo>
                  <a:lnTo>
                    <a:pt x="0" y="0"/>
                  </a:lnTo>
                  <a:lnTo>
                    <a:pt x="813163" y="0"/>
                  </a:lnTo>
                  <a:lnTo>
                    <a:pt x="813163" y="0"/>
                  </a:lnTo>
                  <a:lnTo>
                    <a:pt x="813163" y="1164016"/>
                  </a:lnTo>
                  <a:lnTo>
                    <a:pt x="813163" y="1164016"/>
                  </a:lnTo>
                  <a:lnTo>
                    <a:pt x="501107" y="1164703"/>
                  </a:lnTo>
                  <a:lnTo>
                    <a:pt x="246743" y="878569"/>
                  </a:lnTo>
                  <a:cubicBezTo>
                    <a:pt x="308147" y="711077"/>
                    <a:pt x="471151" y="809681"/>
                    <a:pt x="430955" y="376094"/>
                  </a:cubicBezTo>
                  <a:cubicBezTo>
                    <a:pt x="321170" y="74138"/>
                    <a:pt x="143652" y="125365"/>
                    <a:pt x="0" y="0"/>
                  </a:cubicBezTo>
                  <a:close/>
                </a:path>
              </a:pathLst>
            </a:custGeom>
            <a:solidFill>
              <a:schemeClr val="bg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err="1">
                <a:solidFill>
                  <a:schemeClr val="bg1"/>
                </a:solidFill>
              </a:endParaRPr>
            </a:p>
          </p:txBody>
        </p:sp>
        <p:sp>
          <p:nvSpPr>
            <p:cNvPr id="203" name="Rounded Rectangle 202">
              <a:extLst>
                <a:ext uri="{FF2B5EF4-FFF2-40B4-BE49-F238E27FC236}">
                  <a16:creationId xmlns:a16="http://schemas.microsoft.com/office/drawing/2014/main" id="{C6F8CAC4-1A20-4144-BFDE-C64627E580C9}"/>
                </a:ext>
              </a:extLst>
            </p:cNvPr>
            <p:cNvSpPr/>
            <p:nvPr/>
          </p:nvSpPr>
          <p:spPr bwMode="gray">
            <a:xfrm>
              <a:off x="3400857" y="2969447"/>
              <a:ext cx="3275352" cy="1164702"/>
            </a:xfrm>
            <a:prstGeom prst="roundRect">
              <a:avLst>
                <a:gd name="adj" fmla="val 19060"/>
              </a:avLst>
            </a:prstGeom>
            <a:solidFill>
              <a:schemeClr val="bg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Bef>
                  <a:spcPts val="500"/>
                </a:spcBef>
              </a:pPr>
              <a:r>
                <a:rPr lang="en-US" sz="1200" b="1" dirty="0">
                  <a:solidFill>
                    <a:schemeClr val="tx1"/>
                  </a:solidFill>
                </a:rPr>
                <a:t>TRUE OR FALSE? </a:t>
              </a:r>
            </a:p>
            <a:p>
              <a:pPr>
                <a:spcBef>
                  <a:spcPts val="500"/>
                </a:spcBef>
              </a:pPr>
              <a:r>
                <a:rPr lang="en-US" sz="1200" dirty="0">
                  <a:solidFill>
                    <a:schemeClr val="tx1"/>
                  </a:solidFill>
                </a:rPr>
                <a:t>When students start thinking about college and have questions (general or specific), they prefer to use your .</a:t>
              </a:r>
              <a:r>
                <a:rPr lang="en-US" sz="1200" dirty="0" err="1">
                  <a:solidFill>
                    <a:schemeClr val="tx1"/>
                  </a:solidFill>
                </a:rPr>
                <a:t>edu</a:t>
              </a:r>
              <a:r>
                <a:rPr lang="en-US" sz="1200" dirty="0">
                  <a:solidFill>
                    <a:schemeClr val="tx1"/>
                  </a:solidFill>
                </a:rPr>
                <a:t> website to find the answers. </a:t>
              </a:r>
            </a:p>
          </p:txBody>
        </p:sp>
        <p:grpSp>
          <p:nvGrpSpPr>
            <p:cNvPr id="204" name="Group 203">
              <a:extLst>
                <a:ext uri="{FF2B5EF4-FFF2-40B4-BE49-F238E27FC236}">
                  <a16:creationId xmlns:a16="http://schemas.microsoft.com/office/drawing/2014/main" id="{60EF5202-7F6D-CF44-9CFC-C29A968B4932}"/>
                </a:ext>
              </a:extLst>
            </p:cNvPr>
            <p:cNvGrpSpPr/>
            <p:nvPr/>
          </p:nvGrpSpPr>
          <p:grpSpPr bwMode="gray">
            <a:xfrm>
              <a:off x="2541698" y="2945165"/>
              <a:ext cx="1005950" cy="1329291"/>
              <a:chOff x="2432083" y="2557025"/>
              <a:chExt cx="767195" cy="1013794"/>
            </a:xfrm>
          </p:grpSpPr>
          <p:sp>
            <p:nvSpPr>
              <p:cNvPr id="205" name="Isosceles Triangle 68">
                <a:extLst>
                  <a:ext uri="{FF2B5EF4-FFF2-40B4-BE49-F238E27FC236}">
                    <a16:creationId xmlns:a16="http://schemas.microsoft.com/office/drawing/2014/main" id="{07635361-84E1-7F44-8280-F0ACECD00146}"/>
                  </a:ext>
                </a:extLst>
              </p:cNvPr>
              <p:cNvSpPr/>
              <p:nvPr/>
            </p:nvSpPr>
            <p:spPr bwMode="gray">
              <a:xfrm rot="9000000">
                <a:off x="2432083" y="2557025"/>
                <a:ext cx="767195" cy="1013794"/>
              </a:xfrm>
              <a:custGeom>
                <a:avLst/>
                <a:gdLst/>
                <a:ahLst/>
                <a:cxnLst/>
                <a:rect l="l" t="t" r="r" b="b"/>
                <a:pathLst>
                  <a:path w="1873257" h="2475376">
                    <a:moveTo>
                      <a:pt x="468473" y="2349735"/>
                    </a:moveTo>
                    <a:cubicBezTo>
                      <a:pt x="20488" y="2091091"/>
                      <a:pt x="-133004" y="1518253"/>
                      <a:pt x="125641" y="1070267"/>
                    </a:cubicBezTo>
                    <a:cubicBezTo>
                      <a:pt x="264533" y="829698"/>
                      <a:pt x="494028" y="674054"/>
                      <a:pt x="746144" y="623768"/>
                    </a:cubicBezTo>
                    <a:cubicBezTo>
                      <a:pt x="746199" y="415845"/>
                      <a:pt x="746254" y="207923"/>
                      <a:pt x="746309" y="0"/>
                    </a:cubicBezTo>
                    <a:lnTo>
                      <a:pt x="991600" y="607293"/>
                    </a:lnTo>
                    <a:cubicBezTo>
                      <a:pt x="991742" y="607274"/>
                      <a:pt x="991883" y="607284"/>
                      <a:pt x="992024" y="607294"/>
                    </a:cubicBezTo>
                    <a:lnTo>
                      <a:pt x="992026" y="608348"/>
                    </a:lnTo>
                    <a:lnTo>
                      <a:pt x="992838" y="610359"/>
                    </a:lnTo>
                    <a:lnTo>
                      <a:pt x="992030" y="610485"/>
                    </a:lnTo>
                    <a:lnTo>
                      <a:pt x="992417" y="805507"/>
                    </a:lnTo>
                    <a:cubicBezTo>
                      <a:pt x="718841" y="782347"/>
                      <a:pt x="444463" y="916113"/>
                      <a:pt x="298007" y="1169782"/>
                    </a:cubicBezTo>
                    <a:cubicBezTo>
                      <a:pt x="94323" y="1522573"/>
                      <a:pt x="215198" y="1973685"/>
                      <a:pt x="567989" y="2177370"/>
                    </a:cubicBezTo>
                    <a:cubicBezTo>
                      <a:pt x="920780" y="2381054"/>
                      <a:pt x="1371892" y="2260178"/>
                      <a:pt x="1575576" y="1907387"/>
                    </a:cubicBezTo>
                    <a:cubicBezTo>
                      <a:pt x="1722033" y="1653718"/>
                      <a:pt x="1700688" y="1349217"/>
                      <a:pt x="1543843" y="1123873"/>
                    </a:cubicBezTo>
                    <a:lnTo>
                      <a:pt x="1715698" y="1025107"/>
                    </a:lnTo>
                    <a:cubicBezTo>
                      <a:pt x="1907567" y="1309539"/>
                      <a:pt x="1931167" y="1689548"/>
                      <a:pt x="1747942" y="2006903"/>
                    </a:cubicBezTo>
                    <a:cubicBezTo>
                      <a:pt x="1489297" y="2454889"/>
                      <a:pt x="916459" y="2608380"/>
                      <a:pt x="468473" y="2349735"/>
                    </a:cubicBezTo>
                    <a:close/>
                  </a:path>
                </a:pathLst>
              </a:custGeom>
              <a:solidFill>
                <a:schemeClr val="accent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err="1">
                  <a:solidFill>
                    <a:schemeClr val="bg1"/>
                  </a:solidFill>
                </a:endParaRPr>
              </a:p>
            </p:txBody>
          </p:sp>
          <p:pic>
            <p:nvPicPr>
              <p:cNvPr id="206" name="Picture 205">
                <a:extLst>
                  <a:ext uri="{FF2B5EF4-FFF2-40B4-BE49-F238E27FC236}">
                    <a16:creationId xmlns:a16="http://schemas.microsoft.com/office/drawing/2014/main" id="{464C9F2A-B7F1-4642-AE79-70D0A89A830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bwMode="gray">
              <a:xfrm>
                <a:off x="2610224" y="2771014"/>
                <a:ext cx="282599" cy="510723"/>
              </a:xfrm>
              <a:prstGeom prst="rect">
                <a:avLst/>
              </a:prstGeom>
            </p:spPr>
          </p:pic>
        </p:grpSp>
      </p:grpSp>
      <p:grpSp>
        <p:nvGrpSpPr>
          <p:cNvPr id="2" name="Group 1">
            <a:extLst>
              <a:ext uri="{FF2B5EF4-FFF2-40B4-BE49-F238E27FC236}">
                <a16:creationId xmlns:a16="http://schemas.microsoft.com/office/drawing/2014/main" id="{12B1A741-E675-A34F-A76A-377921BB9ED6}"/>
              </a:ext>
            </a:extLst>
          </p:cNvPr>
          <p:cNvGrpSpPr/>
          <p:nvPr/>
        </p:nvGrpSpPr>
        <p:grpSpPr>
          <a:xfrm>
            <a:off x="645260" y="3540459"/>
            <a:ext cx="5006185" cy="579159"/>
            <a:chOff x="645260" y="3540459"/>
            <a:chExt cx="5006185" cy="579159"/>
          </a:xfrm>
        </p:grpSpPr>
        <p:grpSp>
          <p:nvGrpSpPr>
            <p:cNvPr id="207" name="Group 206">
              <a:extLst>
                <a:ext uri="{FF2B5EF4-FFF2-40B4-BE49-F238E27FC236}">
                  <a16:creationId xmlns:a16="http://schemas.microsoft.com/office/drawing/2014/main" id="{1961B419-207A-D84A-A2E7-B96EE30C796F}"/>
                </a:ext>
              </a:extLst>
            </p:cNvPr>
            <p:cNvGrpSpPr/>
            <p:nvPr/>
          </p:nvGrpSpPr>
          <p:grpSpPr>
            <a:xfrm>
              <a:off x="937239" y="3540459"/>
              <a:ext cx="4714206" cy="579159"/>
              <a:chOff x="973044" y="3481373"/>
              <a:chExt cx="4714206" cy="579159"/>
            </a:xfrm>
          </p:grpSpPr>
          <p:sp>
            <p:nvSpPr>
              <p:cNvPr id="208" name="Trapezoid 7">
                <a:extLst>
                  <a:ext uri="{FF2B5EF4-FFF2-40B4-BE49-F238E27FC236}">
                    <a16:creationId xmlns:a16="http://schemas.microsoft.com/office/drawing/2014/main" id="{A3B760E9-9724-9748-BEFC-74259F6D4620}"/>
                  </a:ext>
                </a:extLst>
              </p:cNvPr>
              <p:cNvSpPr/>
              <p:nvPr/>
            </p:nvSpPr>
            <p:spPr bwMode="gray">
              <a:xfrm rot="10800000">
                <a:off x="1156268" y="3770714"/>
                <a:ext cx="4530982" cy="289818"/>
              </a:xfrm>
              <a:custGeom>
                <a:avLst/>
                <a:gdLst>
                  <a:gd name="connsiteX0" fmla="*/ 0 w 3950924"/>
                  <a:gd name="connsiteY0" fmla="*/ 491680 h 491680"/>
                  <a:gd name="connsiteX1" fmla="*/ 347205 w 3950924"/>
                  <a:gd name="connsiteY1" fmla="*/ 0 h 491680"/>
                  <a:gd name="connsiteX2" fmla="*/ 3603719 w 3950924"/>
                  <a:gd name="connsiteY2" fmla="*/ 0 h 491680"/>
                  <a:gd name="connsiteX3" fmla="*/ 3950924 w 3950924"/>
                  <a:gd name="connsiteY3" fmla="*/ 491680 h 491680"/>
                  <a:gd name="connsiteX4" fmla="*/ 0 w 3950924"/>
                  <a:gd name="connsiteY4" fmla="*/ 491680 h 491680"/>
                  <a:gd name="connsiteX0" fmla="*/ 0 w 3950924"/>
                  <a:gd name="connsiteY0" fmla="*/ 491680 h 583120"/>
                  <a:gd name="connsiteX1" fmla="*/ 347205 w 3950924"/>
                  <a:gd name="connsiteY1" fmla="*/ 0 h 583120"/>
                  <a:gd name="connsiteX2" fmla="*/ 3603719 w 3950924"/>
                  <a:gd name="connsiteY2" fmla="*/ 0 h 583120"/>
                  <a:gd name="connsiteX3" fmla="*/ 3950924 w 3950924"/>
                  <a:gd name="connsiteY3" fmla="*/ 491680 h 583120"/>
                  <a:gd name="connsiteX4" fmla="*/ 91440 w 3950924"/>
                  <a:gd name="connsiteY4" fmla="*/ 583120 h 583120"/>
                  <a:gd name="connsiteX0" fmla="*/ 0 w 3950924"/>
                  <a:gd name="connsiteY0" fmla="*/ 491680 h 491680"/>
                  <a:gd name="connsiteX1" fmla="*/ 347205 w 3950924"/>
                  <a:gd name="connsiteY1" fmla="*/ 0 h 491680"/>
                  <a:gd name="connsiteX2" fmla="*/ 3603719 w 3950924"/>
                  <a:gd name="connsiteY2" fmla="*/ 0 h 491680"/>
                  <a:gd name="connsiteX3" fmla="*/ 3950924 w 3950924"/>
                  <a:gd name="connsiteY3" fmla="*/ 491680 h 491680"/>
                  <a:gd name="connsiteX0" fmla="*/ 0 w 3603719"/>
                  <a:gd name="connsiteY0" fmla="*/ 0 h 491680"/>
                  <a:gd name="connsiteX1" fmla="*/ 3256514 w 3603719"/>
                  <a:gd name="connsiteY1" fmla="*/ 0 h 491680"/>
                  <a:gd name="connsiteX2" fmla="*/ 3603719 w 3603719"/>
                  <a:gd name="connsiteY2" fmla="*/ 491680 h 491680"/>
                  <a:gd name="connsiteX0" fmla="*/ 0 w 3463042"/>
                  <a:gd name="connsiteY0" fmla="*/ 0 h 284802"/>
                  <a:gd name="connsiteX1" fmla="*/ 3256514 w 3463042"/>
                  <a:gd name="connsiteY1" fmla="*/ 0 h 284802"/>
                  <a:gd name="connsiteX2" fmla="*/ 3463042 w 3463042"/>
                  <a:gd name="connsiteY2" fmla="*/ 284802 h 284802"/>
                  <a:gd name="connsiteX0" fmla="*/ 0 w 3467179"/>
                  <a:gd name="connsiteY0" fmla="*/ 0 h 359278"/>
                  <a:gd name="connsiteX1" fmla="*/ 3256514 w 3467179"/>
                  <a:gd name="connsiteY1" fmla="*/ 0 h 359278"/>
                  <a:gd name="connsiteX2" fmla="*/ 3467179 w 3467179"/>
                  <a:gd name="connsiteY2" fmla="*/ 359278 h 359278"/>
                  <a:gd name="connsiteX0" fmla="*/ 0 w 3387896"/>
                  <a:gd name="connsiteY0" fmla="*/ 0 h 322279"/>
                  <a:gd name="connsiteX1" fmla="*/ 3256514 w 3387896"/>
                  <a:gd name="connsiteY1" fmla="*/ 0 h 322279"/>
                  <a:gd name="connsiteX2" fmla="*/ 3387896 w 3387896"/>
                  <a:gd name="connsiteY2" fmla="*/ 322279 h 322279"/>
                  <a:gd name="connsiteX0" fmla="*/ 0 w 3387896"/>
                  <a:gd name="connsiteY0" fmla="*/ 0 h 322279"/>
                  <a:gd name="connsiteX1" fmla="*/ 3147107 w 3387896"/>
                  <a:gd name="connsiteY1" fmla="*/ 0 h 322279"/>
                  <a:gd name="connsiteX2" fmla="*/ 3387896 w 3387896"/>
                  <a:gd name="connsiteY2" fmla="*/ 322279 h 322279"/>
                </a:gdLst>
                <a:ahLst/>
                <a:cxnLst>
                  <a:cxn ang="0">
                    <a:pos x="connsiteX0" y="connsiteY0"/>
                  </a:cxn>
                  <a:cxn ang="0">
                    <a:pos x="connsiteX1" y="connsiteY1"/>
                  </a:cxn>
                  <a:cxn ang="0">
                    <a:pos x="connsiteX2" y="connsiteY2"/>
                  </a:cxn>
                </a:cxnLst>
                <a:rect l="l" t="t" r="r" b="b"/>
                <a:pathLst>
                  <a:path w="3387896" h="322279">
                    <a:moveTo>
                      <a:pt x="0" y="0"/>
                    </a:moveTo>
                    <a:lnTo>
                      <a:pt x="3147107" y="0"/>
                    </a:lnTo>
                    <a:lnTo>
                      <a:pt x="3387896" y="322279"/>
                    </a:lnTo>
                  </a:path>
                </a:pathLst>
              </a:custGeom>
              <a:noFill/>
              <a:ln w="12700">
                <a:solidFill>
                  <a:schemeClr val="accent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GB" sz="1000" dirty="0" err="1">
                  <a:solidFill>
                    <a:schemeClr val="bg1"/>
                  </a:solidFill>
                </a:endParaRPr>
              </a:p>
            </p:txBody>
          </p:sp>
          <p:sp>
            <p:nvSpPr>
              <p:cNvPr id="214" name="TextBox 213">
                <a:extLst>
                  <a:ext uri="{FF2B5EF4-FFF2-40B4-BE49-F238E27FC236}">
                    <a16:creationId xmlns:a16="http://schemas.microsoft.com/office/drawing/2014/main" id="{8BBA689A-2996-6C47-B431-27971F3F0193}"/>
                  </a:ext>
                </a:extLst>
              </p:cNvPr>
              <p:cNvSpPr txBox="1"/>
              <p:nvPr/>
            </p:nvSpPr>
            <p:spPr bwMode="gray">
              <a:xfrm>
                <a:off x="973044" y="3549623"/>
                <a:ext cx="643665" cy="153888"/>
              </a:xfrm>
              <a:prstGeom prst="rect">
                <a:avLst/>
              </a:prstGeom>
              <a:noFill/>
            </p:spPr>
            <p:txBody>
              <a:bodyPr wrap="square" lIns="0" tIns="0" rIns="0" bIns="0" rtlCol="0" anchor="ctr" anchorCtr="0">
                <a:spAutoFit/>
              </a:bodyPr>
              <a:lstStyle/>
              <a:p>
                <a:r>
                  <a:rPr lang="en-US" sz="1000" b="1" dirty="0">
                    <a:solidFill>
                      <a:schemeClr val="tx2"/>
                    </a:solidFill>
                  </a:rPr>
                  <a:t>FALSE</a:t>
                </a:r>
              </a:p>
            </p:txBody>
          </p:sp>
          <p:sp>
            <p:nvSpPr>
              <p:cNvPr id="215" name="Text Placeholder 3">
                <a:extLst>
                  <a:ext uri="{FF2B5EF4-FFF2-40B4-BE49-F238E27FC236}">
                    <a16:creationId xmlns:a16="http://schemas.microsoft.com/office/drawing/2014/main" id="{E3C01048-D500-5049-9958-9DD54840760E}"/>
                  </a:ext>
                </a:extLst>
              </p:cNvPr>
              <p:cNvSpPr txBox="1">
                <a:spLocks/>
              </p:cNvSpPr>
              <p:nvPr/>
            </p:nvSpPr>
            <p:spPr bwMode="gray">
              <a:xfrm>
                <a:off x="1804279" y="3481373"/>
                <a:ext cx="3882971" cy="461665"/>
              </a:xfrm>
              <a:prstGeom prst="rect">
                <a:avLst/>
              </a:prstGeom>
            </p:spPr>
            <p:txBody>
              <a:bodyPr vert="horz" wrap="square" lIns="0" tIns="0" rIns="0" bIns="0" rtlCol="0">
                <a:spAutoFit/>
              </a:bodyPr>
              <a:lstStyle>
                <a:lvl1pPr marL="0" indent="0" algn="l" defTabSz="1018879" rtl="0" eaLnBrk="1" latinLnBrk="0" hangingPunct="1">
                  <a:spcBef>
                    <a:spcPts val="0"/>
                  </a:spcBef>
                  <a:buFont typeface="Arial" pitchFamily="34" charset="0"/>
                  <a:buNone/>
                  <a:defRPr sz="1500" kern="1200" baseline="0">
                    <a:solidFill>
                      <a:schemeClr val="accent3"/>
                    </a:solidFill>
                    <a:latin typeface="+mn-lt"/>
                    <a:ea typeface="+mn-ea"/>
                    <a:cs typeface="+mn-cs"/>
                  </a:defRPr>
                </a:lvl1pPr>
                <a:lvl2pPr marL="230188" indent="-117475" algn="l" defTabSz="1018879" rtl="0" eaLnBrk="1" latinLnBrk="0" hangingPunct="1">
                  <a:spcBef>
                    <a:spcPts val="500"/>
                  </a:spcBef>
                  <a:buFont typeface="Arial" pitchFamily="34" charset="0"/>
                  <a:buChar char="–"/>
                  <a:defRPr sz="1000" kern="1200">
                    <a:solidFill>
                      <a:schemeClr val="tx1"/>
                    </a:solidFill>
                    <a:latin typeface="+mn-lt"/>
                    <a:ea typeface="+mn-ea"/>
                    <a:cs typeface="+mn-cs"/>
                  </a:defRPr>
                </a:lvl2pPr>
                <a:lvl3pPr marL="342900" indent="-112713" algn="l" defTabSz="1018879" rtl="0" eaLnBrk="1" latinLnBrk="0" hangingPunct="1">
                  <a:spcBef>
                    <a:spcPts val="500"/>
                  </a:spcBef>
                  <a:buFont typeface="Arial" pitchFamily="34" charset="0"/>
                  <a:buChar char="•"/>
                  <a:defRPr sz="1000" kern="1200">
                    <a:solidFill>
                      <a:schemeClr val="tx1"/>
                    </a:solidFill>
                    <a:latin typeface="+mn-lt"/>
                    <a:ea typeface="+mn-ea"/>
                    <a:cs typeface="+mn-cs"/>
                  </a:defRPr>
                </a:lvl3pPr>
                <a:lvl4pPr marL="458788" indent="-115888" algn="l" defTabSz="1018879" rtl="0" eaLnBrk="1" latinLnBrk="0" hangingPunct="1">
                  <a:spcBef>
                    <a:spcPts val="500"/>
                  </a:spcBef>
                  <a:buFont typeface="Arial" pitchFamily="34" charset="0"/>
                  <a:buChar char="–"/>
                  <a:defRPr sz="1000" kern="1200">
                    <a:solidFill>
                      <a:schemeClr val="tx1"/>
                    </a:solidFill>
                    <a:latin typeface="+mn-lt"/>
                    <a:ea typeface="+mn-ea"/>
                    <a:cs typeface="+mn-cs"/>
                  </a:defRPr>
                </a:lvl4pPr>
                <a:lvl5pPr marL="571500" indent="-112713" algn="l" defTabSz="1018879" rtl="0" eaLnBrk="1" latinLnBrk="0" hangingPunct="1">
                  <a:spcBef>
                    <a:spcPts val="500"/>
                  </a:spcBef>
                  <a:buFont typeface="Arial" pitchFamily="34" charset="0"/>
                  <a:buChar char="•"/>
                  <a:defRPr sz="1000" kern="1200" baseline="0">
                    <a:solidFill>
                      <a:schemeClr val="tx1"/>
                    </a:solidFill>
                    <a:latin typeface="+mn-lt"/>
                    <a:ea typeface="+mn-ea"/>
                    <a:cs typeface="+mn-cs"/>
                  </a:defRPr>
                </a:lvl5pPr>
                <a:lvl6pPr marL="2801918" indent="-254720" algn="l" defTabSz="1018879"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11358" indent="-254720" algn="l" defTabSz="1018879"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20798" indent="-254720" algn="l" defTabSz="1018879"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30237" indent="-254720" algn="l" defTabSz="1018879" rtl="0" eaLnBrk="1" latinLnBrk="0" hangingPunct="1">
                  <a:spcBef>
                    <a:spcPct val="20000"/>
                  </a:spcBef>
                  <a:buFont typeface="Arial" pitchFamily="34" charset="0"/>
                  <a:buChar char="•"/>
                  <a:defRPr sz="2200" kern="1200">
                    <a:solidFill>
                      <a:schemeClr val="tx1"/>
                    </a:solidFill>
                    <a:latin typeface="+mn-lt"/>
                    <a:ea typeface="+mn-ea"/>
                    <a:cs typeface="+mn-cs"/>
                  </a:defRPr>
                </a:lvl9pPr>
              </a:lstStyle>
              <a:p>
                <a:r>
                  <a:rPr lang="en-US" sz="1000" dirty="0">
                    <a:solidFill>
                      <a:schemeClr val="accent4"/>
                    </a:solidFill>
                  </a:rPr>
                  <a:t>4 of every 5 survey responders prefer to use </a:t>
                </a:r>
                <a:r>
                  <a:rPr lang="en-US" sz="1000" b="1" dirty="0">
                    <a:solidFill>
                      <a:schemeClr val="accent4"/>
                    </a:solidFill>
                  </a:rPr>
                  <a:t>Google </a:t>
                </a:r>
                <a:r>
                  <a:rPr lang="en-US" sz="1000" dirty="0">
                    <a:solidFill>
                      <a:schemeClr val="accent4"/>
                    </a:solidFill>
                  </a:rPr>
                  <a:t>search for </a:t>
                </a:r>
                <a:r>
                  <a:rPr lang="en-US" sz="1000" b="1" dirty="0">
                    <a:solidFill>
                      <a:schemeClr val="accent4"/>
                    </a:solidFill>
                  </a:rPr>
                  <a:t>general questions</a:t>
                </a:r>
                <a:r>
                  <a:rPr lang="en-US" sz="1000" dirty="0">
                    <a:solidFill>
                      <a:schemeClr val="accent4"/>
                    </a:solidFill>
                  </a:rPr>
                  <a:t>. For specific questions, though, students turn to your website.</a:t>
                </a:r>
              </a:p>
            </p:txBody>
          </p:sp>
        </p:grpSp>
        <p:sp>
          <p:nvSpPr>
            <p:cNvPr id="216" name="Freeform 52">
              <a:extLst>
                <a:ext uri="{FF2B5EF4-FFF2-40B4-BE49-F238E27FC236}">
                  <a16:creationId xmlns:a16="http://schemas.microsoft.com/office/drawing/2014/main" id="{185E9057-CED3-6744-9FEF-C0E311C0F2CB}"/>
                </a:ext>
              </a:extLst>
            </p:cNvPr>
            <p:cNvSpPr>
              <a:spLocks noEditPoints="1"/>
            </p:cNvSpPr>
            <p:nvPr/>
          </p:nvSpPr>
          <p:spPr bwMode="gray">
            <a:xfrm>
              <a:off x="645260" y="3542977"/>
              <a:ext cx="991958" cy="292608"/>
            </a:xfrm>
            <a:custGeom>
              <a:avLst/>
              <a:gdLst>
                <a:gd name="T0" fmla="*/ 69 w 1035"/>
                <a:gd name="T1" fmla="*/ 28 h 292"/>
                <a:gd name="T2" fmla="*/ 69 w 1035"/>
                <a:gd name="T3" fmla="*/ 28 h 292"/>
                <a:gd name="T4" fmla="*/ 29 w 1035"/>
                <a:gd name="T5" fmla="*/ 68 h 292"/>
                <a:gd name="T6" fmla="*/ 29 w 1035"/>
                <a:gd name="T7" fmla="*/ 223 h 292"/>
                <a:gd name="T8" fmla="*/ 69 w 1035"/>
                <a:gd name="T9" fmla="*/ 263 h 292"/>
                <a:gd name="T10" fmla="*/ 966 w 1035"/>
                <a:gd name="T11" fmla="*/ 263 h 292"/>
                <a:gd name="T12" fmla="*/ 1006 w 1035"/>
                <a:gd name="T13" fmla="*/ 223 h 292"/>
                <a:gd name="T14" fmla="*/ 1006 w 1035"/>
                <a:gd name="T15" fmla="*/ 68 h 292"/>
                <a:gd name="T16" fmla="*/ 966 w 1035"/>
                <a:gd name="T17" fmla="*/ 28 h 292"/>
                <a:gd name="T18" fmla="*/ 69 w 1035"/>
                <a:gd name="T19" fmla="*/ 28 h 292"/>
                <a:gd name="T20" fmla="*/ 966 w 1035"/>
                <a:gd name="T21" fmla="*/ 292 h 292"/>
                <a:gd name="T22" fmla="*/ 966 w 1035"/>
                <a:gd name="T23" fmla="*/ 292 h 292"/>
                <a:gd name="T24" fmla="*/ 69 w 1035"/>
                <a:gd name="T25" fmla="*/ 292 h 292"/>
                <a:gd name="T26" fmla="*/ 0 w 1035"/>
                <a:gd name="T27" fmla="*/ 223 h 292"/>
                <a:gd name="T28" fmla="*/ 0 w 1035"/>
                <a:gd name="T29" fmla="*/ 68 h 292"/>
                <a:gd name="T30" fmla="*/ 69 w 1035"/>
                <a:gd name="T31" fmla="*/ 0 h 292"/>
                <a:gd name="T32" fmla="*/ 966 w 1035"/>
                <a:gd name="T33" fmla="*/ 0 h 292"/>
                <a:gd name="T34" fmla="*/ 1035 w 1035"/>
                <a:gd name="T35" fmla="*/ 68 h 292"/>
                <a:gd name="T36" fmla="*/ 1035 w 1035"/>
                <a:gd name="T37" fmla="*/ 223 h 292"/>
                <a:gd name="T38" fmla="*/ 966 w 1035"/>
                <a:gd name="T39" fmla="*/ 292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35" h="292">
                  <a:moveTo>
                    <a:pt x="69" y="28"/>
                  </a:moveTo>
                  <a:lnTo>
                    <a:pt x="69" y="28"/>
                  </a:lnTo>
                  <a:cubicBezTo>
                    <a:pt x="47" y="28"/>
                    <a:pt x="29" y="46"/>
                    <a:pt x="29" y="68"/>
                  </a:cubicBezTo>
                  <a:lnTo>
                    <a:pt x="29" y="223"/>
                  </a:lnTo>
                  <a:cubicBezTo>
                    <a:pt x="29" y="245"/>
                    <a:pt x="47" y="263"/>
                    <a:pt x="69" y="263"/>
                  </a:cubicBezTo>
                  <a:lnTo>
                    <a:pt x="966" y="263"/>
                  </a:lnTo>
                  <a:cubicBezTo>
                    <a:pt x="988" y="263"/>
                    <a:pt x="1006" y="245"/>
                    <a:pt x="1006" y="223"/>
                  </a:cubicBezTo>
                  <a:lnTo>
                    <a:pt x="1006" y="68"/>
                  </a:lnTo>
                  <a:cubicBezTo>
                    <a:pt x="1006" y="46"/>
                    <a:pt x="988" y="28"/>
                    <a:pt x="966" y="28"/>
                  </a:cubicBezTo>
                  <a:lnTo>
                    <a:pt x="69" y="28"/>
                  </a:lnTo>
                  <a:close/>
                  <a:moveTo>
                    <a:pt x="966" y="292"/>
                  </a:moveTo>
                  <a:lnTo>
                    <a:pt x="966" y="292"/>
                  </a:lnTo>
                  <a:lnTo>
                    <a:pt x="69" y="292"/>
                  </a:lnTo>
                  <a:cubicBezTo>
                    <a:pt x="31" y="292"/>
                    <a:pt x="0" y="261"/>
                    <a:pt x="0" y="223"/>
                  </a:cubicBezTo>
                  <a:lnTo>
                    <a:pt x="0" y="68"/>
                  </a:lnTo>
                  <a:cubicBezTo>
                    <a:pt x="0" y="30"/>
                    <a:pt x="31" y="0"/>
                    <a:pt x="69" y="0"/>
                  </a:cubicBezTo>
                  <a:lnTo>
                    <a:pt x="966" y="0"/>
                  </a:lnTo>
                  <a:cubicBezTo>
                    <a:pt x="1004" y="0"/>
                    <a:pt x="1035" y="30"/>
                    <a:pt x="1035" y="68"/>
                  </a:cubicBezTo>
                  <a:lnTo>
                    <a:pt x="1035" y="223"/>
                  </a:lnTo>
                  <a:cubicBezTo>
                    <a:pt x="1035" y="261"/>
                    <a:pt x="1004" y="292"/>
                    <a:pt x="966" y="292"/>
                  </a:cubicBez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0315029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280195" y="640267"/>
            <a:ext cx="5842794" cy="184666"/>
          </a:xfrm>
        </p:spPr>
        <p:txBody>
          <a:bodyPr/>
          <a:lstStyle/>
          <a:p>
            <a:r>
              <a:rPr lang="en-US" dirty="0"/>
              <a:t>Majority of Prospects Search Generally Before Specifically</a:t>
            </a:r>
          </a:p>
        </p:txBody>
      </p:sp>
      <p:sp>
        <p:nvSpPr>
          <p:cNvPr id="4" name="Text Placeholder 3"/>
          <p:cNvSpPr>
            <a:spLocks noGrp="1"/>
          </p:cNvSpPr>
          <p:nvPr>
            <p:ph type="body" sz="quarter" idx="18"/>
          </p:nvPr>
        </p:nvSpPr>
        <p:spPr>
          <a:xfrm>
            <a:off x="4834823" y="4600545"/>
            <a:ext cx="1565977" cy="200055"/>
          </a:xfrm>
        </p:spPr>
        <p:txBody>
          <a:bodyPr/>
          <a:lstStyle/>
          <a:p>
            <a:r>
              <a:rPr lang="en-US" dirty="0"/>
              <a:t>Source: Google higher education search data</a:t>
            </a:r>
          </a:p>
        </p:txBody>
      </p:sp>
      <p:sp>
        <p:nvSpPr>
          <p:cNvPr id="6" name="Title 5"/>
          <p:cNvSpPr>
            <a:spLocks noGrp="1"/>
          </p:cNvSpPr>
          <p:nvPr>
            <p:ph type="title"/>
          </p:nvPr>
        </p:nvSpPr>
        <p:spPr>
          <a:xfrm>
            <a:off x="280194" y="317005"/>
            <a:ext cx="5658490" cy="249299"/>
          </a:xfrm>
        </p:spPr>
        <p:txBody>
          <a:bodyPr/>
          <a:lstStyle/>
          <a:p>
            <a:pPr>
              <a:spcBef>
                <a:spcPts val="500"/>
              </a:spcBef>
            </a:pPr>
            <a:r>
              <a:rPr lang="en-US" dirty="0"/>
              <a:t>Search is Where (Most) Research Begins</a:t>
            </a:r>
          </a:p>
        </p:txBody>
      </p:sp>
      <p:graphicFrame>
        <p:nvGraphicFramePr>
          <p:cNvPr id="14" name="Chart 13"/>
          <p:cNvGraphicFramePr/>
          <p:nvPr/>
        </p:nvGraphicFramePr>
        <p:xfrm>
          <a:off x="127719" y="824934"/>
          <a:ext cx="3150054" cy="3474150"/>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14"/>
          <p:cNvSpPr txBox="1"/>
          <p:nvPr/>
        </p:nvSpPr>
        <p:spPr>
          <a:xfrm>
            <a:off x="280194" y="1018104"/>
            <a:ext cx="4774169" cy="138499"/>
          </a:xfrm>
          <a:prstGeom prst="rect">
            <a:avLst/>
          </a:prstGeom>
          <a:noFill/>
        </p:spPr>
        <p:txBody>
          <a:bodyPr wrap="square" lIns="0" tIns="0" rIns="0" bIns="0" rtlCol="0">
            <a:spAutoFit/>
          </a:bodyPr>
          <a:lstStyle/>
          <a:p>
            <a:pPr>
              <a:spcBef>
                <a:spcPts val="500"/>
              </a:spcBef>
            </a:pPr>
            <a:r>
              <a:rPr lang="en-US" sz="900" i="1" dirty="0"/>
              <a:t>Q: What was the first thing you did after you were inspired to go to school?</a:t>
            </a:r>
          </a:p>
        </p:txBody>
      </p:sp>
      <p:sp>
        <p:nvSpPr>
          <p:cNvPr id="16" name="TextBox 15"/>
          <p:cNvSpPr txBox="1"/>
          <p:nvPr/>
        </p:nvSpPr>
        <p:spPr>
          <a:xfrm>
            <a:off x="4437464" y="1590781"/>
            <a:ext cx="1705735" cy="276999"/>
          </a:xfrm>
          <a:prstGeom prst="rect">
            <a:avLst/>
          </a:prstGeom>
          <a:noFill/>
        </p:spPr>
        <p:txBody>
          <a:bodyPr wrap="square" lIns="0" tIns="0" rIns="0" bIns="0" rtlCol="0">
            <a:spAutoFit/>
          </a:bodyPr>
          <a:lstStyle/>
          <a:p>
            <a:pPr>
              <a:spcBef>
                <a:spcPts val="500"/>
              </a:spcBef>
            </a:pPr>
            <a:r>
              <a:rPr lang="en-US" sz="900" dirty="0"/>
              <a:t>start researching general          </a:t>
            </a:r>
            <a:r>
              <a:rPr lang="en-US" sz="900" b="1" dirty="0"/>
              <a:t>areas of interest</a:t>
            </a:r>
            <a:r>
              <a:rPr lang="en-US" sz="900" dirty="0"/>
              <a:t> first</a:t>
            </a:r>
          </a:p>
        </p:txBody>
      </p:sp>
      <p:sp>
        <p:nvSpPr>
          <p:cNvPr id="17" name="TextBox 16"/>
          <p:cNvSpPr txBox="1"/>
          <p:nvPr/>
        </p:nvSpPr>
        <p:spPr>
          <a:xfrm>
            <a:off x="3751932" y="2019962"/>
            <a:ext cx="1302431" cy="497572"/>
          </a:xfrm>
          <a:prstGeom prst="rect">
            <a:avLst/>
          </a:prstGeom>
          <a:noFill/>
        </p:spPr>
        <p:txBody>
          <a:bodyPr wrap="square" lIns="0" tIns="0" rIns="0" bIns="0" rtlCol="0">
            <a:spAutoFit/>
          </a:bodyPr>
          <a:lstStyle/>
          <a:p>
            <a:pPr marL="118872" indent="-118872">
              <a:spcBef>
                <a:spcPts val="500"/>
              </a:spcBef>
              <a:buFont typeface="Arial" panose="020B0604020202020204" pitchFamily="34" charset="0"/>
              <a:buChar char="•"/>
            </a:pPr>
            <a:r>
              <a:rPr lang="en-US" sz="800" dirty="0"/>
              <a:t>Best schools</a:t>
            </a:r>
          </a:p>
          <a:p>
            <a:pPr marL="118872" indent="-118872">
              <a:spcBef>
                <a:spcPts val="500"/>
              </a:spcBef>
              <a:buFont typeface="Arial" panose="020B0604020202020204" pitchFamily="34" charset="0"/>
              <a:buChar char="•"/>
            </a:pPr>
            <a:r>
              <a:rPr lang="en-US" sz="800" dirty="0"/>
              <a:t>Online schools</a:t>
            </a:r>
          </a:p>
          <a:p>
            <a:pPr marL="118872" indent="-118872">
              <a:spcBef>
                <a:spcPts val="500"/>
              </a:spcBef>
              <a:buFont typeface="Arial" panose="020B0604020202020204" pitchFamily="34" charset="0"/>
              <a:buChar char="•"/>
            </a:pPr>
            <a:r>
              <a:rPr lang="en-US" sz="800" dirty="0"/>
              <a:t>Types of degrees</a:t>
            </a:r>
          </a:p>
        </p:txBody>
      </p:sp>
      <p:sp>
        <p:nvSpPr>
          <p:cNvPr id="18" name="TextBox 17"/>
          <p:cNvSpPr txBox="1"/>
          <p:nvPr/>
        </p:nvSpPr>
        <p:spPr>
          <a:xfrm>
            <a:off x="4886355" y="2019962"/>
            <a:ext cx="1462912" cy="497572"/>
          </a:xfrm>
          <a:prstGeom prst="rect">
            <a:avLst/>
          </a:prstGeom>
          <a:noFill/>
        </p:spPr>
        <p:txBody>
          <a:bodyPr wrap="square" lIns="0" tIns="0" rIns="0" bIns="0" rtlCol="0">
            <a:spAutoFit/>
          </a:bodyPr>
          <a:lstStyle/>
          <a:p>
            <a:pPr marL="118872" indent="-118872">
              <a:spcBef>
                <a:spcPts val="500"/>
              </a:spcBef>
              <a:buFont typeface="Arial" panose="020B0604020202020204" pitchFamily="34" charset="0"/>
              <a:buChar char="•"/>
            </a:pPr>
            <a:r>
              <a:rPr lang="en-US" sz="800" dirty="0"/>
              <a:t>Specific degrees</a:t>
            </a:r>
          </a:p>
          <a:p>
            <a:pPr marL="118872" indent="-118872">
              <a:spcBef>
                <a:spcPts val="500"/>
              </a:spcBef>
              <a:buFont typeface="Arial" panose="020B0604020202020204" pitchFamily="34" charset="0"/>
              <a:buChar char="•"/>
            </a:pPr>
            <a:r>
              <a:rPr lang="en-US" sz="800" dirty="0"/>
              <a:t>Course type</a:t>
            </a:r>
          </a:p>
          <a:p>
            <a:pPr marL="118872" indent="-118872">
              <a:spcBef>
                <a:spcPts val="500"/>
              </a:spcBef>
              <a:buFont typeface="Arial" panose="020B0604020202020204" pitchFamily="34" charset="0"/>
              <a:buChar char="•"/>
            </a:pPr>
            <a:r>
              <a:rPr lang="en-US" sz="800" dirty="0"/>
              <a:t>Tuition, financial aid</a:t>
            </a:r>
          </a:p>
        </p:txBody>
      </p:sp>
      <p:sp>
        <p:nvSpPr>
          <p:cNvPr id="19" name="TextBox 18"/>
          <p:cNvSpPr txBox="1"/>
          <p:nvPr/>
        </p:nvSpPr>
        <p:spPr>
          <a:xfrm>
            <a:off x="4437464" y="2965963"/>
            <a:ext cx="1588099" cy="276999"/>
          </a:xfrm>
          <a:prstGeom prst="rect">
            <a:avLst/>
          </a:prstGeom>
          <a:noFill/>
        </p:spPr>
        <p:txBody>
          <a:bodyPr wrap="square" lIns="0" tIns="0" rIns="0" bIns="0" rtlCol="0">
            <a:spAutoFit/>
          </a:bodyPr>
          <a:lstStyle/>
          <a:p>
            <a:pPr>
              <a:spcBef>
                <a:spcPts val="500"/>
              </a:spcBef>
            </a:pPr>
            <a:r>
              <a:rPr lang="en-US" sz="900" dirty="0"/>
              <a:t>start researching     </a:t>
            </a:r>
            <a:r>
              <a:rPr lang="en-US" sz="900" b="1" dirty="0"/>
              <a:t>specific schools </a:t>
            </a:r>
            <a:r>
              <a:rPr lang="en-US" sz="900" dirty="0"/>
              <a:t>first</a:t>
            </a:r>
          </a:p>
        </p:txBody>
      </p:sp>
      <p:sp>
        <p:nvSpPr>
          <p:cNvPr id="20" name="TextBox 19"/>
          <p:cNvSpPr txBox="1"/>
          <p:nvPr/>
        </p:nvSpPr>
        <p:spPr>
          <a:xfrm>
            <a:off x="3751932" y="3444518"/>
            <a:ext cx="2391267" cy="310341"/>
          </a:xfrm>
          <a:prstGeom prst="rect">
            <a:avLst/>
          </a:prstGeom>
          <a:noFill/>
        </p:spPr>
        <p:txBody>
          <a:bodyPr wrap="square" lIns="0" tIns="0" rIns="0" bIns="0" rtlCol="0">
            <a:spAutoFit/>
          </a:bodyPr>
          <a:lstStyle/>
          <a:p>
            <a:pPr marL="118872" indent="-118872">
              <a:spcBef>
                <a:spcPts val="500"/>
              </a:spcBef>
              <a:buFont typeface="Arial" panose="020B0604020202020204" pitchFamily="34" charset="0"/>
              <a:buChar char="•"/>
            </a:pPr>
            <a:r>
              <a:rPr lang="en-US" sz="800" dirty="0"/>
              <a:t>Schools they are already familiar with</a:t>
            </a:r>
          </a:p>
          <a:p>
            <a:pPr marL="118872" indent="-118872">
              <a:spcBef>
                <a:spcPts val="500"/>
              </a:spcBef>
              <a:buFont typeface="Arial" panose="020B0604020202020204" pitchFamily="34" charset="0"/>
              <a:buChar char="•"/>
            </a:pPr>
            <a:r>
              <a:rPr lang="en-US" sz="800" dirty="0"/>
              <a:t>Schools recommended by others</a:t>
            </a:r>
          </a:p>
        </p:txBody>
      </p:sp>
      <p:sp>
        <p:nvSpPr>
          <p:cNvPr id="25" name="TextBox 24"/>
          <p:cNvSpPr txBox="1"/>
          <p:nvPr/>
        </p:nvSpPr>
        <p:spPr>
          <a:xfrm>
            <a:off x="3751932" y="2919796"/>
            <a:ext cx="645772" cy="369332"/>
          </a:xfrm>
          <a:prstGeom prst="rect">
            <a:avLst/>
          </a:prstGeom>
          <a:noFill/>
        </p:spPr>
        <p:txBody>
          <a:bodyPr wrap="square" lIns="0" tIns="0" rIns="0" bIns="0" rtlCol="0">
            <a:spAutoFit/>
          </a:bodyPr>
          <a:lstStyle/>
          <a:p>
            <a:pPr>
              <a:spcBef>
                <a:spcPts val="500"/>
              </a:spcBef>
            </a:pPr>
            <a:r>
              <a:rPr lang="en-US" sz="2400" dirty="0">
                <a:solidFill>
                  <a:schemeClr val="tx2"/>
                </a:solidFill>
                <a:latin typeface="+mj-lt"/>
              </a:rPr>
              <a:t>42%</a:t>
            </a:r>
          </a:p>
        </p:txBody>
      </p:sp>
      <p:sp>
        <p:nvSpPr>
          <p:cNvPr id="26" name="TextBox 25"/>
          <p:cNvSpPr txBox="1"/>
          <p:nvPr/>
        </p:nvSpPr>
        <p:spPr>
          <a:xfrm>
            <a:off x="3751932" y="1544614"/>
            <a:ext cx="645772" cy="369332"/>
          </a:xfrm>
          <a:prstGeom prst="rect">
            <a:avLst/>
          </a:prstGeom>
          <a:noFill/>
        </p:spPr>
        <p:txBody>
          <a:bodyPr wrap="square" lIns="0" tIns="0" rIns="0" bIns="0" rtlCol="0">
            <a:spAutoFit/>
          </a:bodyPr>
          <a:lstStyle/>
          <a:p>
            <a:pPr>
              <a:spcBef>
                <a:spcPts val="500"/>
              </a:spcBef>
            </a:pPr>
            <a:r>
              <a:rPr lang="en-US" sz="2400" dirty="0">
                <a:solidFill>
                  <a:schemeClr val="tx2"/>
                </a:solidFill>
                <a:latin typeface="+mj-lt"/>
              </a:rPr>
              <a:t>56%</a:t>
            </a:r>
          </a:p>
        </p:txBody>
      </p:sp>
      <p:grpSp>
        <p:nvGrpSpPr>
          <p:cNvPr id="36" name="Group 35"/>
          <p:cNvGrpSpPr/>
          <p:nvPr/>
        </p:nvGrpSpPr>
        <p:grpSpPr>
          <a:xfrm>
            <a:off x="3300452" y="1480897"/>
            <a:ext cx="300987" cy="2411905"/>
            <a:chOff x="3402790" y="1480897"/>
            <a:chExt cx="300987" cy="2411905"/>
          </a:xfrm>
        </p:grpSpPr>
        <p:cxnSp>
          <p:nvCxnSpPr>
            <p:cNvPr id="28" name="Straight Connector 27"/>
            <p:cNvCxnSpPr/>
            <p:nvPr/>
          </p:nvCxnSpPr>
          <p:spPr bwMode="gray">
            <a:xfrm>
              <a:off x="3553283" y="1480897"/>
              <a:ext cx="0" cy="2411905"/>
            </a:xfrm>
            <a:prstGeom prst="line">
              <a:avLst/>
            </a:prstGeom>
            <a:ln w="9525">
              <a:solidFill>
                <a:schemeClr val="accent6"/>
              </a:solidFill>
              <a:prstDash val="dash"/>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bwMode="gray">
            <a:xfrm flipH="1">
              <a:off x="3402790" y="3892802"/>
              <a:ext cx="300987" cy="0"/>
            </a:xfrm>
            <a:prstGeom prst="line">
              <a:avLst/>
            </a:prstGeom>
            <a:ln w="9525">
              <a:solidFill>
                <a:schemeClr val="accent6"/>
              </a:solidFill>
              <a:prstDash val="solid"/>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bwMode="gray">
            <a:xfrm flipH="1">
              <a:off x="3402790" y="1480897"/>
              <a:ext cx="300987" cy="0"/>
            </a:xfrm>
            <a:prstGeom prst="line">
              <a:avLst/>
            </a:prstGeom>
            <a:ln w="9525">
              <a:solidFill>
                <a:schemeClr val="accent6"/>
              </a:solidFill>
              <a:prstDash val="solid"/>
              <a:miter lim="800000"/>
              <a:headEnd type="none"/>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761107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DD5B9289-897A-1C48-8EE1-B8E4069F8DC2}"/>
              </a:ext>
            </a:extLst>
          </p:cNvPr>
          <p:cNvPicPr>
            <a:picLocks noChangeAspect="1"/>
          </p:cNvPicPr>
          <p:nvPr/>
        </p:nvPicPr>
        <p:blipFill>
          <a:blip r:embed="rId2"/>
          <a:stretch>
            <a:fillRect/>
          </a:stretch>
        </p:blipFill>
        <p:spPr>
          <a:xfrm>
            <a:off x="2473051" y="3284515"/>
            <a:ext cx="1581351" cy="1506210"/>
          </a:xfrm>
          <a:prstGeom prst="rect">
            <a:avLst/>
          </a:prstGeom>
        </p:spPr>
      </p:pic>
      <p:pic>
        <p:nvPicPr>
          <p:cNvPr id="45" name="Picture 44">
            <a:extLst>
              <a:ext uri="{FF2B5EF4-FFF2-40B4-BE49-F238E27FC236}">
                <a16:creationId xmlns:a16="http://schemas.microsoft.com/office/drawing/2014/main" id="{73CE67E9-F975-F54E-837D-A2AD80065A19}"/>
              </a:ext>
            </a:extLst>
          </p:cNvPr>
          <p:cNvPicPr>
            <a:picLocks noChangeAspect="1"/>
          </p:cNvPicPr>
          <p:nvPr/>
        </p:nvPicPr>
        <p:blipFill>
          <a:blip r:embed="rId3">
            <a:alphaModFix/>
          </a:blip>
          <a:stretch>
            <a:fillRect/>
          </a:stretch>
        </p:blipFill>
        <p:spPr>
          <a:xfrm>
            <a:off x="2437517" y="3282651"/>
            <a:ext cx="912606" cy="1508718"/>
          </a:xfrm>
          <a:prstGeom prst="rect">
            <a:avLst/>
          </a:prstGeom>
        </p:spPr>
      </p:pic>
      <p:sp>
        <p:nvSpPr>
          <p:cNvPr id="3" name="Text Placeholder 2">
            <a:extLst>
              <a:ext uri="{FF2B5EF4-FFF2-40B4-BE49-F238E27FC236}">
                <a16:creationId xmlns:a16="http://schemas.microsoft.com/office/drawing/2014/main" id="{254B60C7-7DBD-43F4-87E1-12896D5F8B7D}"/>
              </a:ext>
            </a:extLst>
          </p:cNvPr>
          <p:cNvSpPr>
            <a:spLocks noGrp="1"/>
          </p:cNvSpPr>
          <p:nvPr>
            <p:ph type="body" sz="quarter" idx="15"/>
          </p:nvPr>
        </p:nvSpPr>
        <p:spPr>
          <a:xfrm>
            <a:off x="1402039" y="828855"/>
            <a:ext cx="2764329" cy="184666"/>
          </a:xfrm>
        </p:spPr>
        <p:txBody>
          <a:bodyPr/>
          <a:lstStyle/>
          <a:p>
            <a:r>
              <a:rPr lang="en-US" sz="1200" dirty="0">
                <a:solidFill>
                  <a:srgbClr val="004A88"/>
                </a:solidFill>
                <a:latin typeface="+mj-lt"/>
              </a:rPr>
              <a:t>Highly engaged, lacking preparation.</a:t>
            </a:r>
          </a:p>
        </p:txBody>
      </p:sp>
      <p:sp>
        <p:nvSpPr>
          <p:cNvPr id="12" name="Title 11">
            <a:extLst>
              <a:ext uri="{FF2B5EF4-FFF2-40B4-BE49-F238E27FC236}">
                <a16:creationId xmlns:a16="http://schemas.microsoft.com/office/drawing/2014/main" id="{3F39F850-A079-4EF0-A00A-34248A793538}"/>
              </a:ext>
            </a:extLst>
          </p:cNvPr>
          <p:cNvSpPr>
            <a:spLocks noGrp="1"/>
          </p:cNvSpPr>
          <p:nvPr>
            <p:ph type="title"/>
          </p:nvPr>
        </p:nvSpPr>
        <p:spPr>
          <a:xfrm>
            <a:off x="280194" y="309824"/>
            <a:ext cx="5486400" cy="256480"/>
          </a:xfrm>
        </p:spPr>
        <p:txBody>
          <a:bodyPr/>
          <a:lstStyle/>
          <a:p>
            <a:r>
              <a:rPr lang="en-US" dirty="0"/>
              <a:t>Segment: The Strivers</a:t>
            </a:r>
          </a:p>
        </p:txBody>
      </p:sp>
      <p:cxnSp>
        <p:nvCxnSpPr>
          <p:cNvPr id="90" name="Straight Connector 89">
            <a:extLst>
              <a:ext uri="{FF2B5EF4-FFF2-40B4-BE49-F238E27FC236}">
                <a16:creationId xmlns:a16="http://schemas.microsoft.com/office/drawing/2014/main" id="{1DFB3B0D-B5B0-4EED-AEDE-DCDB39EC7DB4}"/>
              </a:ext>
            </a:extLst>
          </p:cNvPr>
          <p:cNvCxnSpPr>
            <a:cxnSpLocks/>
          </p:cNvCxnSpPr>
          <p:nvPr/>
        </p:nvCxnSpPr>
        <p:spPr bwMode="gray">
          <a:xfrm>
            <a:off x="4477664" y="827673"/>
            <a:ext cx="0" cy="3800694"/>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FB377087-A830-EF4D-9C3C-D127E6E0AF5D}"/>
              </a:ext>
            </a:extLst>
          </p:cNvPr>
          <p:cNvCxnSpPr>
            <a:cxnSpLocks/>
          </p:cNvCxnSpPr>
          <p:nvPr/>
        </p:nvCxnSpPr>
        <p:spPr bwMode="gray">
          <a:xfrm>
            <a:off x="306907" y="2010927"/>
            <a:ext cx="4052151"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73" name="Text Placeholder 2">
            <a:extLst>
              <a:ext uri="{FF2B5EF4-FFF2-40B4-BE49-F238E27FC236}">
                <a16:creationId xmlns:a16="http://schemas.microsoft.com/office/drawing/2014/main" id="{98791917-C934-2B45-A838-FD9266747EA4}"/>
              </a:ext>
            </a:extLst>
          </p:cNvPr>
          <p:cNvSpPr txBox="1">
            <a:spLocks/>
          </p:cNvSpPr>
          <p:nvPr/>
        </p:nvSpPr>
        <p:spPr bwMode="gray">
          <a:xfrm>
            <a:off x="4665328" y="1532490"/>
            <a:ext cx="1628316" cy="138499"/>
          </a:xfrm>
          <a:prstGeom prst="rect">
            <a:avLst/>
          </a:prstGeom>
        </p:spPr>
        <p:txBody>
          <a:bodyPr vert="horz" wrap="square" lIns="0" tIns="0" rIns="0" bIns="0" rtlCol="0">
            <a:spAutoFit/>
          </a:bodyPr>
          <a:lstStyle>
            <a:lvl1pPr marL="0" indent="0" algn="l" defTabSz="480060" rtl="0" eaLnBrk="1" latinLnBrk="0" hangingPunct="1">
              <a:lnSpc>
                <a:spcPct val="100000"/>
              </a:lnSpc>
              <a:spcBef>
                <a:spcPts val="0"/>
              </a:spcBef>
              <a:buClrTx/>
              <a:buFont typeface="Arial" panose="020B0604020202020204" pitchFamily="34" charset="0"/>
              <a:buNone/>
              <a:defRPr sz="900" kern="1200">
                <a:solidFill>
                  <a:schemeClr val="tx1"/>
                </a:solidFill>
                <a:latin typeface="+mn-lt"/>
                <a:ea typeface="+mn-ea"/>
                <a:cs typeface="+mn-cs"/>
              </a:defRPr>
            </a:lvl1pPr>
            <a:lvl2pPr marL="228600" indent="-114300" algn="l" defTabSz="480060" rtl="0" eaLnBrk="1" latinLnBrk="0" hangingPunct="1">
              <a:lnSpc>
                <a:spcPct val="100000"/>
              </a:lnSpc>
              <a:spcBef>
                <a:spcPts val="0"/>
              </a:spcBef>
              <a:buClrTx/>
              <a:buFont typeface="Verdana" panose="020B0604030504040204" pitchFamily="34" charset="0"/>
              <a:buChar char="–"/>
              <a:defRPr sz="900" kern="1200">
                <a:solidFill>
                  <a:schemeClr val="tx1"/>
                </a:solidFill>
                <a:latin typeface="+mn-lt"/>
                <a:ea typeface="+mn-ea"/>
                <a:cs typeface="+mn-cs"/>
              </a:defRPr>
            </a:lvl2pPr>
            <a:lvl3pPr marL="342900" indent="-114300" algn="l" defTabSz="480060" rtl="0" eaLnBrk="1" latinLnBrk="0" hangingPunct="1">
              <a:lnSpc>
                <a:spcPct val="100000"/>
              </a:lnSpc>
              <a:spcBef>
                <a:spcPts val="0"/>
              </a:spcBef>
              <a:buClrTx/>
              <a:buFont typeface="Arial" panose="020B0604020202020204" pitchFamily="34" charset="0"/>
              <a:buChar char="•"/>
              <a:defRPr sz="900" kern="1200">
                <a:solidFill>
                  <a:schemeClr val="tx1"/>
                </a:solidFill>
                <a:latin typeface="+mn-lt"/>
                <a:ea typeface="+mn-ea"/>
                <a:cs typeface="+mn-cs"/>
              </a:defRPr>
            </a:lvl3pPr>
            <a:lvl4pPr marL="457200" indent="-114300" algn="l" defTabSz="480060" rtl="0" eaLnBrk="1" latinLnBrk="0" hangingPunct="1">
              <a:lnSpc>
                <a:spcPct val="100000"/>
              </a:lnSpc>
              <a:spcBef>
                <a:spcPts val="0"/>
              </a:spcBef>
              <a:buFont typeface="Verdana" panose="020B0604030504040204" pitchFamily="34" charset="0"/>
              <a:buChar char="–"/>
              <a:defRPr sz="900" kern="1200">
                <a:solidFill>
                  <a:schemeClr val="tx1"/>
                </a:solidFill>
                <a:latin typeface="+mn-lt"/>
                <a:ea typeface="+mn-ea"/>
                <a:cs typeface="+mn-cs"/>
              </a:defRPr>
            </a:lvl4pPr>
            <a:lvl5pPr marL="571500" indent="-114300" algn="l" defTabSz="480060" rtl="0" eaLnBrk="1" latinLnBrk="0" hangingPunct="1">
              <a:lnSpc>
                <a:spcPct val="100000"/>
              </a:lnSpc>
              <a:spcBef>
                <a:spcPts val="0"/>
              </a:spcBef>
              <a:buFont typeface="Arial" panose="020B0604020202020204" pitchFamily="34" charset="0"/>
              <a:buChar char="•"/>
              <a:defRPr sz="9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a:lstStyle>
          <a:p>
            <a:r>
              <a:rPr lang="en-US" b="1" dirty="0">
                <a:solidFill>
                  <a:schemeClr val="accent3"/>
                </a:solidFill>
                <a:latin typeface="+mj-lt"/>
              </a:rPr>
              <a:t>Meet “</a:t>
            </a:r>
            <a:r>
              <a:rPr lang="en-US" b="1" dirty="0">
                <a:solidFill>
                  <a:srgbClr val="004A88"/>
                </a:solidFill>
                <a:latin typeface="+mj-lt"/>
              </a:rPr>
              <a:t>Striver Shani</a:t>
            </a:r>
            <a:r>
              <a:rPr lang="en-US" b="1" dirty="0">
                <a:solidFill>
                  <a:schemeClr val="accent3"/>
                </a:solidFill>
                <a:latin typeface="+mj-lt"/>
              </a:rPr>
              <a:t>”</a:t>
            </a:r>
          </a:p>
        </p:txBody>
      </p:sp>
      <p:sp>
        <p:nvSpPr>
          <p:cNvPr id="93" name="Text Placeholder 2">
            <a:extLst>
              <a:ext uri="{FF2B5EF4-FFF2-40B4-BE49-F238E27FC236}">
                <a16:creationId xmlns:a16="http://schemas.microsoft.com/office/drawing/2014/main" id="{D7B17678-2E12-7A4F-8CCB-F04AD657D207}"/>
              </a:ext>
            </a:extLst>
          </p:cNvPr>
          <p:cNvSpPr txBox="1">
            <a:spLocks/>
          </p:cNvSpPr>
          <p:nvPr/>
        </p:nvSpPr>
        <p:spPr bwMode="gray">
          <a:xfrm>
            <a:off x="4665329" y="1770647"/>
            <a:ext cx="1522526" cy="2660857"/>
          </a:xfrm>
          <a:prstGeom prst="rect">
            <a:avLst/>
          </a:prstGeom>
        </p:spPr>
        <p:txBody>
          <a:bodyPr vert="horz" wrap="square" lIns="0" tIns="0" rIns="0" bIns="0" rtlCol="0">
            <a:spAutoFit/>
          </a:bodyPr>
          <a:lstStyle>
            <a:lvl1pPr marL="0" indent="0" algn="l" defTabSz="480060" rtl="0" eaLnBrk="1" latinLnBrk="0" hangingPunct="1">
              <a:lnSpc>
                <a:spcPct val="100000"/>
              </a:lnSpc>
              <a:spcBef>
                <a:spcPts val="0"/>
              </a:spcBef>
              <a:buClrTx/>
              <a:buFont typeface="Arial" panose="020B0604020202020204" pitchFamily="34" charset="0"/>
              <a:buNone/>
              <a:defRPr sz="900" kern="1200">
                <a:solidFill>
                  <a:schemeClr val="tx1"/>
                </a:solidFill>
                <a:latin typeface="+mn-lt"/>
                <a:ea typeface="+mn-ea"/>
                <a:cs typeface="+mn-cs"/>
              </a:defRPr>
            </a:lvl1pPr>
            <a:lvl2pPr marL="228600" indent="-114300" algn="l" defTabSz="480060" rtl="0" eaLnBrk="1" latinLnBrk="0" hangingPunct="1">
              <a:lnSpc>
                <a:spcPct val="100000"/>
              </a:lnSpc>
              <a:spcBef>
                <a:spcPts val="0"/>
              </a:spcBef>
              <a:buClrTx/>
              <a:buFont typeface="Verdana" panose="020B0604030504040204" pitchFamily="34" charset="0"/>
              <a:buChar char="–"/>
              <a:defRPr sz="900" kern="1200">
                <a:solidFill>
                  <a:schemeClr val="tx1"/>
                </a:solidFill>
                <a:latin typeface="+mn-lt"/>
                <a:ea typeface="+mn-ea"/>
                <a:cs typeface="+mn-cs"/>
              </a:defRPr>
            </a:lvl2pPr>
            <a:lvl3pPr marL="342900" indent="-114300" algn="l" defTabSz="480060" rtl="0" eaLnBrk="1" latinLnBrk="0" hangingPunct="1">
              <a:lnSpc>
                <a:spcPct val="100000"/>
              </a:lnSpc>
              <a:spcBef>
                <a:spcPts val="0"/>
              </a:spcBef>
              <a:buClrTx/>
              <a:buFont typeface="Arial" panose="020B0604020202020204" pitchFamily="34" charset="0"/>
              <a:buChar char="•"/>
              <a:defRPr sz="900" kern="1200">
                <a:solidFill>
                  <a:schemeClr val="tx1"/>
                </a:solidFill>
                <a:latin typeface="+mn-lt"/>
                <a:ea typeface="+mn-ea"/>
                <a:cs typeface="+mn-cs"/>
              </a:defRPr>
            </a:lvl3pPr>
            <a:lvl4pPr marL="457200" indent="-114300" algn="l" defTabSz="480060" rtl="0" eaLnBrk="1" latinLnBrk="0" hangingPunct="1">
              <a:lnSpc>
                <a:spcPct val="100000"/>
              </a:lnSpc>
              <a:spcBef>
                <a:spcPts val="0"/>
              </a:spcBef>
              <a:buFont typeface="Verdana" panose="020B0604030504040204" pitchFamily="34" charset="0"/>
              <a:buChar char="–"/>
              <a:defRPr sz="900" kern="1200">
                <a:solidFill>
                  <a:schemeClr val="tx1"/>
                </a:solidFill>
                <a:latin typeface="+mn-lt"/>
                <a:ea typeface="+mn-ea"/>
                <a:cs typeface="+mn-cs"/>
              </a:defRPr>
            </a:lvl4pPr>
            <a:lvl5pPr marL="571500" indent="-114300" algn="l" defTabSz="480060" rtl="0" eaLnBrk="1" latinLnBrk="0" hangingPunct="1">
              <a:lnSpc>
                <a:spcPct val="100000"/>
              </a:lnSpc>
              <a:spcBef>
                <a:spcPts val="0"/>
              </a:spcBef>
              <a:buFont typeface="Arial" panose="020B0604020202020204" pitchFamily="34" charset="0"/>
              <a:buChar char="•"/>
              <a:defRPr sz="9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a:lstStyle>
          <a:p>
            <a:pPr>
              <a:lnSpc>
                <a:spcPts val="1140"/>
              </a:lnSpc>
            </a:pPr>
            <a:r>
              <a:rPr lang="en-US" sz="600" dirty="0">
                <a:solidFill>
                  <a:schemeClr val="accent3"/>
                </a:solidFill>
              </a:rPr>
              <a:t>While Shani’s high school résumé </a:t>
            </a:r>
          </a:p>
          <a:p>
            <a:pPr>
              <a:lnSpc>
                <a:spcPts val="1140"/>
              </a:lnSpc>
            </a:pPr>
            <a:r>
              <a:rPr lang="en-US" sz="600" dirty="0">
                <a:solidFill>
                  <a:schemeClr val="accent3"/>
                </a:solidFill>
              </a:rPr>
              <a:t>may not reflect much high-level academic coursework, her sheer </a:t>
            </a:r>
            <a:r>
              <a:rPr lang="en-US" sz="600" b="1" dirty="0">
                <a:solidFill>
                  <a:srgbClr val="004A88"/>
                </a:solidFill>
              </a:rPr>
              <a:t>enthusiasm around going to </a:t>
            </a:r>
          </a:p>
          <a:p>
            <a:pPr>
              <a:lnSpc>
                <a:spcPts val="1140"/>
              </a:lnSpc>
            </a:pPr>
            <a:r>
              <a:rPr lang="en-US" sz="600" b="1" dirty="0">
                <a:solidFill>
                  <a:srgbClr val="004A88"/>
                </a:solidFill>
              </a:rPr>
              <a:t>college</a:t>
            </a:r>
            <a:r>
              <a:rPr lang="en-US" sz="600" dirty="0">
                <a:solidFill>
                  <a:srgbClr val="004A88"/>
                </a:solidFill>
              </a:rPr>
              <a:t> </a:t>
            </a:r>
            <a:r>
              <a:rPr lang="en-US" sz="600" dirty="0">
                <a:solidFill>
                  <a:schemeClr val="accent3"/>
                </a:solidFill>
              </a:rPr>
              <a:t>more than makes up for it. </a:t>
            </a:r>
          </a:p>
          <a:p>
            <a:pPr>
              <a:lnSpc>
                <a:spcPts val="1140"/>
              </a:lnSpc>
            </a:pPr>
            <a:endParaRPr lang="en-US" sz="600" dirty="0">
              <a:solidFill>
                <a:schemeClr val="accent3"/>
              </a:solidFill>
            </a:endParaRPr>
          </a:p>
          <a:p>
            <a:pPr>
              <a:lnSpc>
                <a:spcPts val="1140"/>
              </a:lnSpc>
            </a:pPr>
            <a:r>
              <a:rPr lang="en-US" sz="600" dirty="0">
                <a:solidFill>
                  <a:schemeClr val="accent3"/>
                </a:solidFill>
              </a:rPr>
              <a:t>She visited many schools with </a:t>
            </a:r>
          </a:p>
          <a:p>
            <a:pPr>
              <a:lnSpc>
                <a:spcPts val="1140"/>
              </a:lnSpc>
            </a:pPr>
            <a:r>
              <a:rPr lang="en-US" sz="600" dirty="0">
                <a:solidFill>
                  <a:schemeClr val="accent3"/>
                </a:solidFill>
              </a:rPr>
              <a:t>an eye toward one day being part </a:t>
            </a:r>
          </a:p>
          <a:p>
            <a:pPr>
              <a:lnSpc>
                <a:spcPts val="1140"/>
              </a:lnSpc>
            </a:pPr>
            <a:r>
              <a:rPr lang="en-US" sz="600" dirty="0">
                <a:solidFill>
                  <a:schemeClr val="accent3"/>
                </a:solidFill>
              </a:rPr>
              <a:t>of the total college experience, </a:t>
            </a:r>
          </a:p>
          <a:p>
            <a:pPr>
              <a:lnSpc>
                <a:spcPts val="1140"/>
              </a:lnSpc>
            </a:pPr>
            <a:r>
              <a:rPr lang="en-US" sz="600" dirty="0">
                <a:solidFill>
                  <a:schemeClr val="accent3"/>
                </a:solidFill>
              </a:rPr>
              <a:t>including </a:t>
            </a:r>
            <a:r>
              <a:rPr lang="en-US" sz="600" b="1" dirty="0">
                <a:solidFill>
                  <a:srgbClr val="004A88"/>
                </a:solidFill>
              </a:rPr>
              <a:t>campus traditions, </a:t>
            </a:r>
          </a:p>
          <a:p>
            <a:pPr>
              <a:lnSpc>
                <a:spcPts val="1140"/>
              </a:lnSpc>
            </a:pPr>
            <a:r>
              <a:rPr lang="en-US" sz="600" b="1" dirty="0">
                <a:solidFill>
                  <a:srgbClr val="004A88"/>
                </a:solidFill>
              </a:rPr>
              <a:t>school spirit, and studying </a:t>
            </a:r>
            <a:endParaRPr lang="en-US" sz="600" dirty="0">
              <a:solidFill>
                <a:srgbClr val="004A88"/>
              </a:solidFill>
            </a:endParaRPr>
          </a:p>
          <a:p>
            <a:pPr>
              <a:lnSpc>
                <a:spcPts val="1140"/>
              </a:lnSpc>
            </a:pPr>
            <a:r>
              <a:rPr lang="en-US" sz="600" b="1" dirty="0">
                <a:solidFill>
                  <a:srgbClr val="004A88"/>
                </a:solidFill>
              </a:rPr>
              <a:t>new topics</a:t>
            </a:r>
            <a:r>
              <a:rPr lang="en-US" sz="600" dirty="0">
                <a:solidFill>
                  <a:schemeClr val="accent3"/>
                </a:solidFill>
              </a:rPr>
              <a:t>. </a:t>
            </a:r>
          </a:p>
          <a:p>
            <a:pPr>
              <a:lnSpc>
                <a:spcPts val="1140"/>
              </a:lnSpc>
            </a:pPr>
            <a:br>
              <a:rPr lang="en-US" sz="600" dirty="0">
                <a:solidFill>
                  <a:schemeClr val="accent3"/>
                </a:solidFill>
              </a:rPr>
            </a:br>
            <a:r>
              <a:rPr lang="en-US" sz="600" dirty="0">
                <a:solidFill>
                  <a:schemeClr val="accent3"/>
                </a:solidFill>
              </a:rPr>
              <a:t>A self-described leader, Shani is </a:t>
            </a:r>
          </a:p>
          <a:p>
            <a:pPr>
              <a:lnSpc>
                <a:spcPts val="1140"/>
              </a:lnSpc>
            </a:pPr>
            <a:r>
              <a:rPr lang="en-US" sz="600" dirty="0">
                <a:solidFill>
                  <a:schemeClr val="accent3"/>
                </a:solidFill>
              </a:rPr>
              <a:t>now working with her family to find </a:t>
            </a:r>
          </a:p>
          <a:p>
            <a:pPr>
              <a:lnSpc>
                <a:spcPts val="1140"/>
              </a:lnSpc>
            </a:pPr>
            <a:r>
              <a:rPr lang="en-US" sz="600" dirty="0">
                <a:solidFill>
                  <a:schemeClr val="accent3"/>
                </a:solidFill>
              </a:rPr>
              <a:t>a school that fits their budget. Now </a:t>
            </a:r>
          </a:p>
          <a:p>
            <a:pPr>
              <a:lnSpc>
                <a:spcPts val="1140"/>
              </a:lnSpc>
            </a:pPr>
            <a:r>
              <a:rPr lang="en-US" sz="600" dirty="0">
                <a:solidFill>
                  <a:schemeClr val="accent3"/>
                </a:solidFill>
              </a:rPr>
              <a:t>a rising senior, she’s </a:t>
            </a:r>
            <a:r>
              <a:rPr lang="en-US" sz="600" b="1" dirty="0">
                <a:solidFill>
                  <a:srgbClr val="004A88"/>
                </a:solidFill>
              </a:rPr>
              <a:t>excited about the future ahead</a:t>
            </a:r>
            <a:r>
              <a:rPr lang="en-US" sz="600" dirty="0">
                <a:solidFill>
                  <a:schemeClr val="accent3"/>
                </a:solidFill>
              </a:rPr>
              <a:t> and beginning the application process.</a:t>
            </a:r>
          </a:p>
        </p:txBody>
      </p:sp>
      <p:sp>
        <p:nvSpPr>
          <p:cNvPr id="94" name="Text Placeholder 2">
            <a:extLst>
              <a:ext uri="{FF2B5EF4-FFF2-40B4-BE49-F238E27FC236}">
                <a16:creationId xmlns:a16="http://schemas.microsoft.com/office/drawing/2014/main" id="{64EDE904-94D9-9E4A-8727-B2BB7027A3C1}"/>
              </a:ext>
            </a:extLst>
          </p:cNvPr>
          <p:cNvSpPr txBox="1">
            <a:spLocks/>
          </p:cNvSpPr>
          <p:nvPr/>
        </p:nvSpPr>
        <p:spPr bwMode="gray">
          <a:xfrm>
            <a:off x="1376433" y="1076628"/>
            <a:ext cx="2982624" cy="750847"/>
          </a:xfrm>
          <a:prstGeom prst="rect">
            <a:avLst/>
          </a:prstGeom>
        </p:spPr>
        <p:txBody>
          <a:bodyPr vert="horz" wrap="square" lIns="0" tIns="0" rIns="0" bIns="0" rtlCol="0">
            <a:spAutoFit/>
          </a:bodyPr>
          <a:lstStyle>
            <a:lvl1pPr marL="0" indent="0" algn="l" defTabSz="480060" rtl="0" eaLnBrk="1" latinLnBrk="0" hangingPunct="1">
              <a:lnSpc>
                <a:spcPct val="100000"/>
              </a:lnSpc>
              <a:spcBef>
                <a:spcPts val="0"/>
              </a:spcBef>
              <a:buClrTx/>
              <a:buFont typeface="Arial" panose="020B0604020202020204" pitchFamily="34" charset="0"/>
              <a:buNone/>
              <a:defRPr sz="900" kern="1200">
                <a:solidFill>
                  <a:schemeClr val="tx1"/>
                </a:solidFill>
                <a:latin typeface="+mn-lt"/>
                <a:ea typeface="+mn-ea"/>
                <a:cs typeface="+mn-cs"/>
              </a:defRPr>
            </a:lvl1pPr>
            <a:lvl2pPr marL="228600" indent="-114300" algn="l" defTabSz="480060" rtl="0" eaLnBrk="1" latinLnBrk="0" hangingPunct="1">
              <a:lnSpc>
                <a:spcPct val="100000"/>
              </a:lnSpc>
              <a:spcBef>
                <a:spcPts val="0"/>
              </a:spcBef>
              <a:buClrTx/>
              <a:buFont typeface="Verdana" panose="020B0604030504040204" pitchFamily="34" charset="0"/>
              <a:buChar char="–"/>
              <a:defRPr sz="900" kern="1200">
                <a:solidFill>
                  <a:schemeClr val="tx1"/>
                </a:solidFill>
                <a:latin typeface="+mn-lt"/>
                <a:ea typeface="+mn-ea"/>
                <a:cs typeface="+mn-cs"/>
              </a:defRPr>
            </a:lvl2pPr>
            <a:lvl3pPr marL="342900" indent="-114300" algn="l" defTabSz="480060" rtl="0" eaLnBrk="1" latinLnBrk="0" hangingPunct="1">
              <a:lnSpc>
                <a:spcPct val="100000"/>
              </a:lnSpc>
              <a:spcBef>
                <a:spcPts val="0"/>
              </a:spcBef>
              <a:buClrTx/>
              <a:buFont typeface="Arial" panose="020B0604020202020204" pitchFamily="34" charset="0"/>
              <a:buChar char="•"/>
              <a:defRPr sz="900" kern="1200">
                <a:solidFill>
                  <a:schemeClr val="tx1"/>
                </a:solidFill>
                <a:latin typeface="+mn-lt"/>
                <a:ea typeface="+mn-ea"/>
                <a:cs typeface="+mn-cs"/>
              </a:defRPr>
            </a:lvl3pPr>
            <a:lvl4pPr marL="457200" indent="-114300" algn="l" defTabSz="480060" rtl="0" eaLnBrk="1" latinLnBrk="0" hangingPunct="1">
              <a:lnSpc>
                <a:spcPct val="100000"/>
              </a:lnSpc>
              <a:spcBef>
                <a:spcPts val="0"/>
              </a:spcBef>
              <a:buFont typeface="Verdana" panose="020B0604030504040204" pitchFamily="34" charset="0"/>
              <a:buChar char="–"/>
              <a:defRPr sz="900" kern="1200">
                <a:solidFill>
                  <a:schemeClr val="tx1"/>
                </a:solidFill>
                <a:latin typeface="+mn-lt"/>
                <a:ea typeface="+mn-ea"/>
                <a:cs typeface="+mn-cs"/>
              </a:defRPr>
            </a:lvl4pPr>
            <a:lvl5pPr marL="571500" indent="-114300" algn="l" defTabSz="480060" rtl="0" eaLnBrk="1" latinLnBrk="0" hangingPunct="1">
              <a:lnSpc>
                <a:spcPct val="100000"/>
              </a:lnSpc>
              <a:spcBef>
                <a:spcPts val="0"/>
              </a:spcBef>
              <a:buFont typeface="Arial" panose="020B0604020202020204" pitchFamily="34" charset="0"/>
              <a:buChar char="•"/>
              <a:defRPr sz="9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a:lstStyle>
          <a:p>
            <a:pPr>
              <a:lnSpc>
                <a:spcPts val="1160"/>
              </a:lnSpc>
            </a:pPr>
            <a:r>
              <a:rPr lang="en-US" sz="750" dirty="0"/>
              <a:t>- Focused on making the most of what they have</a:t>
            </a:r>
          </a:p>
          <a:p>
            <a:pPr>
              <a:lnSpc>
                <a:spcPts val="1160"/>
              </a:lnSpc>
            </a:pPr>
            <a:r>
              <a:rPr lang="en-US" sz="750" dirty="0"/>
              <a:t>- Falls on the lower half of the academic spectrum</a:t>
            </a:r>
          </a:p>
          <a:p>
            <a:pPr>
              <a:lnSpc>
                <a:spcPts val="1160"/>
              </a:lnSpc>
            </a:pPr>
            <a:r>
              <a:rPr lang="en-US" sz="750" dirty="0"/>
              <a:t>- Eager to embrace the challenges and excitement of college</a:t>
            </a:r>
          </a:p>
          <a:p>
            <a:pPr>
              <a:lnSpc>
                <a:spcPts val="1160"/>
              </a:lnSpc>
            </a:pPr>
            <a:r>
              <a:rPr lang="en-US" sz="750" dirty="0"/>
              <a:t>- Looking for leadership opportunities</a:t>
            </a:r>
          </a:p>
          <a:p>
            <a:pPr>
              <a:lnSpc>
                <a:spcPts val="1160"/>
              </a:lnSpc>
            </a:pPr>
            <a:r>
              <a:rPr lang="en-US" sz="750" dirty="0"/>
              <a:t>- 18% of all students with a 22 average SAT</a:t>
            </a:r>
          </a:p>
        </p:txBody>
      </p:sp>
      <p:sp>
        <p:nvSpPr>
          <p:cNvPr id="105" name="Text Placeholder 2">
            <a:extLst>
              <a:ext uri="{FF2B5EF4-FFF2-40B4-BE49-F238E27FC236}">
                <a16:creationId xmlns:a16="http://schemas.microsoft.com/office/drawing/2014/main" id="{D5711544-2BE1-EA4F-BB46-27A7BFB1B922}"/>
              </a:ext>
            </a:extLst>
          </p:cNvPr>
          <p:cNvSpPr txBox="1">
            <a:spLocks/>
          </p:cNvSpPr>
          <p:nvPr/>
        </p:nvSpPr>
        <p:spPr bwMode="gray">
          <a:xfrm>
            <a:off x="282240" y="2113616"/>
            <a:ext cx="1390094" cy="184666"/>
          </a:xfrm>
          <a:prstGeom prst="rect">
            <a:avLst/>
          </a:prstGeom>
        </p:spPr>
        <p:txBody>
          <a:bodyPr vert="horz" wrap="square" lIns="0" tIns="0" rIns="0" bIns="0" rtlCol="0">
            <a:spAutoFit/>
          </a:bodyPr>
          <a:lstStyle>
            <a:lvl1pPr marL="0" indent="0" algn="l" defTabSz="480060" rtl="0" eaLnBrk="1" latinLnBrk="0" hangingPunct="1">
              <a:lnSpc>
                <a:spcPct val="100000"/>
              </a:lnSpc>
              <a:spcBef>
                <a:spcPts val="0"/>
              </a:spcBef>
              <a:buClrTx/>
              <a:buFont typeface="Arial" panose="020B0604020202020204" pitchFamily="34" charset="0"/>
              <a:buNone/>
              <a:defRPr sz="900" kern="1200">
                <a:solidFill>
                  <a:schemeClr val="tx1"/>
                </a:solidFill>
                <a:latin typeface="+mn-lt"/>
                <a:ea typeface="+mn-ea"/>
                <a:cs typeface="+mn-cs"/>
              </a:defRPr>
            </a:lvl1pPr>
            <a:lvl2pPr marL="228600" indent="-114300" algn="l" defTabSz="480060" rtl="0" eaLnBrk="1" latinLnBrk="0" hangingPunct="1">
              <a:lnSpc>
                <a:spcPct val="100000"/>
              </a:lnSpc>
              <a:spcBef>
                <a:spcPts val="0"/>
              </a:spcBef>
              <a:buClrTx/>
              <a:buFont typeface="Verdana" panose="020B0604030504040204" pitchFamily="34" charset="0"/>
              <a:buChar char="–"/>
              <a:defRPr sz="900" kern="1200">
                <a:solidFill>
                  <a:schemeClr val="tx1"/>
                </a:solidFill>
                <a:latin typeface="+mn-lt"/>
                <a:ea typeface="+mn-ea"/>
                <a:cs typeface="+mn-cs"/>
              </a:defRPr>
            </a:lvl2pPr>
            <a:lvl3pPr marL="342900" indent="-114300" algn="l" defTabSz="480060" rtl="0" eaLnBrk="1" latinLnBrk="0" hangingPunct="1">
              <a:lnSpc>
                <a:spcPct val="100000"/>
              </a:lnSpc>
              <a:spcBef>
                <a:spcPts val="0"/>
              </a:spcBef>
              <a:buClrTx/>
              <a:buFont typeface="Arial" panose="020B0604020202020204" pitchFamily="34" charset="0"/>
              <a:buChar char="•"/>
              <a:defRPr sz="900" kern="1200">
                <a:solidFill>
                  <a:schemeClr val="tx1"/>
                </a:solidFill>
                <a:latin typeface="+mn-lt"/>
                <a:ea typeface="+mn-ea"/>
                <a:cs typeface="+mn-cs"/>
              </a:defRPr>
            </a:lvl3pPr>
            <a:lvl4pPr marL="457200" indent="-114300" algn="l" defTabSz="480060" rtl="0" eaLnBrk="1" latinLnBrk="0" hangingPunct="1">
              <a:lnSpc>
                <a:spcPct val="100000"/>
              </a:lnSpc>
              <a:spcBef>
                <a:spcPts val="0"/>
              </a:spcBef>
              <a:buFont typeface="Verdana" panose="020B0604030504040204" pitchFamily="34" charset="0"/>
              <a:buChar char="–"/>
              <a:defRPr sz="900" kern="1200">
                <a:solidFill>
                  <a:schemeClr val="tx1"/>
                </a:solidFill>
                <a:latin typeface="+mn-lt"/>
                <a:ea typeface="+mn-ea"/>
                <a:cs typeface="+mn-cs"/>
              </a:defRPr>
            </a:lvl4pPr>
            <a:lvl5pPr marL="571500" indent="-114300" algn="l" defTabSz="480060" rtl="0" eaLnBrk="1" latinLnBrk="0" hangingPunct="1">
              <a:lnSpc>
                <a:spcPct val="100000"/>
              </a:lnSpc>
              <a:spcBef>
                <a:spcPts val="0"/>
              </a:spcBef>
              <a:buFont typeface="Arial" panose="020B0604020202020204" pitchFamily="34" charset="0"/>
              <a:buChar char="•"/>
              <a:defRPr sz="9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a:lstStyle>
          <a:p>
            <a:r>
              <a:rPr lang="en-US" sz="1200" dirty="0">
                <a:solidFill>
                  <a:srgbClr val="004A88"/>
                </a:solidFill>
                <a:latin typeface="+mj-lt"/>
              </a:rPr>
              <a:t>Academic Profile</a:t>
            </a:r>
          </a:p>
        </p:txBody>
      </p:sp>
      <p:sp>
        <p:nvSpPr>
          <p:cNvPr id="109" name="Text Placeholder 2">
            <a:extLst>
              <a:ext uri="{FF2B5EF4-FFF2-40B4-BE49-F238E27FC236}">
                <a16:creationId xmlns:a16="http://schemas.microsoft.com/office/drawing/2014/main" id="{762310CD-D0CD-0541-9847-5C66F47FB240}"/>
              </a:ext>
            </a:extLst>
          </p:cNvPr>
          <p:cNvSpPr txBox="1">
            <a:spLocks/>
          </p:cNvSpPr>
          <p:nvPr/>
        </p:nvSpPr>
        <p:spPr bwMode="gray">
          <a:xfrm>
            <a:off x="2558624" y="2108098"/>
            <a:ext cx="1390094" cy="184666"/>
          </a:xfrm>
          <a:prstGeom prst="rect">
            <a:avLst/>
          </a:prstGeom>
        </p:spPr>
        <p:txBody>
          <a:bodyPr vert="horz" wrap="square" lIns="0" tIns="0" rIns="0" bIns="0" rtlCol="0">
            <a:spAutoFit/>
          </a:bodyPr>
          <a:lstStyle>
            <a:lvl1pPr marL="0" indent="0" algn="l" defTabSz="480060" rtl="0" eaLnBrk="1" latinLnBrk="0" hangingPunct="1">
              <a:lnSpc>
                <a:spcPct val="100000"/>
              </a:lnSpc>
              <a:spcBef>
                <a:spcPts val="0"/>
              </a:spcBef>
              <a:buClrTx/>
              <a:buFont typeface="Arial" panose="020B0604020202020204" pitchFamily="34" charset="0"/>
              <a:buNone/>
              <a:defRPr sz="900" kern="1200">
                <a:solidFill>
                  <a:schemeClr val="tx1"/>
                </a:solidFill>
                <a:latin typeface="+mn-lt"/>
                <a:ea typeface="+mn-ea"/>
                <a:cs typeface="+mn-cs"/>
              </a:defRPr>
            </a:lvl1pPr>
            <a:lvl2pPr marL="228600" indent="-114300" algn="l" defTabSz="480060" rtl="0" eaLnBrk="1" latinLnBrk="0" hangingPunct="1">
              <a:lnSpc>
                <a:spcPct val="100000"/>
              </a:lnSpc>
              <a:spcBef>
                <a:spcPts val="0"/>
              </a:spcBef>
              <a:buClrTx/>
              <a:buFont typeface="Verdana" panose="020B0604030504040204" pitchFamily="34" charset="0"/>
              <a:buChar char="–"/>
              <a:defRPr sz="900" kern="1200">
                <a:solidFill>
                  <a:schemeClr val="tx1"/>
                </a:solidFill>
                <a:latin typeface="+mn-lt"/>
                <a:ea typeface="+mn-ea"/>
                <a:cs typeface="+mn-cs"/>
              </a:defRPr>
            </a:lvl2pPr>
            <a:lvl3pPr marL="342900" indent="-114300" algn="l" defTabSz="480060" rtl="0" eaLnBrk="1" latinLnBrk="0" hangingPunct="1">
              <a:lnSpc>
                <a:spcPct val="100000"/>
              </a:lnSpc>
              <a:spcBef>
                <a:spcPts val="0"/>
              </a:spcBef>
              <a:buClrTx/>
              <a:buFont typeface="Arial" panose="020B0604020202020204" pitchFamily="34" charset="0"/>
              <a:buChar char="•"/>
              <a:defRPr sz="900" kern="1200">
                <a:solidFill>
                  <a:schemeClr val="tx1"/>
                </a:solidFill>
                <a:latin typeface="+mn-lt"/>
                <a:ea typeface="+mn-ea"/>
                <a:cs typeface="+mn-cs"/>
              </a:defRPr>
            </a:lvl3pPr>
            <a:lvl4pPr marL="457200" indent="-114300" algn="l" defTabSz="480060" rtl="0" eaLnBrk="1" latinLnBrk="0" hangingPunct="1">
              <a:lnSpc>
                <a:spcPct val="100000"/>
              </a:lnSpc>
              <a:spcBef>
                <a:spcPts val="0"/>
              </a:spcBef>
              <a:buFont typeface="Verdana" panose="020B0604030504040204" pitchFamily="34" charset="0"/>
              <a:buChar char="–"/>
              <a:defRPr sz="900" kern="1200">
                <a:solidFill>
                  <a:schemeClr val="tx1"/>
                </a:solidFill>
                <a:latin typeface="+mn-lt"/>
                <a:ea typeface="+mn-ea"/>
                <a:cs typeface="+mn-cs"/>
              </a:defRPr>
            </a:lvl4pPr>
            <a:lvl5pPr marL="571500" indent="-114300" algn="l" defTabSz="480060" rtl="0" eaLnBrk="1" latinLnBrk="0" hangingPunct="1">
              <a:lnSpc>
                <a:spcPct val="100000"/>
              </a:lnSpc>
              <a:spcBef>
                <a:spcPts val="0"/>
              </a:spcBef>
              <a:buFont typeface="Arial" panose="020B0604020202020204" pitchFamily="34" charset="0"/>
              <a:buChar char="•"/>
              <a:defRPr sz="9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a:lstStyle>
          <a:p>
            <a:r>
              <a:rPr lang="en-US" sz="1200" dirty="0">
                <a:solidFill>
                  <a:srgbClr val="004A88"/>
                </a:solidFill>
                <a:latin typeface="+mj-lt"/>
              </a:rPr>
              <a:t>Personal Profile</a:t>
            </a:r>
          </a:p>
        </p:txBody>
      </p:sp>
      <p:sp>
        <p:nvSpPr>
          <p:cNvPr id="119" name="Text Placeholder 2">
            <a:extLst>
              <a:ext uri="{FF2B5EF4-FFF2-40B4-BE49-F238E27FC236}">
                <a16:creationId xmlns:a16="http://schemas.microsoft.com/office/drawing/2014/main" id="{E6090B2D-158A-434C-973A-F68E0049AF8D}"/>
              </a:ext>
            </a:extLst>
          </p:cNvPr>
          <p:cNvSpPr txBox="1">
            <a:spLocks/>
          </p:cNvSpPr>
          <p:nvPr/>
        </p:nvSpPr>
        <p:spPr bwMode="gray">
          <a:xfrm>
            <a:off x="282240" y="2341499"/>
            <a:ext cx="1390094" cy="130805"/>
          </a:xfrm>
          <a:prstGeom prst="rect">
            <a:avLst/>
          </a:prstGeom>
        </p:spPr>
        <p:txBody>
          <a:bodyPr vert="horz" wrap="square" lIns="0" tIns="0" rIns="0" bIns="0" rtlCol="0">
            <a:spAutoFit/>
          </a:bodyPr>
          <a:lstStyle>
            <a:lvl1pPr marL="0" indent="0" algn="l" defTabSz="480060" rtl="0" eaLnBrk="1" latinLnBrk="0" hangingPunct="1">
              <a:lnSpc>
                <a:spcPct val="100000"/>
              </a:lnSpc>
              <a:spcBef>
                <a:spcPts val="0"/>
              </a:spcBef>
              <a:buClrTx/>
              <a:buFont typeface="Arial" panose="020B0604020202020204" pitchFamily="34" charset="0"/>
              <a:buNone/>
              <a:defRPr sz="900" kern="1200">
                <a:solidFill>
                  <a:schemeClr val="tx1"/>
                </a:solidFill>
                <a:latin typeface="+mn-lt"/>
                <a:ea typeface="+mn-ea"/>
                <a:cs typeface="+mn-cs"/>
              </a:defRPr>
            </a:lvl1pPr>
            <a:lvl2pPr marL="228600" indent="-114300" algn="l" defTabSz="480060" rtl="0" eaLnBrk="1" latinLnBrk="0" hangingPunct="1">
              <a:lnSpc>
                <a:spcPct val="100000"/>
              </a:lnSpc>
              <a:spcBef>
                <a:spcPts val="0"/>
              </a:spcBef>
              <a:buClrTx/>
              <a:buFont typeface="Verdana" panose="020B0604030504040204" pitchFamily="34" charset="0"/>
              <a:buChar char="–"/>
              <a:defRPr sz="900" kern="1200">
                <a:solidFill>
                  <a:schemeClr val="tx1"/>
                </a:solidFill>
                <a:latin typeface="+mn-lt"/>
                <a:ea typeface="+mn-ea"/>
                <a:cs typeface="+mn-cs"/>
              </a:defRPr>
            </a:lvl2pPr>
            <a:lvl3pPr marL="342900" indent="-114300" algn="l" defTabSz="480060" rtl="0" eaLnBrk="1" latinLnBrk="0" hangingPunct="1">
              <a:lnSpc>
                <a:spcPct val="100000"/>
              </a:lnSpc>
              <a:spcBef>
                <a:spcPts val="0"/>
              </a:spcBef>
              <a:buClrTx/>
              <a:buFont typeface="Arial" panose="020B0604020202020204" pitchFamily="34" charset="0"/>
              <a:buChar char="•"/>
              <a:defRPr sz="900" kern="1200">
                <a:solidFill>
                  <a:schemeClr val="tx1"/>
                </a:solidFill>
                <a:latin typeface="+mn-lt"/>
                <a:ea typeface="+mn-ea"/>
                <a:cs typeface="+mn-cs"/>
              </a:defRPr>
            </a:lvl3pPr>
            <a:lvl4pPr marL="457200" indent="-114300" algn="l" defTabSz="480060" rtl="0" eaLnBrk="1" latinLnBrk="0" hangingPunct="1">
              <a:lnSpc>
                <a:spcPct val="100000"/>
              </a:lnSpc>
              <a:spcBef>
                <a:spcPts val="0"/>
              </a:spcBef>
              <a:buFont typeface="Verdana" panose="020B0604030504040204" pitchFamily="34" charset="0"/>
              <a:buChar char="–"/>
              <a:defRPr sz="900" kern="1200">
                <a:solidFill>
                  <a:schemeClr val="tx1"/>
                </a:solidFill>
                <a:latin typeface="+mn-lt"/>
                <a:ea typeface="+mn-ea"/>
                <a:cs typeface="+mn-cs"/>
              </a:defRPr>
            </a:lvl4pPr>
            <a:lvl5pPr marL="571500" indent="-114300" algn="l" defTabSz="480060" rtl="0" eaLnBrk="1" latinLnBrk="0" hangingPunct="1">
              <a:lnSpc>
                <a:spcPct val="100000"/>
              </a:lnSpc>
              <a:spcBef>
                <a:spcPts val="0"/>
              </a:spcBef>
              <a:buFont typeface="Arial" panose="020B0604020202020204" pitchFamily="34" charset="0"/>
              <a:buChar char="•"/>
              <a:defRPr sz="9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a:lstStyle>
          <a:p>
            <a:r>
              <a:rPr lang="en-US" sz="825" b="1" dirty="0">
                <a:solidFill>
                  <a:schemeClr val="accent3"/>
                </a:solidFill>
              </a:rPr>
              <a:t>College Journey</a:t>
            </a:r>
            <a:endParaRPr lang="en-US" sz="825" dirty="0">
              <a:solidFill>
                <a:schemeClr val="accent3"/>
              </a:solidFill>
            </a:endParaRPr>
          </a:p>
        </p:txBody>
      </p:sp>
      <p:sp>
        <p:nvSpPr>
          <p:cNvPr id="120" name="Text Placeholder 2">
            <a:extLst>
              <a:ext uri="{FF2B5EF4-FFF2-40B4-BE49-F238E27FC236}">
                <a16:creationId xmlns:a16="http://schemas.microsoft.com/office/drawing/2014/main" id="{C4575F1B-E634-1743-8258-851C15B90AA3}"/>
              </a:ext>
            </a:extLst>
          </p:cNvPr>
          <p:cNvSpPr txBox="1">
            <a:spLocks/>
          </p:cNvSpPr>
          <p:nvPr/>
        </p:nvSpPr>
        <p:spPr bwMode="gray">
          <a:xfrm>
            <a:off x="2558624" y="2339892"/>
            <a:ext cx="1390094" cy="130805"/>
          </a:xfrm>
          <a:prstGeom prst="rect">
            <a:avLst/>
          </a:prstGeom>
        </p:spPr>
        <p:txBody>
          <a:bodyPr vert="horz" wrap="square" lIns="0" tIns="0" rIns="0" bIns="0" rtlCol="0">
            <a:spAutoFit/>
          </a:bodyPr>
          <a:lstStyle>
            <a:lvl1pPr marL="0" indent="0" algn="l" defTabSz="480060" rtl="0" eaLnBrk="1" latinLnBrk="0" hangingPunct="1">
              <a:lnSpc>
                <a:spcPct val="100000"/>
              </a:lnSpc>
              <a:spcBef>
                <a:spcPts val="0"/>
              </a:spcBef>
              <a:buClrTx/>
              <a:buFont typeface="Arial" panose="020B0604020202020204" pitchFamily="34" charset="0"/>
              <a:buNone/>
              <a:defRPr sz="900" kern="1200">
                <a:solidFill>
                  <a:schemeClr val="tx1"/>
                </a:solidFill>
                <a:latin typeface="+mn-lt"/>
                <a:ea typeface="+mn-ea"/>
                <a:cs typeface="+mn-cs"/>
              </a:defRPr>
            </a:lvl1pPr>
            <a:lvl2pPr marL="228600" indent="-114300" algn="l" defTabSz="480060" rtl="0" eaLnBrk="1" latinLnBrk="0" hangingPunct="1">
              <a:lnSpc>
                <a:spcPct val="100000"/>
              </a:lnSpc>
              <a:spcBef>
                <a:spcPts val="0"/>
              </a:spcBef>
              <a:buClrTx/>
              <a:buFont typeface="Verdana" panose="020B0604030504040204" pitchFamily="34" charset="0"/>
              <a:buChar char="–"/>
              <a:defRPr sz="900" kern="1200">
                <a:solidFill>
                  <a:schemeClr val="tx1"/>
                </a:solidFill>
                <a:latin typeface="+mn-lt"/>
                <a:ea typeface="+mn-ea"/>
                <a:cs typeface="+mn-cs"/>
              </a:defRPr>
            </a:lvl2pPr>
            <a:lvl3pPr marL="342900" indent="-114300" algn="l" defTabSz="480060" rtl="0" eaLnBrk="1" latinLnBrk="0" hangingPunct="1">
              <a:lnSpc>
                <a:spcPct val="100000"/>
              </a:lnSpc>
              <a:spcBef>
                <a:spcPts val="0"/>
              </a:spcBef>
              <a:buClrTx/>
              <a:buFont typeface="Arial" panose="020B0604020202020204" pitchFamily="34" charset="0"/>
              <a:buChar char="•"/>
              <a:defRPr sz="900" kern="1200">
                <a:solidFill>
                  <a:schemeClr val="tx1"/>
                </a:solidFill>
                <a:latin typeface="+mn-lt"/>
                <a:ea typeface="+mn-ea"/>
                <a:cs typeface="+mn-cs"/>
              </a:defRPr>
            </a:lvl3pPr>
            <a:lvl4pPr marL="457200" indent="-114300" algn="l" defTabSz="480060" rtl="0" eaLnBrk="1" latinLnBrk="0" hangingPunct="1">
              <a:lnSpc>
                <a:spcPct val="100000"/>
              </a:lnSpc>
              <a:spcBef>
                <a:spcPts val="0"/>
              </a:spcBef>
              <a:buFont typeface="Verdana" panose="020B0604030504040204" pitchFamily="34" charset="0"/>
              <a:buChar char="–"/>
              <a:defRPr sz="900" kern="1200">
                <a:solidFill>
                  <a:schemeClr val="tx1"/>
                </a:solidFill>
                <a:latin typeface="+mn-lt"/>
                <a:ea typeface="+mn-ea"/>
                <a:cs typeface="+mn-cs"/>
              </a:defRPr>
            </a:lvl4pPr>
            <a:lvl5pPr marL="571500" indent="-114300" algn="l" defTabSz="480060" rtl="0" eaLnBrk="1" latinLnBrk="0" hangingPunct="1">
              <a:lnSpc>
                <a:spcPct val="100000"/>
              </a:lnSpc>
              <a:spcBef>
                <a:spcPts val="0"/>
              </a:spcBef>
              <a:buFont typeface="Arial" panose="020B0604020202020204" pitchFamily="34" charset="0"/>
              <a:buChar char="•"/>
              <a:defRPr sz="9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a:lstStyle>
          <a:p>
            <a:r>
              <a:rPr lang="en-US" sz="825" b="1" dirty="0">
                <a:solidFill>
                  <a:schemeClr val="accent3"/>
                </a:solidFill>
              </a:rPr>
              <a:t>Technology</a:t>
            </a:r>
            <a:endParaRPr lang="en-US" sz="825" dirty="0">
              <a:solidFill>
                <a:schemeClr val="accent3"/>
              </a:solidFill>
            </a:endParaRPr>
          </a:p>
        </p:txBody>
      </p:sp>
      <p:sp>
        <p:nvSpPr>
          <p:cNvPr id="121" name="Text Placeholder 2">
            <a:extLst>
              <a:ext uri="{FF2B5EF4-FFF2-40B4-BE49-F238E27FC236}">
                <a16:creationId xmlns:a16="http://schemas.microsoft.com/office/drawing/2014/main" id="{99DF2499-1801-1B49-AB81-8A47BE7AB49F}"/>
              </a:ext>
            </a:extLst>
          </p:cNvPr>
          <p:cNvSpPr txBox="1">
            <a:spLocks/>
          </p:cNvSpPr>
          <p:nvPr/>
        </p:nvSpPr>
        <p:spPr bwMode="gray">
          <a:xfrm>
            <a:off x="280194" y="3185992"/>
            <a:ext cx="1809992" cy="130805"/>
          </a:xfrm>
          <a:prstGeom prst="rect">
            <a:avLst/>
          </a:prstGeom>
        </p:spPr>
        <p:txBody>
          <a:bodyPr vert="horz" wrap="square" lIns="0" tIns="0" rIns="0" bIns="0" rtlCol="0">
            <a:spAutoFit/>
          </a:bodyPr>
          <a:lstStyle>
            <a:lvl1pPr marL="0" indent="0" algn="l" defTabSz="480060" rtl="0" eaLnBrk="1" latinLnBrk="0" hangingPunct="1">
              <a:lnSpc>
                <a:spcPct val="100000"/>
              </a:lnSpc>
              <a:spcBef>
                <a:spcPts val="0"/>
              </a:spcBef>
              <a:buClrTx/>
              <a:buFont typeface="Arial" panose="020B0604020202020204" pitchFamily="34" charset="0"/>
              <a:buNone/>
              <a:defRPr sz="900" kern="1200">
                <a:solidFill>
                  <a:schemeClr val="tx1"/>
                </a:solidFill>
                <a:latin typeface="+mn-lt"/>
                <a:ea typeface="+mn-ea"/>
                <a:cs typeface="+mn-cs"/>
              </a:defRPr>
            </a:lvl1pPr>
            <a:lvl2pPr marL="228600" indent="-114300" algn="l" defTabSz="480060" rtl="0" eaLnBrk="1" latinLnBrk="0" hangingPunct="1">
              <a:lnSpc>
                <a:spcPct val="100000"/>
              </a:lnSpc>
              <a:spcBef>
                <a:spcPts val="0"/>
              </a:spcBef>
              <a:buClrTx/>
              <a:buFont typeface="Verdana" panose="020B0604030504040204" pitchFamily="34" charset="0"/>
              <a:buChar char="–"/>
              <a:defRPr sz="900" kern="1200">
                <a:solidFill>
                  <a:schemeClr val="tx1"/>
                </a:solidFill>
                <a:latin typeface="+mn-lt"/>
                <a:ea typeface="+mn-ea"/>
                <a:cs typeface="+mn-cs"/>
              </a:defRPr>
            </a:lvl2pPr>
            <a:lvl3pPr marL="342900" indent="-114300" algn="l" defTabSz="480060" rtl="0" eaLnBrk="1" latinLnBrk="0" hangingPunct="1">
              <a:lnSpc>
                <a:spcPct val="100000"/>
              </a:lnSpc>
              <a:spcBef>
                <a:spcPts val="0"/>
              </a:spcBef>
              <a:buClrTx/>
              <a:buFont typeface="Arial" panose="020B0604020202020204" pitchFamily="34" charset="0"/>
              <a:buChar char="•"/>
              <a:defRPr sz="900" kern="1200">
                <a:solidFill>
                  <a:schemeClr val="tx1"/>
                </a:solidFill>
                <a:latin typeface="+mn-lt"/>
                <a:ea typeface="+mn-ea"/>
                <a:cs typeface="+mn-cs"/>
              </a:defRPr>
            </a:lvl3pPr>
            <a:lvl4pPr marL="457200" indent="-114300" algn="l" defTabSz="480060" rtl="0" eaLnBrk="1" latinLnBrk="0" hangingPunct="1">
              <a:lnSpc>
                <a:spcPct val="100000"/>
              </a:lnSpc>
              <a:spcBef>
                <a:spcPts val="0"/>
              </a:spcBef>
              <a:buFont typeface="Verdana" panose="020B0604030504040204" pitchFamily="34" charset="0"/>
              <a:buChar char="–"/>
              <a:defRPr sz="900" kern="1200">
                <a:solidFill>
                  <a:schemeClr val="tx1"/>
                </a:solidFill>
                <a:latin typeface="+mn-lt"/>
                <a:ea typeface="+mn-ea"/>
                <a:cs typeface="+mn-cs"/>
              </a:defRPr>
            </a:lvl4pPr>
            <a:lvl5pPr marL="571500" indent="-114300" algn="l" defTabSz="480060" rtl="0" eaLnBrk="1" latinLnBrk="0" hangingPunct="1">
              <a:lnSpc>
                <a:spcPct val="100000"/>
              </a:lnSpc>
              <a:spcBef>
                <a:spcPts val="0"/>
              </a:spcBef>
              <a:buFont typeface="Arial" panose="020B0604020202020204" pitchFamily="34" charset="0"/>
              <a:buChar char="•"/>
              <a:defRPr sz="9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a:lstStyle>
          <a:p>
            <a:r>
              <a:rPr lang="en-US" sz="825" b="1" dirty="0">
                <a:solidFill>
                  <a:schemeClr val="accent3"/>
                </a:solidFill>
              </a:rPr>
              <a:t>Type of School and Location</a:t>
            </a:r>
            <a:endParaRPr lang="en-US" sz="825" dirty="0">
              <a:solidFill>
                <a:schemeClr val="accent3"/>
              </a:solidFill>
            </a:endParaRPr>
          </a:p>
        </p:txBody>
      </p:sp>
      <p:sp>
        <p:nvSpPr>
          <p:cNvPr id="122" name="Text Placeholder 2">
            <a:extLst>
              <a:ext uri="{FF2B5EF4-FFF2-40B4-BE49-F238E27FC236}">
                <a16:creationId xmlns:a16="http://schemas.microsoft.com/office/drawing/2014/main" id="{4FAB7B63-9EEA-4F47-BBA8-593F85E59DC0}"/>
              </a:ext>
            </a:extLst>
          </p:cNvPr>
          <p:cNvSpPr txBox="1">
            <a:spLocks/>
          </p:cNvSpPr>
          <p:nvPr/>
        </p:nvSpPr>
        <p:spPr bwMode="gray">
          <a:xfrm>
            <a:off x="280194" y="3691344"/>
            <a:ext cx="1809992" cy="130805"/>
          </a:xfrm>
          <a:prstGeom prst="rect">
            <a:avLst/>
          </a:prstGeom>
        </p:spPr>
        <p:txBody>
          <a:bodyPr vert="horz" wrap="square" lIns="0" tIns="0" rIns="0" bIns="0" rtlCol="0">
            <a:spAutoFit/>
          </a:bodyPr>
          <a:lstStyle>
            <a:lvl1pPr marL="0" indent="0" algn="l" defTabSz="480060" rtl="0" eaLnBrk="1" latinLnBrk="0" hangingPunct="1">
              <a:lnSpc>
                <a:spcPct val="100000"/>
              </a:lnSpc>
              <a:spcBef>
                <a:spcPts val="0"/>
              </a:spcBef>
              <a:buClrTx/>
              <a:buFont typeface="Arial" panose="020B0604020202020204" pitchFamily="34" charset="0"/>
              <a:buNone/>
              <a:defRPr sz="900" kern="1200">
                <a:solidFill>
                  <a:schemeClr val="tx1"/>
                </a:solidFill>
                <a:latin typeface="+mn-lt"/>
                <a:ea typeface="+mn-ea"/>
                <a:cs typeface="+mn-cs"/>
              </a:defRPr>
            </a:lvl1pPr>
            <a:lvl2pPr marL="228600" indent="-114300" algn="l" defTabSz="480060" rtl="0" eaLnBrk="1" latinLnBrk="0" hangingPunct="1">
              <a:lnSpc>
                <a:spcPct val="100000"/>
              </a:lnSpc>
              <a:spcBef>
                <a:spcPts val="0"/>
              </a:spcBef>
              <a:buClrTx/>
              <a:buFont typeface="Verdana" panose="020B0604030504040204" pitchFamily="34" charset="0"/>
              <a:buChar char="–"/>
              <a:defRPr sz="900" kern="1200">
                <a:solidFill>
                  <a:schemeClr val="tx1"/>
                </a:solidFill>
                <a:latin typeface="+mn-lt"/>
                <a:ea typeface="+mn-ea"/>
                <a:cs typeface="+mn-cs"/>
              </a:defRPr>
            </a:lvl2pPr>
            <a:lvl3pPr marL="342900" indent="-114300" algn="l" defTabSz="480060" rtl="0" eaLnBrk="1" latinLnBrk="0" hangingPunct="1">
              <a:lnSpc>
                <a:spcPct val="100000"/>
              </a:lnSpc>
              <a:spcBef>
                <a:spcPts val="0"/>
              </a:spcBef>
              <a:buClrTx/>
              <a:buFont typeface="Arial" panose="020B0604020202020204" pitchFamily="34" charset="0"/>
              <a:buChar char="•"/>
              <a:defRPr sz="900" kern="1200">
                <a:solidFill>
                  <a:schemeClr val="tx1"/>
                </a:solidFill>
                <a:latin typeface="+mn-lt"/>
                <a:ea typeface="+mn-ea"/>
                <a:cs typeface="+mn-cs"/>
              </a:defRPr>
            </a:lvl3pPr>
            <a:lvl4pPr marL="457200" indent="-114300" algn="l" defTabSz="480060" rtl="0" eaLnBrk="1" latinLnBrk="0" hangingPunct="1">
              <a:lnSpc>
                <a:spcPct val="100000"/>
              </a:lnSpc>
              <a:spcBef>
                <a:spcPts val="0"/>
              </a:spcBef>
              <a:buFont typeface="Verdana" panose="020B0604030504040204" pitchFamily="34" charset="0"/>
              <a:buChar char="–"/>
              <a:defRPr sz="900" kern="1200">
                <a:solidFill>
                  <a:schemeClr val="tx1"/>
                </a:solidFill>
                <a:latin typeface="+mn-lt"/>
                <a:ea typeface="+mn-ea"/>
                <a:cs typeface="+mn-cs"/>
              </a:defRPr>
            </a:lvl4pPr>
            <a:lvl5pPr marL="571500" indent="-114300" algn="l" defTabSz="480060" rtl="0" eaLnBrk="1" latinLnBrk="0" hangingPunct="1">
              <a:lnSpc>
                <a:spcPct val="100000"/>
              </a:lnSpc>
              <a:spcBef>
                <a:spcPts val="0"/>
              </a:spcBef>
              <a:buFont typeface="Arial" panose="020B0604020202020204" pitchFamily="34" charset="0"/>
              <a:buChar char="•"/>
              <a:defRPr sz="9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a:lstStyle>
          <a:p>
            <a:r>
              <a:rPr lang="en-US" sz="825" b="1" dirty="0">
                <a:solidFill>
                  <a:schemeClr val="accent3"/>
                </a:solidFill>
              </a:rPr>
              <a:t>Likely</a:t>
            </a:r>
            <a:endParaRPr lang="en-US" sz="825" dirty="0">
              <a:solidFill>
                <a:schemeClr val="accent3"/>
              </a:solidFill>
            </a:endParaRPr>
          </a:p>
        </p:txBody>
      </p:sp>
      <p:sp>
        <p:nvSpPr>
          <p:cNvPr id="123" name="Text Placeholder 2">
            <a:extLst>
              <a:ext uri="{FF2B5EF4-FFF2-40B4-BE49-F238E27FC236}">
                <a16:creationId xmlns:a16="http://schemas.microsoft.com/office/drawing/2014/main" id="{A2CBC82E-8368-B24D-B475-E138A291C165}"/>
              </a:ext>
            </a:extLst>
          </p:cNvPr>
          <p:cNvSpPr txBox="1">
            <a:spLocks/>
          </p:cNvSpPr>
          <p:nvPr/>
        </p:nvSpPr>
        <p:spPr bwMode="gray">
          <a:xfrm>
            <a:off x="280194" y="4184378"/>
            <a:ext cx="1809992" cy="130805"/>
          </a:xfrm>
          <a:prstGeom prst="rect">
            <a:avLst/>
          </a:prstGeom>
        </p:spPr>
        <p:txBody>
          <a:bodyPr vert="horz" wrap="square" lIns="0" tIns="0" rIns="0" bIns="0" rtlCol="0">
            <a:spAutoFit/>
          </a:bodyPr>
          <a:lstStyle>
            <a:lvl1pPr marL="0" indent="0" algn="l" defTabSz="480060" rtl="0" eaLnBrk="1" latinLnBrk="0" hangingPunct="1">
              <a:lnSpc>
                <a:spcPct val="100000"/>
              </a:lnSpc>
              <a:spcBef>
                <a:spcPts val="0"/>
              </a:spcBef>
              <a:buClrTx/>
              <a:buFont typeface="Arial" panose="020B0604020202020204" pitchFamily="34" charset="0"/>
              <a:buNone/>
              <a:defRPr sz="900" kern="1200">
                <a:solidFill>
                  <a:schemeClr val="tx1"/>
                </a:solidFill>
                <a:latin typeface="+mn-lt"/>
                <a:ea typeface="+mn-ea"/>
                <a:cs typeface="+mn-cs"/>
              </a:defRPr>
            </a:lvl1pPr>
            <a:lvl2pPr marL="228600" indent="-114300" algn="l" defTabSz="480060" rtl="0" eaLnBrk="1" latinLnBrk="0" hangingPunct="1">
              <a:lnSpc>
                <a:spcPct val="100000"/>
              </a:lnSpc>
              <a:spcBef>
                <a:spcPts val="0"/>
              </a:spcBef>
              <a:buClrTx/>
              <a:buFont typeface="Verdana" panose="020B0604030504040204" pitchFamily="34" charset="0"/>
              <a:buChar char="–"/>
              <a:defRPr sz="900" kern="1200">
                <a:solidFill>
                  <a:schemeClr val="tx1"/>
                </a:solidFill>
                <a:latin typeface="+mn-lt"/>
                <a:ea typeface="+mn-ea"/>
                <a:cs typeface="+mn-cs"/>
              </a:defRPr>
            </a:lvl2pPr>
            <a:lvl3pPr marL="342900" indent="-114300" algn="l" defTabSz="480060" rtl="0" eaLnBrk="1" latinLnBrk="0" hangingPunct="1">
              <a:lnSpc>
                <a:spcPct val="100000"/>
              </a:lnSpc>
              <a:spcBef>
                <a:spcPts val="0"/>
              </a:spcBef>
              <a:buClrTx/>
              <a:buFont typeface="Arial" panose="020B0604020202020204" pitchFamily="34" charset="0"/>
              <a:buChar char="•"/>
              <a:defRPr sz="900" kern="1200">
                <a:solidFill>
                  <a:schemeClr val="tx1"/>
                </a:solidFill>
                <a:latin typeface="+mn-lt"/>
                <a:ea typeface="+mn-ea"/>
                <a:cs typeface="+mn-cs"/>
              </a:defRPr>
            </a:lvl3pPr>
            <a:lvl4pPr marL="457200" indent="-114300" algn="l" defTabSz="480060" rtl="0" eaLnBrk="1" latinLnBrk="0" hangingPunct="1">
              <a:lnSpc>
                <a:spcPct val="100000"/>
              </a:lnSpc>
              <a:spcBef>
                <a:spcPts val="0"/>
              </a:spcBef>
              <a:buFont typeface="Verdana" panose="020B0604030504040204" pitchFamily="34" charset="0"/>
              <a:buChar char="–"/>
              <a:defRPr sz="900" kern="1200">
                <a:solidFill>
                  <a:schemeClr val="tx1"/>
                </a:solidFill>
                <a:latin typeface="+mn-lt"/>
                <a:ea typeface="+mn-ea"/>
                <a:cs typeface="+mn-cs"/>
              </a:defRPr>
            </a:lvl4pPr>
            <a:lvl5pPr marL="571500" indent="-114300" algn="l" defTabSz="480060" rtl="0" eaLnBrk="1" latinLnBrk="0" hangingPunct="1">
              <a:lnSpc>
                <a:spcPct val="100000"/>
              </a:lnSpc>
              <a:spcBef>
                <a:spcPts val="0"/>
              </a:spcBef>
              <a:buFont typeface="Arial" panose="020B0604020202020204" pitchFamily="34" charset="0"/>
              <a:buChar char="•"/>
              <a:defRPr sz="9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a:lstStyle>
          <a:p>
            <a:r>
              <a:rPr lang="en-US" sz="825" b="1" dirty="0">
                <a:solidFill>
                  <a:schemeClr val="accent3"/>
                </a:solidFill>
              </a:rPr>
              <a:t>Unlikely</a:t>
            </a:r>
            <a:endParaRPr lang="en-US" sz="825" dirty="0">
              <a:solidFill>
                <a:schemeClr val="accent3"/>
              </a:solidFill>
            </a:endParaRPr>
          </a:p>
        </p:txBody>
      </p:sp>
      <p:sp>
        <p:nvSpPr>
          <p:cNvPr id="124" name="Text Placeholder 2">
            <a:extLst>
              <a:ext uri="{FF2B5EF4-FFF2-40B4-BE49-F238E27FC236}">
                <a16:creationId xmlns:a16="http://schemas.microsoft.com/office/drawing/2014/main" id="{DC284971-6C3D-A140-BBBC-5C024A1F45E5}"/>
              </a:ext>
            </a:extLst>
          </p:cNvPr>
          <p:cNvSpPr txBox="1">
            <a:spLocks/>
          </p:cNvSpPr>
          <p:nvPr/>
        </p:nvSpPr>
        <p:spPr bwMode="gray">
          <a:xfrm>
            <a:off x="2558624" y="3190295"/>
            <a:ext cx="1847627" cy="127727"/>
          </a:xfrm>
          <a:prstGeom prst="rect">
            <a:avLst/>
          </a:prstGeom>
        </p:spPr>
        <p:txBody>
          <a:bodyPr vert="horz" wrap="square" lIns="0" tIns="0" rIns="0" bIns="0" rtlCol="0">
            <a:spAutoFit/>
          </a:bodyPr>
          <a:lstStyle>
            <a:lvl1pPr marL="0" indent="0" algn="l" defTabSz="480060" rtl="0" eaLnBrk="1" latinLnBrk="0" hangingPunct="1">
              <a:lnSpc>
                <a:spcPct val="100000"/>
              </a:lnSpc>
              <a:spcBef>
                <a:spcPts val="0"/>
              </a:spcBef>
              <a:buClrTx/>
              <a:buFont typeface="Arial" panose="020B0604020202020204" pitchFamily="34" charset="0"/>
              <a:buNone/>
              <a:defRPr sz="900" kern="1200">
                <a:solidFill>
                  <a:schemeClr val="tx1"/>
                </a:solidFill>
                <a:latin typeface="+mn-lt"/>
                <a:ea typeface="+mn-ea"/>
                <a:cs typeface="+mn-cs"/>
              </a:defRPr>
            </a:lvl1pPr>
            <a:lvl2pPr marL="228600" indent="-114300" algn="l" defTabSz="480060" rtl="0" eaLnBrk="1" latinLnBrk="0" hangingPunct="1">
              <a:lnSpc>
                <a:spcPct val="100000"/>
              </a:lnSpc>
              <a:spcBef>
                <a:spcPts val="0"/>
              </a:spcBef>
              <a:buClrTx/>
              <a:buFont typeface="Verdana" panose="020B0604030504040204" pitchFamily="34" charset="0"/>
              <a:buChar char="–"/>
              <a:defRPr sz="900" kern="1200">
                <a:solidFill>
                  <a:schemeClr val="tx1"/>
                </a:solidFill>
                <a:latin typeface="+mn-lt"/>
                <a:ea typeface="+mn-ea"/>
                <a:cs typeface="+mn-cs"/>
              </a:defRPr>
            </a:lvl2pPr>
            <a:lvl3pPr marL="342900" indent="-114300" algn="l" defTabSz="480060" rtl="0" eaLnBrk="1" latinLnBrk="0" hangingPunct="1">
              <a:lnSpc>
                <a:spcPct val="100000"/>
              </a:lnSpc>
              <a:spcBef>
                <a:spcPts val="0"/>
              </a:spcBef>
              <a:buClrTx/>
              <a:buFont typeface="Arial" panose="020B0604020202020204" pitchFamily="34" charset="0"/>
              <a:buChar char="•"/>
              <a:defRPr sz="900" kern="1200">
                <a:solidFill>
                  <a:schemeClr val="tx1"/>
                </a:solidFill>
                <a:latin typeface="+mn-lt"/>
                <a:ea typeface="+mn-ea"/>
                <a:cs typeface="+mn-cs"/>
              </a:defRPr>
            </a:lvl3pPr>
            <a:lvl4pPr marL="457200" indent="-114300" algn="l" defTabSz="480060" rtl="0" eaLnBrk="1" latinLnBrk="0" hangingPunct="1">
              <a:lnSpc>
                <a:spcPct val="100000"/>
              </a:lnSpc>
              <a:spcBef>
                <a:spcPts val="0"/>
              </a:spcBef>
              <a:buFont typeface="Verdana" panose="020B0604030504040204" pitchFamily="34" charset="0"/>
              <a:buChar char="–"/>
              <a:defRPr sz="900" kern="1200">
                <a:solidFill>
                  <a:schemeClr val="tx1"/>
                </a:solidFill>
                <a:latin typeface="+mn-lt"/>
                <a:ea typeface="+mn-ea"/>
                <a:cs typeface="+mn-cs"/>
              </a:defRPr>
            </a:lvl4pPr>
            <a:lvl5pPr marL="571500" indent="-114300" algn="l" defTabSz="480060" rtl="0" eaLnBrk="1" latinLnBrk="0" hangingPunct="1">
              <a:lnSpc>
                <a:spcPct val="100000"/>
              </a:lnSpc>
              <a:spcBef>
                <a:spcPts val="0"/>
              </a:spcBef>
              <a:buFont typeface="Arial" panose="020B0604020202020204" pitchFamily="34" charset="0"/>
              <a:buChar char="•"/>
              <a:defRPr sz="9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a:lstStyle>
          <a:p>
            <a:r>
              <a:rPr lang="en-US" sz="830" b="1" dirty="0">
                <a:solidFill>
                  <a:schemeClr val="accent3"/>
                </a:solidFill>
              </a:rPr>
              <a:t>At 10 a.m. on Saturday</a:t>
            </a:r>
            <a:endParaRPr lang="en-US" sz="830" dirty="0">
              <a:solidFill>
                <a:schemeClr val="accent3"/>
              </a:solidFill>
            </a:endParaRPr>
          </a:p>
        </p:txBody>
      </p:sp>
      <p:sp>
        <p:nvSpPr>
          <p:cNvPr id="125" name="Text Placeholder 2">
            <a:extLst>
              <a:ext uri="{FF2B5EF4-FFF2-40B4-BE49-F238E27FC236}">
                <a16:creationId xmlns:a16="http://schemas.microsoft.com/office/drawing/2014/main" id="{FAD49582-291E-0541-A940-C120BADB4DFE}"/>
              </a:ext>
            </a:extLst>
          </p:cNvPr>
          <p:cNvSpPr txBox="1">
            <a:spLocks/>
          </p:cNvSpPr>
          <p:nvPr/>
        </p:nvSpPr>
        <p:spPr bwMode="gray">
          <a:xfrm>
            <a:off x="280194" y="3330174"/>
            <a:ext cx="1909484" cy="263598"/>
          </a:xfrm>
          <a:prstGeom prst="rect">
            <a:avLst/>
          </a:prstGeom>
        </p:spPr>
        <p:txBody>
          <a:bodyPr vert="horz" wrap="square" lIns="0" tIns="0" rIns="0" bIns="0" rtlCol="0">
            <a:spAutoFit/>
          </a:bodyPr>
          <a:lstStyle>
            <a:lvl1pPr marL="0" indent="0" algn="l" defTabSz="480060" rtl="0" eaLnBrk="1" latinLnBrk="0" hangingPunct="1">
              <a:lnSpc>
                <a:spcPct val="100000"/>
              </a:lnSpc>
              <a:spcBef>
                <a:spcPts val="0"/>
              </a:spcBef>
              <a:buClrTx/>
              <a:buFont typeface="Arial" panose="020B0604020202020204" pitchFamily="34" charset="0"/>
              <a:buNone/>
              <a:defRPr sz="900" kern="1200">
                <a:solidFill>
                  <a:schemeClr val="tx1"/>
                </a:solidFill>
                <a:latin typeface="+mn-lt"/>
                <a:ea typeface="+mn-ea"/>
                <a:cs typeface="+mn-cs"/>
              </a:defRPr>
            </a:lvl1pPr>
            <a:lvl2pPr marL="228600" indent="-114300" algn="l" defTabSz="480060" rtl="0" eaLnBrk="1" latinLnBrk="0" hangingPunct="1">
              <a:lnSpc>
                <a:spcPct val="100000"/>
              </a:lnSpc>
              <a:spcBef>
                <a:spcPts val="0"/>
              </a:spcBef>
              <a:buClrTx/>
              <a:buFont typeface="Verdana" panose="020B0604030504040204" pitchFamily="34" charset="0"/>
              <a:buChar char="–"/>
              <a:defRPr sz="900" kern="1200">
                <a:solidFill>
                  <a:schemeClr val="tx1"/>
                </a:solidFill>
                <a:latin typeface="+mn-lt"/>
                <a:ea typeface="+mn-ea"/>
                <a:cs typeface="+mn-cs"/>
              </a:defRPr>
            </a:lvl2pPr>
            <a:lvl3pPr marL="342900" indent="-114300" algn="l" defTabSz="480060" rtl="0" eaLnBrk="1" latinLnBrk="0" hangingPunct="1">
              <a:lnSpc>
                <a:spcPct val="100000"/>
              </a:lnSpc>
              <a:spcBef>
                <a:spcPts val="0"/>
              </a:spcBef>
              <a:buClrTx/>
              <a:buFont typeface="Arial" panose="020B0604020202020204" pitchFamily="34" charset="0"/>
              <a:buChar char="•"/>
              <a:defRPr sz="900" kern="1200">
                <a:solidFill>
                  <a:schemeClr val="tx1"/>
                </a:solidFill>
                <a:latin typeface="+mn-lt"/>
                <a:ea typeface="+mn-ea"/>
                <a:cs typeface="+mn-cs"/>
              </a:defRPr>
            </a:lvl3pPr>
            <a:lvl4pPr marL="457200" indent="-114300" algn="l" defTabSz="480060" rtl="0" eaLnBrk="1" latinLnBrk="0" hangingPunct="1">
              <a:lnSpc>
                <a:spcPct val="100000"/>
              </a:lnSpc>
              <a:spcBef>
                <a:spcPts val="0"/>
              </a:spcBef>
              <a:buFont typeface="Verdana" panose="020B0604030504040204" pitchFamily="34" charset="0"/>
              <a:buChar char="–"/>
              <a:defRPr sz="900" kern="1200">
                <a:solidFill>
                  <a:schemeClr val="tx1"/>
                </a:solidFill>
                <a:latin typeface="+mn-lt"/>
                <a:ea typeface="+mn-ea"/>
                <a:cs typeface="+mn-cs"/>
              </a:defRPr>
            </a:lvl4pPr>
            <a:lvl5pPr marL="571500" indent="-114300" algn="l" defTabSz="480060" rtl="0" eaLnBrk="1" latinLnBrk="0" hangingPunct="1">
              <a:lnSpc>
                <a:spcPct val="100000"/>
              </a:lnSpc>
              <a:spcBef>
                <a:spcPts val="0"/>
              </a:spcBef>
              <a:buFont typeface="Arial" panose="020B0604020202020204" pitchFamily="34" charset="0"/>
              <a:buChar char="•"/>
              <a:defRPr sz="9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a:lstStyle>
          <a:p>
            <a:pPr>
              <a:lnSpc>
                <a:spcPts val="1140"/>
              </a:lnSpc>
            </a:pPr>
            <a:r>
              <a:rPr lang="en-US" sz="630" dirty="0"/>
              <a:t>- Private as well as Public Institutions</a:t>
            </a:r>
          </a:p>
          <a:p>
            <a:pPr>
              <a:lnSpc>
                <a:spcPts val="1140"/>
              </a:lnSpc>
            </a:pPr>
            <a:r>
              <a:rPr lang="en-US" sz="630" dirty="0"/>
              <a:t>- Local, Regional, and National</a:t>
            </a:r>
          </a:p>
        </p:txBody>
      </p:sp>
      <p:sp>
        <p:nvSpPr>
          <p:cNvPr id="126" name="Text Placeholder 2">
            <a:extLst>
              <a:ext uri="{FF2B5EF4-FFF2-40B4-BE49-F238E27FC236}">
                <a16:creationId xmlns:a16="http://schemas.microsoft.com/office/drawing/2014/main" id="{CD8596CB-EAAC-094E-A683-3DB917B0D283}"/>
              </a:ext>
            </a:extLst>
          </p:cNvPr>
          <p:cNvSpPr txBox="1">
            <a:spLocks/>
          </p:cNvSpPr>
          <p:nvPr/>
        </p:nvSpPr>
        <p:spPr bwMode="gray">
          <a:xfrm>
            <a:off x="280194" y="3827493"/>
            <a:ext cx="1998478" cy="263598"/>
          </a:xfrm>
          <a:prstGeom prst="rect">
            <a:avLst/>
          </a:prstGeom>
        </p:spPr>
        <p:txBody>
          <a:bodyPr vert="horz" wrap="square" lIns="0" tIns="0" rIns="0" bIns="0" rtlCol="0">
            <a:spAutoFit/>
          </a:bodyPr>
          <a:lstStyle>
            <a:lvl1pPr marL="0" indent="0" algn="l" defTabSz="480060" rtl="0" eaLnBrk="1" latinLnBrk="0" hangingPunct="1">
              <a:lnSpc>
                <a:spcPct val="100000"/>
              </a:lnSpc>
              <a:spcBef>
                <a:spcPts val="0"/>
              </a:spcBef>
              <a:buClrTx/>
              <a:buFont typeface="Arial" panose="020B0604020202020204" pitchFamily="34" charset="0"/>
              <a:buNone/>
              <a:defRPr sz="900" kern="1200">
                <a:solidFill>
                  <a:schemeClr val="tx1"/>
                </a:solidFill>
                <a:latin typeface="+mn-lt"/>
                <a:ea typeface="+mn-ea"/>
                <a:cs typeface="+mn-cs"/>
              </a:defRPr>
            </a:lvl1pPr>
            <a:lvl2pPr marL="228600" indent="-114300" algn="l" defTabSz="480060" rtl="0" eaLnBrk="1" latinLnBrk="0" hangingPunct="1">
              <a:lnSpc>
                <a:spcPct val="100000"/>
              </a:lnSpc>
              <a:spcBef>
                <a:spcPts val="0"/>
              </a:spcBef>
              <a:buClrTx/>
              <a:buFont typeface="Verdana" panose="020B0604030504040204" pitchFamily="34" charset="0"/>
              <a:buChar char="–"/>
              <a:defRPr sz="900" kern="1200">
                <a:solidFill>
                  <a:schemeClr val="tx1"/>
                </a:solidFill>
                <a:latin typeface="+mn-lt"/>
                <a:ea typeface="+mn-ea"/>
                <a:cs typeface="+mn-cs"/>
              </a:defRPr>
            </a:lvl2pPr>
            <a:lvl3pPr marL="342900" indent="-114300" algn="l" defTabSz="480060" rtl="0" eaLnBrk="1" latinLnBrk="0" hangingPunct="1">
              <a:lnSpc>
                <a:spcPct val="100000"/>
              </a:lnSpc>
              <a:spcBef>
                <a:spcPts val="0"/>
              </a:spcBef>
              <a:buClrTx/>
              <a:buFont typeface="Arial" panose="020B0604020202020204" pitchFamily="34" charset="0"/>
              <a:buChar char="•"/>
              <a:defRPr sz="900" kern="1200">
                <a:solidFill>
                  <a:schemeClr val="tx1"/>
                </a:solidFill>
                <a:latin typeface="+mn-lt"/>
                <a:ea typeface="+mn-ea"/>
                <a:cs typeface="+mn-cs"/>
              </a:defRPr>
            </a:lvl3pPr>
            <a:lvl4pPr marL="457200" indent="-114300" algn="l" defTabSz="480060" rtl="0" eaLnBrk="1" latinLnBrk="0" hangingPunct="1">
              <a:lnSpc>
                <a:spcPct val="100000"/>
              </a:lnSpc>
              <a:spcBef>
                <a:spcPts val="0"/>
              </a:spcBef>
              <a:buFont typeface="Verdana" panose="020B0604030504040204" pitchFamily="34" charset="0"/>
              <a:buChar char="–"/>
              <a:defRPr sz="900" kern="1200">
                <a:solidFill>
                  <a:schemeClr val="tx1"/>
                </a:solidFill>
                <a:latin typeface="+mn-lt"/>
                <a:ea typeface="+mn-ea"/>
                <a:cs typeface="+mn-cs"/>
              </a:defRPr>
            </a:lvl4pPr>
            <a:lvl5pPr marL="571500" indent="-114300" algn="l" defTabSz="480060" rtl="0" eaLnBrk="1" latinLnBrk="0" hangingPunct="1">
              <a:lnSpc>
                <a:spcPct val="100000"/>
              </a:lnSpc>
              <a:spcBef>
                <a:spcPts val="0"/>
              </a:spcBef>
              <a:buFont typeface="Arial" panose="020B0604020202020204" pitchFamily="34" charset="0"/>
              <a:buChar char="•"/>
              <a:defRPr sz="9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a:lstStyle>
          <a:p>
            <a:pPr>
              <a:lnSpc>
                <a:spcPts val="1140"/>
              </a:lnSpc>
            </a:pPr>
            <a:r>
              <a:rPr lang="en-US" sz="630" dirty="0"/>
              <a:t>Search Contacted, Female, Engaged with a </a:t>
            </a:r>
            <a:br>
              <a:rPr lang="en-US" sz="630" dirty="0"/>
            </a:br>
            <a:r>
              <a:rPr lang="en-US" sz="630" dirty="0"/>
              <a:t>High Number of Schools, and Visible Early</a:t>
            </a:r>
          </a:p>
        </p:txBody>
      </p:sp>
      <p:sp>
        <p:nvSpPr>
          <p:cNvPr id="127" name="Text Placeholder 2">
            <a:extLst>
              <a:ext uri="{FF2B5EF4-FFF2-40B4-BE49-F238E27FC236}">
                <a16:creationId xmlns:a16="http://schemas.microsoft.com/office/drawing/2014/main" id="{40E1DE51-3CF3-034D-A760-AFD0270C9FFE}"/>
              </a:ext>
            </a:extLst>
          </p:cNvPr>
          <p:cNvSpPr txBox="1">
            <a:spLocks/>
          </p:cNvSpPr>
          <p:nvPr/>
        </p:nvSpPr>
        <p:spPr bwMode="gray">
          <a:xfrm>
            <a:off x="275646" y="4336332"/>
            <a:ext cx="1998478" cy="92333"/>
          </a:xfrm>
          <a:prstGeom prst="rect">
            <a:avLst/>
          </a:prstGeom>
        </p:spPr>
        <p:txBody>
          <a:bodyPr vert="horz" wrap="square" lIns="0" tIns="0" rIns="0" bIns="0" rtlCol="0">
            <a:spAutoFit/>
          </a:bodyPr>
          <a:lstStyle>
            <a:lvl1pPr marL="0" indent="0" algn="l" defTabSz="480060" rtl="0" eaLnBrk="1" latinLnBrk="0" hangingPunct="1">
              <a:lnSpc>
                <a:spcPct val="100000"/>
              </a:lnSpc>
              <a:spcBef>
                <a:spcPts val="0"/>
              </a:spcBef>
              <a:buClrTx/>
              <a:buFont typeface="Arial" panose="020B0604020202020204" pitchFamily="34" charset="0"/>
              <a:buNone/>
              <a:defRPr sz="900" kern="1200">
                <a:solidFill>
                  <a:schemeClr val="tx1"/>
                </a:solidFill>
                <a:latin typeface="+mn-lt"/>
                <a:ea typeface="+mn-ea"/>
                <a:cs typeface="+mn-cs"/>
              </a:defRPr>
            </a:lvl1pPr>
            <a:lvl2pPr marL="228600" indent="-114300" algn="l" defTabSz="480060" rtl="0" eaLnBrk="1" latinLnBrk="0" hangingPunct="1">
              <a:lnSpc>
                <a:spcPct val="100000"/>
              </a:lnSpc>
              <a:spcBef>
                <a:spcPts val="0"/>
              </a:spcBef>
              <a:buClrTx/>
              <a:buFont typeface="Verdana" panose="020B0604030504040204" pitchFamily="34" charset="0"/>
              <a:buChar char="–"/>
              <a:defRPr sz="900" kern="1200">
                <a:solidFill>
                  <a:schemeClr val="tx1"/>
                </a:solidFill>
                <a:latin typeface="+mn-lt"/>
                <a:ea typeface="+mn-ea"/>
                <a:cs typeface="+mn-cs"/>
              </a:defRPr>
            </a:lvl2pPr>
            <a:lvl3pPr marL="342900" indent="-114300" algn="l" defTabSz="480060" rtl="0" eaLnBrk="1" latinLnBrk="0" hangingPunct="1">
              <a:lnSpc>
                <a:spcPct val="100000"/>
              </a:lnSpc>
              <a:spcBef>
                <a:spcPts val="0"/>
              </a:spcBef>
              <a:buClrTx/>
              <a:buFont typeface="Arial" panose="020B0604020202020204" pitchFamily="34" charset="0"/>
              <a:buChar char="•"/>
              <a:defRPr sz="900" kern="1200">
                <a:solidFill>
                  <a:schemeClr val="tx1"/>
                </a:solidFill>
                <a:latin typeface="+mn-lt"/>
                <a:ea typeface="+mn-ea"/>
                <a:cs typeface="+mn-cs"/>
              </a:defRPr>
            </a:lvl3pPr>
            <a:lvl4pPr marL="457200" indent="-114300" algn="l" defTabSz="480060" rtl="0" eaLnBrk="1" latinLnBrk="0" hangingPunct="1">
              <a:lnSpc>
                <a:spcPct val="100000"/>
              </a:lnSpc>
              <a:spcBef>
                <a:spcPts val="0"/>
              </a:spcBef>
              <a:buFont typeface="Verdana" panose="020B0604030504040204" pitchFamily="34" charset="0"/>
              <a:buChar char="–"/>
              <a:defRPr sz="900" kern="1200">
                <a:solidFill>
                  <a:schemeClr val="tx1"/>
                </a:solidFill>
                <a:latin typeface="+mn-lt"/>
                <a:ea typeface="+mn-ea"/>
                <a:cs typeface="+mn-cs"/>
              </a:defRPr>
            </a:lvl4pPr>
            <a:lvl5pPr marL="571500" indent="-114300" algn="l" defTabSz="480060" rtl="0" eaLnBrk="1" latinLnBrk="0" hangingPunct="1">
              <a:lnSpc>
                <a:spcPct val="100000"/>
              </a:lnSpc>
              <a:spcBef>
                <a:spcPts val="0"/>
              </a:spcBef>
              <a:buFont typeface="Arial" panose="020B0604020202020204" pitchFamily="34" charset="0"/>
              <a:buChar char="•"/>
              <a:defRPr sz="9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a:lstStyle>
          <a:p>
            <a:r>
              <a:rPr lang="en-US" sz="600" dirty="0"/>
              <a:t>Interested in Community Colleges</a:t>
            </a:r>
          </a:p>
        </p:txBody>
      </p:sp>
      <p:cxnSp>
        <p:nvCxnSpPr>
          <p:cNvPr id="62" name="Straight Connector 61">
            <a:extLst>
              <a:ext uri="{FF2B5EF4-FFF2-40B4-BE49-F238E27FC236}">
                <a16:creationId xmlns:a16="http://schemas.microsoft.com/office/drawing/2014/main" id="{234898F6-2124-5B40-9AC1-48FA492D861E}"/>
              </a:ext>
            </a:extLst>
          </p:cNvPr>
          <p:cNvCxnSpPr>
            <a:cxnSpLocks/>
          </p:cNvCxnSpPr>
          <p:nvPr/>
        </p:nvCxnSpPr>
        <p:spPr bwMode="gray">
          <a:xfrm>
            <a:off x="2331364" y="2125325"/>
            <a:ext cx="0" cy="246888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FE8C8B2-447C-7142-9ED0-6398CD63DF0D}"/>
              </a:ext>
            </a:extLst>
          </p:cNvPr>
          <p:cNvCxnSpPr>
            <a:cxnSpLocks/>
          </p:cNvCxnSpPr>
          <p:nvPr/>
        </p:nvCxnSpPr>
        <p:spPr bwMode="gray">
          <a:xfrm>
            <a:off x="2602829" y="2571667"/>
            <a:ext cx="1240438" cy="0"/>
          </a:xfrm>
          <a:prstGeom prst="line">
            <a:avLst/>
          </a:prstGeom>
          <a:ln w="104775"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202FA90A-9717-F441-9F89-383F108AD241}"/>
              </a:ext>
            </a:extLst>
          </p:cNvPr>
          <p:cNvCxnSpPr>
            <a:cxnSpLocks/>
          </p:cNvCxnSpPr>
          <p:nvPr/>
        </p:nvCxnSpPr>
        <p:spPr bwMode="gray">
          <a:xfrm>
            <a:off x="2602829" y="2571667"/>
            <a:ext cx="241311" cy="0"/>
          </a:xfrm>
          <a:prstGeom prst="line">
            <a:avLst/>
          </a:prstGeom>
          <a:ln w="104775" cap="rnd">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012263B7-1EC7-5B4B-A0AF-BC92126EEA83}"/>
              </a:ext>
            </a:extLst>
          </p:cNvPr>
          <p:cNvCxnSpPr>
            <a:cxnSpLocks/>
          </p:cNvCxnSpPr>
          <p:nvPr/>
        </p:nvCxnSpPr>
        <p:spPr bwMode="gray">
          <a:xfrm>
            <a:off x="2602829" y="2871620"/>
            <a:ext cx="1240438" cy="0"/>
          </a:xfrm>
          <a:prstGeom prst="line">
            <a:avLst/>
          </a:prstGeom>
          <a:ln w="104775"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B4E99132-52FC-EA4F-B420-589CAC4B65F3}"/>
              </a:ext>
            </a:extLst>
          </p:cNvPr>
          <p:cNvCxnSpPr>
            <a:cxnSpLocks/>
          </p:cNvCxnSpPr>
          <p:nvPr/>
        </p:nvCxnSpPr>
        <p:spPr bwMode="gray">
          <a:xfrm>
            <a:off x="2602829" y="2871620"/>
            <a:ext cx="953534" cy="0"/>
          </a:xfrm>
          <a:prstGeom prst="line">
            <a:avLst/>
          </a:prstGeom>
          <a:ln w="104775" cap="rnd">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508687CF-0A2C-984C-AE1B-25BC5A4B14CD}"/>
              </a:ext>
            </a:extLst>
          </p:cNvPr>
          <p:cNvCxnSpPr>
            <a:cxnSpLocks/>
          </p:cNvCxnSpPr>
          <p:nvPr/>
        </p:nvCxnSpPr>
        <p:spPr bwMode="gray">
          <a:xfrm>
            <a:off x="319607" y="2571667"/>
            <a:ext cx="1240438" cy="0"/>
          </a:xfrm>
          <a:prstGeom prst="line">
            <a:avLst/>
          </a:prstGeom>
          <a:ln w="104775"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2140164E-2290-9240-9921-A1635F72B175}"/>
              </a:ext>
            </a:extLst>
          </p:cNvPr>
          <p:cNvCxnSpPr>
            <a:cxnSpLocks/>
          </p:cNvCxnSpPr>
          <p:nvPr/>
        </p:nvCxnSpPr>
        <p:spPr bwMode="gray">
          <a:xfrm>
            <a:off x="319607" y="2571667"/>
            <a:ext cx="464635" cy="0"/>
          </a:xfrm>
          <a:prstGeom prst="line">
            <a:avLst/>
          </a:prstGeom>
          <a:ln w="104775" cap="rnd">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9D96D553-76F2-8541-9841-C6DE73A147AA}"/>
              </a:ext>
            </a:extLst>
          </p:cNvPr>
          <p:cNvCxnSpPr>
            <a:cxnSpLocks/>
          </p:cNvCxnSpPr>
          <p:nvPr/>
        </p:nvCxnSpPr>
        <p:spPr bwMode="gray">
          <a:xfrm>
            <a:off x="319607" y="2871620"/>
            <a:ext cx="1240438" cy="0"/>
          </a:xfrm>
          <a:prstGeom prst="line">
            <a:avLst/>
          </a:prstGeom>
          <a:ln w="104775"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D8DAEEC5-77E6-7646-9927-8A1DFAC67263}"/>
              </a:ext>
            </a:extLst>
          </p:cNvPr>
          <p:cNvCxnSpPr>
            <a:cxnSpLocks/>
          </p:cNvCxnSpPr>
          <p:nvPr/>
        </p:nvCxnSpPr>
        <p:spPr bwMode="gray">
          <a:xfrm>
            <a:off x="319607" y="2871620"/>
            <a:ext cx="980741" cy="0"/>
          </a:xfrm>
          <a:prstGeom prst="line">
            <a:avLst/>
          </a:prstGeom>
          <a:ln w="10477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0EFA6F0D-F934-8945-BF58-586E45D1A5F6}"/>
              </a:ext>
            </a:extLst>
          </p:cNvPr>
          <p:cNvSpPr/>
          <p:nvPr/>
        </p:nvSpPr>
        <p:spPr bwMode="gray">
          <a:xfrm>
            <a:off x="295846" y="852637"/>
            <a:ext cx="457200" cy="457200"/>
          </a:xfrm>
          <a:prstGeom prst="rect">
            <a:avLst/>
          </a:prstGeom>
          <a:solidFill>
            <a:srgbClr val="004A88"/>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9" name="Rectangle 78">
            <a:extLst>
              <a:ext uri="{FF2B5EF4-FFF2-40B4-BE49-F238E27FC236}">
                <a16:creationId xmlns:a16="http://schemas.microsoft.com/office/drawing/2014/main" id="{52F5FD41-6A3E-364E-A32D-701699889E54}"/>
              </a:ext>
            </a:extLst>
          </p:cNvPr>
          <p:cNvSpPr/>
          <p:nvPr/>
        </p:nvSpPr>
        <p:spPr bwMode="gray">
          <a:xfrm>
            <a:off x="784242" y="852637"/>
            <a:ext cx="457200" cy="457200"/>
          </a:xfrm>
          <a:prstGeom prst="rect">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0" name="Rectangle 79">
            <a:extLst>
              <a:ext uri="{FF2B5EF4-FFF2-40B4-BE49-F238E27FC236}">
                <a16:creationId xmlns:a16="http://schemas.microsoft.com/office/drawing/2014/main" id="{EF841729-2E84-BF44-A1F8-0A9A31E32749}"/>
              </a:ext>
            </a:extLst>
          </p:cNvPr>
          <p:cNvSpPr/>
          <p:nvPr/>
        </p:nvSpPr>
        <p:spPr bwMode="gray">
          <a:xfrm>
            <a:off x="784242" y="1338412"/>
            <a:ext cx="457200" cy="457200"/>
          </a:xfrm>
          <a:prstGeom prst="rect">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1" name="Rectangle 80">
            <a:extLst>
              <a:ext uri="{FF2B5EF4-FFF2-40B4-BE49-F238E27FC236}">
                <a16:creationId xmlns:a16="http://schemas.microsoft.com/office/drawing/2014/main" id="{138E1EE6-E87E-6844-94C3-6339370E9FC1}"/>
              </a:ext>
            </a:extLst>
          </p:cNvPr>
          <p:cNvSpPr/>
          <p:nvPr/>
        </p:nvSpPr>
        <p:spPr bwMode="gray">
          <a:xfrm>
            <a:off x="295846" y="1338412"/>
            <a:ext cx="457200" cy="457200"/>
          </a:xfrm>
          <a:prstGeom prst="rect">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5" name="Text Placeholder 2">
            <a:extLst>
              <a:ext uri="{FF2B5EF4-FFF2-40B4-BE49-F238E27FC236}">
                <a16:creationId xmlns:a16="http://schemas.microsoft.com/office/drawing/2014/main" id="{86811DAB-A30A-0844-B8E2-7E8C8FE34497}"/>
              </a:ext>
            </a:extLst>
          </p:cNvPr>
          <p:cNvSpPr txBox="1">
            <a:spLocks/>
          </p:cNvSpPr>
          <p:nvPr/>
        </p:nvSpPr>
        <p:spPr bwMode="gray">
          <a:xfrm>
            <a:off x="295846" y="1850666"/>
            <a:ext cx="945589" cy="84639"/>
          </a:xfrm>
          <a:prstGeom prst="rect">
            <a:avLst/>
          </a:prstGeom>
        </p:spPr>
        <p:txBody>
          <a:bodyPr vert="horz" wrap="square" lIns="0" tIns="0" rIns="0" bIns="0" rtlCol="0">
            <a:spAutoFit/>
          </a:bodyPr>
          <a:lstStyle>
            <a:lvl1pPr marL="0" indent="0" algn="l" defTabSz="480060" rtl="0" eaLnBrk="1" latinLnBrk="0" hangingPunct="1">
              <a:lnSpc>
                <a:spcPct val="100000"/>
              </a:lnSpc>
              <a:spcBef>
                <a:spcPts val="0"/>
              </a:spcBef>
              <a:buClrTx/>
              <a:buFont typeface="Arial" panose="020B0604020202020204" pitchFamily="34" charset="0"/>
              <a:buNone/>
              <a:defRPr sz="900" kern="1200">
                <a:solidFill>
                  <a:schemeClr val="tx1"/>
                </a:solidFill>
                <a:latin typeface="+mn-lt"/>
                <a:ea typeface="+mn-ea"/>
                <a:cs typeface="+mn-cs"/>
              </a:defRPr>
            </a:lvl1pPr>
            <a:lvl2pPr marL="228600" indent="-114300" algn="l" defTabSz="480060" rtl="0" eaLnBrk="1" latinLnBrk="0" hangingPunct="1">
              <a:lnSpc>
                <a:spcPct val="100000"/>
              </a:lnSpc>
              <a:spcBef>
                <a:spcPts val="0"/>
              </a:spcBef>
              <a:buClrTx/>
              <a:buFont typeface="Verdana" panose="020B0604030504040204" pitchFamily="34" charset="0"/>
              <a:buChar char="–"/>
              <a:defRPr sz="900" kern="1200">
                <a:solidFill>
                  <a:schemeClr val="tx1"/>
                </a:solidFill>
                <a:latin typeface="+mn-lt"/>
                <a:ea typeface="+mn-ea"/>
                <a:cs typeface="+mn-cs"/>
              </a:defRPr>
            </a:lvl2pPr>
            <a:lvl3pPr marL="342900" indent="-114300" algn="l" defTabSz="480060" rtl="0" eaLnBrk="1" latinLnBrk="0" hangingPunct="1">
              <a:lnSpc>
                <a:spcPct val="100000"/>
              </a:lnSpc>
              <a:spcBef>
                <a:spcPts val="0"/>
              </a:spcBef>
              <a:buClrTx/>
              <a:buFont typeface="Arial" panose="020B0604020202020204" pitchFamily="34" charset="0"/>
              <a:buChar char="•"/>
              <a:defRPr sz="900" kern="1200">
                <a:solidFill>
                  <a:schemeClr val="tx1"/>
                </a:solidFill>
                <a:latin typeface="+mn-lt"/>
                <a:ea typeface="+mn-ea"/>
                <a:cs typeface="+mn-cs"/>
              </a:defRPr>
            </a:lvl3pPr>
            <a:lvl4pPr marL="457200" indent="-114300" algn="l" defTabSz="480060" rtl="0" eaLnBrk="1" latinLnBrk="0" hangingPunct="1">
              <a:lnSpc>
                <a:spcPct val="100000"/>
              </a:lnSpc>
              <a:spcBef>
                <a:spcPts val="0"/>
              </a:spcBef>
              <a:buFont typeface="Verdana" panose="020B0604030504040204" pitchFamily="34" charset="0"/>
              <a:buChar char="–"/>
              <a:defRPr sz="900" kern="1200">
                <a:solidFill>
                  <a:schemeClr val="tx1"/>
                </a:solidFill>
                <a:latin typeface="+mn-lt"/>
                <a:ea typeface="+mn-ea"/>
                <a:cs typeface="+mn-cs"/>
              </a:defRPr>
            </a:lvl4pPr>
            <a:lvl5pPr marL="571500" indent="-114300" algn="l" defTabSz="480060" rtl="0" eaLnBrk="1" latinLnBrk="0" hangingPunct="1">
              <a:lnSpc>
                <a:spcPct val="100000"/>
              </a:lnSpc>
              <a:spcBef>
                <a:spcPts val="0"/>
              </a:spcBef>
              <a:buFont typeface="Arial" panose="020B0604020202020204" pitchFamily="34" charset="0"/>
              <a:buChar char="•"/>
              <a:defRPr sz="9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a:lstStyle>
          <a:p>
            <a:pPr algn="ctr"/>
            <a:r>
              <a:rPr lang="en-US" sz="550" spc="20" dirty="0"/>
              <a:t>PREPAREDNESS</a:t>
            </a:r>
          </a:p>
        </p:txBody>
      </p:sp>
      <p:sp>
        <p:nvSpPr>
          <p:cNvPr id="86" name="Text Placeholder 2">
            <a:extLst>
              <a:ext uri="{FF2B5EF4-FFF2-40B4-BE49-F238E27FC236}">
                <a16:creationId xmlns:a16="http://schemas.microsoft.com/office/drawing/2014/main" id="{FF3E0051-CCED-1649-BCF9-AE15668150AA}"/>
              </a:ext>
            </a:extLst>
          </p:cNvPr>
          <p:cNvSpPr txBox="1">
            <a:spLocks/>
          </p:cNvSpPr>
          <p:nvPr/>
        </p:nvSpPr>
        <p:spPr bwMode="gray">
          <a:xfrm rot="16200000">
            <a:off x="-266840" y="1283113"/>
            <a:ext cx="945589" cy="84639"/>
          </a:xfrm>
          <a:prstGeom prst="rect">
            <a:avLst/>
          </a:prstGeom>
        </p:spPr>
        <p:txBody>
          <a:bodyPr vert="horz" wrap="square" lIns="0" tIns="0" rIns="0" bIns="0" rtlCol="0">
            <a:spAutoFit/>
          </a:bodyPr>
          <a:lstStyle>
            <a:lvl1pPr marL="0" indent="0" algn="l" defTabSz="480060" rtl="0" eaLnBrk="1" latinLnBrk="0" hangingPunct="1">
              <a:lnSpc>
                <a:spcPct val="100000"/>
              </a:lnSpc>
              <a:spcBef>
                <a:spcPts val="0"/>
              </a:spcBef>
              <a:buClrTx/>
              <a:buFont typeface="Arial" panose="020B0604020202020204" pitchFamily="34" charset="0"/>
              <a:buNone/>
              <a:defRPr sz="900" kern="1200">
                <a:solidFill>
                  <a:schemeClr val="tx1"/>
                </a:solidFill>
                <a:latin typeface="+mn-lt"/>
                <a:ea typeface="+mn-ea"/>
                <a:cs typeface="+mn-cs"/>
              </a:defRPr>
            </a:lvl1pPr>
            <a:lvl2pPr marL="228600" indent="-114300" algn="l" defTabSz="480060" rtl="0" eaLnBrk="1" latinLnBrk="0" hangingPunct="1">
              <a:lnSpc>
                <a:spcPct val="100000"/>
              </a:lnSpc>
              <a:spcBef>
                <a:spcPts val="0"/>
              </a:spcBef>
              <a:buClrTx/>
              <a:buFont typeface="Verdana" panose="020B0604030504040204" pitchFamily="34" charset="0"/>
              <a:buChar char="–"/>
              <a:defRPr sz="900" kern="1200">
                <a:solidFill>
                  <a:schemeClr val="tx1"/>
                </a:solidFill>
                <a:latin typeface="+mn-lt"/>
                <a:ea typeface="+mn-ea"/>
                <a:cs typeface="+mn-cs"/>
              </a:defRPr>
            </a:lvl2pPr>
            <a:lvl3pPr marL="342900" indent="-114300" algn="l" defTabSz="480060" rtl="0" eaLnBrk="1" latinLnBrk="0" hangingPunct="1">
              <a:lnSpc>
                <a:spcPct val="100000"/>
              </a:lnSpc>
              <a:spcBef>
                <a:spcPts val="0"/>
              </a:spcBef>
              <a:buClrTx/>
              <a:buFont typeface="Arial" panose="020B0604020202020204" pitchFamily="34" charset="0"/>
              <a:buChar char="•"/>
              <a:defRPr sz="900" kern="1200">
                <a:solidFill>
                  <a:schemeClr val="tx1"/>
                </a:solidFill>
                <a:latin typeface="+mn-lt"/>
                <a:ea typeface="+mn-ea"/>
                <a:cs typeface="+mn-cs"/>
              </a:defRPr>
            </a:lvl3pPr>
            <a:lvl4pPr marL="457200" indent="-114300" algn="l" defTabSz="480060" rtl="0" eaLnBrk="1" latinLnBrk="0" hangingPunct="1">
              <a:lnSpc>
                <a:spcPct val="100000"/>
              </a:lnSpc>
              <a:spcBef>
                <a:spcPts val="0"/>
              </a:spcBef>
              <a:buFont typeface="Verdana" panose="020B0604030504040204" pitchFamily="34" charset="0"/>
              <a:buChar char="–"/>
              <a:defRPr sz="900" kern="1200">
                <a:solidFill>
                  <a:schemeClr val="tx1"/>
                </a:solidFill>
                <a:latin typeface="+mn-lt"/>
                <a:ea typeface="+mn-ea"/>
                <a:cs typeface="+mn-cs"/>
              </a:defRPr>
            </a:lvl4pPr>
            <a:lvl5pPr marL="571500" indent="-114300" algn="l" defTabSz="480060" rtl="0" eaLnBrk="1" latinLnBrk="0" hangingPunct="1">
              <a:lnSpc>
                <a:spcPct val="100000"/>
              </a:lnSpc>
              <a:spcBef>
                <a:spcPts val="0"/>
              </a:spcBef>
              <a:buFont typeface="Arial" panose="020B0604020202020204" pitchFamily="34" charset="0"/>
              <a:buChar char="•"/>
              <a:defRPr sz="9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a:lstStyle>
          <a:p>
            <a:pPr algn="ctr"/>
            <a:r>
              <a:rPr lang="en-US" sz="550" spc="20" dirty="0"/>
              <a:t>ENGAGEMENT</a:t>
            </a:r>
          </a:p>
        </p:txBody>
      </p:sp>
      <p:sp>
        <p:nvSpPr>
          <p:cNvPr id="88" name="Text Placeholder 2">
            <a:extLst>
              <a:ext uri="{FF2B5EF4-FFF2-40B4-BE49-F238E27FC236}">
                <a16:creationId xmlns:a16="http://schemas.microsoft.com/office/drawing/2014/main" id="{D261E7AD-64E9-C84A-AD6A-96F0AE2DC7DB}"/>
              </a:ext>
            </a:extLst>
          </p:cNvPr>
          <p:cNvSpPr txBox="1">
            <a:spLocks/>
          </p:cNvSpPr>
          <p:nvPr/>
        </p:nvSpPr>
        <p:spPr bwMode="gray">
          <a:xfrm>
            <a:off x="282240" y="2649756"/>
            <a:ext cx="787715" cy="76944"/>
          </a:xfrm>
          <a:prstGeom prst="rect">
            <a:avLst/>
          </a:prstGeom>
        </p:spPr>
        <p:txBody>
          <a:bodyPr vert="horz" wrap="square" lIns="0" tIns="0" rIns="0" bIns="0" rtlCol="0">
            <a:spAutoFit/>
          </a:bodyPr>
          <a:lstStyle>
            <a:lvl1pPr marL="0" indent="0" algn="l" defTabSz="480060" rtl="0" eaLnBrk="1" latinLnBrk="0" hangingPunct="1">
              <a:lnSpc>
                <a:spcPct val="100000"/>
              </a:lnSpc>
              <a:spcBef>
                <a:spcPts val="0"/>
              </a:spcBef>
              <a:buClrTx/>
              <a:buFont typeface="Arial" panose="020B0604020202020204" pitchFamily="34" charset="0"/>
              <a:buNone/>
              <a:defRPr sz="900" kern="1200">
                <a:solidFill>
                  <a:schemeClr val="tx1"/>
                </a:solidFill>
                <a:latin typeface="+mn-lt"/>
                <a:ea typeface="+mn-ea"/>
                <a:cs typeface="+mn-cs"/>
              </a:defRPr>
            </a:lvl1pPr>
            <a:lvl2pPr marL="228600" indent="-114300" algn="l" defTabSz="480060" rtl="0" eaLnBrk="1" latinLnBrk="0" hangingPunct="1">
              <a:lnSpc>
                <a:spcPct val="100000"/>
              </a:lnSpc>
              <a:spcBef>
                <a:spcPts val="0"/>
              </a:spcBef>
              <a:buClrTx/>
              <a:buFont typeface="Verdana" panose="020B0604030504040204" pitchFamily="34" charset="0"/>
              <a:buChar char="–"/>
              <a:defRPr sz="900" kern="1200">
                <a:solidFill>
                  <a:schemeClr val="tx1"/>
                </a:solidFill>
                <a:latin typeface="+mn-lt"/>
                <a:ea typeface="+mn-ea"/>
                <a:cs typeface="+mn-cs"/>
              </a:defRPr>
            </a:lvl2pPr>
            <a:lvl3pPr marL="342900" indent="-114300" algn="l" defTabSz="480060" rtl="0" eaLnBrk="1" latinLnBrk="0" hangingPunct="1">
              <a:lnSpc>
                <a:spcPct val="100000"/>
              </a:lnSpc>
              <a:spcBef>
                <a:spcPts val="0"/>
              </a:spcBef>
              <a:buClrTx/>
              <a:buFont typeface="Arial" panose="020B0604020202020204" pitchFamily="34" charset="0"/>
              <a:buChar char="•"/>
              <a:defRPr sz="900" kern="1200">
                <a:solidFill>
                  <a:schemeClr val="tx1"/>
                </a:solidFill>
                <a:latin typeface="+mn-lt"/>
                <a:ea typeface="+mn-ea"/>
                <a:cs typeface="+mn-cs"/>
              </a:defRPr>
            </a:lvl3pPr>
            <a:lvl4pPr marL="457200" indent="-114300" algn="l" defTabSz="480060" rtl="0" eaLnBrk="1" latinLnBrk="0" hangingPunct="1">
              <a:lnSpc>
                <a:spcPct val="100000"/>
              </a:lnSpc>
              <a:spcBef>
                <a:spcPts val="0"/>
              </a:spcBef>
              <a:buFont typeface="Verdana" panose="020B0604030504040204" pitchFamily="34" charset="0"/>
              <a:buChar char="–"/>
              <a:defRPr sz="900" kern="1200">
                <a:solidFill>
                  <a:schemeClr val="tx1"/>
                </a:solidFill>
                <a:latin typeface="+mn-lt"/>
                <a:ea typeface="+mn-ea"/>
                <a:cs typeface="+mn-cs"/>
              </a:defRPr>
            </a:lvl4pPr>
            <a:lvl5pPr marL="571500" indent="-114300" algn="l" defTabSz="480060" rtl="0" eaLnBrk="1" latinLnBrk="0" hangingPunct="1">
              <a:lnSpc>
                <a:spcPct val="100000"/>
              </a:lnSpc>
              <a:spcBef>
                <a:spcPts val="0"/>
              </a:spcBef>
              <a:buFont typeface="Arial" panose="020B0604020202020204" pitchFamily="34" charset="0"/>
              <a:buChar char="•"/>
              <a:defRPr sz="9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a:lstStyle>
          <a:p>
            <a:r>
              <a:rPr lang="en-US" sz="500" dirty="0"/>
              <a:t>College Visits</a:t>
            </a:r>
          </a:p>
        </p:txBody>
      </p:sp>
      <p:sp>
        <p:nvSpPr>
          <p:cNvPr id="91" name="Text Placeholder 2">
            <a:extLst>
              <a:ext uri="{FF2B5EF4-FFF2-40B4-BE49-F238E27FC236}">
                <a16:creationId xmlns:a16="http://schemas.microsoft.com/office/drawing/2014/main" id="{15565A60-573F-DC42-8D71-D6EA91C3A393}"/>
              </a:ext>
            </a:extLst>
          </p:cNvPr>
          <p:cNvSpPr txBox="1">
            <a:spLocks/>
          </p:cNvSpPr>
          <p:nvPr/>
        </p:nvSpPr>
        <p:spPr bwMode="gray">
          <a:xfrm>
            <a:off x="280912" y="2952409"/>
            <a:ext cx="789063" cy="76944"/>
          </a:xfrm>
          <a:prstGeom prst="rect">
            <a:avLst/>
          </a:prstGeom>
        </p:spPr>
        <p:txBody>
          <a:bodyPr vert="horz" wrap="square" lIns="0" tIns="0" rIns="0" bIns="0" rtlCol="0">
            <a:spAutoFit/>
          </a:bodyPr>
          <a:lstStyle>
            <a:lvl1pPr marL="0" indent="0" algn="l" defTabSz="480060" rtl="0" eaLnBrk="1" latinLnBrk="0" hangingPunct="1">
              <a:lnSpc>
                <a:spcPct val="100000"/>
              </a:lnSpc>
              <a:spcBef>
                <a:spcPts val="0"/>
              </a:spcBef>
              <a:buClrTx/>
              <a:buFont typeface="Arial" panose="020B0604020202020204" pitchFamily="34" charset="0"/>
              <a:buNone/>
              <a:defRPr sz="900" kern="1200">
                <a:solidFill>
                  <a:schemeClr val="tx1"/>
                </a:solidFill>
                <a:latin typeface="+mn-lt"/>
                <a:ea typeface="+mn-ea"/>
                <a:cs typeface="+mn-cs"/>
              </a:defRPr>
            </a:lvl1pPr>
            <a:lvl2pPr marL="228600" indent="-114300" algn="l" defTabSz="480060" rtl="0" eaLnBrk="1" latinLnBrk="0" hangingPunct="1">
              <a:lnSpc>
                <a:spcPct val="100000"/>
              </a:lnSpc>
              <a:spcBef>
                <a:spcPts val="0"/>
              </a:spcBef>
              <a:buClrTx/>
              <a:buFont typeface="Verdana" panose="020B0604030504040204" pitchFamily="34" charset="0"/>
              <a:buChar char="–"/>
              <a:defRPr sz="900" kern="1200">
                <a:solidFill>
                  <a:schemeClr val="tx1"/>
                </a:solidFill>
                <a:latin typeface="+mn-lt"/>
                <a:ea typeface="+mn-ea"/>
                <a:cs typeface="+mn-cs"/>
              </a:defRPr>
            </a:lvl2pPr>
            <a:lvl3pPr marL="342900" indent="-114300" algn="l" defTabSz="480060" rtl="0" eaLnBrk="1" latinLnBrk="0" hangingPunct="1">
              <a:lnSpc>
                <a:spcPct val="100000"/>
              </a:lnSpc>
              <a:spcBef>
                <a:spcPts val="0"/>
              </a:spcBef>
              <a:buClrTx/>
              <a:buFont typeface="Arial" panose="020B0604020202020204" pitchFamily="34" charset="0"/>
              <a:buChar char="•"/>
              <a:defRPr sz="900" kern="1200">
                <a:solidFill>
                  <a:schemeClr val="tx1"/>
                </a:solidFill>
                <a:latin typeface="+mn-lt"/>
                <a:ea typeface="+mn-ea"/>
                <a:cs typeface="+mn-cs"/>
              </a:defRPr>
            </a:lvl3pPr>
            <a:lvl4pPr marL="457200" indent="-114300" algn="l" defTabSz="480060" rtl="0" eaLnBrk="1" latinLnBrk="0" hangingPunct="1">
              <a:lnSpc>
                <a:spcPct val="100000"/>
              </a:lnSpc>
              <a:spcBef>
                <a:spcPts val="0"/>
              </a:spcBef>
              <a:buFont typeface="Verdana" panose="020B0604030504040204" pitchFamily="34" charset="0"/>
              <a:buChar char="–"/>
              <a:defRPr sz="900" kern="1200">
                <a:solidFill>
                  <a:schemeClr val="tx1"/>
                </a:solidFill>
                <a:latin typeface="+mn-lt"/>
                <a:ea typeface="+mn-ea"/>
                <a:cs typeface="+mn-cs"/>
              </a:defRPr>
            </a:lvl4pPr>
            <a:lvl5pPr marL="571500" indent="-114300" algn="l" defTabSz="480060" rtl="0" eaLnBrk="1" latinLnBrk="0" hangingPunct="1">
              <a:lnSpc>
                <a:spcPct val="100000"/>
              </a:lnSpc>
              <a:spcBef>
                <a:spcPts val="0"/>
              </a:spcBef>
              <a:buFont typeface="Arial" panose="020B0604020202020204" pitchFamily="34" charset="0"/>
              <a:buChar char="•"/>
              <a:defRPr sz="9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a:lstStyle>
          <a:p>
            <a:r>
              <a:rPr lang="en-US" sz="500" dirty="0"/>
              <a:t>Parental Involvement</a:t>
            </a:r>
          </a:p>
        </p:txBody>
      </p:sp>
      <p:sp>
        <p:nvSpPr>
          <p:cNvPr id="92" name="Text Placeholder 2">
            <a:extLst>
              <a:ext uri="{FF2B5EF4-FFF2-40B4-BE49-F238E27FC236}">
                <a16:creationId xmlns:a16="http://schemas.microsoft.com/office/drawing/2014/main" id="{AEB2EFAF-94D7-334F-BF81-310DD19D2F03}"/>
              </a:ext>
            </a:extLst>
          </p:cNvPr>
          <p:cNvSpPr txBox="1">
            <a:spLocks/>
          </p:cNvSpPr>
          <p:nvPr/>
        </p:nvSpPr>
        <p:spPr bwMode="gray">
          <a:xfrm>
            <a:off x="2581657" y="2649464"/>
            <a:ext cx="787715" cy="76944"/>
          </a:xfrm>
          <a:prstGeom prst="rect">
            <a:avLst/>
          </a:prstGeom>
        </p:spPr>
        <p:txBody>
          <a:bodyPr vert="horz" wrap="square" lIns="0" tIns="0" rIns="0" bIns="0" rtlCol="0">
            <a:spAutoFit/>
          </a:bodyPr>
          <a:lstStyle>
            <a:lvl1pPr marL="0" indent="0" algn="l" defTabSz="480060" rtl="0" eaLnBrk="1" latinLnBrk="0" hangingPunct="1">
              <a:lnSpc>
                <a:spcPct val="100000"/>
              </a:lnSpc>
              <a:spcBef>
                <a:spcPts val="0"/>
              </a:spcBef>
              <a:buClrTx/>
              <a:buFont typeface="Arial" panose="020B0604020202020204" pitchFamily="34" charset="0"/>
              <a:buNone/>
              <a:defRPr sz="900" kern="1200">
                <a:solidFill>
                  <a:schemeClr val="tx1"/>
                </a:solidFill>
                <a:latin typeface="+mn-lt"/>
                <a:ea typeface="+mn-ea"/>
                <a:cs typeface="+mn-cs"/>
              </a:defRPr>
            </a:lvl1pPr>
            <a:lvl2pPr marL="228600" indent="-114300" algn="l" defTabSz="480060" rtl="0" eaLnBrk="1" latinLnBrk="0" hangingPunct="1">
              <a:lnSpc>
                <a:spcPct val="100000"/>
              </a:lnSpc>
              <a:spcBef>
                <a:spcPts val="0"/>
              </a:spcBef>
              <a:buClrTx/>
              <a:buFont typeface="Verdana" panose="020B0604030504040204" pitchFamily="34" charset="0"/>
              <a:buChar char="–"/>
              <a:defRPr sz="900" kern="1200">
                <a:solidFill>
                  <a:schemeClr val="tx1"/>
                </a:solidFill>
                <a:latin typeface="+mn-lt"/>
                <a:ea typeface="+mn-ea"/>
                <a:cs typeface="+mn-cs"/>
              </a:defRPr>
            </a:lvl2pPr>
            <a:lvl3pPr marL="342900" indent="-114300" algn="l" defTabSz="480060" rtl="0" eaLnBrk="1" latinLnBrk="0" hangingPunct="1">
              <a:lnSpc>
                <a:spcPct val="100000"/>
              </a:lnSpc>
              <a:spcBef>
                <a:spcPts val="0"/>
              </a:spcBef>
              <a:buClrTx/>
              <a:buFont typeface="Arial" panose="020B0604020202020204" pitchFamily="34" charset="0"/>
              <a:buChar char="•"/>
              <a:defRPr sz="900" kern="1200">
                <a:solidFill>
                  <a:schemeClr val="tx1"/>
                </a:solidFill>
                <a:latin typeface="+mn-lt"/>
                <a:ea typeface="+mn-ea"/>
                <a:cs typeface="+mn-cs"/>
              </a:defRPr>
            </a:lvl3pPr>
            <a:lvl4pPr marL="457200" indent="-114300" algn="l" defTabSz="480060" rtl="0" eaLnBrk="1" latinLnBrk="0" hangingPunct="1">
              <a:lnSpc>
                <a:spcPct val="100000"/>
              </a:lnSpc>
              <a:spcBef>
                <a:spcPts val="0"/>
              </a:spcBef>
              <a:buFont typeface="Verdana" panose="020B0604030504040204" pitchFamily="34" charset="0"/>
              <a:buChar char="–"/>
              <a:defRPr sz="900" kern="1200">
                <a:solidFill>
                  <a:schemeClr val="tx1"/>
                </a:solidFill>
                <a:latin typeface="+mn-lt"/>
                <a:ea typeface="+mn-ea"/>
                <a:cs typeface="+mn-cs"/>
              </a:defRPr>
            </a:lvl4pPr>
            <a:lvl5pPr marL="571500" indent="-114300" algn="l" defTabSz="480060" rtl="0" eaLnBrk="1" latinLnBrk="0" hangingPunct="1">
              <a:lnSpc>
                <a:spcPct val="100000"/>
              </a:lnSpc>
              <a:spcBef>
                <a:spcPts val="0"/>
              </a:spcBef>
              <a:buFont typeface="Arial" panose="020B0604020202020204" pitchFamily="34" charset="0"/>
              <a:buChar char="•"/>
              <a:defRPr sz="9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a:lstStyle>
          <a:p>
            <a:r>
              <a:rPr lang="en-US" sz="500" dirty="0"/>
              <a:t>Social Media Usage</a:t>
            </a:r>
          </a:p>
        </p:txBody>
      </p:sp>
      <p:sp>
        <p:nvSpPr>
          <p:cNvPr id="95" name="Text Placeholder 2">
            <a:extLst>
              <a:ext uri="{FF2B5EF4-FFF2-40B4-BE49-F238E27FC236}">
                <a16:creationId xmlns:a16="http://schemas.microsoft.com/office/drawing/2014/main" id="{8A0E9C6E-B9F6-B444-8C2B-72DAAFDA024E}"/>
              </a:ext>
            </a:extLst>
          </p:cNvPr>
          <p:cNvSpPr txBox="1">
            <a:spLocks/>
          </p:cNvSpPr>
          <p:nvPr/>
        </p:nvSpPr>
        <p:spPr bwMode="gray">
          <a:xfrm>
            <a:off x="2578482" y="2951742"/>
            <a:ext cx="717330" cy="76944"/>
          </a:xfrm>
          <a:prstGeom prst="rect">
            <a:avLst/>
          </a:prstGeom>
        </p:spPr>
        <p:txBody>
          <a:bodyPr vert="horz" wrap="square" lIns="0" tIns="0" rIns="0" bIns="0" rtlCol="0">
            <a:spAutoFit/>
          </a:bodyPr>
          <a:lstStyle>
            <a:lvl1pPr marL="0" indent="0" algn="l" defTabSz="480060" rtl="0" eaLnBrk="1" latinLnBrk="0" hangingPunct="1">
              <a:lnSpc>
                <a:spcPct val="100000"/>
              </a:lnSpc>
              <a:spcBef>
                <a:spcPts val="0"/>
              </a:spcBef>
              <a:buClrTx/>
              <a:buFont typeface="Arial" panose="020B0604020202020204" pitchFamily="34" charset="0"/>
              <a:buNone/>
              <a:defRPr sz="900" kern="1200">
                <a:solidFill>
                  <a:schemeClr val="tx1"/>
                </a:solidFill>
                <a:latin typeface="+mn-lt"/>
                <a:ea typeface="+mn-ea"/>
                <a:cs typeface="+mn-cs"/>
              </a:defRPr>
            </a:lvl1pPr>
            <a:lvl2pPr marL="228600" indent="-114300" algn="l" defTabSz="480060" rtl="0" eaLnBrk="1" latinLnBrk="0" hangingPunct="1">
              <a:lnSpc>
                <a:spcPct val="100000"/>
              </a:lnSpc>
              <a:spcBef>
                <a:spcPts val="0"/>
              </a:spcBef>
              <a:buClrTx/>
              <a:buFont typeface="Verdana" panose="020B0604030504040204" pitchFamily="34" charset="0"/>
              <a:buChar char="–"/>
              <a:defRPr sz="900" kern="1200">
                <a:solidFill>
                  <a:schemeClr val="tx1"/>
                </a:solidFill>
                <a:latin typeface="+mn-lt"/>
                <a:ea typeface="+mn-ea"/>
                <a:cs typeface="+mn-cs"/>
              </a:defRPr>
            </a:lvl2pPr>
            <a:lvl3pPr marL="342900" indent="-114300" algn="l" defTabSz="480060" rtl="0" eaLnBrk="1" latinLnBrk="0" hangingPunct="1">
              <a:lnSpc>
                <a:spcPct val="100000"/>
              </a:lnSpc>
              <a:spcBef>
                <a:spcPts val="0"/>
              </a:spcBef>
              <a:buClrTx/>
              <a:buFont typeface="Arial" panose="020B0604020202020204" pitchFamily="34" charset="0"/>
              <a:buChar char="•"/>
              <a:defRPr sz="900" kern="1200">
                <a:solidFill>
                  <a:schemeClr val="tx1"/>
                </a:solidFill>
                <a:latin typeface="+mn-lt"/>
                <a:ea typeface="+mn-ea"/>
                <a:cs typeface="+mn-cs"/>
              </a:defRPr>
            </a:lvl3pPr>
            <a:lvl4pPr marL="457200" indent="-114300" algn="l" defTabSz="480060" rtl="0" eaLnBrk="1" latinLnBrk="0" hangingPunct="1">
              <a:lnSpc>
                <a:spcPct val="100000"/>
              </a:lnSpc>
              <a:spcBef>
                <a:spcPts val="0"/>
              </a:spcBef>
              <a:buFont typeface="Verdana" panose="020B0604030504040204" pitchFamily="34" charset="0"/>
              <a:buChar char="–"/>
              <a:defRPr sz="900" kern="1200">
                <a:solidFill>
                  <a:schemeClr val="tx1"/>
                </a:solidFill>
                <a:latin typeface="+mn-lt"/>
                <a:ea typeface="+mn-ea"/>
                <a:cs typeface="+mn-cs"/>
              </a:defRPr>
            </a:lvl4pPr>
            <a:lvl5pPr marL="571500" indent="-114300" algn="l" defTabSz="480060" rtl="0" eaLnBrk="1" latinLnBrk="0" hangingPunct="1">
              <a:lnSpc>
                <a:spcPct val="100000"/>
              </a:lnSpc>
              <a:spcBef>
                <a:spcPts val="0"/>
              </a:spcBef>
              <a:buFont typeface="Arial" panose="020B0604020202020204" pitchFamily="34" charset="0"/>
              <a:buChar char="•"/>
              <a:defRPr sz="9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a:lstStyle>
          <a:p>
            <a:r>
              <a:rPr lang="en-US" sz="500" dirty="0"/>
              <a:t>Smartphone Usage</a:t>
            </a:r>
          </a:p>
        </p:txBody>
      </p:sp>
      <p:pic>
        <p:nvPicPr>
          <p:cNvPr id="11" name="Picture 10">
            <a:extLst>
              <a:ext uri="{FF2B5EF4-FFF2-40B4-BE49-F238E27FC236}">
                <a16:creationId xmlns:a16="http://schemas.microsoft.com/office/drawing/2014/main" id="{35D4E309-6236-5948-9A08-C9197C700E23}"/>
              </a:ext>
            </a:extLst>
          </p:cNvPr>
          <p:cNvPicPr>
            <a:picLocks noChangeAspect="1"/>
          </p:cNvPicPr>
          <p:nvPr/>
        </p:nvPicPr>
        <p:blipFill>
          <a:blip r:embed="rId4"/>
          <a:stretch>
            <a:fillRect/>
          </a:stretch>
        </p:blipFill>
        <p:spPr>
          <a:xfrm>
            <a:off x="4938795" y="688457"/>
            <a:ext cx="881430" cy="811958"/>
          </a:xfrm>
          <a:prstGeom prst="rect">
            <a:avLst/>
          </a:prstGeom>
        </p:spPr>
      </p:pic>
      <p:pic>
        <p:nvPicPr>
          <p:cNvPr id="15" name="Picture 14">
            <a:extLst>
              <a:ext uri="{FF2B5EF4-FFF2-40B4-BE49-F238E27FC236}">
                <a16:creationId xmlns:a16="http://schemas.microsoft.com/office/drawing/2014/main" id="{5706B6EC-BE2F-BA47-A197-C74F70DCE8CC}"/>
              </a:ext>
            </a:extLst>
          </p:cNvPr>
          <p:cNvPicPr>
            <a:picLocks noChangeAspect="1"/>
          </p:cNvPicPr>
          <p:nvPr/>
        </p:nvPicPr>
        <p:blipFill>
          <a:blip r:embed="rId5">
            <a:alphaModFix/>
          </a:blip>
          <a:stretch>
            <a:fillRect/>
          </a:stretch>
        </p:blipFill>
        <p:spPr>
          <a:xfrm>
            <a:off x="2455464" y="3310966"/>
            <a:ext cx="966072" cy="1481620"/>
          </a:xfrm>
          <a:prstGeom prst="rect">
            <a:avLst/>
          </a:prstGeom>
        </p:spPr>
      </p:pic>
    </p:spTree>
    <p:extLst>
      <p:ext uri="{BB962C8B-B14F-4D97-AF65-F5344CB8AC3E}">
        <p14:creationId xmlns:p14="http://schemas.microsoft.com/office/powerpoint/2010/main" val="26323623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bwMode="gray">
          <a:xfrm>
            <a:off x="280193" y="308757"/>
            <a:ext cx="5744686" cy="249299"/>
          </a:xfrm>
        </p:spPr>
        <p:txBody>
          <a:bodyPr/>
          <a:lstStyle/>
          <a:p>
            <a:r>
              <a:rPr lang="en-US" dirty="0"/>
              <a:t>Students of Gen Z: DIYers</a:t>
            </a:r>
            <a:endParaRPr lang="en-US" b="0" dirty="0"/>
          </a:p>
        </p:txBody>
      </p:sp>
      <p:sp>
        <p:nvSpPr>
          <p:cNvPr id="29" name="Text Placeholder 6"/>
          <p:cNvSpPr>
            <a:spLocks noGrp="1"/>
          </p:cNvSpPr>
          <p:nvPr/>
        </p:nvSpPr>
        <p:spPr bwMode="gray">
          <a:xfrm rot="16200000">
            <a:off x="176978" y="2649771"/>
            <a:ext cx="1793848" cy="123111"/>
          </a:xfrm>
          <a:prstGeom prst="rect">
            <a:avLst/>
          </a:prstGeom>
        </p:spPr>
        <p:txBody>
          <a:bodyPr vert="horz" wrap="square" lIns="0" tIns="0" rIns="0" bIns="0" rtlCol="0">
            <a:spAutoFit/>
          </a:bodyPr>
          <a:lstStyle>
            <a:lvl1pPr marL="0" indent="0" algn="ctr" defTabSz="640080" rtl="0" eaLnBrk="1" latinLnBrk="0" hangingPunct="1">
              <a:spcBef>
                <a:spcPts val="0"/>
              </a:spcBef>
              <a:buFont typeface="Arial" pitchFamily="34" charset="0"/>
              <a:buNone/>
              <a:defRPr sz="900" i="1" kern="1200">
                <a:solidFill>
                  <a:sysClr val="windowText" lastClr="000000"/>
                </a:solidFill>
                <a:latin typeface="+mj-lt"/>
                <a:ea typeface="+mn-ea"/>
                <a:cs typeface="+mn-cs"/>
              </a:defRPr>
            </a:lvl1pPr>
            <a:lvl2pPr marL="228600" indent="-114300" algn="l" defTabSz="640080" rtl="0" eaLnBrk="1" latinLnBrk="0" hangingPunct="1">
              <a:spcBef>
                <a:spcPts val="300"/>
              </a:spcBef>
              <a:buFont typeface="Arial" pitchFamily="34" charset="0"/>
              <a:buChar char="–"/>
              <a:defRPr sz="900" kern="1200">
                <a:solidFill>
                  <a:schemeClr val="tx1"/>
                </a:solidFill>
                <a:latin typeface="+mn-lt"/>
                <a:ea typeface="+mn-ea"/>
                <a:cs typeface="+mn-cs"/>
              </a:defRPr>
            </a:lvl2pPr>
            <a:lvl3pPr marL="342900" indent="-114300" algn="l" defTabSz="640080" rtl="0" eaLnBrk="1" latinLnBrk="0" hangingPunct="1">
              <a:spcBef>
                <a:spcPts val="300"/>
              </a:spcBef>
              <a:buFont typeface="Arial" pitchFamily="34" charset="0"/>
              <a:buChar char="•"/>
              <a:defRPr sz="900" kern="1200">
                <a:solidFill>
                  <a:schemeClr val="tx1"/>
                </a:solidFill>
                <a:latin typeface="+mn-lt"/>
                <a:ea typeface="+mn-ea"/>
                <a:cs typeface="+mn-cs"/>
              </a:defRPr>
            </a:lvl3pPr>
            <a:lvl4pPr marL="457200" indent="-114300" algn="l" defTabSz="640080" rtl="0" eaLnBrk="1" latinLnBrk="0" hangingPunct="1">
              <a:spcBef>
                <a:spcPts val="300"/>
              </a:spcBef>
              <a:buFont typeface="Arial" pitchFamily="34" charset="0"/>
              <a:buChar char="–"/>
              <a:defRPr sz="900" kern="1200">
                <a:solidFill>
                  <a:schemeClr val="tx1"/>
                </a:solidFill>
                <a:latin typeface="+mn-lt"/>
                <a:ea typeface="+mn-ea"/>
                <a:cs typeface="+mn-cs"/>
              </a:defRPr>
            </a:lvl4pPr>
            <a:lvl5pPr marL="571500" indent="-114300" algn="l" defTabSz="640080" rtl="0" eaLnBrk="1" latinLnBrk="0" hangingPunct="1">
              <a:spcBef>
                <a:spcPts val="300"/>
              </a:spcBef>
              <a:buFont typeface="Arial" pitchFamily="34" charset="0"/>
              <a:buChar char="•"/>
              <a:defRPr sz="900" kern="1200" baseline="0">
                <a:solidFill>
                  <a:schemeClr val="tx1"/>
                </a:solidFill>
                <a:latin typeface="+mn-lt"/>
                <a:ea typeface="+mn-ea"/>
                <a:cs typeface="+mn-cs"/>
              </a:defRPr>
            </a:lvl5pPr>
            <a:lvl6pPr marL="176022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208026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40030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72034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9pPr>
          </a:lstStyle>
          <a:p>
            <a:pPr marL="0" marR="0" lvl="0" indent="0" algn="ctr" defTabSz="640080" rtl="0" eaLnBrk="1" fontAlgn="auto" latinLnBrk="0" hangingPunct="1">
              <a:lnSpc>
                <a:spcPct val="100000"/>
              </a:lnSpc>
              <a:spcBef>
                <a:spcPts val="0"/>
              </a:spcBef>
              <a:spcAft>
                <a:spcPts val="0"/>
              </a:spcAft>
              <a:buClrTx/>
              <a:buSzTx/>
              <a:buFont typeface="Arial" pitchFamily="34" charset="0"/>
              <a:buNone/>
              <a:tabLst/>
              <a:defRPr/>
            </a:pPr>
            <a:r>
              <a:rPr kumimoji="0" lang="en-US" sz="800" b="0" i="1" u="none" strike="noStrike" kern="1200" cap="none" spc="0" normalizeH="0" baseline="0" noProof="0" dirty="0">
                <a:ln>
                  <a:noFill/>
                </a:ln>
                <a:solidFill>
                  <a:srgbClr val="4F5861"/>
                </a:solidFill>
                <a:effectLst/>
                <a:uLnTx/>
                <a:uFillTx/>
                <a:latin typeface="Verdana"/>
                <a:ea typeface="+mn-ea"/>
                <a:cs typeface="+mn-cs"/>
              </a:rPr>
              <a:t>Level of Engagement</a:t>
            </a:r>
          </a:p>
        </p:txBody>
      </p:sp>
      <p:cxnSp>
        <p:nvCxnSpPr>
          <p:cNvPr id="34" name="Straight Connector 33"/>
          <p:cNvCxnSpPr/>
          <p:nvPr/>
        </p:nvCxnSpPr>
        <p:spPr bwMode="gray">
          <a:xfrm rot="5400000" flipH="1" flipV="1">
            <a:off x="282905" y="2637298"/>
            <a:ext cx="1940312" cy="1588"/>
          </a:xfrm>
          <a:prstGeom prst="line">
            <a:avLst/>
          </a:prstGeom>
          <a:solidFill>
            <a:schemeClr val="accent1"/>
          </a:solidFill>
          <a:ln w="12700" cap="flat" cmpd="sng" algn="ctr">
            <a:solidFill>
              <a:schemeClr val="tx2"/>
            </a:solidFill>
            <a:prstDash val="solid"/>
            <a:miter lim="800000"/>
            <a:headEnd type="none" w="med" len="med"/>
            <a:tailEnd type="triangle"/>
          </a:ln>
          <a:effectLst/>
        </p:spPr>
      </p:cxnSp>
      <p:sp>
        <p:nvSpPr>
          <p:cNvPr id="41" name="Text Placeholder 1"/>
          <p:cNvSpPr>
            <a:spLocks noGrp="1"/>
          </p:cNvSpPr>
          <p:nvPr>
            <p:ph type="body" sz="quarter" idx="4294967295"/>
          </p:nvPr>
        </p:nvSpPr>
        <p:spPr>
          <a:xfrm>
            <a:off x="280193" y="633448"/>
            <a:ext cx="5893392" cy="184666"/>
          </a:xfrm>
          <a:prstGeom prst="rect">
            <a:avLst/>
          </a:prstGeom>
        </p:spPr>
        <p:txBody>
          <a:bodyPr/>
          <a:lstStyle/>
          <a:p>
            <a:pPr marL="0" indent="0">
              <a:buNone/>
            </a:pPr>
            <a:r>
              <a:rPr lang="en-US" sz="1200" dirty="0">
                <a:solidFill>
                  <a:schemeClr val="accent4"/>
                </a:solidFill>
              </a:rPr>
              <a:t>Highly Able but Engaging in Their Own Good Time</a:t>
            </a:r>
          </a:p>
        </p:txBody>
      </p:sp>
      <p:sp>
        <p:nvSpPr>
          <p:cNvPr id="2" name="TextBox 1">
            <a:extLst>
              <a:ext uri="{FF2B5EF4-FFF2-40B4-BE49-F238E27FC236}">
                <a16:creationId xmlns:a16="http://schemas.microsoft.com/office/drawing/2014/main" id="{E7D0481F-0EC0-4021-9146-DD94924E8361}"/>
              </a:ext>
            </a:extLst>
          </p:cNvPr>
          <p:cNvSpPr txBox="1"/>
          <p:nvPr/>
        </p:nvSpPr>
        <p:spPr>
          <a:xfrm>
            <a:off x="1813773" y="1888623"/>
            <a:ext cx="1659968" cy="628377"/>
          </a:xfrm>
          <a:prstGeom prst="rect">
            <a:avLst/>
          </a:prstGeom>
          <a:noFill/>
        </p:spPr>
        <p:txBody>
          <a:bodyPr wrap="square" lIns="0" tIns="0" rIns="0" bIns="0" rtlCol="0">
            <a:spAutoFit/>
          </a:bodyPr>
          <a:lstStyle/>
          <a:p>
            <a:pPr marL="171450" marR="0" lvl="0" indent="-171450" algn="l" defTabSz="537667"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650" b="0" i="0" u="none" strike="noStrike" kern="1200" cap="none" spc="0" normalizeH="0" baseline="0" noProof="0" dirty="0">
                <a:ln>
                  <a:noFill/>
                </a:ln>
                <a:solidFill>
                  <a:srgbClr val="4F5861"/>
                </a:solidFill>
                <a:effectLst/>
                <a:uLnTx/>
                <a:uFillTx/>
                <a:latin typeface="Verdana"/>
                <a:ea typeface="+mn-ea"/>
                <a:cs typeface="+mn-cs"/>
              </a:rPr>
              <a:t>Start college search freshman year or earlier </a:t>
            </a:r>
          </a:p>
          <a:p>
            <a:pPr marL="171450" marR="0" lvl="0" indent="-171450" algn="l" defTabSz="537667"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650" b="0" i="0" u="none" strike="noStrike" kern="1200" cap="none" spc="0" normalizeH="0" baseline="0" noProof="0" dirty="0">
                <a:ln>
                  <a:noFill/>
                </a:ln>
                <a:solidFill>
                  <a:srgbClr val="4F5861"/>
                </a:solidFill>
                <a:effectLst/>
                <a:uLnTx/>
                <a:uFillTx/>
                <a:latin typeface="Verdana"/>
                <a:ea typeface="+mn-ea"/>
                <a:cs typeface="+mn-cs"/>
              </a:rPr>
              <a:t>Are considering 10 or more schools </a:t>
            </a:r>
          </a:p>
          <a:p>
            <a:pPr marL="171450" marR="0" lvl="0" indent="-171450" algn="l" defTabSz="537667"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650" b="0" i="0" u="none" strike="noStrike" kern="1200" cap="none" spc="0" normalizeH="0" baseline="0" noProof="0" dirty="0">
                <a:ln>
                  <a:noFill/>
                </a:ln>
                <a:solidFill>
                  <a:srgbClr val="4F5861"/>
                </a:solidFill>
                <a:effectLst/>
                <a:uLnTx/>
                <a:uFillTx/>
                <a:latin typeface="Verdana"/>
                <a:ea typeface="+mn-ea"/>
                <a:cs typeface="+mn-cs"/>
              </a:rPr>
              <a:t>Participate in activities to look good on college applications </a:t>
            </a:r>
          </a:p>
        </p:txBody>
      </p:sp>
      <p:sp>
        <p:nvSpPr>
          <p:cNvPr id="38" name="TextBox 37">
            <a:extLst>
              <a:ext uri="{FF2B5EF4-FFF2-40B4-BE49-F238E27FC236}">
                <a16:creationId xmlns:a16="http://schemas.microsoft.com/office/drawing/2014/main" id="{81430FAC-C555-40BF-8615-818CC4CA0124}"/>
              </a:ext>
            </a:extLst>
          </p:cNvPr>
          <p:cNvSpPr txBox="1"/>
          <p:nvPr/>
        </p:nvSpPr>
        <p:spPr>
          <a:xfrm>
            <a:off x="-19994" y="1888623"/>
            <a:ext cx="1740384" cy="628377"/>
          </a:xfrm>
          <a:prstGeom prst="rect">
            <a:avLst/>
          </a:prstGeom>
          <a:noFill/>
        </p:spPr>
        <p:txBody>
          <a:bodyPr wrap="square" lIns="0" tIns="0" rIns="0" bIns="0" rtlCol="0">
            <a:spAutoFit/>
          </a:bodyPr>
          <a:lstStyle/>
          <a:p>
            <a:pPr marL="171450" marR="0" lvl="0" indent="-171450" algn="l" defTabSz="537667"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650" b="0" i="0" u="none" strike="noStrike" kern="1200" cap="none" spc="0" normalizeH="0" baseline="0" noProof="0" dirty="0">
                <a:ln>
                  <a:noFill/>
                </a:ln>
                <a:solidFill>
                  <a:srgbClr val="4F5861"/>
                </a:solidFill>
                <a:effectLst/>
                <a:uLnTx/>
                <a:uFillTx/>
                <a:latin typeface="Verdana"/>
                <a:ea typeface="+mn-ea"/>
                <a:cs typeface="+mn-cs"/>
              </a:rPr>
              <a:t>Have toured a college campus formally  </a:t>
            </a:r>
          </a:p>
          <a:p>
            <a:pPr marL="171450" marR="0" lvl="0" indent="-171450" algn="l" defTabSz="537667"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650" b="0" i="0" u="none" strike="noStrike" kern="1200" cap="none" spc="0" normalizeH="0" baseline="0" noProof="0" dirty="0">
                <a:ln>
                  <a:noFill/>
                </a:ln>
                <a:solidFill>
                  <a:srgbClr val="4F5861"/>
                </a:solidFill>
                <a:effectLst/>
                <a:uLnTx/>
                <a:uFillTx/>
                <a:latin typeface="Verdana"/>
                <a:ea typeface="+mn-ea"/>
                <a:cs typeface="+mn-cs"/>
              </a:rPr>
              <a:t>Know where they want to enroll as a sophomore </a:t>
            </a:r>
          </a:p>
          <a:p>
            <a:pPr marL="171450" marR="0" lvl="0" indent="-171450" algn="l" defTabSz="537667"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650" b="0" i="0" u="none" strike="noStrike" kern="1200" cap="none" spc="0" normalizeH="0" baseline="0" noProof="0" dirty="0">
                <a:ln>
                  <a:noFill/>
                </a:ln>
                <a:solidFill>
                  <a:srgbClr val="4F5861"/>
                </a:solidFill>
                <a:effectLst/>
                <a:uLnTx/>
                <a:uFillTx/>
                <a:latin typeface="Verdana"/>
                <a:ea typeface="+mn-ea"/>
                <a:cs typeface="+mn-cs"/>
              </a:rPr>
              <a:t>Don’t know their budget for school</a:t>
            </a:r>
          </a:p>
        </p:txBody>
      </p:sp>
      <p:sp>
        <p:nvSpPr>
          <p:cNvPr id="3" name="Rectangle 2">
            <a:extLst>
              <a:ext uri="{FF2B5EF4-FFF2-40B4-BE49-F238E27FC236}">
                <a16:creationId xmlns:a16="http://schemas.microsoft.com/office/drawing/2014/main" id="{3B4383D2-7864-6B45-B314-80BAFDE58668}"/>
              </a:ext>
            </a:extLst>
          </p:cNvPr>
          <p:cNvSpPr/>
          <p:nvPr/>
        </p:nvSpPr>
        <p:spPr bwMode="gray">
          <a:xfrm>
            <a:off x="0" y="1137280"/>
            <a:ext cx="6400799" cy="3108717"/>
          </a:xfrm>
          <a:prstGeom prst="rect">
            <a:avLst/>
          </a:prstGeom>
          <a:solidFill>
            <a:schemeClr val="accent5"/>
          </a:solidFill>
          <a:ln w="19050">
            <a:noFill/>
            <a:prstDash val="sysDash"/>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5" name="Rectangle 4">
            <a:extLst>
              <a:ext uri="{FF2B5EF4-FFF2-40B4-BE49-F238E27FC236}">
                <a16:creationId xmlns:a16="http://schemas.microsoft.com/office/drawing/2014/main" id="{A4840DCB-E283-CE49-A43E-8AAF4AA77C24}"/>
              </a:ext>
            </a:extLst>
          </p:cNvPr>
          <p:cNvSpPr/>
          <p:nvPr/>
        </p:nvSpPr>
        <p:spPr>
          <a:xfrm>
            <a:off x="1216482" y="1630213"/>
            <a:ext cx="2295549" cy="2308324"/>
          </a:xfrm>
          <a:prstGeom prst="rect">
            <a:avLst/>
          </a:prstGeom>
        </p:spPr>
        <p:txBody>
          <a:bodyPr wrap="square">
            <a:spAutoFit/>
          </a:bodyPr>
          <a:lstStyle/>
          <a:p>
            <a:pPr marL="0" marR="0" lvl="0" indent="0" algn="l" defTabSz="5376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Verdana"/>
                <a:ea typeface="+mn-ea"/>
                <a:cs typeface="+mn-cs"/>
              </a:rPr>
              <a:t>Do-it-yourselfers are a quiet group. </a:t>
            </a:r>
            <a:r>
              <a:rPr kumimoji="0" lang="en-US" sz="900" b="0" i="0" u="none" strike="noStrike" kern="1200" cap="none" spc="0" normalizeH="0" baseline="0" noProof="0" dirty="0">
                <a:ln>
                  <a:noFill/>
                </a:ln>
                <a:solidFill>
                  <a:srgbClr val="F28B00"/>
                </a:solidFill>
                <a:effectLst/>
                <a:uLnTx/>
                <a:uFillTx/>
                <a:latin typeface="Verdana"/>
                <a:ea typeface="+mn-ea"/>
                <a:cs typeface="+mn-cs"/>
              </a:rPr>
              <a:t>They are well prepared for higher education</a:t>
            </a:r>
            <a:r>
              <a:rPr lang="en-US" sz="900" dirty="0">
                <a:solidFill>
                  <a:srgbClr val="F28B00"/>
                </a:solidFill>
                <a:latin typeface="Verdana"/>
              </a:rPr>
              <a:t> </a:t>
            </a:r>
            <a:r>
              <a:rPr kumimoji="0" lang="en-US" sz="900" b="0" i="0" u="none" strike="noStrike" kern="1200" cap="none" spc="0" normalizeH="0" baseline="0" noProof="0" dirty="0">
                <a:ln>
                  <a:noFill/>
                </a:ln>
                <a:solidFill>
                  <a:srgbClr val="F28B00"/>
                </a:solidFill>
                <a:effectLst/>
                <a:uLnTx/>
                <a:uFillTx/>
                <a:latin typeface="Verdana"/>
                <a:ea typeface="+mn-ea"/>
                <a:cs typeface="+mn-cs"/>
              </a:rPr>
              <a:t>but are generally less responsive overall.</a:t>
            </a:r>
            <a:r>
              <a:rPr kumimoji="0" lang="en-US" sz="900" b="0" i="0" u="none" strike="noStrike" kern="1200" cap="none" spc="0" normalizeH="0" baseline="0" noProof="0" dirty="0">
                <a:ln>
                  <a:noFill/>
                </a:ln>
                <a:solidFill>
                  <a:srgbClr val="4F5861"/>
                </a:solidFill>
                <a:effectLst/>
                <a:uLnTx/>
                <a:uFillTx/>
                <a:latin typeface="Verdana"/>
                <a:ea typeface="+mn-ea"/>
                <a:cs typeface="+mn-cs"/>
              </a:rPr>
              <a:t> </a:t>
            </a:r>
          </a:p>
          <a:p>
            <a:pPr marL="0" marR="0" lvl="0" indent="0" algn="l" defTabSz="537667" rtl="0" eaLnBrk="1" fontAlgn="auto" latinLnBrk="0" hangingPunct="1">
              <a:lnSpc>
                <a:spcPct val="100000"/>
              </a:lnSpc>
              <a:spcBef>
                <a:spcPts val="0"/>
              </a:spcBef>
              <a:spcAft>
                <a:spcPts val="0"/>
              </a:spcAft>
              <a:buClrTx/>
              <a:buSzTx/>
              <a:buFontTx/>
              <a:buNone/>
              <a:tabLst/>
              <a:defRPr/>
            </a:pPr>
            <a:endParaRPr lang="en-US" sz="900" dirty="0">
              <a:solidFill>
                <a:srgbClr val="4F5861"/>
              </a:solidFill>
              <a:latin typeface="Verdana"/>
            </a:endParaRPr>
          </a:p>
          <a:p>
            <a:pPr marL="0" marR="0" lvl="0" indent="0" algn="l" defTabSz="5376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Verdana"/>
                <a:ea typeface="+mn-ea"/>
                <a:cs typeface="+mn-cs"/>
              </a:rPr>
              <a:t>For some, this is because they are procrastinating their search and will engage much later in the process, sometimes first appearing on a college’s radar when they submit a stellar application. Others are confident in their own research and prefer to engage schools on their own terms, selectively reaching out to schools that they are interested in, but otherwise do not engage.</a:t>
            </a:r>
          </a:p>
        </p:txBody>
      </p:sp>
      <p:sp>
        <p:nvSpPr>
          <p:cNvPr id="40" name="Text Placeholder 1">
            <a:extLst>
              <a:ext uri="{FF2B5EF4-FFF2-40B4-BE49-F238E27FC236}">
                <a16:creationId xmlns:a16="http://schemas.microsoft.com/office/drawing/2014/main" id="{F23EC395-A876-2342-ADA5-31546D311F59}"/>
              </a:ext>
            </a:extLst>
          </p:cNvPr>
          <p:cNvSpPr txBox="1">
            <a:spLocks/>
          </p:cNvSpPr>
          <p:nvPr/>
        </p:nvSpPr>
        <p:spPr bwMode="gray">
          <a:xfrm>
            <a:off x="6693645" y="1524870"/>
            <a:ext cx="1693426" cy="1306691"/>
          </a:xfrm>
          <a:custGeom>
            <a:avLst/>
            <a:gdLst>
              <a:gd name="connsiteX0" fmla="*/ 0 w 2167214"/>
              <a:gd name="connsiteY0" fmla="*/ 0 h 2248225"/>
              <a:gd name="connsiteX1" fmla="*/ 2167214 w 2167214"/>
              <a:gd name="connsiteY1" fmla="*/ 0 h 2248225"/>
              <a:gd name="connsiteX2" fmla="*/ 2167214 w 2167214"/>
              <a:gd name="connsiteY2" fmla="*/ 2248225 h 2248225"/>
              <a:gd name="connsiteX3" fmla="*/ 0 w 2167214"/>
              <a:gd name="connsiteY3" fmla="*/ 2248225 h 2248225"/>
              <a:gd name="connsiteX4" fmla="*/ 0 w 2167214"/>
              <a:gd name="connsiteY4" fmla="*/ 0 h 2248225"/>
              <a:gd name="connsiteX0" fmla="*/ 2158285 w 2167214"/>
              <a:gd name="connsiteY0" fmla="*/ 2281454 h 2248225"/>
              <a:gd name="connsiteX1" fmla="*/ -3446 w 2167214"/>
              <a:gd name="connsiteY1" fmla="*/ 2274214 h 2248225"/>
              <a:gd name="connsiteX0" fmla="*/ 3446 w 2176018"/>
              <a:gd name="connsiteY0" fmla="*/ 0 h 2274214"/>
              <a:gd name="connsiteX1" fmla="*/ 2170660 w 2176018"/>
              <a:gd name="connsiteY1" fmla="*/ 0 h 2274214"/>
              <a:gd name="connsiteX2" fmla="*/ 2170660 w 2176018"/>
              <a:gd name="connsiteY2" fmla="*/ 2248225 h 2274214"/>
              <a:gd name="connsiteX3" fmla="*/ 3446 w 2176018"/>
              <a:gd name="connsiteY3" fmla="*/ 2248225 h 2274214"/>
              <a:gd name="connsiteX4" fmla="*/ 3446 w 2176018"/>
              <a:gd name="connsiteY4" fmla="*/ 0 h 2274214"/>
              <a:gd name="connsiteX0" fmla="*/ 2176018 w 2176018"/>
              <a:gd name="connsiteY0" fmla="*/ 2248116 h 2274214"/>
              <a:gd name="connsiteX1" fmla="*/ 0 w 2176018"/>
              <a:gd name="connsiteY1" fmla="*/ 2274214 h 2274214"/>
              <a:gd name="connsiteX0" fmla="*/ 3446 w 2176018"/>
              <a:gd name="connsiteY0" fmla="*/ 0 h 2274214"/>
              <a:gd name="connsiteX1" fmla="*/ 2170660 w 2176018"/>
              <a:gd name="connsiteY1" fmla="*/ 0 h 2274214"/>
              <a:gd name="connsiteX2" fmla="*/ 2170660 w 2176018"/>
              <a:gd name="connsiteY2" fmla="*/ 2248225 h 2274214"/>
              <a:gd name="connsiteX3" fmla="*/ 3446 w 2176018"/>
              <a:gd name="connsiteY3" fmla="*/ 2248225 h 2274214"/>
              <a:gd name="connsiteX4" fmla="*/ 3446 w 2176018"/>
              <a:gd name="connsiteY4" fmla="*/ 0 h 2274214"/>
              <a:gd name="connsiteX0" fmla="*/ 2176018 w 2176018"/>
              <a:gd name="connsiteY0" fmla="*/ 2248116 h 2274214"/>
              <a:gd name="connsiteX1" fmla="*/ 0 w 2176018"/>
              <a:gd name="connsiteY1" fmla="*/ 2274214 h 2274214"/>
              <a:gd name="connsiteX0" fmla="*/ 10590 w 2183162"/>
              <a:gd name="connsiteY0" fmla="*/ 0 h 2248225"/>
              <a:gd name="connsiteX1" fmla="*/ 2177804 w 2183162"/>
              <a:gd name="connsiteY1" fmla="*/ 0 h 2248225"/>
              <a:gd name="connsiteX2" fmla="*/ 2177804 w 2183162"/>
              <a:gd name="connsiteY2" fmla="*/ 2248225 h 2248225"/>
              <a:gd name="connsiteX3" fmla="*/ 10590 w 2183162"/>
              <a:gd name="connsiteY3" fmla="*/ 2248225 h 2248225"/>
              <a:gd name="connsiteX4" fmla="*/ 10590 w 2183162"/>
              <a:gd name="connsiteY4" fmla="*/ 0 h 2248225"/>
              <a:gd name="connsiteX0" fmla="*/ 2183162 w 2183162"/>
              <a:gd name="connsiteY0" fmla="*/ 2248116 h 2248225"/>
              <a:gd name="connsiteX1" fmla="*/ 0 w 2183162"/>
              <a:gd name="connsiteY1" fmla="*/ 2248021 h 2248225"/>
              <a:gd name="connsiteX0" fmla="*/ 10590 w 2183162"/>
              <a:gd name="connsiteY0" fmla="*/ 0 h 2248225"/>
              <a:gd name="connsiteX1" fmla="*/ 2177804 w 2183162"/>
              <a:gd name="connsiteY1" fmla="*/ 0 h 2248225"/>
              <a:gd name="connsiteX2" fmla="*/ 2177804 w 2183162"/>
              <a:gd name="connsiteY2" fmla="*/ 2248225 h 2248225"/>
              <a:gd name="connsiteX3" fmla="*/ 10590 w 2183162"/>
              <a:gd name="connsiteY3" fmla="*/ 2248225 h 2248225"/>
              <a:gd name="connsiteX4" fmla="*/ 10590 w 2183162"/>
              <a:gd name="connsiteY4" fmla="*/ 0 h 2248225"/>
              <a:gd name="connsiteX0" fmla="*/ 2183162 w 2183162"/>
              <a:gd name="connsiteY0" fmla="*/ 2248116 h 2248225"/>
              <a:gd name="connsiteX1" fmla="*/ 0 w 2183162"/>
              <a:gd name="connsiteY1" fmla="*/ 2248021 h 2248225"/>
              <a:gd name="connsiteX0" fmla="*/ 1065 w 2173637"/>
              <a:gd name="connsiteY0" fmla="*/ 0 h 2248225"/>
              <a:gd name="connsiteX1" fmla="*/ 2168279 w 2173637"/>
              <a:gd name="connsiteY1" fmla="*/ 0 h 2248225"/>
              <a:gd name="connsiteX2" fmla="*/ 2168279 w 2173637"/>
              <a:gd name="connsiteY2" fmla="*/ 2248225 h 2248225"/>
              <a:gd name="connsiteX3" fmla="*/ 1065 w 2173637"/>
              <a:gd name="connsiteY3" fmla="*/ 2248225 h 2248225"/>
              <a:gd name="connsiteX4" fmla="*/ 1065 w 2173637"/>
              <a:gd name="connsiteY4" fmla="*/ 0 h 2248225"/>
              <a:gd name="connsiteX0" fmla="*/ 2173637 w 2173637"/>
              <a:gd name="connsiteY0" fmla="*/ 2248116 h 2248225"/>
              <a:gd name="connsiteX1" fmla="*/ 0 w 2173637"/>
              <a:gd name="connsiteY1" fmla="*/ 2248021 h 2248225"/>
              <a:gd name="connsiteX0" fmla="*/ 1065 w 2168279"/>
              <a:gd name="connsiteY0" fmla="*/ 0 h 2248225"/>
              <a:gd name="connsiteX1" fmla="*/ 2168279 w 2168279"/>
              <a:gd name="connsiteY1" fmla="*/ 0 h 2248225"/>
              <a:gd name="connsiteX2" fmla="*/ 2168279 w 2168279"/>
              <a:gd name="connsiteY2" fmla="*/ 2248225 h 2248225"/>
              <a:gd name="connsiteX3" fmla="*/ 1065 w 2168279"/>
              <a:gd name="connsiteY3" fmla="*/ 2248225 h 2248225"/>
              <a:gd name="connsiteX4" fmla="*/ 1065 w 2168279"/>
              <a:gd name="connsiteY4" fmla="*/ 0 h 2248225"/>
              <a:gd name="connsiteX0" fmla="*/ 2166493 w 2168279"/>
              <a:gd name="connsiteY0" fmla="*/ 2248116 h 2248225"/>
              <a:gd name="connsiteX1" fmla="*/ 0 w 2168279"/>
              <a:gd name="connsiteY1" fmla="*/ 2248021 h 2248225"/>
              <a:gd name="connsiteX0" fmla="*/ 1065 w 2168874"/>
              <a:gd name="connsiteY0" fmla="*/ 0 h 2248225"/>
              <a:gd name="connsiteX1" fmla="*/ 2168279 w 2168874"/>
              <a:gd name="connsiteY1" fmla="*/ 0 h 2248225"/>
              <a:gd name="connsiteX2" fmla="*/ 2168279 w 2168874"/>
              <a:gd name="connsiteY2" fmla="*/ 2248225 h 2248225"/>
              <a:gd name="connsiteX3" fmla="*/ 1065 w 2168874"/>
              <a:gd name="connsiteY3" fmla="*/ 2248225 h 2248225"/>
              <a:gd name="connsiteX4" fmla="*/ 1065 w 2168874"/>
              <a:gd name="connsiteY4" fmla="*/ 0 h 2248225"/>
              <a:gd name="connsiteX0" fmla="*/ 2168874 w 2168874"/>
              <a:gd name="connsiteY0" fmla="*/ 2248116 h 2248225"/>
              <a:gd name="connsiteX1" fmla="*/ 0 w 2168874"/>
              <a:gd name="connsiteY1" fmla="*/ 2248021 h 2248225"/>
            </a:gdLst>
            <a:ahLst/>
            <a:cxnLst>
              <a:cxn ang="0">
                <a:pos x="connsiteX0" y="connsiteY0"/>
              </a:cxn>
              <a:cxn ang="0">
                <a:pos x="connsiteX1" y="connsiteY1"/>
              </a:cxn>
            </a:cxnLst>
            <a:rect l="l" t="t" r="r" b="b"/>
            <a:pathLst>
              <a:path w="2168874" h="2248225" stroke="0" extrusionOk="0">
                <a:moveTo>
                  <a:pt x="1065" y="0"/>
                </a:moveTo>
                <a:lnTo>
                  <a:pt x="2168279" y="0"/>
                </a:lnTo>
                <a:lnTo>
                  <a:pt x="2168279" y="2248225"/>
                </a:lnTo>
                <a:lnTo>
                  <a:pt x="1065" y="2248225"/>
                </a:lnTo>
                <a:lnTo>
                  <a:pt x="1065" y="0"/>
                </a:lnTo>
                <a:close/>
              </a:path>
              <a:path w="2168874" h="2248225" fill="none" extrusionOk="0">
                <a:moveTo>
                  <a:pt x="2168874" y="2248116"/>
                </a:moveTo>
                <a:lnTo>
                  <a:pt x="0" y="2248021"/>
                </a:lnTo>
              </a:path>
            </a:pathLst>
          </a:custGeom>
          <a:noFill/>
          <a:ln w="28575">
            <a:noFill/>
            <a:miter lim="800000"/>
          </a:ln>
        </p:spPr>
        <p:txBody>
          <a:bodyPr vert="horz" wrap="square" lIns="96012" tIns="110414" rIns="96012" bIns="96012" rtlCol="0">
            <a:spAutoFit/>
          </a:bodyPr>
          <a:lstStyle>
            <a:lvl1pPr marL="114300" indent="-114300" algn="l" defTabSz="640080"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1pPr>
            <a:lvl2pPr marL="228600" indent="-114300"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2pPr>
            <a:lvl3pPr marL="342900" indent="-114300" algn="l" defTabSz="640080"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3pPr>
            <a:lvl4pPr marL="457200" indent="-114300"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4pPr>
            <a:lvl5pPr marL="571500" indent="-114300" algn="l" defTabSz="640080" rtl="0" eaLnBrk="1" latinLnBrk="0" hangingPunct="1">
              <a:spcBef>
                <a:spcPts val="500"/>
              </a:spcBef>
              <a:buSzPct val="100000"/>
              <a:buFont typeface="Arial" panose="020B0604020202020204" pitchFamily="34" charset="0"/>
              <a:buChar char="•"/>
              <a:defRPr sz="900" kern="1200" baseline="0">
                <a:solidFill>
                  <a:schemeClr val="tx1"/>
                </a:solidFill>
                <a:latin typeface="+mn-lt"/>
                <a:ea typeface="+mn-ea"/>
                <a:cs typeface="+mn-cs"/>
              </a:defRPr>
            </a:lvl5pPr>
            <a:lvl6pPr marL="687388" indent="-117475"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6pPr>
            <a:lvl7pPr marL="801688" indent="-112713" algn="l" defTabSz="640080"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7pPr>
            <a:lvl8pPr marL="914400" indent="-112713"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8pPr>
            <a:lvl9pPr marL="1027113" indent="-112713" algn="l" defTabSz="640080" rtl="0" eaLnBrk="1" latinLnBrk="0" hangingPunct="1">
              <a:spcBef>
                <a:spcPts val="500"/>
              </a:spcBef>
              <a:buClr>
                <a:schemeClr val="tx1"/>
              </a:buClr>
              <a:buSzPct val="100000"/>
              <a:buFont typeface="Arial" panose="020B0604020202020204" pitchFamily="34" charset="0"/>
              <a:buChar char="•"/>
              <a:defRPr sz="900" kern="1200">
                <a:solidFill>
                  <a:schemeClr val="tx1"/>
                </a:solidFill>
                <a:latin typeface="+mn-lt"/>
                <a:ea typeface="+mn-ea"/>
                <a:cs typeface="+mn-cs"/>
              </a:defRPr>
            </a:lvl9pPr>
          </a:lstStyle>
          <a:p>
            <a:pPr marL="0" marR="0" lvl="0" indent="0" algn="l" defTabSz="640080" rtl="0" eaLnBrk="1" fontAlgn="auto" latinLnBrk="0" hangingPunct="1">
              <a:lnSpc>
                <a:spcPct val="100000"/>
              </a:lnSpc>
              <a:spcBef>
                <a:spcPts val="500"/>
              </a:spcBef>
              <a:spcAft>
                <a:spcPts val="0"/>
              </a:spcAft>
              <a:buClrTx/>
              <a:buSzPct val="100000"/>
              <a:buFont typeface="Arial" panose="020B0604020202020204" pitchFamily="34" charset="0"/>
              <a:buNone/>
              <a:tabLst/>
              <a:defRPr/>
            </a:pPr>
            <a:r>
              <a:rPr kumimoji="0" lang="en-US" sz="840" b="1" i="0" u="none" strike="noStrike" kern="1200" cap="none" spc="0" normalizeH="0" baseline="0" noProof="0" dirty="0">
                <a:ln>
                  <a:noFill/>
                </a:ln>
                <a:solidFill>
                  <a:srgbClr val="333E48"/>
                </a:solidFill>
                <a:effectLst/>
                <a:uLnTx/>
                <a:uFillTx/>
                <a:latin typeface="Verdana" panose="020B0604030504040204" pitchFamily="34" charset="0"/>
                <a:ea typeface="Verdana" panose="020B0604030504040204" pitchFamily="34" charset="0"/>
                <a:cs typeface="+mn-cs"/>
              </a:rPr>
              <a:t>Key Behaviors:</a:t>
            </a:r>
          </a:p>
          <a:p>
            <a:pPr marL="114300" marR="0" lvl="0" indent="-114300" algn="l" defTabSz="640080" rtl="0" eaLnBrk="1" fontAlgn="auto" latinLnBrk="0" hangingPunct="1">
              <a:lnSpc>
                <a:spcPct val="100000"/>
              </a:lnSpc>
              <a:spcBef>
                <a:spcPts val="500"/>
              </a:spcBef>
              <a:spcAft>
                <a:spcPts val="0"/>
              </a:spcAft>
              <a:buClrTx/>
              <a:buSzPct val="100000"/>
              <a:buFont typeface="Arial" panose="020B0604020202020204" pitchFamily="34" charset="0"/>
              <a:buChar char="•"/>
              <a:tabLst/>
              <a:defRPr/>
            </a:pPr>
            <a:r>
              <a:rPr kumimoji="0" lang="en-US" sz="735" b="0" i="0" u="none" strike="noStrike" kern="1200" cap="none" spc="0" normalizeH="0" baseline="0" noProof="0" dirty="0">
                <a:ln>
                  <a:noFill/>
                </a:ln>
                <a:solidFill>
                  <a:srgbClr val="333E48"/>
                </a:solidFill>
                <a:effectLst/>
                <a:uLnTx/>
                <a:uFillTx/>
                <a:latin typeface="Verdana" panose="020B0604030504040204" pitchFamily="34" charset="0"/>
                <a:ea typeface="Verdana" panose="020B0604030504040204" pitchFamily="34" charset="0"/>
                <a:cs typeface="+mn-cs"/>
              </a:rPr>
              <a:t>Focused on local schools</a:t>
            </a:r>
          </a:p>
          <a:p>
            <a:pPr marL="114300" marR="0" lvl="0" indent="-114300" algn="l" defTabSz="64008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735" b="0" i="0" u="none" strike="noStrike" kern="1200" cap="none" spc="0" normalizeH="0" baseline="0" noProof="0" dirty="0">
                <a:ln>
                  <a:noFill/>
                </a:ln>
                <a:solidFill>
                  <a:srgbClr val="333E48"/>
                </a:solidFill>
                <a:effectLst/>
                <a:uLnTx/>
                <a:uFillTx/>
                <a:latin typeface="Verdana" panose="020B0604030504040204" pitchFamily="34" charset="0"/>
                <a:ea typeface="Verdana" panose="020B0604030504040204" pitchFamily="34" charset="0"/>
                <a:cs typeface="+mn-cs"/>
              </a:rPr>
              <a:t>Is unengaged with Search, EAM, and Parenting campaigns</a:t>
            </a:r>
          </a:p>
          <a:p>
            <a:pPr marL="114300" marR="0" lvl="0" indent="-114300" algn="l" defTabSz="64008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735" b="0" i="0" u="none" strike="noStrike" kern="1200" cap="none" spc="0" normalizeH="0" baseline="0" noProof="0" dirty="0">
                <a:ln>
                  <a:noFill/>
                </a:ln>
                <a:solidFill>
                  <a:srgbClr val="333E48"/>
                </a:solidFill>
                <a:effectLst/>
                <a:uLnTx/>
                <a:uFillTx/>
                <a:latin typeface="Verdana" panose="020B0604030504040204" pitchFamily="34" charset="0"/>
                <a:ea typeface="Verdana" panose="020B0604030504040204" pitchFamily="34" charset="0"/>
                <a:cs typeface="+mn-cs"/>
              </a:rPr>
              <a:t>Applies to fewer schools</a:t>
            </a:r>
          </a:p>
          <a:p>
            <a:pPr marL="114300" marR="0" lvl="0" indent="-114300" algn="l" defTabSz="64008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735" b="0" i="0" u="none" strike="noStrike" kern="1200" cap="none" spc="0" normalizeH="0" baseline="0" noProof="0" dirty="0">
                <a:ln>
                  <a:noFill/>
                </a:ln>
                <a:solidFill>
                  <a:srgbClr val="4F5861"/>
                </a:solidFill>
                <a:effectLst/>
                <a:uLnTx/>
                <a:uFillTx/>
                <a:latin typeface="Verdana" panose="020B0604030504040204" pitchFamily="34" charset="0"/>
                <a:ea typeface="Verdana" panose="020B0604030504040204" pitchFamily="34" charset="0"/>
                <a:cs typeface="+mn-cs"/>
              </a:rPr>
              <a:t>Focused on specific schools</a:t>
            </a:r>
            <a:endParaRPr kumimoji="0" lang="en-US" sz="735" b="0" i="0" u="none" strike="noStrike" kern="1200" cap="none" spc="0" normalizeH="0" baseline="0" noProof="0" dirty="0">
              <a:ln>
                <a:noFill/>
              </a:ln>
              <a:solidFill>
                <a:srgbClr val="333E48"/>
              </a:solidFill>
              <a:effectLst/>
              <a:uLnTx/>
              <a:uFillTx/>
              <a:latin typeface="Verdana" panose="020B0604030504040204" pitchFamily="34" charset="0"/>
              <a:ea typeface="Verdana" panose="020B0604030504040204" pitchFamily="34" charset="0"/>
              <a:cs typeface="+mn-cs"/>
            </a:endParaRPr>
          </a:p>
          <a:p>
            <a:pPr marL="114300" marR="0" lvl="0" indent="-114300" algn="l" defTabSz="64008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735" b="0" i="0" u="none" strike="noStrike" kern="1200" cap="none" spc="0" normalizeH="0" baseline="0" noProof="0" dirty="0">
                <a:ln>
                  <a:noFill/>
                </a:ln>
                <a:solidFill>
                  <a:srgbClr val="333E48"/>
                </a:solidFill>
                <a:effectLst/>
                <a:uLnTx/>
                <a:uFillTx/>
                <a:latin typeface="Verdana" panose="020B0604030504040204" pitchFamily="34" charset="0"/>
                <a:ea typeface="Verdana" panose="020B0604030504040204" pitchFamily="34" charset="0"/>
                <a:cs typeface="+mn-cs"/>
              </a:rPr>
              <a:t>Higher social media use</a:t>
            </a:r>
          </a:p>
          <a:p>
            <a:pPr marL="0" marR="0" lvl="0" indent="0" algn="l" defTabSz="640080" rtl="0" eaLnBrk="1" fontAlgn="auto" latinLnBrk="0" hangingPunct="1">
              <a:lnSpc>
                <a:spcPct val="100000"/>
              </a:lnSpc>
              <a:spcBef>
                <a:spcPts val="0"/>
              </a:spcBef>
              <a:spcAft>
                <a:spcPts val="0"/>
              </a:spcAft>
              <a:buClrTx/>
              <a:buSzPct val="100000"/>
              <a:buFont typeface="Arial" panose="020B0604020202020204" pitchFamily="34" charset="0"/>
              <a:buNone/>
              <a:tabLst/>
              <a:defRPr/>
            </a:pPr>
            <a:endParaRPr kumimoji="0" lang="en-US" sz="735" b="0" i="0" u="none" strike="noStrike" kern="1200" cap="none" spc="0" normalizeH="0" baseline="0" noProof="0" dirty="0">
              <a:ln>
                <a:noFill/>
              </a:ln>
              <a:solidFill>
                <a:srgbClr val="333E48"/>
              </a:solidFill>
              <a:effectLst/>
              <a:uLnTx/>
              <a:uFillTx/>
              <a:latin typeface="Verdana" panose="020B0604030504040204" pitchFamily="34" charset="0"/>
              <a:ea typeface="Verdana" panose="020B0604030504040204" pitchFamily="34" charset="0"/>
              <a:cs typeface="+mn-cs"/>
            </a:endParaRPr>
          </a:p>
        </p:txBody>
      </p:sp>
      <p:sp>
        <p:nvSpPr>
          <p:cNvPr id="45" name="Text Placeholder 1">
            <a:extLst>
              <a:ext uri="{FF2B5EF4-FFF2-40B4-BE49-F238E27FC236}">
                <a16:creationId xmlns:a16="http://schemas.microsoft.com/office/drawing/2014/main" id="{0C381A81-7CB2-1C47-B917-ADC1646E5E4F}"/>
              </a:ext>
            </a:extLst>
          </p:cNvPr>
          <p:cNvSpPr txBox="1">
            <a:spLocks/>
          </p:cNvSpPr>
          <p:nvPr/>
        </p:nvSpPr>
        <p:spPr bwMode="gray">
          <a:xfrm>
            <a:off x="6693644" y="3010086"/>
            <a:ext cx="1693425" cy="1306691"/>
          </a:xfrm>
          <a:custGeom>
            <a:avLst/>
            <a:gdLst>
              <a:gd name="connsiteX0" fmla="*/ 0 w 2167214"/>
              <a:gd name="connsiteY0" fmla="*/ 0 h 2248225"/>
              <a:gd name="connsiteX1" fmla="*/ 2167214 w 2167214"/>
              <a:gd name="connsiteY1" fmla="*/ 0 h 2248225"/>
              <a:gd name="connsiteX2" fmla="*/ 2167214 w 2167214"/>
              <a:gd name="connsiteY2" fmla="*/ 2248225 h 2248225"/>
              <a:gd name="connsiteX3" fmla="*/ 0 w 2167214"/>
              <a:gd name="connsiteY3" fmla="*/ 2248225 h 2248225"/>
              <a:gd name="connsiteX4" fmla="*/ 0 w 2167214"/>
              <a:gd name="connsiteY4" fmla="*/ 0 h 2248225"/>
              <a:gd name="connsiteX0" fmla="*/ 2158285 w 2167214"/>
              <a:gd name="connsiteY0" fmla="*/ 2281454 h 2248225"/>
              <a:gd name="connsiteX1" fmla="*/ -3446 w 2167214"/>
              <a:gd name="connsiteY1" fmla="*/ 2274214 h 2248225"/>
              <a:gd name="connsiteX0" fmla="*/ 3446 w 2176018"/>
              <a:gd name="connsiteY0" fmla="*/ 0 h 2274214"/>
              <a:gd name="connsiteX1" fmla="*/ 2170660 w 2176018"/>
              <a:gd name="connsiteY1" fmla="*/ 0 h 2274214"/>
              <a:gd name="connsiteX2" fmla="*/ 2170660 w 2176018"/>
              <a:gd name="connsiteY2" fmla="*/ 2248225 h 2274214"/>
              <a:gd name="connsiteX3" fmla="*/ 3446 w 2176018"/>
              <a:gd name="connsiteY3" fmla="*/ 2248225 h 2274214"/>
              <a:gd name="connsiteX4" fmla="*/ 3446 w 2176018"/>
              <a:gd name="connsiteY4" fmla="*/ 0 h 2274214"/>
              <a:gd name="connsiteX0" fmla="*/ 2176018 w 2176018"/>
              <a:gd name="connsiteY0" fmla="*/ 2248116 h 2274214"/>
              <a:gd name="connsiteX1" fmla="*/ 0 w 2176018"/>
              <a:gd name="connsiteY1" fmla="*/ 2274214 h 2274214"/>
              <a:gd name="connsiteX0" fmla="*/ 3446 w 2176018"/>
              <a:gd name="connsiteY0" fmla="*/ 0 h 2274214"/>
              <a:gd name="connsiteX1" fmla="*/ 2170660 w 2176018"/>
              <a:gd name="connsiteY1" fmla="*/ 0 h 2274214"/>
              <a:gd name="connsiteX2" fmla="*/ 2170660 w 2176018"/>
              <a:gd name="connsiteY2" fmla="*/ 2248225 h 2274214"/>
              <a:gd name="connsiteX3" fmla="*/ 3446 w 2176018"/>
              <a:gd name="connsiteY3" fmla="*/ 2248225 h 2274214"/>
              <a:gd name="connsiteX4" fmla="*/ 3446 w 2176018"/>
              <a:gd name="connsiteY4" fmla="*/ 0 h 2274214"/>
              <a:gd name="connsiteX0" fmla="*/ 2176018 w 2176018"/>
              <a:gd name="connsiteY0" fmla="*/ 2248116 h 2274214"/>
              <a:gd name="connsiteX1" fmla="*/ 0 w 2176018"/>
              <a:gd name="connsiteY1" fmla="*/ 2274214 h 2274214"/>
              <a:gd name="connsiteX0" fmla="*/ 10590 w 2183162"/>
              <a:gd name="connsiteY0" fmla="*/ 0 h 2248225"/>
              <a:gd name="connsiteX1" fmla="*/ 2177804 w 2183162"/>
              <a:gd name="connsiteY1" fmla="*/ 0 h 2248225"/>
              <a:gd name="connsiteX2" fmla="*/ 2177804 w 2183162"/>
              <a:gd name="connsiteY2" fmla="*/ 2248225 h 2248225"/>
              <a:gd name="connsiteX3" fmla="*/ 10590 w 2183162"/>
              <a:gd name="connsiteY3" fmla="*/ 2248225 h 2248225"/>
              <a:gd name="connsiteX4" fmla="*/ 10590 w 2183162"/>
              <a:gd name="connsiteY4" fmla="*/ 0 h 2248225"/>
              <a:gd name="connsiteX0" fmla="*/ 2183162 w 2183162"/>
              <a:gd name="connsiteY0" fmla="*/ 2248116 h 2248225"/>
              <a:gd name="connsiteX1" fmla="*/ 0 w 2183162"/>
              <a:gd name="connsiteY1" fmla="*/ 2248021 h 2248225"/>
              <a:gd name="connsiteX0" fmla="*/ 10590 w 2183162"/>
              <a:gd name="connsiteY0" fmla="*/ 0 h 2248225"/>
              <a:gd name="connsiteX1" fmla="*/ 2177804 w 2183162"/>
              <a:gd name="connsiteY1" fmla="*/ 0 h 2248225"/>
              <a:gd name="connsiteX2" fmla="*/ 2177804 w 2183162"/>
              <a:gd name="connsiteY2" fmla="*/ 2248225 h 2248225"/>
              <a:gd name="connsiteX3" fmla="*/ 10590 w 2183162"/>
              <a:gd name="connsiteY3" fmla="*/ 2248225 h 2248225"/>
              <a:gd name="connsiteX4" fmla="*/ 10590 w 2183162"/>
              <a:gd name="connsiteY4" fmla="*/ 0 h 2248225"/>
              <a:gd name="connsiteX0" fmla="*/ 2183162 w 2183162"/>
              <a:gd name="connsiteY0" fmla="*/ 2248116 h 2248225"/>
              <a:gd name="connsiteX1" fmla="*/ 0 w 2183162"/>
              <a:gd name="connsiteY1" fmla="*/ 2248021 h 2248225"/>
              <a:gd name="connsiteX0" fmla="*/ 1065 w 2173637"/>
              <a:gd name="connsiteY0" fmla="*/ 0 h 2248225"/>
              <a:gd name="connsiteX1" fmla="*/ 2168279 w 2173637"/>
              <a:gd name="connsiteY1" fmla="*/ 0 h 2248225"/>
              <a:gd name="connsiteX2" fmla="*/ 2168279 w 2173637"/>
              <a:gd name="connsiteY2" fmla="*/ 2248225 h 2248225"/>
              <a:gd name="connsiteX3" fmla="*/ 1065 w 2173637"/>
              <a:gd name="connsiteY3" fmla="*/ 2248225 h 2248225"/>
              <a:gd name="connsiteX4" fmla="*/ 1065 w 2173637"/>
              <a:gd name="connsiteY4" fmla="*/ 0 h 2248225"/>
              <a:gd name="connsiteX0" fmla="*/ 2173637 w 2173637"/>
              <a:gd name="connsiteY0" fmla="*/ 2248116 h 2248225"/>
              <a:gd name="connsiteX1" fmla="*/ 0 w 2173637"/>
              <a:gd name="connsiteY1" fmla="*/ 2248021 h 2248225"/>
              <a:gd name="connsiteX0" fmla="*/ 1065 w 2168279"/>
              <a:gd name="connsiteY0" fmla="*/ 0 h 2248225"/>
              <a:gd name="connsiteX1" fmla="*/ 2168279 w 2168279"/>
              <a:gd name="connsiteY1" fmla="*/ 0 h 2248225"/>
              <a:gd name="connsiteX2" fmla="*/ 2168279 w 2168279"/>
              <a:gd name="connsiteY2" fmla="*/ 2248225 h 2248225"/>
              <a:gd name="connsiteX3" fmla="*/ 1065 w 2168279"/>
              <a:gd name="connsiteY3" fmla="*/ 2248225 h 2248225"/>
              <a:gd name="connsiteX4" fmla="*/ 1065 w 2168279"/>
              <a:gd name="connsiteY4" fmla="*/ 0 h 2248225"/>
              <a:gd name="connsiteX0" fmla="*/ 2166493 w 2168279"/>
              <a:gd name="connsiteY0" fmla="*/ 2248116 h 2248225"/>
              <a:gd name="connsiteX1" fmla="*/ 0 w 2168279"/>
              <a:gd name="connsiteY1" fmla="*/ 2248021 h 2248225"/>
              <a:gd name="connsiteX0" fmla="*/ 1065 w 2168874"/>
              <a:gd name="connsiteY0" fmla="*/ 0 h 2248225"/>
              <a:gd name="connsiteX1" fmla="*/ 2168279 w 2168874"/>
              <a:gd name="connsiteY1" fmla="*/ 0 h 2248225"/>
              <a:gd name="connsiteX2" fmla="*/ 2168279 w 2168874"/>
              <a:gd name="connsiteY2" fmla="*/ 2248225 h 2248225"/>
              <a:gd name="connsiteX3" fmla="*/ 1065 w 2168874"/>
              <a:gd name="connsiteY3" fmla="*/ 2248225 h 2248225"/>
              <a:gd name="connsiteX4" fmla="*/ 1065 w 2168874"/>
              <a:gd name="connsiteY4" fmla="*/ 0 h 2248225"/>
              <a:gd name="connsiteX0" fmla="*/ 2168874 w 2168874"/>
              <a:gd name="connsiteY0" fmla="*/ 2248116 h 2248225"/>
              <a:gd name="connsiteX1" fmla="*/ 0 w 2168874"/>
              <a:gd name="connsiteY1" fmla="*/ 2248021 h 2248225"/>
            </a:gdLst>
            <a:ahLst/>
            <a:cxnLst>
              <a:cxn ang="0">
                <a:pos x="connsiteX0" y="connsiteY0"/>
              </a:cxn>
              <a:cxn ang="0">
                <a:pos x="connsiteX1" y="connsiteY1"/>
              </a:cxn>
            </a:cxnLst>
            <a:rect l="l" t="t" r="r" b="b"/>
            <a:pathLst>
              <a:path w="2168874" h="2248225" stroke="0" extrusionOk="0">
                <a:moveTo>
                  <a:pt x="1065" y="0"/>
                </a:moveTo>
                <a:lnTo>
                  <a:pt x="2168279" y="0"/>
                </a:lnTo>
                <a:lnTo>
                  <a:pt x="2168279" y="2248225"/>
                </a:lnTo>
                <a:lnTo>
                  <a:pt x="1065" y="2248225"/>
                </a:lnTo>
                <a:lnTo>
                  <a:pt x="1065" y="0"/>
                </a:lnTo>
                <a:close/>
              </a:path>
              <a:path w="2168874" h="2248225" fill="none" extrusionOk="0">
                <a:moveTo>
                  <a:pt x="2168874" y="2248116"/>
                </a:moveTo>
                <a:lnTo>
                  <a:pt x="0" y="2248021"/>
                </a:lnTo>
              </a:path>
            </a:pathLst>
          </a:custGeom>
          <a:noFill/>
          <a:ln w="28575">
            <a:noFill/>
            <a:miter lim="800000"/>
          </a:ln>
        </p:spPr>
        <p:txBody>
          <a:bodyPr vert="horz" wrap="square" lIns="96012" tIns="110414" rIns="96012" bIns="96012" rtlCol="0">
            <a:spAutoFit/>
          </a:bodyPr>
          <a:lstStyle>
            <a:lvl1pPr marL="114300" indent="-114300" algn="l" defTabSz="640080"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1pPr>
            <a:lvl2pPr marL="228600" indent="-114300"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2pPr>
            <a:lvl3pPr marL="342900" indent="-114300" algn="l" defTabSz="640080"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3pPr>
            <a:lvl4pPr marL="457200" indent="-114300"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4pPr>
            <a:lvl5pPr marL="571500" indent="-114300" algn="l" defTabSz="640080" rtl="0" eaLnBrk="1" latinLnBrk="0" hangingPunct="1">
              <a:spcBef>
                <a:spcPts val="500"/>
              </a:spcBef>
              <a:buSzPct val="100000"/>
              <a:buFont typeface="Arial" panose="020B0604020202020204" pitchFamily="34" charset="0"/>
              <a:buChar char="•"/>
              <a:defRPr sz="900" kern="1200" baseline="0">
                <a:solidFill>
                  <a:schemeClr val="tx1"/>
                </a:solidFill>
                <a:latin typeface="+mn-lt"/>
                <a:ea typeface="+mn-ea"/>
                <a:cs typeface="+mn-cs"/>
              </a:defRPr>
            </a:lvl5pPr>
            <a:lvl6pPr marL="687388" indent="-117475"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6pPr>
            <a:lvl7pPr marL="801688" indent="-112713" algn="l" defTabSz="640080"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7pPr>
            <a:lvl8pPr marL="914400" indent="-112713"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8pPr>
            <a:lvl9pPr marL="1027113" indent="-112713" algn="l" defTabSz="640080" rtl="0" eaLnBrk="1" latinLnBrk="0" hangingPunct="1">
              <a:spcBef>
                <a:spcPts val="500"/>
              </a:spcBef>
              <a:buClr>
                <a:schemeClr val="tx1"/>
              </a:buClr>
              <a:buSzPct val="100000"/>
              <a:buFont typeface="Arial" panose="020B0604020202020204" pitchFamily="34" charset="0"/>
              <a:buChar char="•"/>
              <a:defRPr sz="900" kern="1200">
                <a:solidFill>
                  <a:schemeClr val="tx1"/>
                </a:solidFill>
                <a:latin typeface="+mn-lt"/>
                <a:ea typeface="+mn-ea"/>
                <a:cs typeface="+mn-cs"/>
              </a:defRPr>
            </a:lvl9pPr>
          </a:lstStyle>
          <a:p>
            <a:pPr marL="0" marR="0" lvl="0" indent="0" algn="l" defTabSz="640080" rtl="0" eaLnBrk="1" fontAlgn="auto" latinLnBrk="0" hangingPunct="1">
              <a:lnSpc>
                <a:spcPct val="100000"/>
              </a:lnSpc>
              <a:spcBef>
                <a:spcPts val="500"/>
              </a:spcBef>
              <a:spcAft>
                <a:spcPts val="0"/>
              </a:spcAft>
              <a:buClrTx/>
              <a:buSzPct val="100000"/>
              <a:buFont typeface="Arial" panose="020B0604020202020204" pitchFamily="34" charset="0"/>
              <a:buNone/>
              <a:tabLst/>
              <a:defRPr/>
            </a:pPr>
            <a:r>
              <a:rPr kumimoji="0" lang="en-US" sz="840" b="1" i="0" u="none" strike="noStrike" kern="1200" cap="none" spc="0" normalizeH="0" baseline="0" noProof="0" dirty="0">
                <a:ln>
                  <a:noFill/>
                </a:ln>
                <a:solidFill>
                  <a:srgbClr val="333E48"/>
                </a:solidFill>
                <a:effectLst/>
                <a:uLnTx/>
                <a:uFillTx/>
                <a:latin typeface="Verdana" panose="020B0604030504040204" pitchFamily="34" charset="0"/>
                <a:ea typeface="Verdana" panose="020B0604030504040204" pitchFamily="34" charset="0"/>
                <a:cs typeface="+mn-cs"/>
              </a:rPr>
              <a:t>Key Interests:</a:t>
            </a:r>
          </a:p>
          <a:p>
            <a:pPr marL="114300" marR="0" lvl="0" indent="-114300" algn="l" defTabSz="640080" rtl="0" eaLnBrk="1" fontAlgn="auto" latinLnBrk="0" hangingPunct="1">
              <a:lnSpc>
                <a:spcPct val="100000"/>
              </a:lnSpc>
              <a:spcBef>
                <a:spcPts val="500"/>
              </a:spcBef>
              <a:spcAft>
                <a:spcPts val="0"/>
              </a:spcAft>
              <a:buClrTx/>
              <a:buSzPct val="100000"/>
              <a:buFont typeface="Arial" panose="020B0604020202020204" pitchFamily="34" charset="0"/>
              <a:buChar char="•"/>
              <a:tabLst/>
              <a:defRPr/>
            </a:pPr>
            <a:r>
              <a:rPr kumimoji="0" lang="en-US" sz="735" b="0" i="0" u="none" strike="noStrike" kern="1200" cap="none" spc="0" normalizeH="0" baseline="0" noProof="0" dirty="0">
                <a:ln>
                  <a:noFill/>
                </a:ln>
                <a:solidFill>
                  <a:srgbClr val="333E48"/>
                </a:solidFill>
                <a:effectLst/>
                <a:uLnTx/>
                <a:uFillTx/>
                <a:latin typeface="Verdana" panose="020B0604030504040204" pitchFamily="34" charset="0"/>
                <a:ea typeface="Verdana" panose="020B0604030504040204" pitchFamily="34" charset="0"/>
                <a:cs typeface="+mn-cs"/>
              </a:rPr>
              <a:t>Social Life on campus</a:t>
            </a:r>
          </a:p>
          <a:p>
            <a:pPr marL="114300" marR="0" lvl="0" indent="-114300" algn="l" defTabSz="64008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735" b="0" i="0" u="none" strike="noStrike" kern="1200" cap="none" spc="0" normalizeH="0" baseline="0" noProof="0" dirty="0">
                <a:ln>
                  <a:noFill/>
                </a:ln>
                <a:solidFill>
                  <a:srgbClr val="333E48"/>
                </a:solidFill>
                <a:effectLst/>
                <a:uLnTx/>
                <a:uFillTx/>
                <a:latin typeface="Verdana" panose="020B0604030504040204" pitchFamily="34" charset="0"/>
                <a:ea typeface="Verdana" panose="020B0604030504040204" pitchFamily="34" charset="0"/>
                <a:cs typeface="+mn-cs"/>
              </a:rPr>
              <a:t>Getting good grades once enrolled</a:t>
            </a:r>
          </a:p>
          <a:p>
            <a:pPr marL="114300" marR="0" lvl="0" indent="-114300" algn="l" defTabSz="64008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735" b="0" i="0" u="none" strike="noStrike" kern="1200" cap="none" spc="0" normalizeH="0" baseline="0" noProof="0" dirty="0">
                <a:ln>
                  <a:noFill/>
                </a:ln>
                <a:solidFill>
                  <a:srgbClr val="333E48"/>
                </a:solidFill>
                <a:effectLst/>
                <a:uLnTx/>
                <a:uFillTx/>
                <a:latin typeface="Verdana" panose="020B0604030504040204" pitchFamily="34" charset="0"/>
                <a:ea typeface="Verdana" panose="020B0604030504040204" pitchFamily="34" charset="0"/>
                <a:cs typeface="+mn-cs"/>
              </a:rPr>
              <a:t>Focusing on school subjects they already know</a:t>
            </a:r>
          </a:p>
          <a:p>
            <a:pPr marL="114300" marR="0" lvl="0" indent="-114300" algn="l" defTabSz="64008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735" b="0" i="0" u="none" strike="noStrike" kern="1200" cap="none" spc="0" normalizeH="0" baseline="0" noProof="0" dirty="0">
                <a:ln>
                  <a:noFill/>
                </a:ln>
                <a:solidFill>
                  <a:srgbClr val="333E48"/>
                </a:solidFill>
                <a:effectLst/>
                <a:uLnTx/>
                <a:uFillTx/>
                <a:latin typeface="Verdana" panose="020B0604030504040204" pitchFamily="34" charset="0"/>
                <a:ea typeface="Verdana" panose="020B0604030504040204" pitchFamily="34" charset="0"/>
                <a:cs typeface="+mn-cs"/>
              </a:rPr>
              <a:t>Uninterested in Liberal Arts schools</a:t>
            </a:r>
          </a:p>
          <a:p>
            <a:pPr marL="114300" marR="0" lvl="0" indent="-114300" algn="l" defTabSz="64008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endParaRPr kumimoji="0" lang="en-US" sz="735" b="0" i="0" u="none" strike="noStrike" kern="1200" cap="none" spc="0" normalizeH="0" baseline="0" noProof="0" dirty="0">
              <a:ln>
                <a:noFill/>
              </a:ln>
              <a:solidFill>
                <a:srgbClr val="333E48"/>
              </a:solidFill>
              <a:effectLst/>
              <a:uLnTx/>
              <a:uFillTx/>
              <a:latin typeface="Verdana" panose="020B0604030504040204" pitchFamily="34" charset="0"/>
              <a:ea typeface="Verdana" panose="020B0604030504040204" pitchFamily="34" charset="0"/>
              <a:cs typeface="+mn-cs"/>
            </a:endParaRPr>
          </a:p>
        </p:txBody>
      </p:sp>
      <p:sp>
        <p:nvSpPr>
          <p:cNvPr id="47" name="TextBox 46">
            <a:extLst>
              <a:ext uri="{FF2B5EF4-FFF2-40B4-BE49-F238E27FC236}">
                <a16:creationId xmlns:a16="http://schemas.microsoft.com/office/drawing/2014/main" id="{FD39426B-629B-4F15-B632-93BF5B375C24}"/>
              </a:ext>
            </a:extLst>
          </p:cNvPr>
          <p:cNvSpPr txBox="1"/>
          <p:nvPr/>
        </p:nvSpPr>
        <p:spPr bwMode="gray">
          <a:xfrm>
            <a:off x="300465" y="1334651"/>
            <a:ext cx="4343230" cy="153888"/>
          </a:xfrm>
          <a:prstGeom prst="rect">
            <a:avLst/>
          </a:prstGeom>
          <a:noFill/>
        </p:spPr>
        <p:txBody>
          <a:bodyPr wrap="square" lIns="0" tIns="0" rIns="0" bIns="0" rtlCol="0">
            <a:spAutoFit/>
          </a:bodyPr>
          <a:lstStyle/>
          <a:p>
            <a:pPr marL="0" marR="0" lvl="0" indent="0" algn="l" defTabSz="53766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Verdana"/>
                <a:ea typeface="+mn-ea"/>
                <a:cs typeface="+mn-cs"/>
              </a:rPr>
              <a:t>DIYers Brief</a:t>
            </a:r>
          </a:p>
        </p:txBody>
      </p:sp>
      <p:sp>
        <p:nvSpPr>
          <p:cNvPr id="26" name="TextBox 25">
            <a:extLst>
              <a:ext uri="{FF2B5EF4-FFF2-40B4-BE49-F238E27FC236}">
                <a16:creationId xmlns:a16="http://schemas.microsoft.com/office/drawing/2014/main" id="{A361EE42-6DDF-4B04-970A-A3EBDBCD36DD}"/>
              </a:ext>
            </a:extLst>
          </p:cNvPr>
          <p:cNvSpPr txBox="1"/>
          <p:nvPr/>
        </p:nvSpPr>
        <p:spPr bwMode="gray">
          <a:xfrm>
            <a:off x="3994012" y="1932400"/>
            <a:ext cx="2406787" cy="207512"/>
          </a:xfrm>
          <a:prstGeom prst="rect">
            <a:avLst/>
          </a:prstGeom>
          <a:noFill/>
        </p:spPr>
        <p:txBody>
          <a:bodyPr wrap="square" lIns="0" tIns="0" rIns="0" bIns="0" rtlCol="0" anchor="t">
            <a:noAutofit/>
          </a:bodyPr>
          <a:lstStyle>
            <a:defPPr>
              <a:defRPr lang="en-US"/>
            </a:defPPr>
            <a:lvl1pPr algn="ctr">
              <a:spcBef>
                <a:spcPts val="500"/>
              </a:spcBef>
              <a:defRPr sz="1200"/>
            </a:lvl1pPr>
          </a:lstStyle>
          <a:p>
            <a:pPr marL="0" marR="0" lvl="0" indent="0" algn="l" defTabSz="537667" rtl="0" eaLnBrk="1" fontAlgn="auto" latinLnBrk="0" hangingPunct="1">
              <a:lnSpc>
                <a:spcPct val="100000"/>
              </a:lnSpc>
              <a:spcBef>
                <a:spcPts val="500"/>
              </a:spcBef>
              <a:spcAft>
                <a:spcPts val="0"/>
              </a:spcAft>
              <a:buClrTx/>
              <a:buSzTx/>
              <a:buFontTx/>
              <a:buNone/>
              <a:tabLst/>
              <a:defRPr/>
            </a:pPr>
            <a:r>
              <a:rPr kumimoji="0" lang="en-US" sz="900" b="0" i="1" u="none" strike="noStrike" kern="1200" cap="none" spc="0" normalizeH="0" baseline="0" noProof="0" dirty="0">
                <a:ln>
                  <a:noFill/>
                </a:ln>
                <a:solidFill>
                  <a:srgbClr val="FFFFFF"/>
                </a:solidFill>
                <a:effectLst/>
                <a:uLnTx/>
                <a:uFillTx/>
                <a:latin typeface="Verdana"/>
                <a:ea typeface="+mn-ea"/>
                <a:cs typeface="+mn-cs"/>
              </a:rPr>
              <a:t>Percentage of Total Students</a:t>
            </a:r>
          </a:p>
        </p:txBody>
      </p:sp>
      <p:graphicFrame>
        <p:nvGraphicFramePr>
          <p:cNvPr id="27" name="Table 26">
            <a:extLst>
              <a:ext uri="{FF2B5EF4-FFF2-40B4-BE49-F238E27FC236}">
                <a16:creationId xmlns:a16="http://schemas.microsoft.com/office/drawing/2014/main" id="{D8D9ED7F-1F09-49F1-95E5-4B44DD085DA2}"/>
              </a:ext>
            </a:extLst>
          </p:cNvPr>
          <p:cNvGraphicFramePr>
            <a:graphicFrameLocks noGrp="1"/>
          </p:cNvGraphicFramePr>
          <p:nvPr/>
        </p:nvGraphicFramePr>
        <p:xfrm>
          <a:off x="4123674" y="2212600"/>
          <a:ext cx="1567372" cy="1399492"/>
        </p:xfrm>
        <a:graphic>
          <a:graphicData uri="http://schemas.openxmlformats.org/drawingml/2006/table">
            <a:tbl>
              <a:tblPr firstRow="1" bandRow="1">
                <a:tableStyleId>{7DF18680-E054-41AD-8BC1-D1AEF772440D}</a:tableStyleId>
              </a:tblPr>
              <a:tblGrid>
                <a:gridCol w="256730">
                  <a:extLst>
                    <a:ext uri="{9D8B030D-6E8A-4147-A177-3AD203B41FA5}">
                      <a16:colId xmlns:a16="http://schemas.microsoft.com/office/drawing/2014/main" val="4245995244"/>
                    </a:ext>
                  </a:extLst>
                </a:gridCol>
                <a:gridCol w="655321">
                  <a:extLst>
                    <a:ext uri="{9D8B030D-6E8A-4147-A177-3AD203B41FA5}">
                      <a16:colId xmlns:a16="http://schemas.microsoft.com/office/drawing/2014/main" val="2512522495"/>
                    </a:ext>
                  </a:extLst>
                </a:gridCol>
                <a:gridCol w="655321">
                  <a:extLst>
                    <a:ext uri="{9D8B030D-6E8A-4147-A177-3AD203B41FA5}">
                      <a16:colId xmlns:a16="http://schemas.microsoft.com/office/drawing/2014/main" val="4274865778"/>
                    </a:ext>
                  </a:extLst>
                </a:gridCol>
              </a:tblGrid>
              <a:tr h="552561">
                <a:tc rowSpan="2">
                  <a:txBody>
                    <a:bodyPr/>
                    <a:lstStyle/>
                    <a:p>
                      <a:pPr marL="0" marR="0" algn="ctr">
                        <a:lnSpc>
                          <a:spcPct val="107000"/>
                        </a:lnSpc>
                        <a:spcBef>
                          <a:spcPts val="0"/>
                        </a:spcBef>
                        <a:spcAft>
                          <a:spcPts val="0"/>
                        </a:spcAft>
                      </a:pPr>
                      <a:endParaRPr lang="en-US"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005" marR="36005" marT="0" marB="0"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1200" b="0" dirty="0">
                          <a:solidFill>
                            <a:schemeClr val="bg1"/>
                          </a:solidFill>
                          <a:effectLst/>
                        </a:rPr>
                        <a:t>18%</a:t>
                      </a:r>
                      <a:endParaRPr lang="en-US" sz="12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005" marR="36005"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0" marR="0" algn="ctr">
                        <a:lnSpc>
                          <a:spcPct val="107000"/>
                        </a:lnSpc>
                        <a:spcBef>
                          <a:spcPts val="0"/>
                        </a:spcBef>
                        <a:spcAft>
                          <a:spcPts val="0"/>
                        </a:spcAft>
                      </a:pPr>
                      <a:r>
                        <a:rPr lang="en-US" sz="1200" b="0" dirty="0">
                          <a:solidFill>
                            <a:schemeClr val="bg1"/>
                          </a:solidFill>
                          <a:effectLst/>
                        </a:rPr>
                        <a:t>16%</a:t>
                      </a:r>
                      <a:endParaRPr lang="en-US" sz="12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005" marR="36005"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4260327647"/>
                  </a:ext>
                </a:extLst>
              </a:tr>
              <a:tr h="552561">
                <a:tc vMerge="1">
                  <a:txBody>
                    <a:bodyPr/>
                    <a:lstStyle/>
                    <a:p>
                      <a:pPr marL="0" marR="0" algn="ctr">
                        <a:lnSpc>
                          <a:spcPct val="107000"/>
                        </a:lnSpc>
                        <a:spcBef>
                          <a:spcPts val="0"/>
                        </a:spcBef>
                        <a:spcAft>
                          <a:spcPts val="0"/>
                        </a:spcAft>
                      </a:pPr>
                      <a:endParaRPr lang="en-US"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005" marR="3600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algn="ctr">
                        <a:lnSpc>
                          <a:spcPct val="107000"/>
                        </a:lnSpc>
                        <a:spcBef>
                          <a:spcPts val="0"/>
                        </a:spcBef>
                        <a:spcAft>
                          <a:spcPts val="0"/>
                        </a:spcAft>
                      </a:pPr>
                      <a:r>
                        <a:rPr lang="en-US" sz="1200" b="0" dirty="0">
                          <a:solidFill>
                            <a:schemeClr val="bg1"/>
                          </a:solidFill>
                          <a:effectLst/>
                        </a:rPr>
                        <a:t>42%</a:t>
                      </a:r>
                      <a:endParaRPr lang="en-US" sz="12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005" marR="36005"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0" marR="0" algn="ctr">
                        <a:lnSpc>
                          <a:spcPct val="107000"/>
                        </a:lnSpc>
                        <a:spcBef>
                          <a:spcPts val="0"/>
                        </a:spcBef>
                        <a:spcAft>
                          <a:spcPts val="0"/>
                        </a:spcAft>
                      </a:pPr>
                      <a:r>
                        <a:rPr lang="en-US" sz="1200" b="0" dirty="0">
                          <a:solidFill>
                            <a:schemeClr val="bg1"/>
                          </a:solidFill>
                          <a:effectLst/>
                        </a:rPr>
                        <a:t>24%</a:t>
                      </a:r>
                      <a:endParaRPr lang="en-US" sz="12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005" marR="36005"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899478731"/>
                  </a:ext>
                </a:extLst>
              </a:tr>
              <a:tr h="294370">
                <a:tc>
                  <a:txBody>
                    <a:bodyPr/>
                    <a:lstStyle/>
                    <a:p>
                      <a:pPr marL="0" marR="0" algn="ctr">
                        <a:lnSpc>
                          <a:spcPct val="107000"/>
                        </a:lnSpc>
                        <a:spcBef>
                          <a:spcPts val="0"/>
                        </a:spcBef>
                        <a:spcAft>
                          <a:spcPts val="0"/>
                        </a:spcAft>
                      </a:pPr>
                      <a:endParaRPr lang="en-US"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005" marR="3600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algn="ctr">
                        <a:lnSpc>
                          <a:spcPct val="107000"/>
                        </a:lnSpc>
                        <a:spcBef>
                          <a:spcPts val="0"/>
                        </a:spcBef>
                        <a:spcAft>
                          <a:spcPts val="0"/>
                        </a:spcAft>
                      </a:pPr>
                      <a:endParaRPr lang="en-US"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005" marR="3600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gn="ctr">
                        <a:lnSpc>
                          <a:spcPct val="107000"/>
                        </a:lnSpc>
                        <a:spcBef>
                          <a:spcPts val="0"/>
                        </a:spcBef>
                        <a:spcAft>
                          <a:spcPts val="0"/>
                        </a:spcAft>
                      </a:pPr>
                      <a:endParaRPr lang="en-US"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005" marR="3600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007141844"/>
                  </a:ext>
                </a:extLst>
              </a:tr>
            </a:tbl>
          </a:graphicData>
        </a:graphic>
      </p:graphicFrame>
      <p:sp>
        <p:nvSpPr>
          <p:cNvPr id="31" name="Arrow: Up 30">
            <a:extLst>
              <a:ext uri="{FF2B5EF4-FFF2-40B4-BE49-F238E27FC236}">
                <a16:creationId xmlns:a16="http://schemas.microsoft.com/office/drawing/2014/main" id="{070B701A-DFE0-4D6F-A37A-E550A33AF2EE}"/>
              </a:ext>
            </a:extLst>
          </p:cNvPr>
          <p:cNvSpPr/>
          <p:nvPr/>
        </p:nvSpPr>
        <p:spPr bwMode="gray">
          <a:xfrm>
            <a:off x="4189355" y="2408228"/>
            <a:ext cx="130440" cy="708871"/>
          </a:xfrm>
          <a:prstGeom prst="up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37667" rtl="0" eaLnBrk="1" fontAlgn="auto" latinLnBrk="0" hangingPunct="1">
              <a:lnSpc>
                <a:spcPct val="100000"/>
              </a:lnSpc>
              <a:spcBef>
                <a:spcPts val="0"/>
              </a:spcBef>
              <a:spcAft>
                <a:spcPts val="0"/>
              </a:spcAft>
              <a:buClrTx/>
              <a:buSzTx/>
              <a:buFontTx/>
              <a:buNone/>
              <a:tabLst/>
              <a:defRPr/>
            </a:pPr>
            <a:endParaRPr kumimoji="0" lang="en-US" sz="1058" b="0" i="0" u="none" strike="noStrike" kern="1200" cap="none" spc="0" normalizeH="0" baseline="0" noProof="0">
              <a:ln>
                <a:noFill/>
              </a:ln>
              <a:solidFill>
                <a:srgbClr val="FFFFFF"/>
              </a:solidFill>
              <a:effectLst/>
              <a:uLnTx/>
              <a:uFillTx/>
              <a:latin typeface="Verdana"/>
              <a:ea typeface="+mn-ea"/>
              <a:cs typeface="+mn-cs"/>
            </a:endParaRPr>
          </a:p>
        </p:txBody>
      </p:sp>
      <p:sp>
        <p:nvSpPr>
          <p:cNvPr id="32" name="Arrow: Up 31">
            <a:extLst>
              <a:ext uri="{FF2B5EF4-FFF2-40B4-BE49-F238E27FC236}">
                <a16:creationId xmlns:a16="http://schemas.microsoft.com/office/drawing/2014/main" id="{9A2A55D6-3ECF-46B1-B9FD-7A91C61C4E80}"/>
              </a:ext>
            </a:extLst>
          </p:cNvPr>
          <p:cNvSpPr/>
          <p:nvPr/>
        </p:nvSpPr>
        <p:spPr bwMode="gray">
          <a:xfrm rot="5400000">
            <a:off x="4974933" y="3007810"/>
            <a:ext cx="130440" cy="943507"/>
          </a:xfrm>
          <a:prstGeom prst="up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37667" rtl="0" eaLnBrk="1" fontAlgn="auto" latinLnBrk="0" hangingPunct="1">
              <a:lnSpc>
                <a:spcPct val="100000"/>
              </a:lnSpc>
              <a:spcBef>
                <a:spcPts val="0"/>
              </a:spcBef>
              <a:spcAft>
                <a:spcPts val="0"/>
              </a:spcAft>
              <a:buClrTx/>
              <a:buSzTx/>
              <a:buFontTx/>
              <a:buNone/>
              <a:tabLst/>
              <a:defRPr/>
            </a:pPr>
            <a:endParaRPr kumimoji="0" lang="en-US" sz="1058" b="0" i="0" u="none" strike="noStrike" kern="1200" cap="none" spc="0" normalizeH="0" baseline="0" noProof="0">
              <a:ln>
                <a:noFill/>
              </a:ln>
              <a:solidFill>
                <a:srgbClr val="FFFFFF"/>
              </a:solidFill>
              <a:effectLst/>
              <a:uLnTx/>
              <a:uFillTx/>
              <a:latin typeface="Verdana"/>
              <a:ea typeface="+mn-ea"/>
              <a:cs typeface="+mn-cs"/>
            </a:endParaRPr>
          </a:p>
        </p:txBody>
      </p:sp>
      <p:sp>
        <p:nvSpPr>
          <p:cNvPr id="23" name="TextBox 22">
            <a:extLst>
              <a:ext uri="{FF2B5EF4-FFF2-40B4-BE49-F238E27FC236}">
                <a16:creationId xmlns:a16="http://schemas.microsoft.com/office/drawing/2014/main" id="{0840EFF8-0DD3-42C7-A2CD-58DAFAA58E05}"/>
              </a:ext>
            </a:extLst>
          </p:cNvPr>
          <p:cNvSpPr txBox="1"/>
          <p:nvPr/>
        </p:nvSpPr>
        <p:spPr bwMode="gray">
          <a:xfrm rot="16200000">
            <a:off x="3661809" y="2690212"/>
            <a:ext cx="843565" cy="128849"/>
          </a:xfrm>
          <a:prstGeom prst="rect">
            <a:avLst/>
          </a:prstGeom>
          <a:noFill/>
        </p:spPr>
        <p:txBody>
          <a:bodyPr wrap="square" lIns="0" tIns="0" rIns="0" bIns="0" rtlCol="0" anchor="ctr">
            <a:noAutofit/>
          </a:bodyPr>
          <a:lstStyle>
            <a:defPPr>
              <a:defRPr lang="en-US"/>
            </a:defPPr>
            <a:lvl1pPr algn="ctr">
              <a:spcBef>
                <a:spcPts val="500"/>
              </a:spcBef>
              <a:defRPr sz="1200"/>
            </a:lvl1p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a:ea typeface="+mn-ea"/>
                <a:cs typeface="+mn-cs"/>
              </a:rPr>
              <a:t>Engagement</a:t>
            </a:r>
          </a:p>
        </p:txBody>
      </p:sp>
      <p:sp>
        <p:nvSpPr>
          <p:cNvPr id="24" name="TextBox 23">
            <a:extLst>
              <a:ext uri="{FF2B5EF4-FFF2-40B4-BE49-F238E27FC236}">
                <a16:creationId xmlns:a16="http://schemas.microsoft.com/office/drawing/2014/main" id="{6B0725FC-164F-4B83-BFC8-7031D1FB5089}"/>
              </a:ext>
            </a:extLst>
          </p:cNvPr>
          <p:cNvSpPr txBox="1"/>
          <p:nvPr/>
        </p:nvSpPr>
        <p:spPr bwMode="gray">
          <a:xfrm>
            <a:off x="4653450" y="3578294"/>
            <a:ext cx="766877" cy="106486"/>
          </a:xfrm>
          <a:prstGeom prst="rect">
            <a:avLst/>
          </a:prstGeom>
          <a:noFill/>
        </p:spPr>
        <p:txBody>
          <a:bodyPr wrap="square" lIns="0" tIns="0" rIns="0" bIns="0" rtlCol="0" anchor="ctr">
            <a:noAutofit/>
          </a:bodyPr>
          <a:lstStyle>
            <a:defPPr>
              <a:defRPr lang="en-US"/>
            </a:defPPr>
            <a:lvl1pPr algn="ctr">
              <a:spcBef>
                <a:spcPts val="500"/>
              </a:spcBef>
              <a:defRPr sz="1200"/>
            </a:lvl1p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a:ea typeface="+mn-ea"/>
                <a:cs typeface="+mn-cs"/>
              </a:rPr>
              <a:t>Preparedness</a:t>
            </a:r>
          </a:p>
        </p:txBody>
      </p:sp>
      <p:pic>
        <p:nvPicPr>
          <p:cNvPr id="44" name="Picture 43">
            <a:extLst>
              <a:ext uri="{FF2B5EF4-FFF2-40B4-BE49-F238E27FC236}">
                <a16:creationId xmlns:a16="http://schemas.microsoft.com/office/drawing/2014/main" id="{6037A0BD-37BF-412B-A3B8-0FA17A243446}"/>
              </a:ext>
            </a:extLst>
          </p:cNvPr>
          <p:cNvPicPr/>
          <p:nvPr/>
        </p:nvPicPr>
        <p:blipFill rotWithShape="1">
          <a:blip r:embed="rId3"/>
          <a:srcRect/>
          <a:stretch/>
        </p:blipFill>
        <p:spPr bwMode="auto">
          <a:xfrm>
            <a:off x="319322" y="1694293"/>
            <a:ext cx="846428" cy="1178714"/>
          </a:xfrm>
          <a:prstGeom prst="rect">
            <a:avLst/>
          </a:prstGeom>
          <a:noFill/>
          <a:ln>
            <a:solidFill>
              <a:schemeClr val="bg1"/>
            </a:solidFill>
          </a:ln>
        </p:spPr>
      </p:pic>
      <p:grpSp>
        <p:nvGrpSpPr>
          <p:cNvPr id="7" name="Group 6">
            <a:extLst>
              <a:ext uri="{FF2B5EF4-FFF2-40B4-BE49-F238E27FC236}">
                <a16:creationId xmlns:a16="http://schemas.microsoft.com/office/drawing/2014/main" id="{A1423D6E-F3E6-41B2-AB49-51DECA290E93}"/>
              </a:ext>
            </a:extLst>
          </p:cNvPr>
          <p:cNvGrpSpPr/>
          <p:nvPr/>
        </p:nvGrpSpPr>
        <p:grpSpPr>
          <a:xfrm>
            <a:off x="327414" y="1710479"/>
            <a:ext cx="828663" cy="1145954"/>
            <a:chOff x="276797" y="2218670"/>
            <a:chExt cx="899173" cy="1163838"/>
          </a:xfrm>
        </p:grpSpPr>
        <p:sp>
          <p:nvSpPr>
            <p:cNvPr id="39" name="Rectangle 38">
              <a:extLst>
                <a:ext uri="{FF2B5EF4-FFF2-40B4-BE49-F238E27FC236}">
                  <a16:creationId xmlns:a16="http://schemas.microsoft.com/office/drawing/2014/main" id="{B77696D2-14B5-472B-898D-1496EFDE6EB2}"/>
                </a:ext>
              </a:extLst>
            </p:cNvPr>
            <p:cNvSpPr/>
            <p:nvPr/>
          </p:nvSpPr>
          <p:spPr bwMode="gray">
            <a:xfrm>
              <a:off x="276797" y="2218670"/>
              <a:ext cx="899173" cy="1163838"/>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TextBox 41">
              <a:extLst>
                <a:ext uri="{FF2B5EF4-FFF2-40B4-BE49-F238E27FC236}">
                  <a16:creationId xmlns:a16="http://schemas.microsoft.com/office/drawing/2014/main" id="{68DDEE6C-B5D4-4291-890F-D49BF0EAD37E}"/>
                </a:ext>
              </a:extLst>
            </p:cNvPr>
            <p:cNvSpPr txBox="1"/>
            <p:nvPr/>
          </p:nvSpPr>
          <p:spPr>
            <a:xfrm>
              <a:off x="575197" y="2441762"/>
              <a:ext cx="343766" cy="750922"/>
            </a:xfrm>
            <a:prstGeom prst="rect">
              <a:avLst/>
            </a:prstGeom>
            <a:noFill/>
          </p:spPr>
          <p:txBody>
            <a:bodyPr wrap="square" lIns="0" tIns="0" rIns="0" bIns="0" rtlCol="0">
              <a:spAutoFit/>
            </a:bodyPr>
            <a:lstStyle/>
            <a:p>
              <a:pPr>
                <a:spcBef>
                  <a:spcPts val="500"/>
                </a:spcBef>
              </a:pPr>
              <a:r>
                <a:rPr lang="en-US" sz="4800" b="1" dirty="0">
                  <a:solidFill>
                    <a:schemeClr val="bg1"/>
                  </a:solidFill>
                  <a:latin typeface="+mj-lt"/>
                </a:rPr>
                <a:t>?</a:t>
              </a:r>
            </a:p>
          </p:txBody>
        </p:sp>
      </p:grpSp>
    </p:spTree>
    <p:extLst>
      <p:ext uri="{BB962C8B-B14F-4D97-AF65-F5344CB8AC3E}">
        <p14:creationId xmlns:p14="http://schemas.microsoft.com/office/powerpoint/2010/main" val="2857452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bwMode="gray">
          <a:xfrm>
            <a:off x="266700" y="640267"/>
            <a:ext cx="5867400" cy="184666"/>
          </a:xfrm>
        </p:spPr>
        <p:txBody>
          <a:bodyPr/>
          <a:lstStyle/>
          <a:p>
            <a:r>
              <a:rPr lang="en-US" dirty="0"/>
              <a:t>2019 Student Communication Preferences Study Key Finding</a:t>
            </a:r>
          </a:p>
        </p:txBody>
      </p:sp>
      <p:sp>
        <p:nvSpPr>
          <p:cNvPr id="4" name="Text Placeholder 3"/>
          <p:cNvSpPr>
            <a:spLocks noGrp="1"/>
          </p:cNvSpPr>
          <p:nvPr>
            <p:ph type="body" sz="quarter" idx="12"/>
          </p:nvPr>
        </p:nvSpPr>
        <p:spPr bwMode="gray">
          <a:xfrm>
            <a:off x="266700" y="309824"/>
            <a:ext cx="5600700" cy="256480"/>
          </a:xfrm>
        </p:spPr>
        <p:txBody>
          <a:bodyPr/>
          <a:lstStyle/>
          <a:p>
            <a:r>
              <a:rPr lang="en-US" dirty="0"/>
              <a:t>Fun Fact: When to Start Researching</a:t>
            </a:r>
          </a:p>
        </p:txBody>
      </p:sp>
      <p:sp>
        <p:nvSpPr>
          <p:cNvPr id="7" name="TextBox 6"/>
          <p:cNvSpPr txBox="1"/>
          <p:nvPr/>
        </p:nvSpPr>
        <p:spPr bwMode="gray">
          <a:xfrm>
            <a:off x="-5823746" y="1922719"/>
            <a:ext cx="4577443" cy="276999"/>
          </a:xfrm>
          <a:prstGeom prst="rect">
            <a:avLst/>
          </a:prstGeom>
          <a:noFill/>
        </p:spPr>
        <p:txBody>
          <a:bodyPr wrap="square" lIns="0" tIns="0" rIns="0" bIns="0" rtlCol="0">
            <a:spAutoFit/>
          </a:bodyPr>
          <a:lstStyle>
            <a:defPPr>
              <a:defRPr lang="en-US"/>
            </a:defPPr>
            <a:lvl1pPr algn="ctr">
              <a:spcBef>
                <a:spcPts val="500"/>
              </a:spcBef>
              <a:defRPr sz="1200"/>
            </a:lvl1p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1000" b="0" i="0" u="none" strike="noStrike" kern="1200" cap="none" spc="0" normalizeH="0" baseline="0" noProof="0" dirty="0">
                <a:ln>
                  <a:noFill/>
                </a:ln>
                <a:solidFill>
                  <a:srgbClr val="4F5861"/>
                </a:solidFill>
                <a:effectLst/>
                <a:uLnTx/>
                <a:uFillTx/>
                <a:latin typeface="Verdana"/>
                <a:ea typeface="+mn-ea"/>
                <a:cs typeface="+mn-cs"/>
              </a:rPr>
              <a:t>Regional Growth in High School Graduates</a:t>
            </a:r>
            <a:br>
              <a:rPr kumimoji="0" lang="en-US" sz="1000" b="0" i="0" u="none" strike="noStrike" kern="1200" cap="none" spc="0" normalizeH="0" baseline="0" noProof="0" dirty="0">
                <a:ln>
                  <a:noFill/>
                </a:ln>
                <a:solidFill>
                  <a:srgbClr val="4F5861"/>
                </a:solidFill>
                <a:effectLst/>
                <a:uLnTx/>
                <a:uFillTx/>
                <a:latin typeface="Verdana"/>
                <a:ea typeface="+mn-ea"/>
                <a:cs typeface="+mn-cs"/>
              </a:rPr>
            </a:br>
            <a:r>
              <a:rPr kumimoji="0" lang="en-US" sz="800" b="0" i="1" u="none" strike="noStrike" kern="1200" cap="none" spc="0" normalizeH="0" baseline="0" noProof="0" dirty="0">
                <a:ln>
                  <a:noFill/>
                </a:ln>
                <a:solidFill>
                  <a:srgbClr val="4F5861"/>
                </a:solidFill>
                <a:effectLst/>
                <a:uLnTx/>
                <a:uFillTx/>
                <a:latin typeface="Verdana"/>
                <a:ea typeface="+mn-ea"/>
                <a:cs typeface="+mn-cs"/>
              </a:rPr>
              <a:t>2011-2022</a:t>
            </a:r>
          </a:p>
        </p:txBody>
      </p:sp>
      <p:sp>
        <p:nvSpPr>
          <p:cNvPr id="8" name="TextBox 7"/>
          <p:cNvSpPr txBox="1"/>
          <p:nvPr/>
        </p:nvSpPr>
        <p:spPr bwMode="gray">
          <a:xfrm>
            <a:off x="-5842135" y="1490357"/>
            <a:ext cx="4577443" cy="215444"/>
          </a:xfrm>
          <a:prstGeom prst="rect">
            <a:avLst/>
          </a:prstGeom>
          <a:noFill/>
        </p:spPr>
        <p:txBody>
          <a:bodyPr wrap="square" lIns="0" tIns="0" rIns="0" bIns="0" rtlCol="0">
            <a:spAutoFit/>
          </a:bodyPr>
          <a:lstStyle>
            <a:defPPr>
              <a:defRPr lang="en-US"/>
            </a:defPPr>
            <a:lvl1pPr algn="ctr">
              <a:spcBef>
                <a:spcPts val="500"/>
              </a:spcBef>
              <a:defRPr sz="1200"/>
            </a:lvl1p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1400" b="0" i="0" u="none" strike="noStrike" kern="1200" cap="none" spc="0" normalizeH="0" baseline="0" noProof="0" dirty="0">
                <a:ln>
                  <a:noFill/>
                </a:ln>
                <a:solidFill>
                  <a:srgbClr val="4F5861"/>
                </a:solidFill>
                <a:effectLst/>
                <a:uLnTx/>
                <a:uFillTx/>
                <a:latin typeface="Verdana"/>
                <a:ea typeface="+mn-ea"/>
                <a:cs typeface="+mn-cs"/>
              </a:rPr>
              <a:t>Mixed Demographic Fortunes</a:t>
            </a:r>
            <a:endParaRPr kumimoji="0" lang="en-US" sz="1200" b="0" i="0" u="none" strike="noStrike" kern="1200" cap="none" spc="0" normalizeH="0" baseline="0" noProof="0" dirty="0">
              <a:ln>
                <a:noFill/>
              </a:ln>
              <a:solidFill>
                <a:srgbClr val="4F5861"/>
              </a:solidFill>
              <a:effectLst/>
              <a:uLnTx/>
              <a:uFillTx/>
              <a:latin typeface="Verdana"/>
              <a:ea typeface="+mn-ea"/>
              <a:cs typeface="+mn-cs"/>
            </a:endParaRPr>
          </a:p>
        </p:txBody>
      </p:sp>
      <p:sp>
        <p:nvSpPr>
          <p:cNvPr id="105" name="Rectangle 104"/>
          <p:cNvSpPr/>
          <p:nvPr/>
        </p:nvSpPr>
        <p:spPr bwMode="gray">
          <a:xfrm>
            <a:off x="-12537440" y="2395178"/>
            <a:ext cx="3779520" cy="5113528"/>
          </a:xfrm>
          <a:prstGeom prst="rect">
            <a:avLst/>
          </a:prstGeom>
          <a:solidFill>
            <a:schemeClr val="bg2"/>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06" name="Rectangle 105"/>
          <p:cNvSpPr/>
          <p:nvPr/>
        </p:nvSpPr>
        <p:spPr bwMode="gray">
          <a:xfrm>
            <a:off x="-12628880" y="3313495"/>
            <a:ext cx="3972560" cy="1487883"/>
          </a:xfrm>
          <a:prstGeom prst="rect">
            <a:avLst/>
          </a:prstGeom>
          <a:solidFill>
            <a:schemeClr val="bg1"/>
          </a:solidFill>
          <a:ln w="1905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07" name="Rectangle 106"/>
          <p:cNvSpPr/>
          <p:nvPr/>
        </p:nvSpPr>
        <p:spPr bwMode="gray">
          <a:xfrm>
            <a:off x="-8492336" y="2395178"/>
            <a:ext cx="2060457" cy="5113528"/>
          </a:xfrm>
          <a:prstGeom prst="rect">
            <a:avLst/>
          </a:prstGeom>
          <a:solidFill>
            <a:schemeClr val="bg2"/>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08" name="Rectangle 107"/>
          <p:cNvSpPr/>
          <p:nvPr/>
        </p:nvSpPr>
        <p:spPr bwMode="gray">
          <a:xfrm>
            <a:off x="-15343718" y="2395178"/>
            <a:ext cx="2524683" cy="5113528"/>
          </a:xfrm>
          <a:prstGeom prst="rect">
            <a:avLst/>
          </a:prstGeom>
          <a:solidFill>
            <a:schemeClr val="bg2"/>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09" name="TextBox 108"/>
          <p:cNvSpPr txBox="1"/>
          <p:nvPr/>
        </p:nvSpPr>
        <p:spPr bwMode="gray">
          <a:xfrm>
            <a:off x="-15110866" y="2061219"/>
            <a:ext cx="2156022" cy="184666"/>
          </a:xfrm>
          <a:prstGeom prst="rect">
            <a:avLst/>
          </a:prstGeom>
          <a:noFill/>
        </p:spPr>
        <p:txBody>
          <a:bodyPr wrap="square" lIns="0" tIns="0" rIns="0" bIns="0" rtlCol="0">
            <a:sp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1200" b="0" i="0" u="none" strike="noStrike" kern="1200" cap="none" spc="0" normalizeH="0" baseline="0" noProof="0" dirty="0">
                <a:ln>
                  <a:noFill/>
                </a:ln>
                <a:solidFill>
                  <a:srgbClr val="4F5861"/>
                </a:solidFill>
                <a:effectLst/>
                <a:uLnTx/>
                <a:uFillTx/>
                <a:latin typeface="Verdana"/>
                <a:ea typeface="+mn-ea"/>
                <a:cs typeface="+mn-cs"/>
              </a:rPr>
              <a:t>A Shifting Context</a:t>
            </a:r>
            <a:endParaRPr kumimoji="0" lang="en-US" sz="1200" b="0" i="1" u="none" strike="noStrike" kern="1200" cap="none" spc="0" normalizeH="0" baseline="0" noProof="0" dirty="0">
              <a:ln>
                <a:noFill/>
              </a:ln>
              <a:solidFill>
                <a:srgbClr val="4F5861"/>
              </a:solidFill>
              <a:effectLst/>
              <a:uLnTx/>
              <a:uFillTx/>
              <a:latin typeface="Verdana"/>
              <a:ea typeface="+mn-ea"/>
              <a:cs typeface="+mn-cs"/>
            </a:endParaRPr>
          </a:p>
        </p:txBody>
      </p:sp>
      <p:sp>
        <p:nvSpPr>
          <p:cNvPr id="110" name="TextBox 109"/>
          <p:cNvSpPr txBox="1"/>
          <p:nvPr/>
        </p:nvSpPr>
        <p:spPr bwMode="gray">
          <a:xfrm>
            <a:off x="-12537440" y="2069275"/>
            <a:ext cx="3779520" cy="184666"/>
          </a:xfrm>
          <a:prstGeom prst="rect">
            <a:avLst/>
          </a:prstGeom>
          <a:noFill/>
        </p:spPr>
        <p:txBody>
          <a:bodyPr wrap="square" lIns="0" tIns="0" rIns="0" bIns="0" rtlCol="0">
            <a:sp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1200" b="0" i="0" u="none" strike="noStrike" kern="1200" cap="none" spc="0" normalizeH="0" baseline="0" noProof="0" dirty="0">
                <a:ln>
                  <a:noFill/>
                </a:ln>
                <a:solidFill>
                  <a:srgbClr val="4F5861"/>
                </a:solidFill>
                <a:effectLst/>
                <a:uLnTx/>
                <a:uFillTx/>
                <a:latin typeface="Verdana"/>
                <a:ea typeface="+mn-ea"/>
                <a:cs typeface="+mn-cs"/>
              </a:rPr>
              <a:t>A Focused Response</a:t>
            </a:r>
            <a:endParaRPr kumimoji="0" lang="en-US" sz="1200" b="0" i="1" u="none" strike="noStrike" kern="1200" cap="none" spc="0" normalizeH="0" baseline="0" noProof="0" dirty="0">
              <a:ln>
                <a:noFill/>
              </a:ln>
              <a:solidFill>
                <a:srgbClr val="4F5861"/>
              </a:solidFill>
              <a:effectLst/>
              <a:uLnTx/>
              <a:uFillTx/>
              <a:latin typeface="Verdana"/>
              <a:ea typeface="+mn-ea"/>
              <a:cs typeface="+mn-cs"/>
            </a:endParaRPr>
          </a:p>
        </p:txBody>
      </p:sp>
      <p:sp>
        <p:nvSpPr>
          <p:cNvPr id="111" name="TextBox 110"/>
          <p:cNvSpPr txBox="1"/>
          <p:nvPr/>
        </p:nvSpPr>
        <p:spPr bwMode="gray">
          <a:xfrm>
            <a:off x="-8519863" y="2084369"/>
            <a:ext cx="2156022" cy="184666"/>
          </a:xfrm>
          <a:prstGeom prst="rect">
            <a:avLst/>
          </a:prstGeom>
          <a:noFill/>
        </p:spPr>
        <p:txBody>
          <a:bodyPr wrap="square" lIns="0" tIns="0" rIns="0" bIns="0" rtlCol="0">
            <a:sp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1200" b="0" i="0" u="none" strike="noStrike" kern="1200" cap="none" spc="0" normalizeH="0" baseline="0" noProof="0" dirty="0">
                <a:ln>
                  <a:noFill/>
                </a:ln>
                <a:solidFill>
                  <a:srgbClr val="4F5861"/>
                </a:solidFill>
                <a:effectLst/>
                <a:uLnTx/>
                <a:uFillTx/>
                <a:latin typeface="Verdana"/>
                <a:ea typeface="+mn-ea"/>
                <a:cs typeface="+mn-cs"/>
              </a:rPr>
              <a:t>A Decisive Result</a:t>
            </a:r>
            <a:endParaRPr kumimoji="0" lang="en-US" sz="1200" b="0" i="1" u="none" strike="noStrike" kern="1200" cap="none" spc="0" normalizeH="0" baseline="0" noProof="0" dirty="0">
              <a:ln>
                <a:noFill/>
              </a:ln>
              <a:solidFill>
                <a:srgbClr val="4F5861"/>
              </a:solidFill>
              <a:effectLst/>
              <a:uLnTx/>
              <a:uFillTx/>
              <a:latin typeface="Verdana"/>
              <a:ea typeface="+mn-ea"/>
              <a:cs typeface="+mn-cs"/>
            </a:endParaRPr>
          </a:p>
        </p:txBody>
      </p:sp>
      <p:sp>
        <p:nvSpPr>
          <p:cNvPr id="112" name="TextBox 111"/>
          <p:cNvSpPr txBox="1"/>
          <p:nvPr/>
        </p:nvSpPr>
        <p:spPr bwMode="gray">
          <a:xfrm>
            <a:off x="-15215121" y="2543011"/>
            <a:ext cx="2371624" cy="369332"/>
          </a:xfrm>
          <a:prstGeom prst="rect">
            <a:avLst/>
          </a:prstGeom>
          <a:noFill/>
        </p:spPr>
        <p:txBody>
          <a:bodyPr wrap="square" lIns="0" tIns="0" rIns="0" bIns="0" rtlCol="0">
            <a:sp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1200" b="0" i="0" u="none" strike="noStrike" kern="1200" cap="none" spc="0" normalizeH="0" baseline="0" noProof="0" dirty="0">
                <a:ln>
                  <a:noFill/>
                </a:ln>
                <a:solidFill>
                  <a:srgbClr val="4F5861"/>
                </a:solidFill>
                <a:effectLst/>
                <a:uLnTx/>
                <a:uFillTx/>
                <a:latin typeface="Verdana"/>
                <a:ea typeface="+mn-ea"/>
                <a:cs typeface="+mn-cs"/>
              </a:rPr>
              <a:t>Rise of the Small-Scale Campaign Donor</a:t>
            </a:r>
            <a:endParaRPr kumimoji="0" lang="en-US" sz="1200" b="0" i="1" u="none" strike="noStrike" kern="1200" cap="none" spc="0" normalizeH="0" baseline="0" noProof="0" dirty="0">
              <a:ln>
                <a:noFill/>
              </a:ln>
              <a:solidFill>
                <a:srgbClr val="4F5861"/>
              </a:solidFill>
              <a:effectLst/>
              <a:uLnTx/>
              <a:uFillTx/>
              <a:latin typeface="Verdana"/>
              <a:ea typeface="+mn-ea"/>
              <a:cs typeface="+mn-cs"/>
            </a:endParaRPr>
          </a:p>
        </p:txBody>
      </p:sp>
      <p:sp>
        <p:nvSpPr>
          <p:cNvPr id="113" name="TextBox 112"/>
          <p:cNvSpPr txBox="1"/>
          <p:nvPr/>
        </p:nvSpPr>
        <p:spPr bwMode="gray">
          <a:xfrm>
            <a:off x="-15272996" y="5351599"/>
            <a:ext cx="2371624" cy="184666"/>
          </a:xfrm>
          <a:prstGeom prst="rect">
            <a:avLst/>
          </a:prstGeom>
          <a:noFill/>
        </p:spPr>
        <p:txBody>
          <a:bodyPr wrap="square" lIns="0" tIns="0" rIns="0" bIns="0" rtlCol="0">
            <a:sp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1200" b="0" i="0" u="none" strike="noStrike" kern="1200" cap="none" spc="0" normalizeH="0" baseline="0" noProof="0" dirty="0">
                <a:ln>
                  <a:noFill/>
                </a:ln>
                <a:solidFill>
                  <a:srgbClr val="4F5861"/>
                </a:solidFill>
                <a:effectLst/>
                <a:uLnTx/>
                <a:uFillTx/>
                <a:latin typeface="Verdana"/>
                <a:ea typeface="+mn-ea"/>
                <a:cs typeface="+mn-cs"/>
              </a:rPr>
              <a:t>Rise of the Political Internet</a:t>
            </a:r>
            <a:endParaRPr kumimoji="0" lang="en-US" sz="1200" b="0" i="1" u="none" strike="noStrike" kern="1200" cap="none" spc="0" normalizeH="0" baseline="0" noProof="0" dirty="0">
              <a:ln>
                <a:noFill/>
              </a:ln>
              <a:solidFill>
                <a:srgbClr val="4F5861"/>
              </a:solidFill>
              <a:effectLst/>
              <a:uLnTx/>
              <a:uFillTx/>
              <a:latin typeface="Verdana"/>
              <a:ea typeface="+mn-ea"/>
              <a:cs typeface="+mn-cs"/>
            </a:endParaRPr>
          </a:p>
        </p:txBody>
      </p:sp>
      <p:sp>
        <p:nvSpPr>
          <p:cNvPr id="114" name="Rectangle 113"/>
          <p:cNvSpPr/>
          <p:nvPr/>
        </p:nvSpPr>
        <p:spPr bwMode="gray">
          <a:xfrm>
            <a:off x="-8014019" y="3201540"/>
            <a:ext cx="170332" cy="170332"/>
          </a:xfrm>
          <a:prstGeom prst="rect">
            <a:avLst/>
          </a:prstGeom>
          <a:solidFill>
            <a:schemeClr val="accent3"/>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15" name="Text Placeholder 19"/>
          <p:cNvSpPr>
            <a:spLocks noGrp="1"/>
          </p:cNvSpPr>
          <p:nvPr>
            <p:ph type="body" sz="quarter" idx="4294967295"/>
          </p:nvPr>
        </p:nvSpPr>
        <p:spPr bwMode="gray">
          <a:xfrm>
            <a:off x="-7769912" y="3218880"/>
            <a:ext cx="1070195" cy="123111"/>
          </a:xfrm>
          <a:prstGeom prst="rect">
            <a:avLst/>
          </a:prstGeom>
        </p:spPr>
        <p:txBody>
          <a:bodyPr/>
          <a:lstStyle/>
          <a:p>
            <a:pPr>
              <a:spcBef>
                <a:spcPts val="500"/>
              </a:spcBef>
            </a:pPr>
            <a:r>
              <a:rPr lang="en-US" sz="800" dirty="0"/>
              <a:t>Less than $200</a:t>
            </a:r>
            <a:endParaRPr lang="en-US" sz="800" i="1" dirty="0"/>
          </a:p>
        </p:txBody>
      </p:sp>
      <p:sp>
        <p:nvSpPr>
          <p:cNvPr id="116" name="Rectangle 115"/>
          <p:cNvSpPr/>
          <p:nvPr/>
        </p:nvSpPr>
        <p:spPr bwMode="gray">
          <a:xfrm>
            <a:off x="-8025373" y="2979403"/>
            <a:ext cx="170332" cy="170332"/>
          </a:xfrm>
          <a:prstGeom prst="rect">
            <a:avLst/>
          </a:prstGeom>
          <a:solidFill>
            <a:schemeClr val="bg1"/>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17" name="Text Placeholder 19"/>
          <p:cNvSpPr>
            <a:spLocks noGrp="1"/>
          </p:cNvSpPr>
          <p:nvPr>
            <p:ph type="body" sz="quarter" idx="4294967295"/>
          </p:nvPr>
        </p:nvSpPr>
        <p:spPr bwMode="gray">
          <a:xfrm>
            <a:off x="-7801585" y="2996743"/>
            <a:ext cx="1093482" cy="123111"/>
          </a:xfrm>
          <a:prstGeom prst="rect">
            <a:avLst/>
          </a:prstGeom>
        </p:spPr>
        <p:txBody>
          <a:bodyPr/>
          <a:lstStyle/>
          <a:p>
            <a:pPr>
              <a:spcBef>
                <a:spcPts val="500"/>
              </a:spcBef>
            </a:pPr>
            <a:r>
              <a:rPr lang="en-US" sz="800" dirty="0"/>
              <a:t>More than $200</a:t>
            </a:r>
            <a:endParaRPr lang="en-US" sz="800" i="1" dirty="0"/>
          </a:p>
        </p:txBody>
      </p:sp>
      <p:sp>
        <p:nvSpPr>
          <p:cNvPr id="118" name="Text Placeholder 19"/>
          <p:cNvSpPr>
            <a:spLocks noGrp="1"/>
          </p:cNvSpPr>
          <p:nvPr>
            <p:ph type="body" sz="quarter" idx="4294967295"/>
          </p:nvPr>
        </p:nvSpPr>
        <p:spPr bwMode="gray">
          <a:xfrm>
            <a:off x="-8367209" y="2580587"/>
            <a:ext cx="1781262" cy="184666"/>
          </a:xfrm>
          <a:prstGeom prst="rect">
            <a:avLst/>
          </a:prstGeom>
        </p:spPr>
        <p:txBody>
          <a:bodyPr/>
          <a:lstStyle/>
          <a:p>
            <a:pPr algn="ctr">
              <a:spcBef>
                <a:spcPts val="500"/>
              </a:spcBef>
            </a:pPr>
            <a:r>
              <a:rPr lang="en-US" sz="1200" dirty="0"/>
              <a:t>Total Contributions</a:t>
            </a:r>
          </a:p>
        </p:txBody>
      </p:sp>
      <p:sp>
        <p:nvSpPr>
          <p:cNvPr id="119" name="TextBox 118"/>
          <p:cNvSpPr txBox="1"/>
          <p:nvPr/>
        </p:nvSpPr>
        <p:spPr bwMode="gray">
          <a:xfrm>
            <a:off x="-15215121" y="3125414"/>
            <a:ext cx="2279024" cy="307777"/>
          </a:xfrm>
          <a:prstGeom prst="rect">
            <a:avLst/>
          </a:prstGeom>
          <a:noFill/>
        </p:spPr>
        <p:txBody>
          <a:bodyPr wrap="square" lIns="0" tIns="0" rIns="0" bIns="0" rtlCol="0">
            <a:sp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1000" b="0" i="0" u="none" strike="noStrike" kern="1200" cap="none" spc="0" normalizeH="0" baseline="0" noProof="0" dirty="0">
                <a:ln>
                  <a:noFill/>
                </a:ln>
                <a:solidFill>
                  <a:srgbClr val="4F5861"/>
                </a:solidFill>
                <a:effectLst/>
                <a:uLnTx/>
                <a:uFillTx/>
                <a:latin typeface="Verdana"/>
                <a:ea typeface="+mn-ea"/>
                <a:cs typeface="+mn-cs"/>
              </a:rPr>
              <a:t>2002 legislation caps individual contributions to political campaigns</a:t>
            </a:r>
          </a:p>
        </p:txBody>
      </p:sp>
      <p:sp>
        <p:nvSpPr>
          <p:cNvPr id="120" name="TextBox 119"/>
          <p:cNvSpPr txBox="1"/>
          <p:nvPr/>
        </p:nvSpPr>
        <p:spPr bwMode="gray">
          <a:xfrm>
            <a:off x="-15145384" y="5615818"/>
            <a:ext cx="2190540" cy="461665"/>
          </a:xfrm>
          <a:prstGeom prst="rect">
            <a:avLst/>
          </a:prstGeom>
          <a:noFill/>
        </p:spPr>
        <p:txBody>
          <a:bodyPr wrap="square" lIns="0" tIns="0" rIns="0" bIns="0" rtlCol="0">
            <a:sp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1000" b="0" i="0" u="none" strike="noStrike" kern="1200" cap="none" spc="0" normalizeH="0" baseline="0" noProof="0" dirty="0">
                <a:ln>
                  <a:noFill/>
                </a:ln>
                <a:solidFill>
                  <a:srgbClr val="4F5861"/>
                </a:solidFill>
                <a:effectLst/>
                <a:uLnTx/>
                <a:uFillTx/>
                <a:latin typeface="Verdana"/>
                <a:ea typeface="+mn-ea"/>
                <a:cs typeface="+mn-cs"/>
              </a:rPr>
              <a:t>% of U.S. Adults </a:t>
            </a:r>
            <a:br>
              <a:rPr kumimoji="0" lang="en-US" sz="1000" b="0" i="0" u="none" strike="noStrike" kern="1200" cap="none" spc="0" normalizeH="0" baseline="0" noProof="0" dirty="0">
                <a:ln>
                  <a:noFill/>
                </a:ln>
                <a:solidFill>
                  <a:srgbClr val="4F5861"/>
                </a:solidFill>
                <a:effectLst/>
                <a:uLnTx/>
                <a:uFillTx/>
                <a:latin typeface="Verdana"/>
                <a:ea typeface="+mn-ea"/>
                <a:cs typeface="+mn-cs"/>
              </a:rPr>
            </a:br>
            <a:r>
              <a:rPr kumimoji="0" lang="en-US" sz="1000" b="0" i="0" u="none" strike="noStrike" kern="1200" cap="none" spc="0" normalizeH="0" baseline="0" noProof="0" dirty="0">
                <a:ln>
                  <a:noFill/>
                </a:ln>
                <a:solidFill>
                  <a:srgbClr val="4F5861"/>
                </a:solidFill>
                <a:effectLst/>
                <a:uLnTx/>
                <a:uFillTx/>
                <a:latin typeface="Verdana"/>
                <a:ea typeface="+mn-ea"/>
                <a:cs typeface="+mn-cs"/>
              </a:rPr>
              <a:t>Politically Active Online</a:t>
            </a:r>
            <a:br>
              <a:rPr kumimoji="0" lang="en-US" sz="1000" b="0" i="0" u="none" strike="noStrike" kern="1200" cap="none" spc="0" normalizeH="0" baseline="0" noProof="0" dirty="0">
                <a:ln>
                  <a:noFill/>
                </a:ln>
                <a:solidFill>
                  <a:srgbClr val="4F5861"/>
                </a:solidFill>
                <a:effectLst/>
                <a:uLnTx/>
                <a:uFillTx/>
                <a:latin typeface="Verdana"/>
                <a:ea typeface="+mn-ea"/>
                <a:cs typeface="+mn-cs"/>
              </a:rPr>
            </a:br>
            <a:r>
              <a:rPr kumimoji="0" lang="en-US" sz="1000" b="0" i="1" u="none" strike="noStrike" kern="1200" cap="none" spc="0" normalizeH="0" baseline="0" noProof="0" dirty="0">
                <a:ln>
                  <a:noFill/>
                </a:ln>
                <a:solidFill>
                  <a:srgbClr val="4F5861"/>
                </a:solidFill>
                <a:effectLst/>
                <a:uLnTx/>
                <a:uFillTx/>
                <a:latin typeface="Verdana"/>
                <a:ea typeface="+mn-ea"/>
                <a:cs typeface="+mn-cs"/>
              </a:rPr>
              <a:t>2004 vs. 2008</a:t>
            </a:r>
          </a:p>
        </p:txBody>
      </p:sp>
      <p:sp>
        <p:nvSpPr>
          <p:cNvPr id="121" name="Rectangle 120"/>
          <p:cNvSpPr/>
          <p:nvPr/>
        </p:nvSpPr>
        <p:spPr bwMode="gray">
          <a:xfrm>
            <a:off x="-10505452" y="5451048"/>
            <a:ext cx="170332" cy="170332"/>
          </a:xfrm>
          <a:prstGeom prst="rect">
            <a:avLst/>
          </a:prstGeom>
          <a:solidFill>
            <a:schemeClr val="accent3"/>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22" name="Text Placeholder 19"/>
          <p:cNvSpPr>
            <a:spLocks noGrp="1"/>
          </p:cNvSpPr>
          <p:nvPr>
            <p:ph type="body" sz="quarter" idx="4294967295"/>
          </p:nvPr>
        </p:nvSpPr>
        <p:spPr bwMode="gray">
          <a:xfrm>
            <a:off x="-10261344" y="5468388"/>
            <a:ext cx="1345944" cy="153888"/>
          </a:xfrm>
          <a:prstGeom prst="rect">
            <a:avLst/>
          </a:prstGeom>
        </p:spPr>
        <p:txBody>
          <a:bodyPr/>
          <a:lstStyle/>
          <a:p>
            <a:pPr>
              <a:spcBef>
                <a:spcPts val="500"/>
              </a:spcBef>
            </a:pPr>
            <a:r>
              <a:rPr lang="en-US" sz="1000" b="1" dirty="0"/>
              <a:t>Obama</a:t>
            </a:r>
            <a:r>
              <a:rPr lang="en-US" sz="1000" dirty="0"/>
              <a:t> Supporters</a:t>
            </a:r>
            <a:endParaRPr lang="en-US" sz="1000" i="1" dirty="0"/>
          </a:p>
        </p:txBody>
      </p:sp>
      <p:sp>
        <p:nvSpPr>
          <p:cNvPr id="123" name="Rectangle 122"/>
          <p:cNvSpPr/>
          <p:nvPr/>
        </p:nvSpPr>
        <p:spPr bwMode="gray">
          <a:xfrm>
            <a:off x="-12222316" y="5450874"/>
            <a:ext cx="170332" cy="170332"/>
          </a:xfrm>
          <a:prstGeom prst="rect">
            <a:avLst/>
          </a:prstGeom>
          <a:solidFill>
            <a:schemeClr val="bg1"/>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24" name="Text Placeholder 19"/>
          <p:cNvSpPr>
            <a:spLocks noGrp="1"/>
          </p:cNvSpPr>
          <p:nvPr>
            <p:ph type="body" sz="quarter" idx="4294967295"/>
          </p:nvPr>
        </p:nvSpPr>
        <p:spPr bwMode="gray">
          <a:xfrm>
            <a:off x="-11998528" y="5468214"/>
            <a:ext cx="1389088" cy="307777"/>
          </a:xfrm>
          <a:prstGeom prst="rect">
            <a:avLst/>
          </a:prstGeom>
        </p:spPr>
        <p:txBody>
          <a:bodyPr/>
          <a:lstStyle/>
          <a:p>
            <a:pPr>
              <a:spcBef>
                <a:spcPts val="500"/>
              </a:spcBef>
            </a:pPr>
            <a:r>
              <a:rPr lang="en-US" sz="1000" b="1" dirty="0"/>
              <a:t>McCain</a:t>
            </a:r>
            <a:r>
              <a:rPr lang="en-US" sz="1000" dirty="0"/>
              <a:t> Supporters</a:t>
            </a:r>
            <a:endParaRPr lang="en-US" sz="1000" i="1" dirty="0"/>
          </a:p>
        </p:txBody>
      </p:sp>
      <p:cxnSp>
        <p:nvCxnSpPr>
          <p:cNvPr id="125" name="Straight Connector 124"/>
          <p:cNvCxnSpPr/>
          <p:nvPr/>
        </p:nvCxnSpPr>
        <p:spPr bwMode="gray">
          <a:xfrm>
            <a:off x="-11009856" y="5782843"/>
            <a:ext cx="0" cy="1471863"/>
          </a:xfrm>
          <a:prstGeom prst="line">
            <a:avLst/>
          </a:prstGeom>
          <a:ln w="12700">
            <a:solidFill>
              <a:schemeClr val="accent3"/>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26" name="TextBox 125"/>
          <p:cNvSpPr txBox="1"/>
          <p:nvPr/>
        </p:nvSpPr>
        <p:spPr bwMode="gray">
          <a:xfrm>
            <a:off x="-12259762" y="5863503"/>
            <a:ext cx="1153705" cy="307777"/>
          </a:xfrm>
          <a:prstGeom prst="rect">
            <a:avLst/>
          </a:prstGeom>
          <a:noFill/>
        </p:spPr>
        <p:txBody>
          <a:bodyPr wrap="square" lIns="0" tIns="0" rIns="0" bIns="0" rtlCol="0">
            <a:spAutoFit/>
          </a:bodyPr>
          <a:lstStyle/>
          <a:p>
            <a:pPr marL="0" marR="0" lvl="0" indent="0" algn="r" defTabSz="537667" rtl="0" eaLnBrk="1" fontAlgn="auto" latinLnBrk="0" hangingPunct="1">
              <a:lnSpc>
                <a:spcPct val="100000"/>
              </a:lnSpc>
              <a:spcBef>
                <a:spcPts val="500"/>
              </a:spcBef>
              <a:spcAft>
                <a:spcPts val="0"/>
              </a:spcAft>
              <a:buClrTx/>
              <a:buSzTx/>
              <a:buFontTx/>
              <a:buNone/>
              <a:tabLst/>
              <a:defRPr/>
            </a:pPr>
            <a:r>
              <a:rPr kumimoji="0" lang="en-US" sz="1000" b="0" i="1" u="none" strike="noStrike" kern="1200" cap="none" spc="0" normalizeH="0" baseline="0" noProof="0" dirty="0">
                <a:ln>
                  <a:noFill/>
                </a:ln>
                <a:solidFill>
                  <a:srgbClr val="4F5861"/>
                </a:solidFill>
                <a:effectLst/>
                <a:uLnTx/>
                <a:uFillTx/>
                <a:latin typeface="Verdana"/>
                <a:ea typeface="+mn-ea"/>
                <a:cs typeface="+mn-cs"/>
              </a:rPr>
              <a:t>Signed up for election updates</a:t>
            </a:r>
          </a:p>
        </p:txBody>
      </p:sp>
      <p:sp>
        <p:nvSpPr>
          <p:cNvPr id="127" name="Rectangle 126"/>
          <p:cNvSpPr/>
          <p:nvPr/>
        </p:nvSpPr>
        <p:spPr bwMode="gray">
          <a:xfrm>
            <a:off x="-11011850" y="5810777"/>
            <a:ext cx="778497" cy="170332"/>
          </a:xfrm>
          <a:prstGeom prst="rect">
            <a:avLst/>
          </a:prstGeom>
          <a:solidFill>
            <a:schemeClr val="bg1"/>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28" name="Rectangle 127"/>
          <p:cNvSpPr/>
          <p:nvPr/>
        </p:nvSpPr>
        <p:spPr bwMode="gray">
          <a:xfrm>
            <a:off x="-11011850" y="6023488"/>
            <a:ext cx="1573210" cy="170332"/>
          </a:xfrm>
          <a:prstGeom prst="rect">
            <a:avLst/>
          </a:prstGeom>
          <a:solidFill>
            <a:schemeClr val="accent3"/>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29" name="Text Placeholder 19"/>
          <p:cNvSpPr>
            <a:spLocks noGrp="1"/>
          </p:cNvSpPr>
          <p:nvPr>
            <p:ph type="body" sz="quarter" idx="4294967295"/>
          </p:nvPr>
        </p:nvSpPr>
        <p:spPr bwMode="gray">
          <a:xfrm>
            <a:off x="-10183089" y="5835399"/>
            <a:ext cx="277089" cy="123111"/>
          </a:xfrm>
          <a:prstGeom prst="rect">
            <a:avLst/>
          </a:prstGeom>
        </p:spPr>
        <p:txBody>
          <a:bodyPr/>
          <a:lstStyle/>
          <a:p>
            <a:pPr>
              <a:spcBef>
                <a:spcPts val="500"/>
              </a:spcBef>
            </a:pPr>
            <a:r>
              <a:rPr lang="en-US" sz="800" dirty="0"/>
              <a:t>9%</a:t>
            </a:r>
            <a:endParaRPr lang="en-US" sz="800" i="1" dirty="0"/>
          </a:p>
        </p:txBody>
      </p:sp>
      <p:sp>
        <p:nvSpPr>
          <p:cNvPr id="130" name="Text Placeholder 19"/>
          <p:cNvSpPr>
            <a:spLocks noGrp="1"/>
          </p:cNvSpPr>
          <p:nvPr>
            <p:ph type="body" sz="quarter" idx="4294967295"/>
          </p:nvPr>
        </p:nvSpPr>
        <p:spPr bwMode="gray">
          <a:xfrm>
            <a:off x="-9401129" y="6047098"/>
            <a:ext cx="277089" cy="123111"/>
          </a:xfrm>
          <a:prstGeom prst="rect">
            <a:avLst/>
          </a:prstGeom>
        </p:spPr>
        <p:txBody>
          <a:bodyPr/>
          <a:lstStyle/>
          <a:p>
            <a:pPr>
              <a:spcBef>
                <a:spcPts val="500"/>
              </a:spcBef>
            </a:pPr>
            <a:r>
              <a:rPr lang="en-US" sz="800" dirty="0"/>
              <a:t>18%</a:t>
            </a:r>
            <a:endParaRPr lang="en-US" sz="800" i="1" dirty="0"/>
          </a:p>
        </p:txBody>
      </p:sp>
      <p:sp>
        <p:nvSpPr>
          <p:cNvPr id="131" name="Text Placeholder 19"/>
          <p:cNvSpPr>
            <a:spLocks noGrp="1"/>
          </p:cNvSpPr>
          <p:nvPr>
            <p:ph type="body" sz="quarter" idx="4294967295"/>
          </p:nvPr>
        </p:nvSpPr>
        <p:spPr bwMode="gray">
          <a:xfrm>
            <a:off x="-7409875" y="3696149"/>
            <a:ext cx="624321" cy="184666"/>
          </a:xfrm>
          <a:prstGeom prst="rect">
            <a:avLst/>
          </a:prstGeom>
        </p:spPr>
        <p:txBody>
          <a:bodyPr/>
          <a:lstStyle/>
          <a:p>
            <a:pPr algn="ctr">
              <a:spcBef>
                <a:spcPts val="500"/>
              </a:spcBef>
            </a:pPr>
            <a:r>
              <a:rPr lang="en-US" sz="1200" dirty="0"/>
              <a:t>$</a:t>
            </a:r>
            <a:r>
              <a:rPr lang="en-US" sz="1200" b="1" dirty="0"/>
              <a:t>265</a:t>
            </a:r>
            <a:r>
              <a:rPr lang="en-US" sz="1200" dirty="0"/>
              <a:t>M</a:t>
            </a:r>
          </a:p>
        </p:txBody>
      </p:sp>
      <p:grpSp>
        <p:nvGrpSpPr>
          <p:cNvPr id="132" name="Group 131"/>
          <p:cNvGrpSpPr/>
          <p:nvPr/>
        </p:nvGrpSpPr>
        <p:grpSpPr>
          <a:xfrm>
            <a:off x="-7371148" y="3954568"/>
            <a:ext cx="570018" cy="3114771"/>
            <a:chOff x="7165109" y="5303288"/>
            <a:chExt cx="518198" cy="1454296"/>
          </a:xfrm>
        </p:grpSpPr>
        <p:sp>
          <p:nvSpPr>
            <p:cNvPr id="133" name="Rectangle 132"/>
            <p:cNvSpPr/>
            <p:nvPr/>
          </p:nvSpPr>
          <p:spPr bwMode="gray">
            <a:xfrm>
              <a:off x="7165109" y="6035598"/>
              <a:ext cx="518198" cy="721986"/>
            </a:xfrm>
            <a:prstGeom prst="rect">
              <a:avLst/>
            </a:prstGeom>
            <a:solidFill>
              <a:schemeClr val="accent3"/>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34" name="Rectangle 133"/>
            <p:cNvSpPr/>
            <p:nvPr/>
          </p:nvSpPr>
          <p:spPr bwMode="gray">
            <a:xfrm>
              <a:off x="7165109" y="5303288"/>
              <a:ext cx="518198" cy="732310"/>
            </a:xfrm>
            <a:prstGeom prst="rect">
              <a:avLst/>
            </a:prstGeom>
            <a:solidFill>
              <a:schemeClr val="bg1"/>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grpSp>
      <p:sp>
        <p:nvSpPr>
          <p:cNvPr id="135" name="Text Placeholder 19"/>
          <p:cNvSpPr>
            <a:spLocks noGrp="1"/>
          </p:cNvSpPr>
          <p:nvPr>
            <p:ph type="body" sz="quarter" idx="4294967295"/>
          </p:nvPr>
        </p:nvSpPr>
        <p:spPr bwMode="gray">
          <a:xfrm>
            <a:off x="-8111112" y="5834093"/>
            <a:ext cx="624321" cy="184666"/>
          </a:xfrm>
          <a:prstGeom prst="rect">
            <a:avLst/>
          </a:prstGeom>
        </p:spPr>
        <p:txBody>
          <a:bodyPr/>
          <a:lstStyle/>
          <a:p>
            <a:pPr algn="ctr">
              <a:spcBef>
                <a:spcPts val="500"/>
              </a:spcBef>
            </a:pPr>
            <a:r>
              <a:rPr lang="en-US" sz="1200" dirty="0"/>
              <a:t>$</a:t>
            </a:r>
            <a:r>
              <a:rPr lang="en-US" sz="1200" b="1" dirty="0"/>
              <a:t>88</a:t>
            </a:r>
            <a:r>
              <a:rPr lang="en-US" sz="1200" dirty="0"/>
              <a:t>M</a:t>
            </a:r>
          </a:p>
        </p:txBody>
      </p:sp>
      <p:grpSp>
        <p:nvGrpSpPr>
          <p:cNvPr id="136" name="Group 135"/>
          <p:cNvGrpSpPr/>
          <p:nvPr/>
        </p:nvGrpSpPr>
        <p:grpSpPr>
          <a:xfrm>
            <a:off x="-8072385" y="6066439"/>
            <a:ext cx="570018" cy="1005824"/>
            <a:chOff x="8286107" y="5281712"/>
            <a:chExt cx="518198" cy="1475872"/>
          </a:xfrm>
        </p:grpSpPr>
        <p:sp>
          <p:nvSpPr>
            <p:cNvPr id="137" name="Rectangle 136"/>
            <p:cNvSpPr/>
            <p:nvPr/>
          </p:nvSpPr>
          <p:spPr bwMode="gray">
            <a:xfrm>
              <a:off x="8286107" y="5281712"/>
              <a:ext cx="518198" cy="1220688"/>
            </a:xfrm>
            <a:prstGeom prst="rect">
              <a:avLst/>
            </a:prstGeom>
            <a:solidFill>
              <a:schemeClr val="bg1"/>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38" name="Rectangle 137"/>
            <p:cNvSpPr/>
            <p:nvPr/>
          </p:nvSpPr>
          <p:spPr bwMode="gray">
            <a:xfrm>
              <a:off x="8286107" y="6381086"/>
              <a:ext cx="518198" cy="376498"/>
            </a:xfrm>
            <a:prstGeom prst="rect">
              <a:avLst/>
            </a:prstGeom>
            <a:solidFill>
              <a:schemeClr val="accent3"/>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grpSp>
      <p:cxnSp>
        <p:nvCxnSpPr>
          <p:cNvPr id="139" name="Straight Connector 138"/>
          <p:cNvCxnSpPr/>
          <p:nvPr/>
        </p:nvCxnSpPr>
        <p:spPr bwMode="gray">
          <a:xfrm>
            <a:off x="-8302268" y="7076725"/>
            <a:ext cx="1616984" cy="0"/>
          </a:xfrm>
          <a:prstGeom prst="line">
            <a:avLst/>
          </a:prstGeom>
          <a:ln w="19050">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40" name="Text Placeholder 19"/>
          <p:cNvSpPr>
            <a:spLocks noGrp="1"/>
          </p:cNvSpPr>
          <p:nvPr>
            <p:ph type="body" sz="quarter" idx="4294967295"/>
          </p:nvPr>
        </p:nvSpPr>
        <p:spPr bwMode="gray">
          <a:xfrm>
            <a:off x="-8201378" y="7119304"/>
            <a:ext cx="830971" cy="153888"/>
          </a:xfrm>
          <a:prstGeom prst="rect">
            <a:avLst/>
          </a:prstGeom>
        </p:spPr>
        <p:txBody>
          <a:bodyPr/>
          <a:lstStyle/>
          <a:p>
            <a:pPr algn="ctr">
              <a:spcBef>
                <a:spcPts val="500"/>
              </a:spcBef>
            </a:pPr>
            <a:r>
              <a:rPr lang="en-US" sz="1000" dirty="0"/>
              <a:t>McCain</a:t>
            </a:r>
          </a:p>
        </p:txBody>
      </p:sp>
      <p:sp>
        <p:nvSpPr>
          <p:cNvPr id="141" name="Text Placeholder 19"/>
          <p:cNvSpPr>
            <a:spLocks noGrp="1"/>
          </p:cNvSpPr>
          <p:nvPr>
            <p:ph type="body" sz="quarter" idx="4294967295"/>
          </p:nvPr>
        </p:nvSpPr>
        <p:spPr bwMode="gray">
          <a:xfrm>
            <a:off x="-7485806" y="7117498"/>
            <a:ext cx="830971" cy="153888"/>
          </a:xfrm>
          <a:prstGeom prst="rect">
            <a:avLst/>
          </a:prstGeom>
        </p:spPr>
        <p:txBody>
          <a:bodyPr/>
          <a:lstStyle/>
          <a:p>
            <a:pPr algn="ctr">
              <a:spcBef>
                <a:spcPts val="500"/>
              </a:spcBef>
            </a:pPr>
            <a:r>
              <a:rPr lang="en-US" sz="1000" dirty="0"/>
              <a:t>Obama</a:t>
            </a:r>
          </a:p>
        </p:txBody>
      </p:sp>
      <p:sp>
        <p:nvSpPr>
          <p:cNvPr id="142" name="Oval 141"/>
          <p:cNvSpPr/>
          <p:nvPr/>
        </p:nvSpPr>
        <p:spPr bwMode="gray">
          <a:xfrm>
            <a:off x="-14745592" y="6846607"/>
            <a:ext cx="503398" cy="503398"/>
          </a:xfrm>
          <a:prstGeom prst="ellipse">
            <a:avLst/>
          </a:prstGeom>
          <a:solidFill>
            <a:schemeClr val="bg1"/>
          </a:solidFill>
          <a:ln w="1905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43" name="Oval 142"/>
          <p:cNvSpPr/>
          <p:nvPr/>
        </p:nvSpPr>
        <p:spPr bwMode="gray">
          <a:xfrm rot="10800000">
            <a:off x="-14612437" y="6218729"/>
            <a:ext cx="993127" cy="993127"/>
          </a:xfrm>
          <a:prstGeom prst="ellipse">
            <a:avLst/>
          </a:prstGeom>
          <a:solidFill>
            <a:schemeClr val="bg1"/>
          </a:solidFill>
          <a:ln w="28575">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44" name="Down Arrow 143"/>
          <p:cNvSpPr/>
          <p:nvPr/>
        </p:nvSpPr>
        <p:spPr bwMode="gray">
          <a:xfrm rot="10800000">
            <a:off x="-14298157" y="6304189"/>
            <a:ext cx="377103" cy="788159"/>
          </a:xfrm>
          <a:prstGeom prst="downArrow">
            <a:avLst/>
          </a:prstGeom>
          <a:solidFill>
            <a:schemeClr val="bg2"/>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45" name="TextBox 144"/>
          <p:cNvSpPr txBox="1"/>
          <p:nvPr/>
        </p:nvSpPr>
        <p:spPr bwMode="gray">
          <a:xfrm>
            <a:off x="-14690026" y="6548117"/>
            <a:ext cx="1157725" cy="307777"/>
          </a:xfrm>
          <a:prstGeom prst="rect">
            <a:avLst/>
          </a:prstGeom>
          <a:noFill/>
        </p:spPr>
        <p:txBody>
          <a:bodyPr wrap="square" lIns="0" tIns="0" rIns="0" bIns="0" rtlCol="0">
            <a:sp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2000" b="1" i="0" u="none" strike="noStrike" kern="1200" cap="none" spc="0" normalizeH="0" baseline="0" noProof="0" dirty="0">
                <a:ln>
                  <a:noFill/>
                </a:ln>
                <a:solidFill>
                  <a:srgbClr val="4F5861"/>
                </a:solidFill>
                <a:effectLst/>
                <a:uLnTx/>
                <a:uFillTx/>
                <a:latin typeface="Verdana"/>
                <a:ea typeface="+mn-ea"/>
                <a:cs typeface="+mn-cs"/>
              </a:rPr>
              <a:t>+</a:t>
            </a:r>
            <a:r>
              <a:rPr kumimoji="0" lang="en-US" sz="2000" b="0" i="0" u="none" strike="noStrike" kern="1200" cap="none" spc="0" normalizeH="0" baseline="0" noProof="0" dirty="0">
                <a:ln>
                  <a:noFill/>
                </a:ln>
                <a:solidFill>
                  <a:srgbClr val="4F5861"/>
                </a:solidFill>
                <a:effectLst/>
                <a:uLnTx/>
                <a:uFillTx/>
                <a:latin typeface="Verdana"/>
                <a:ea typeface="+mn-ea"/>
                <a:cs typeface="+mn-cs"/>
              </a:rPr>
              <a:t>24%</a:t>
            </a:r>
            <a:endParaRPr kumimoji="0" lang="en-US" sz="2000" b="0" i="1" u="none" strike="noStrike" kern="1200" cap="none" spc="0" normalizeH="0" baseline="0" noProof="0" dirty="0">
              <a:ln>
                <a:noFill/>
              </a:ln>
              <a:solidFill>
                <a:srgbClr val="4F5861"/>
              </a:solidFill>
              <a:effectLst/>
              <a:uLnTx/>
              <a:uFillTx/>
              <a:latin typeface="Verdana"/>
              <a:ea typeface="+mn-ea"/>
              <a:cs typeface="+mn-cs"/>
            </a:endParaRPr>
          </a:p>
        </p:txBody>
      </p:sp>
      <p:pic>
        <p:nvPicPr>
          <p:cNvPr id="146" name="Picture 2" descr="\\advisory.com\files\Public\Share\ABC Templates and Resources\ABC Art Icons Logos\ABC Modern Icons\Person_Casual_with_comput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4673837" y="6959785"/>
            <a:ext cx="291189" cy="241827"/>
          </a:xfrm>
          <a:prstGeom prst="rect">
            <a:avLst/>
          </a:prstGeom>
          <a:noFill/>
          <a:extLst>
            <a:ext uri="{909E8E84-426E-40dd-AFC4-6F175D3DCCD1}">
              <a14:hiddenFill xmlns:a14="http://schemas.microsoft.com/office/drawing/2010/main" xmlns="">
                <a:solidFill>
                  <a:srgbClr val="FFFFFF"/>
                </a:solidFill>
              </a14:hiddenFill>
            </a:ext>
          </a:extLst>
        </p:spPr>
      </p:pic>
      <p:sp>
        <p:nvSpPr>
          <p:cNvPr id="147" name="TextBox 146"/>
          <p:cNvSpPr txBox="1"/>
          <p:nvPr/>
        </p:nvSpPr>
        <p:spPr bwMode="gray">
          <a:xfrm>
            <a:off x="-12276056" y="6840094"/>
            <a:ext cx="1153705" cy="307777"/>
          </a:xfrm>
          <a:prstGeom prst="rect">
            <a:avLst/>
          </a:prstGeom>
          <a:noFill/>
        </p:spPr>
        <p:txBody>
          <a:bodyPr wrap="square" lIns="0" tIns="0" rIns="0" bIns="0" rtlCol="0">
            <a:spAutoFit/>
          </a:bodyPr>
          <a:lstStyle/>
          <a:p>
            <a:pPr marL="0" marR="0" lvl="0" indent="0" algn="r" defTabSz="537667" rtl="0" eaLnBrk="1" fontAlgn="auto" latinLnBrk="0" hangingPunct="1">
              <a:lnSpc>
                <a:spcPct val="100000"/>
              </a:lnSpc>
              <a:spcBef>
                <a:spcPts val="500"/>
              </a:spcBef>
              <a:spcAft>
                <a:spcPts val="0"/>
              </a:spcAft>
              <a:buClrTx/>
              <a:buSzTx/>
              <a:buFontTx/>
              <a:buNone/>
              <a:tabLst/>
              <a:defRPr/>
            </a:pPr>
            <a:r>
              <a:rPr kumimoji="0" lang="en-US" sz="1000" b="0" i="1" u="none" strike="noStrike" kern="1200" cap="none" spc="0" normalizeH="0" baseline="0" noProof="0" dirty="0">
                <a:ln>
                  <a:noFill/>
                </a:ln>
                <a:solidFill>
                  <a:srgbClr val="4F5861"/>
                </a:solidFill>
                <a:effectLst/>
                <a:uLnTx/>
                <a:uFillTx/>
                <a:latin typeface="Verdana"/>
                <a:ea typeface="+mn-ea"/>
                <a:cs typeface="+mn-cs"/>
              </a:rPr>
              <a:t>Donated money online</a:t>
            </a:r>
          </a:p>
        </p:txBody>
      </p:sp>
      <p:sp>
        <p:nvSpPr>
          <p:cNvPr id="148" name="Rectangle 147"/>
          <p:cNvSpPr/>
          <p:nvPr/>
        </p:nvSpPr>
        <p:spPr bwMode="gray">
          <a:xfrm>
            <a:off x="-11009856" y="6794834"/>
            <a:ext cx="646655" cy="170332"/>
          </a:xfrm>
          <a:prstGeom prst="rect">
            <a:avLst/>
          </a:prstGeom>
          <a:solidFill>
            <a:schemeClr val="bg1"/>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49" name="Rectangle 148"/>
          <p:cNvSpPr/>
          <p:nvPr/>
        </p:nvSpPr>
        <p:spPr bwMode="gray">
          <a:xfrm>
            <a:off x="-11009856" y="7007545"/>
            <a:ext cx="1225776" cy="170332"/>
          </a:xfrm>
          <a:prstGeom prst="rect">
            <a:avLst/>
          </a:prstGeom>
          <a:solidFill>
            <a:schemeClr val="accent3"/>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50" name="Text Placeholder 19"/>
          <p:cNvSpPr>
            <a:spLocks noGrp="1"/>
          </p:cNvSpPr>
          <p:nvPr>
            <p:ph type="body" sz="quarter" idx="4294967295"/>
          </p:nvPr>
        </p:nvSpPr>
        <p:spPr bwMode="gray">
          <a:xfrm>
            <a:off x="-10336395" y="6819456"/>
            <a:ext cx="277089" cy="123111"/>
          </a:xfrm>
          <a:prstGeom prst="rect">
            <a:avLst/>
          </a:prstGeom>
        </p:spPr>
        <p:txBody>
          <a:bodyPr/>
          <a:lstStyle/>
          <a:p>
            <a:pPr>
              <a:spcBef>
                <a:spcPts val="500"/>
              </a:spcBef>
            </a:pPr>
            <a:r>
              <a:rPr lang="en-US" sz="800" dirty="0"/>
              <a:t>6%</a:t>
            </a:r>
            <a:endParaRPr lang="en-US" sz="800" i="1" dirty="0"/>
          </a:p>
        </p:txBody>
      </p:sp>
      <p:sp>
        <p:nvSpPr>
          <p:cNvPr id="151" name="Text Placeholder 19"/>
          <p:cNvSpPr>
            <a:spLocks noGrp="1"/>
          </p:cNvSpPr>
          <p:nvPr>
            <p:ph type="body" sz="quarter" idx="4294967295"/>
          </p:nvPr>
        </p:nvSpPr>
        <p:spPr bwMode="gray">
          <a:xfrm>
            <a:off x="-9760065" y="7031155"/>
            <a:ext cx="277089" cy="123111"/>
          </a:xfrm>
          <a:prstGeom prst="rect">
            <a:avLst/>
          </a:prstGeom>
        </p:spPr>
        <p:txBody>
          <a:bodyPr/>
          <a:lstStyle/>
          <a:p>
            <a:pPr>
              <a:spcBef>
                <a:spcPts val="500"/>
              </a:spcBef>
            </a:pPr>
            <a:r>
              <a:rPr lang="en-US" sz="800" dirty="0"/>
              <a:t>15%</a:t>
            </a:r>
            <a:endParaRPr lang="en-US" sz="800" i="1" dirty="0"/>
          </a:p>
        </p:txBody>
      </p:sp>
      <p:sp>
        <p:nvSpPr>
          <p:cNvPr id="152" name="TextBox 151"/>
          <p:cNvSpPr txBox="1"/>
          <p:nvPr/>
        </p:nvSpPr>
        <p:spPr bwMode="gray">
          <a:xfrm>
            <a:off x="-12236394" y="6326840"/>
            <a:ext cx="1153705" cy="307777"/>
          </a:xfrm>
          <a:prstGeom prst="rect">
            <a:avLst/>
          </a:prstGeom>
          <a:noFill/>
        </p:spPr>
        <p:txBody>
          <a:bodyPr wrap="square" lIns="0" tIns="0" rIns="0" bIns="0" rtlCol="0">
            <a:spAutoFit/>
          </a:bodyPr>
          <a:lstStyle/>
          <a:p>
            <a:pPr marL="0" marR="0" lvl="0" indent="0" algn="r" defTabSz="537667" rtl="0" eaLnBrk="1" fontAlgn="auto" latinLnBrk="0" hangingPunct="1">
              <a:lnSpc>
                <a:spcPct val="100000"/>
              </a:lnSpc>
              <a:spcBef>
                <a:spcPts val="500"/>
              </a:spcBef>
              <a:spcAft>
                <a:spcPts val="0"/>
              </a:spcAft>
              <a:buClrTx/>
              <a:buSzTx/>
              <a:buFontTx/>
              <a:buNone/>
              <a:tabLst/>
              <a:defRPr/>
            </a:pPr>
            <a:r>
              <a:rPr kumimoji="0" lang="en-US" sz="1000" b="0" i="1" u="none" strike="noStrike" kern="1200" cap="none" spc="0" normalizeH="0" baseline="0" noProof="0" dirty="0">
                <a:ln>
                  <a:noFill/>
                </a:ln>
                <a:solidFill>
                  <a:srgbClr val="4F5861"/>
                </a:solidFill>
                <a:effectLst/>
                <a:uLnTx/>
                <a:uFillTx/>
                <a:latin typeface="Verdana"/>
                <a:ea typeface="+mn-ea"/>
                <a:cs typeface="+mn-cs"/>
              </a:rPr>
              <a:t>Signed up for email alerts</a:t>
            </a:r>
          </a:p>
        </p:txBody>
      </p:sp>
      <p:sp>
        <p:nvSpPr>
          <p:cNvPr id="153" name="Rectangle 152"/>
          <p:cNvSpPr/>
          <p:nvPr/>
        </p:nvSpPr>
        <p:spPr bwMode="gray">
          <a:xfrm>
            <a:off x="-11011805" y="6297822"/>
            <a:ext cx="722265" cy="170332"/>
          </a:xfrm>
          <a:prstGeom prst="rect">
            <a:avLst/>
          </a:prstGeom>
          <a:solidFill>
            <a:schemeClr val="bg1"/>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54" name="Rectangle 153"/>
          <p:cNvSpPr/>
          <p:nvPr/>
        </p:nvSpPr>
        <p:spPr bwMode="gray">
          <a:xfrm>
            <a:off x="-11011805" y="6510533"/>
            <a:ext cx="1105805" cy="170332"/>
          </a:xfrm>
          <a:prstGeom prst="rect">
            <a:avLst/>
          </a:prstGeom>
          <a:solidFill>
            <a:schemeClr val="accent3"/>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55" name="Text Placeholder 19"/>
          <p:cNvSpPr>
            <a:spLocks noGrp="1"/>
          </p:cNvSpPr>
          <p:nvPr>
            <p:ph type="body" sz="quarter" idx="4294967295"/>
          </p:nvPr>
        </p:nvSpPr>
        <p:spPr bwMode="gray">
          <a:xfrm>
            <a:off x="-10256749" y="6322444"/>
            <a:ext cx="277089" cy="123111"/>
          </a:xfrm>
          <a:prstGeom prst="rect">
            <a:avLst/>
          </a:prstGeom>
        </p:spPr>
        <p:txBody>
          <a:bodyPr/>
          <a:lstStyle/>
          <a:p>
            <a:pPr>
              <a:spcBef>
                <a:spcPts val="500"/>
              </a:spcBef>
            </a:pPr>
            <a:r>
              <a:rPr lang="en-US" sz="800" dirty="0"/>
              <a:t>8%</a:t>
            </a:r>
            <a:endParaRPr lang="en-US" sz="800" i="1" dirty="0"/>
          </a:p>
        </p:txBody>
      </p:sp>
      <p:sp>
        <p:nvSpPr>
          <p:cNvPr id="156" name="Text Placeholder 19"/>
          <p:cNvSpPr>
            <a:spLocks noGrp="1"/>
          </p:cNvSpPr>
          <p:nvPr>
            <p:ph type="body" sz="quarter" idx="4294967295"/>
          </p:nvPr>
        </p:nvSpPr>
        <p:spPr bwMode="gray">
          <a:xfrm>
            <a:off x="-9853204" y="6534143"/>
            <a:ext cx="277089" cy="123111"/>
          </a:xfrm>
          <a:prstGeom prst="rect">
            <a:avLst/>
          </a:prstGeom>
        </p:spPr>
        <p:txBody>
          <a:bodyPr/>
          <a:lstStyle/>
          <a:p>
            <a:pPr>
              <a:spcBef>
                <a:spcPts val="500"/>
              </a:spcBef>
            </a:pPr>
            <a:r>
              <a:rPr lang="en-US" sz="800" dirty="0"/>
              <a:t>12%</a:t>
            </a:r>
            <a:endParaRPr lang="en-US" sz="800" i="1" dirty="0"/>
          </a:p>
        </p:txBody>
      </p:sp>
      <p:grpSp>
        <p:nvGrpSpPr>
          <p:cNvPr id="157" name="Group 156"/>
          <p:cNvGrpSpPr/>
          <p:nvPr/>
        </p:nvGrpSpPr>
        <p:grpSpPr>
          <a:xfrm>
            <a:off x="-15065191" y="3685324"/>
            <a:ext cx="423088" cy="981597"/>
            <a:chOff x="939983" y="3795942"/>
            <a:chExt cx="423088" cy="981597"/>
          </a:xfrm>
        </p:grpSpPr>
        <p:pic>
          <p:nvPicPr>
            <p:cNvPr id="158" name="Picture 3" descr="\\advisory.com\files\Public\Share\ABC Templates and Resources\ABC Art Icons Logos\ABC Modern Icons\Mone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2346" y="3795942"/>
              <a:ext cx="130725" cy="239132"/>
            </a:xfrm>
            <a:prstGeom prst="rect">
              <a:avLst/>
            </a:prstGeom>
            <a:noFill/>
            <a:extLst>
              <a:ext uri="{909E8E84-426E-40dd-AFC4-6F175D3DCCD1}">
                <a14:hiddenFill xmlns:a14="http://schemas.microsoft.com/office/drawing/2010/main" xmlns="">
                  <a:solidFill>
                    <a:srgbClr val="FFFFFF"/>
                  </a:solidFill>
                </a14:hiddenFill>
              </a:ext>
            </a:extLst>
          </p:spPr>
        </p:pic>
        <p:pic>
          <p:nvPicPr>
            <p:cNvPr id="159" name="Picture 2" descr="\\advisory.com\files\Public\Share\ABC Templates and Resources\ABC Art Icons Logos\ABC Modern Icons\Stick_Exec_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983" y="3907070"/>
              <a:ext cx="327878" cy="870469"/>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60" name="Group 159"/>
          <p:cNvGrpSpPr/>
          <p:nvPr/>
        </p:nvGrpSpPr>
        <p:grpSpPr>
          <a:xfrm>
            <a:off x="-13903154" y="3734411"/>
            <a:ext cx="197375" cy="457923"/>
            <a:chOff x="939983" y="3795942"/>
            <a:chExt cx="423088" cy="981597"/>
          </a:xfrm>
        </p:grpSpPr>
        <p:pic>
          <p:nvPicPr>
            <p:cNvPr id="161" name="Picture 3" descr="\\advisory.com\files\Public\Share\ABC Templates and Resources\ABC Art Icons Logos\ABC Modern Icons\Mone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2346" y="3795942"/>
              <a:ext cx="130725" cy="239132"/>
            </a:xfrm>
            <a:prstGeom prst="rect">
              <a:avLst/>
            </a:prstGeom>
            <a:noFill/>
            <a:extLst>
              <a:ext uri="{909E8E84-426E-40dd-AFC4-6F175D3DCCD1}">
                <a14:hiddenFill xmlns:a14="http://schemas.microsoft.com/office/drawing/2010/main" xmlns="">
                  <a:solidFill>
                    <a:srgbClr val="FFFFFF"/>
                  </a:solidFill>
                </a14:hiddenFill>
              </a:ext>
            </a:extLst>
          </p:spPr>
        </p:pic>
        <p:pic>
          <p:nvPicPr>
            <p:cNvPr id="162" name="Picture 2" descr="\\advisory.com\files\Public\Share\ABC Templates and Resources\ABC Art Icons Logos\ABC Modern Icons\Stick_Exec_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983" y="3907070"/>
              <a:ext cx="327878" cy="870469"/>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63" name="Group 162"/>
          <p:cNvGrpSpPr/>
          <p:nvPr/>
        </p:nvGrpSpPr>
        <p:grpSpPr>
          <a:xfrm>
            <a:off x="-13697515" y="3734411"/>
            <a:ext cx="197375" cy="457923"/>
            <a:chOff x="939983" y="3795942"/>
            <a:chExt cx="423088" cy="981597"/>
          </a:xfrm>
        </p:grpSpPr>
        <p:pic>
          <p:nvPicPr>
            <p:cNvPr id="164" name="Picture 3" descr="\\advisory.com\files\Public\Share\ABC Templates and Resources\ABC Art Icons Logos\ABC Modern Icons\Mone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2346" y="3795942"/>
              <a:ext cx="130725" cy="239132"/>
            </a:xfrm>
            <a:prstGeom prst="rect">
              <a:avLst/>
            </a:prstGeom>
            <a:noFill/>
            <a:extLst>
              <a:ext uri="{909E8E84-426E-40dd-AFC4-6F175D3DCCD1}">
                <a14:hiddenFill xmlns:a14="http://schemas.microsoft.com/office/drawing/2010/main" xmlns="">
                  <a:solidFill>
                    <a:srgbClr val="FFFFFF"/>
                  </a:solidFill>
                </a14:hiddenFill>
              </a:ext>
            </a:extLst>
          </p:spPr>
        </p:pic>
        <p:pic>
          <p:nvPicPr>
            <p:cNvPr id="165" name="Picture 2" descr="\\advisory.com\files\Public\Share\ABC Templates and Resources\ABC Art Icons Logos\ABC Modern Icons\Stick_Exec_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983" y="3907070"/>
              <a:ext cx="327878" cy="870469"/>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66" name="Group 165"/>
          <p:cNvGrpSpPr/>
          <p:nvPr/>
        </p:nvGrpSpPr>
        <p:grpSpPr>
          <a:xfrm>
            <a:off x="-13494983" y="3734411"/>
            <a:ext cx="197375" cy="457923"/>
            <a:chOff x="939983" y="3795942"/>
            <a:chExt cx="423088" cy="981597"/>
          </a:xfrm>
        </p:grpSpPr>
        <p:pic>
          <p:nvPicPr>
            <p:cNvPr id="167" name="Picture 3" descr="\\advisory.com\files\Public\Share\ABC Templates and Resources\ABC Art Icons Logos\ABC Modern Icons\Mone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2346" y="3795942"/>
              <a:ext cx="130725" cy="239132"/>
            </a:xfrm>
            <a:prstGeom prst="rect">
              <a:avLst/>
            </a:prstGeom>
            <a:noFill/>
            <a:extLst>
              <a:ext uri="{909E8E84-426E-40dd-AFC4-6F175D3DCCD1}">
                <a14:hiddenFill xmlns:a14="http://schemas.microsoft.com/office/drawing/2010/main" xmlns="">
                  <a:solidFill>
                    <a:srgbClr val="FFFFFF"/>
                  </a:solidFill>
                </a14:hiddenFill>
              </a:ext>
            </a:extLst>
          </p:spPr>
        </p:pic>
        <p:pic>
          <p:nvPicPr>
            <p:cNvPr id="168" name="Picture 2" descr="\\advisory.com\files\Public\Share\ABC Templates and Resources\ABC Art Icons Logos\ABC Modern Icons\Stick_Exec_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983" y="3907070"/>
              <a:ext cx="327878" cy="870469"/>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69" name="Group 168"/>
          <p:cNvGrpSpPr/>
          <p:nvPr/>
        </p:nvGrpSpPr>
        <p:grpSpPr>
          <a:xfrm>
            <a:off x="-13297608" y="3734411"/>
            <a:ext cx="197375" cy="457923"/>
            <a:chOff x="939983" y="3795942"/>
            <a:chExt cx="423088" cy="981597"/>
          </a:xfrm>
        </p:grpSpPr>
        <p:pic>
          <p:nvPicPr>
            <p:cNvPr id="170" name="Picture 3" descr="\\advisory.com\files\Public\Share\ABC Templates and Resources\ABC Art Icons Logos\ABC Modern Icons\Mone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2346" y="3795942"/>
              <a:ext cx="130725" cy="239132"/>
            </a:xfrm>
            <a:prstGeom prst="rect">
              <a:avLst/>
            </a:prstGeom>
            <a:noFill/>
            <a:extLst>
              <a:ext uri="{909E8E84-426E-40dd-AFC4-6F175D3DCCD1}">
                <a14:hiddenFill xmlns:a14="http://schemas.microsoft.com/office/drawing/2010/main" xmlns="">
                  <a:solidFill>
                    <a:srgbClr val="FFFFFF"/>
                  </a:solidFill>
                </a14:hiddenFill>
              </a:ext>
            </a:extLst>
          </p:spPr>
        </p:pic>
        <p:pic>
          <p:nvPicPr>
            <p:cNvPr id="171" name="Picture 2" descr="\\advisory.com\files\Public\Share\ABC Templates and Resources\ABC Art Icons Logos\ABC Modern Icons\Stick_Exec_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983" y="3907070"/>
              <a:ext cx="327878" cy="870469"/>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72" name="Group 171"/>
          <p:cNvGrpSpPr/>
          <p:nvPr/>
        </p:nvGrpSpPr>
        <p:grpSpPr>
          <a:xfrm>
            <a:off x="-13905772" y="4203608"/>
            <a:ext cx="197375" cy="457923"/>
            <a:chOff x="939983" y="3795942"/>
            <a:chExt cx="423088" cy="981597"/>
          </a:xfrm>
        </p:grpSpPr>
        <p:pic>
          <p:nvPicPr>
            <p:cNvPr id="173" name="Picture 3" descr="\\advisory.com\files\Public\Share\ABC Templates and Resources\ABC Art Icons Logos\ABC Modern Icons\Mone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2346" y="3795942"/>
              <a:ext cx="130725" cy="239132"/>
            </a:xfrm>
            <a:prstGeom prst="rect">
              <a:avLst/>
            </a:prstGeom>
            <a:noFill/>
            <a:extLst>
              <a:ext uri="{909E8E84-426E-40dd-AFC4-6F175D3DCCD1}">
                <a14:hiddenFill xmlns:a14="http://schemas.microsoft.com/office/drawing/2010/main" xmlns="">
                  <a:solidFill>
                    <a:srgbClr val="FFFFFF"/>
                  </a:solidFill>
                </a14:hiddenFill>
              </a:ext>
            </a:extLst>
          </p:spPr>
        </p:pic>
        <p:pic>
          <p:nvPicPr>
            <p:cNvPr id="174" name="Picture 2" descr="\\advisory.com\files\Public\Share\ABC Templates and Resources\ABC Art Icons Logos\ABC Modern Icons\Stick_Exec_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983" y="3907070"/>
              <a:ext cx="327878" cy="870469"/>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75" name="Group 174"/>
          <p:cNvGrpSpPr/>
          <p:nvPr/>
        </p:nvGrpSpPr>
        <p:grpSpPr>
          <a:xfrm>
            <a:off x="-13700133" y="4203608"/>
            <a:ext cx="197375" cy="457923"/>
            <a:chOff x="939983" y="3795942"/>
            <a:chExt cx="423088" cy="981597"/>
          </a:xfrm>
        </p:grpSpPr>
        <p:pic>
          <p:nvPicPr>
            <p:cNvPr id="176" name="Picture 3" descr="\\advisory.com\files\Public\Share\ABC Templates and Resources\ABC Art Icons Logos\ABC Modern Icons\Mone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2346" y="3795942"/>
              <a:ext cx="130725" cy="239132"/>
            </a:xfrm>
            <a:prstGeom prst="rect">
              <a:avLst/>
            </a:prstGeom>
            <a:noFill/>
            <a:extLst>
              <a:ext uri="{909E8E84-426E-40dd-AFC4-6F175D3DCCD1}">
                <a14:hiddenFill xmlns:a14="http://schemas.microsoft.com/office/drawing/2010/main" xmlns="">
                  <a:solidFill>
                    <a:srgbClr val="FFFFFF"/>
                  </a:solidFill>
                </a14:hiddenFill>
              </a:ext>
            </a:extLst>
          </p:spPr>
        </p:pic>
        <p:pic>
          <p:nvPicPr>
            <p:cNvPr id="177" name="Picture 2" descr="\\advisory.com\files\Public\Share\ABC Templates and Resources\ABC Art Icons Logos\ABC Modern Icons\Stick_Exec_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983" y="3907070"/>
              <a:ext cx="327878" cy="870469"/>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78" name="Group 177"/>
          <p:cNvGrpSpPr/>
          <p:nvPr/>
        </p:nvGrpSpPr>
        <p:grpSpPr>
          <a:xfrm>
            <a:off x="-13497601" y="4203608"/>
            <a:ext cx="197375" cy="457923"/>
            <a:chOff x="939983" y="3795942"/>
            <a:chExt cx="423088" cy="981597"/>
          </a:xfrm>
        </p:grpSpPr>
        <p:pic>
          <p:nvPicPr>
            <p:cNvPr id="179" name="Picture 3" descr="\\advisory.com\files\Public\Share\ABC Templates and Resources\ABC Art Icons Logos\ABC Modern Icons\Mone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2346" y="3795942"/>
              <a:ext cx="130725" cy="239132"/>
            </a:xfrm>
            <a:prstGeom prst="rect">
              <a:avLst/>
            </a:prstGeom>
            <a:noFill/>
            <a:extLst>
              <a:ext uri="{909E8E84-426E-40dd-AFC4-6F175D3DCCD1}">
                <a14:hiddenFill xmlns:a14="http://schemas.microsoft.com/office/drawing/2010/main" xmlns="">
                  <a:solidFill>
                    <a:srgbClr val="FFFFFF"/>
                  </a:solidFill>
                </a14:hiddenFill>
              </a:ext>
            </a:extLst>
          </p:spPr>
        </p:pic>
        <p:pic>
          <p:nvPicPr>
            <p:cNvPr id="180" name="Picture 2" descr="\\advisory.com\files\Public\Share\ABC Templates and Resources\ABC Art Icons Logos\ABC Modern Icons\Stick_Exec_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983" y="3907070"/>
              <a:ext cx="327878" cy="870469"/>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81" name="Group 180"/>
          <p:cNvGrpSpPr/>
          <p:nvPr/>
        </p:nvGrpSpPr>
        <p:grpSpPr>
          <a:xfrm>
            <a:off x="-13300226" y="4203608"/>
            <a:ext cx="197375" cy="457923"/>
            <a:chOff x="939983" y="3795942"/>
            <a:chExt cx="423088" cy="981597"/>
          </a:xfrm>
        </p:grpSpPr>
        <p:pic>
          <p:nvPicPr>
            <p:cNvPr id="182" name="Picture 3" descr="\\advisory.com\files\Public\Share\ABC Templates and Resources\ABC Art Icons Logos\ABC Modern Icons\Mone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2346" y="3795942"/>
              <a:ext cx="130725" cy="239132"/>
            </a:xfrm>
            <a:prstGeom prst="rect">
              <a:avLst/>
            </a:prstGeom>
            <a:noFill/>
            <a:extLst>
              <a:ext uri="{909E8E84-426E-40dd-AFC4-6F175D3DCCD1}">
                <a14:hiddenFill xmlns:a14="http://schemas.microsoft.com/office/drawing/2010/main" xmlns="">
                  <a:solidFill>
                    <a:srgbClr val="FFFFFF"/>
                  </a:solidFill>
                </a14:hiddenFill>
              </a:ext>
            </a:extLst>
          </p:spPr>
        </p:pic>
        <p:pic>
          <p:nvPicPr>
            <p:cNvPr id="183" name="Picture 2" descr="\\advisory.com\files\Public\Share\ABC Templates and Resources\ABC Art Icons Logos\ABC Modern Icons\Stick_Exec_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983" y="3907070"/>
              <a:ext cx="327878" cy="870469"/>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184" name="TextBox 183"/>
          <p:cNvSpPr txBox="1"/>
          <p:nvPr/>
        </p:nvSpPr>
        <p:spPr bwMode="gray">
          <a:xfrm>
            <a:off x="-12537440" y="5149580"/>
            <a:ext cx="3779519" cy="184666"/>
          </a:xfrm>
          <a:prstGeom prst="rect">
            <a:avLst/>
          </a:prstGeom>
          <a:noFill/>
        </p:spPr>
        <p:txBody>
          <a:bodyPr wrap="square" lIns="0" tIns="0" rIns="0" bIns="0" rtlCol="0">
            <a:sp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1200" b="0" i="0" u="none" strike="noStrike" kern="1200" cap="none" spc="0" normalizeH="0" baseline="0" noProof="0" dirty="0">
                <a:ln>
                  <a:noFill/>
                </a:ln>
                <a:solidFill>
                  <a:srgbClr val="4F5861"/>
                </a:solidFill>
                <a:effectLst/>
                <a:uLnTx/>
                <a:uFillTx/>
                <a:latin typeface="Verdana"/>
                <a:ea typeface="+mn-ea"/>
                <a:cs typeface="+mn-cs"/>
              </a:rPr>
              <a:t>Voter Activity</a:t>
            </a:r>
            <a:endParaRPr kumimoji="0" lang="en-US" sz="1000" b="0" i="1" u="none" strike="noStrike" kern="1200" cap="none" spc="0" normalizeH="0" baseline="0" noProof="0" dirty="0">
              <a:ln>
                <a:noFill/>
              </a:ln>
              <a:solidFill>
                <a:srgbClr val="4F5861"/>
              </a:solidFill>
              <a:effectLst/>
              <a:uLnTx/>
              <a:uFillTx/>
              <a:latin typeface="Verdana"/>
              <a:ea typeface="+mn-ea"/>
              <a:cs typeface="+mn-cs"/>
            </a:endParaRPr>
          </a:p>
        </p:txBody>
      </p:sp>
      <p:pic>
        <p:nvPicPr>
          <p:cNvPr id="185" name="Picture 2" descr="https://upload.wikimedia.org/wikipedia/en/thumb/b/b4/Obama_logomark.svg/1024px-Obama_logomark.sv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33072" y="2516478"/>
            <a:ext cx="676347" cy="676347"/>
          </a:xfrm>
          <a:prstGeom prst="rect">
            <a:avLst/>
          </a:prstGeom>
          <a:noFill/>
          <a:extLst>
            <a:ext uri="{909E8E84-426E-40dd-AFC4-6F175D3DCCD1}">
              <a14:hiddenFill xmlns:a14="http://schemas.microsoft.com/office/drawing/2010/main" xmlns="">
                <a:solidFill>
                  <a:srgbClr val="FFFFFF"/>
                </a:solidFill>
              </a14:hiddenFill>
            </a:ext>
          </a:extLst>
        </p:spPr>
      </p:pic>
      <p:sp>
        <p:nvSpPr>
          <p:cNvPr id="186" name="TextBox 185"/>
          <p:cNvSpPr txBox="1"/>
          <p:nvPr/>
        </p:nvSpPr>
        <p:spPr bwMode="gray">
          <a:xfrm>
            <a:off x="-12536025" y="3434106"/>
            <a:ext cx="3779519" cy="184666"/>
          </a:xfrm>
          <a:prstGeom prst="rect">
            <a:avLst/>
          </a:prstGeom>
          <a:noFill/>
        </p:spPr>
        <p:txBody>
          <a:bodyPr wrap="square" lIns="0" tIns="0" rIns="0" bIns="0" rtlCol="0">
            <a:sp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1200" b="0" i="0" u="none" strike="noStrike" kern="1200" cap="none" spc="0" normalizeH="0" baseline="0" noProof="0" dirty="0">
                <a:ln>
                  <a:noFill/>
                </a:ln>
                <a:solidFill>
                  <a:srgbClr val="4F5861"/>
                </a:solidFill>
                <a:effectLst/>
                <a:uLnTx/>
                <a:uFillTx/>
                <a:latin typeface="Verdana"/>
                <a:ea typeface="+mn-ea"/>
                <a:cs typeface="+mn-cs"/>
              </a:rPr>
              <a:t>Digital Campaign Strategy</a:t>
            </a:r>
            <a:endParaRPr kumimoji="0" lang="en-US" sz="1000" b="0" i="1" u="none" strike="noStrike" kern="1200" cap="none" spc="0" normalizeH="0" baseline="0" noProof="0" dirty="0">
              <a:ln>
                <a:noFill/>
              </a:ln>
              <a:solidFill>
                <a:srgbClr val="4F5861"/>
              </a:solidFill>
              <a:effectLst/>
              <a:uLnTx/>
              <a:uFillTx/>
              <a:latin typeface="Verdana"/>
              <a:ea typeface="+mn-ea"/>
              <a:cs typeface="+mn-cs"/>
            </a:endParaRPr>
          </a:p>
        </p:txBody>
      </p:sp>
      <p:sp>
        <p:nvSpPr>
          <p:cNvPr id="187" name="Right Arrow 186"/>
          <p:cNvSpPr/>
          <p:nvPr/>
        </p:nvSpPr>
        <p:spPr bwMode="gray">
          <a:xfrm>
            <a:off x="-14485287" y="4066953"/>
            <a:ext cx="419604" cy="294952"/>
          </a:xfrm>
          <a:prstGeom prst="rightArrow">
            <a:avLst/>
          </a:prstGeom>
          <a:solidFill>
            <a:schemeClr val="bg1"/>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88" name="TextBox 187"/>
          <p:cNvSpPr txBox="1"/>
          <p:nvPr/>
        </p:nvSpPr>
        <p:spPr bwMode="gray">
          <a:xfrm>
            <a:off x="-11401440" y="2593206"/>
            <a:ext cx="2279024" cy="461665"/>
          </a:xfrm>
          <a:prstGeom prst="rect">
            <a:avLst/>
          </a:prstGeom>
          <a:noFill/>
        </p:spPr>
        <p:txBody>
          <a:bodyPr wrap="square" lIns="0" tIns="0" rIns="0" bIns="0" rtlCol="0">
            <a:spAutoFit/>
          </a:bodyPr>
          <a:lstStyle/>
          <a:p>
            <a:pPr marL="0" marR="0" lvl="0" indent="0" algn="l" defTabSz="537667" rtl="0" eaLnBrk="1" fontAlgn="auto" latinLnBrk="0" hangingPunct="1">
              <a:lnSpc>
                <a:spcPct val="100000"/>
              </a:lnSpc>
              <a:spcBef>
                <a:spcPts val="500"/>
              </a:spcBef>
              <a:spcAft>
                <a:spcPts val="0"/>
              </a:spcAft>
              <a:buClrTx/>
              <a:buSzTx/>
              <a:buFontTx/>
              <a:buNone/>
              <a:tabLst/>
              <a:defRPr/>
            </a:pPr>
            <a:r>
              <a:rPr kumimoji="0" lang="en-US" sz="1000" b="0" i="1" u="none" strike="noStrike" kern="1200" cap="none" spc="0" normalizeH="0" baseline="0" noProof="0" dirty="0">
                <a:ln>
                  <a:noFill/>
                </a:ln>
                <a:solidFill>
                  <a:srgbClr val="4F5861"/>
                </a:solidFill>
                <a:effectLst/>
                <a:uLnTx/>
                <a:uFillTx/>
                <a:latin typeface="Verdana"/>
                <a:ea typeface="+mn-ea"/>
                <a:cs typeface="+mn-cs"/>
              </a:rPr>
              <a:t>Obama campaign hires Facebook cofounder Chris Hughes to run digital/online strategy </a:t>
            </a:r>
          </a:p>
        </p:txBody>
      </p:sp>
      <p:sp>
        <p:nvSpPr>
          <p:cNvPr id="189" name="Text Placeholder 19"/>
          <p:cNvSpPr>
            <a:spLocks noGrp="1"/>
          </p:cNvSpPr>
          <p:nvPr>
            <p:ph type="body" sz="quarter" idx="4294967295"/>
          </p:nvPr>
        </p:nvSpPr>
        <p:spPr bwMode="gray">
          <a:xfrm>
            <a:off x="-15208243" y="4759108"/>
            <a:ext cx="624321" cy="153888"/>
          </a:xfrm>
          <a:prstGeom prst="rect">
            <a:avLst/>
          </a:prstGeom>
        </p:spPr>
        <p:txBody>
          <a:bodyPr/>
          <a:lstStyle/>
          <a:p>
            <a:pPr algn="ctr">
              <a:spcBef>
                <a:spcPts val="500"/>
              </a:spcBef>
            </a:pPr>
            <a:r>
              <a:rPr lang="en-US" sz="1000" i="1" dirty="0"/>
              <a:t>Before</a:t>
            </a:r>
          </a:p>
        </p:txBody>
      </p:sp>
      <p:sp>
        <p:nvSpPr>
          <p:cNvPr id="190" name="Text Placeholder 19"/>
          <p:cNvSpPr>
            <a:spLocks noGrp="1"/>
          </p:cNvSpPr>
          <p:nvPr>
            <p:ph type="body" sz="quarter" idx="4294967295"/>
          </p:nvPr>
        </p:nvSpPr>
        <p:spPr bwMode="gray">
          <a:xfrm>
            <a:off x="-13830159" y="4759108"/>
            <a:ext cx="624321" cy="153888"/>
          </a:xfrm>
          <a:prstGeom prst="rect">
            <a:avLst/>
          </a:prstGeom>
        </p:spPr>
        <p:txBody>
          <a:bodyPr/>
          <a:lstStyle/>
          <a:p>
            <a:pPr algn="ctr">
              <a:spcBef>
                <a:spcPts val="500"/>
              </a:spcBef>
            </a:pPr>
            <a:r>
              <a:rPr lang="en-US" sz="1000" i="1" dirty="0"/>
              <a:t>After</a:t>
            </a:r>
          </a:p>
        </p:txBody>
      </p:sp>
      <p:sp>
        <p:nvSpPr>
          <p:cNvPr id="191" name="Down Arrow 190"/>
          <p:cNvSpPr/>
          <p:nvPr/>
        </p:nvSpPr>
        <p:spPr bwMode="gray">
          <a:xfrm>
            <a:off x="-10846770" y="4541056"/>
            <a:ext cx="408339" cy="515007"/>
          </a:xfrm>
          <a:prstGeom prst="downArrow">
            <a:avLst/>
          </a:prstGeom>
          <a:solidFill>
            <a:schemeClr val="bg1"/>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pic>
        <p:nvPicPr>
          <p:cNvPr id="192" name="Picture 2" descr="\\advisory.com\files\Public\Share\ABC Templates and Resources\ABC Art Icons Logos\ABC Modern Icons\Data_analytics.png"/>
          <p:cNvPicPr>
            <a:picLocks noChangeAspect="1" noChangeArrowheads="1"/>
          </p:cNvPicPr>
          <p:nvPr/>
        </p:nvPicPr>
        <p:blipFill>
          <a:blip r:embed="rId7">
            <a:grayscl/>
            <a:extLst>
              <a:ext uri="{28A0092B-C50C-407E-A947-70E740481C1C}">
                <a14:useLocalDpi xmlns:a14="http://schemas.microsoft.com/office/drawing/2010/main" val="0"/>
              </a:ext>
            </a:extLst>
          </a:blip>
          <a:srcRect/>
          <a:stretch>
            <a:fillRect/>
          </a:stretch>
        </p:blipFill>
        <p:spPr bwMode="auto">
          <a:xfrm>
            <a:off x="-12200398" y="3700464"/>
            <a:ext cx="291356" cy="202979"/>
          </a:xfrm>
          <a:prstGeom prst="rect">
            <a:avLst/>
          </a:prstGeom>
          <a:noFill/>
          <a:extLst>
            <a:ext uri="{909E8E84-426E-40dd-AFC4-6F175D3DCCD1}">
              <a14:hiddenFill xmlns:a14="http://schemas.microsoft.com/office/drawing/2010/main" xmlns="">
                <a:solidFill>
                  <a:srgbClr val="FFFFFF"/>
                </a:solidFill>
              </a14:hiddenFill>
            </a:ext>
          </a:extLst>
        </p:spPr>
      </p:pic>
      <p:sp>
        <p:nvSpPr>
          <p:cNvPr id="193" name="TextBox 192"/>
          <p:cNvSpPr txBox="1"/>
          <p:nvPr/>
        </p:nvSpPr>
        <p:spPr bwMode="gray">
          <a:xfrm>
            <a:off x="-11706993" y="3746408"/>
            <a:ext cx="3115896" cy="153888"/>
          </a:xfrm>
          <a:prstGeom prst="rect">
            <a:avLst/>
          </a:prstGeom>
          <a:noFill/>
        </p:spPr>
        <p:txBody>
          <a:bodyPr wrap="square" lIns="0" tIns="0" rIns="0" bIns="0" rtlCol="0">
            <a:spAutoFit/>
          </a:bodyPr>
          <a:lstStyle/>
          <a:p>
            <a:pPr marL="0" marR="0" lvl="0" indent="0" algn="l" defTabSz="537667" rtl="0" eaLnBrk="1" fontAlgn="auto" latinLnBrk="0" hangingPunct="1">
              <a:lnSpc>
                <a:spcPct val="100000"/>
              </a:lnSpc>
              <a:spcBef>
                <a:spcPts val="500"/>
              </a:spcBef>
              <a:spcAft>
                <a:spcPts val="0"/>
              </a:spcAft>
              <a:buClrTx/>
              <a:buSzTx/>
              <a:buFontTx/>
              <a:buNone/>
              <a:tabLst/>
              <a:defRPr/>
            </a:pPr>
            <a:r>
              <a:rPr kumimoji="0" lang="en-US" sz="1000" b="0" i="0" u="none" strike="noStrike" kern="1200" cap="none" spc="0" normalizeH="0" baseline="0" noProof="0" dirty="0">
                <a:ln>
                  <a:noFill/>
                </a:ln>
                <a:solidFill>
                  <a:srgbClr val="4F5861"/>
                </a:solidFill>
                <a:effectLst/>
                <a:uLnTx/>
                <a:uFillTx/>
                <a:latin typeface="Verdana"/>
                <a:ea typeface="+mn-ea"/>
                <a:cs typeface="+mn-cs"/>
              </a:rPr>
              <a:t>Intensive data collection and analysis</a:t>
            </a:r>
          </a:p>
        </p:txBody>
      </p:sp>
      <p:sp>
        <p:nvSpPr>
          <p:cNvPr id="194" name="TextBox 193"/>
          <p:cNvSpPr txBox="1"/>
          <p:nvPr/>
        </p:nvSpPr>
        <p:spPr bwMode="gray">
          <a:xfrm>
            <a:off x="-11706993" y="4079784"/>
            <a:ext cx="3115896" cy="153888"/>
          </a:xfrm>
          <a:prstGeom prst="rect">
            <a:avLst/>
          </a:prstGeom>
          <a:noFill/>
        </p:spPr>
        <p:txBody>
          <a:bodyPr wrap="square" lIns="0" tIns="0" rIns="0" bIns="0" rtlCol="0">
            <a:spAutoFit/>
          </a:bodyPr>
          <a:lstStyle/>
          <a:p>
            <a:pPr marL="0" marR="0" lvl="0" indent="0" algn="l" defTabSz="537667" rtl="0" eaLnBrk="1" fontAlgn="auto" latinLnBrk="0" hangingPunct="1">
              <a:lnSpc>
                <a:spcPct val="100000"/>
              </a:lnSpc>
              <a:spcBef>
                <a:spcPts val="500"/>
              </a:spcBef>
              <a:spcAft>
                <a:spcPts val="0"/>
              </a:spcAft>
              <a:buClrTx/>
              <a:buSzTx/>
              <a:buFontTx/>
              <a:buNone/>
              <a:tabLst/>
              <a:defRPr/>
            </a:pPr>
            <a:r>
              <a:rPr kumimoji="0" lang="en-US" sz="1000" b="0" i="0" u="none" strike="noStrike" kern="1200" cap="none" spc="0" normalizeH="0" baseline="0" noProof="0" dirty="0">
                <a:ln>
                  <a:noFill/>
                </a:ln>
                <a:solidFill>
                  <a:srgbClr val="4F5861"/>
                </a:solidFill>
                <a:effectLst/>
                <a:uLnTx/>
                <a:uFillTx/>
                <a:latin typeface="Verdana"/>
                <a:ea typeface="+mn-ea"/>
                <a:cs typeface="+mn-cs"/>
              </a:rPr>
              <a:t>Intensive direct mail outreach</a:t>
            </a:r>
          </a:p>
        </p:txBody>
      </p:sp>
      <p:sp>
        <p:nvSpPr>
          <p:cNvPr id="195" name="TextBox 194"/>
          <p:cNvSpPr txBox="1"/>
          <p:nvPr/>
        </p:nvSpPr>
        <p:spPr bwMode="gray">
          <a:xfrm>
            <a:off x="-11706993" y="4428400"/>
            <a:ext cx="3115896" cy="153888"/>
          </a:xfrm>
          <a:prstGeom prst="rect">
            <a:avLst/>
          </a:prstGeom>
          <a:noFill/>
        </p:spPr>
        <p:txBody>
          <a:bodyPr wrap="square" lIns="0" tIns="0" rIns="0" bIns="0" rtlCol="0">
            <a:spAutoFit/>
          </a:bodyPr>
          <a:lstStyle/>
          <a:p>
            <a:pPr marL="0" marR="0" lvl="0" indent="0" algn="l" defTabSz="537667" rtl="0" eaLnBrk="1" fontAlgn="auto" latinLnBrk="0" hangingPunct="1">
              <a:lnSpc>
                <a:spcPct val="100000"/>
              </a:lnSpc>
              <a:spcBef>
                <a:spcPts val="500"/>
              </a:spcBef>
              <a:spcAft>
                <a:spcPts val="0"/>
              </a:spcAft>
              <a:buClrTx/>
              <a:buSzTx/>
              <a:buFontTx/>
              <a:buNone/>
              <a:tabLst/>
              <a:defRPr/>
            </a:pPr>
            <a:r>
              <a:rPr kumimoji="0" lang="en-US" sz="1000" b="0" i="0" u="none" strike="noStrike" kern="1200" cap="none" spc="0" normalizeH="0" baseline="0" noProof="0" dirty="0">
                <a:ln>
                  <a:noFill/>
                </a:ln>
                <a:solidFill>
                  <a:srgbClr val="4F5861"/>
                </a:solidFill>
                <a:effectLst/>
                <a:uLnTx/>
                <a:uFillTx/>
                <a:latin typeface="Verdana"/>
                <a:ea typeface="+mn-ea"/>
                <a:cs typeface="+mn-cs"/>
              </a:rPr>
              <a:t>Broad mix of paper and digital media</a:t>
            </a:r>
          </a:p>
        </p:txBody>
      </p:sp>
      <p:pic>
        <p:nvPicPr>
          <p:cNvPr id="196" name="Picture 3" descr="\\advisory.com\files\Public\Share\ABC Templates and Resources\ABC Art Icons Logos\ABC Modern Icons\Email.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181421" y="4058470"/>
            <a:ext cx="291357" cy="211719"/>
          </a:xfrm>
          <a:prstGeom prst="rect">
            <a:avLst/>
          </a:prstGeom>
          <a:noFill/>
          <a:extLst>
            <a:ext uri="{909E8E84-426E-40dd-AFC4-6F175D3DCCD1}">
              <a14:hiddenFill xmlns:a14="http://schemas.microsoft.com/office/drawing/2010/main" xmlns="">
                <a:solidFill>
                  <a:srgbClr val="FFFFFF"/>
                </a:solidFill>
              </a14:hiddenFill>
            </a:ext>
          </a:extLst>
        </p:spPr>
      </p:pic>
      <p:pic>
        <p:nvPicPr>
          <p:cNvPr id="197" name="Picture 5" descr="\\advisory.com\files\Public\Share\ABC Templates and Resources\ABC Art Icons Logos\ABC Modern Icons\Megaphone.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175372" y="4400201"/>
            <a:ext cx="320493" cy="258532"/>
          </a:xfrm>
          <a:prstGeom prst="rect">
            <a:avLst/>
          </a:prstGeom>
          <a:noFill/>
          <a:extLst>
            <a:ext uri="{909E8E84-426E-40dd-AFC4-6F175D3DCCD1}">
              <a14:hiddenFill xmlns:a14="http://schemas.microsoft.com/office/drawing/2010/main" xmlns="">
                <a:solidFill>
                  <a:srgbClr val="FFFFFF"/>
                </a:solidFill>
              </a14:hiddenFill>
            </a:ext>
          </a:extLst>
        </p:spPr>
      </p:pic>
      <p:sp>
        <p:nvSpPr>
          <p:cNvPr id="201" name="Oval 200"/>
          <p:cNvSpPr/>
          <p:nvPr/>
        </p:nvSpPr>
        <p:spPr bwMode="gray">
          <a:xfrm>
            <a:off x="7544990" y="2593206"/>
            <a:ext cx="413791" cy="413791"/>
          </a:xfrm>
          <a:prstGeom prst="ellipse">
            <a:avLst/>
          </a:prstGeom>
          <a:solidFill>
            <a:schemeClr val="bg1"/>
          </a:solidFill>
          <a:ln w="12700">
            <a:solidFill>
              <a:schemeClr val="bg1">
                <a:lumMod val="6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cxnSp>
        <p:nvCxnSpPr>
          <p:cNvPr id="20" name="Straight Connector 19"/>
          <p:cNvCxnSpPr/>
          <p:nvPr/>
        </p:nvCxnSpPr>
        <p:spPr bwMode="gray">
          <a:xfrm>
            <a:off x="-2721306" y="2744840"/>
            <a:ext cx="308196" cy="0"/>
          </a:xfrm>
          <a:prstGeom prst="line">
            <a:avLst/>
          </a:prstGeom>
          <a:ln w="12700">
            <a:solidFill>
              <a:schemeClr val="accent3"/>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bwMode="gray">
          <a:xfrm>
            <a:off x="-2391106" y="2746652"/>
            <a:ext cx="308196" cy="0"/>
          </a:xfrm>
          <a:prstGeom prst="line">
            <a:avLst/>
          </a:prstGeom>
          <a:ln w="12700">
            <a:solidFill>
              <a:schemeClr val="accent3"/>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bwMode="gray">
          <a:xfrm>
            <a:off x="-2721306" y="2578161"/>
            <a:ext cx="302916" cy="323814"/>
          </a:xfrm>
          <a:prstGeom prst="rect">
            <a:avLst/>
          </a:prstGeom>
          <a:no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210" name="Rectangle 209"/>
          <p:cNvSpPr/>
          <p:nvPr/>
        </p:nvSpPr>
        <p:spPr bwMode="gray">
          <a:xfrm>
            <a:off x="-2390174" y="2578161"/>
            <a:ext cx="302916" cy="323814"/>
          </a:xfrm>
          <a:prstGeom prst="rect">
            <a:avLst/>
          </a:prstGeom>
          <a:no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cxnSp>
        <p:nvCxnSpPr>
          <p:cNvPr id="211" name="Straight Connector 210"/>
          <p:cNvCxnSpPr/>
          <p:nvPr/>
        </p:nvCxnSpPr>
        <p:spPr bwMode="gray">
          <a:xfrm>
            <a:off x="-2058248" y="2599790"/>
            <a:ext cx="308196" cy="0"/>
          </a:xfrm>
          <a:prstGeom prst="line">
            <a:avLst/>
          </a:prstGeom>
          <a:ln w="12700">
            <a:solidFill>
              <a:schemeClr val="accent3"/>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212" name="Rectangle 211"/>
          <p:cNvSpPr/>
          <p:nvPr/>
        </p:nvSpPr>
        <p:spPr bwMode="gray">
          <a:xfrm>
            <a:off x="-2057316" y="2431299"/>
            <a:ext cx="302916" cy="323814"/>
          </a:xfrm>
          <a:prstGeom prst="rect">
            <a:avLst/>
          </a:prstGeom>
          <a:no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98" name="TextBox 197"/>
          <p:cNvSpPr txBox="1"/>
          <p:nvPr/>
        </p:nvSpPr>
        <p:spPr bwMode="gray">
          <a:xfrm>
            <a:off x="-5006141" y="3511728"/>
            <a:ext cx="3736886" cy="469359"/>
          </a:xfrm>
          <a:prstGeom prst="rect">
            <a:avLst/>
          </a:prstGeom>
          <a:noFill/>
        </p:spPr>
        <p:txBody>
          <a:bodyPr wrap="square" lIns="0" tIns="0" rIns="0" bIns="0" rtlCol="0">
            <a:spAutoFit/>
          </a:bodyPr>
          <a:lstStyle/>
          <a:p>
            <a:pPr marL="0" marR="0" lvl="0" indent="0" algn="l" defTabSz="537667" rtl="0" eaLnBrk="1" fontAlgn="auto" latinLnBrk="0" hangingPunct="1">
              <a:lnSpc>
                <a:spcPct val="100000"/>
              </a:lnSpc>
              <a:spcBef>
                <a:spcPts val="300"/>
              </a:spcBef>
              <a:spcAft>
                <a:spcPts val="0"/>
              </a:spcAft>
              <a:buClrTx/>
              <a:buSzTx/>
              <a:buFontTx/>
              <a:buNone/>
              <a:tabLst/>
              <a:defRPr/>
            </a:pPr>
            <a:r>
              <a:rPr kumimoji="0" lang="en-US" sz="1000" b="1" i="0" u="none" strike="noStrike" kern="1200" cap="none" spc="0" normalizeH="0" baseline="0" noProof="0" dirty="0">
                <a:ln>
                  <a:noFill/>
                </a:ln>
                <a:solidFill>
                  <a:srgbClr val="333E48"/>
                </a:solidFill>
                <a:effectLst/>
                <a:uLnTx/>
                <a:uFillTx/>
                <a:latin typeface="Verdana"/>
                <a:ea typeface="+mn-ea"/>
                <a:cs typeface="+mn-cs"/>
              </a:rPr>
              <a:t>An Ever-Expanding Social Media Menagerie</a:t>
            </a:r>
          </a:p>
          <a:p>
            <a:pPr marL="0" marR="0" lvl="0" indent="0" algn="l" defTabSz="537667" rtl="0" eaLnBrk="1" fontAlgn="auto" latinLnBrk="0" hangingPunct="1">
              <a:lnSpc>
                <a:spcPct val="100000"/>
              </a:lnSpc>
              <a:spcBef>
                <a:spcPts val="300"/>
              </a:spcBef>
              <a:spcAft>
                <a:spcPts val="0"/>
              </a:spcAft>
              <a:buClrTx/>
              <a:buSzTx/>
              <a:buFontTx/>
              <a:buNone/>
              <a:tabLst/>
              <a:defRPr/>
            </a:pPr>
            <a:r>
              <a:rPr kumimoji="0" lang="en-US" sz="900" b="0" i="1" u="none" strike="noStrike" kern="1200" cap="none" spc="0" normalizeH="0" baseline="0" noProof="0" dirty="0">
                <a:ln>
                  <a:noFill/>
                </a:ln>
                <a:solidFill>
                  <a:srgbClr val="666E76"/>
                </a:solidFill>
                <a:effectLst/>
                <a:uLnTx/>
                <a:uFillTx/>
                <a:latin typeface="Verdana"/>
                <a:ea typeface="+mn-ea"/>
                <a:cs typeface="+mn-cs"/>
              </a:rPr>
              <a:t>Percentage of Surveyed Teens 13 to 17 Who Use </a:t>
            </a:r>
            <a:br>
              <a:rPr kumimoji="0" lang="en-US" sz="900" b="0" i="1" u="none" strike="noStrike" kern="1200" cap="none" spc="0" normalizeH="0" baseline="0" noProof="0" dirty="0">
                <a:ln>
                  <a:noFill/>
                </a:ln>
                <a:solidFill>
                  <a:srgbClr val="666E76"/>
                </a:solidFill>
                <a:effectLst/>
                <a:uLnTx/>
                <a:uFillTx/>
                <a:latin typeface="Verdana"/>
                <a:ea typeface="+mn-ea"/>
                <a:cs typeface="+mn-cs"/>
              </a:rPr>
            </a:br>
            <a:r>
              <a:rPr kumimoji="0" lang="en-US" sz="900" b="0" i="1" u="none" strike="noStrike" kern="1200" cap="none" spc="0" normalizeH="0" baseline="0" noProof="0" dirty="0">
                <a:ln>
                  <a:noFill/>
                </a:ln>
                <a:solidFill>
                  <a:srgbClr val="666E76"/>
                </a:solidFill>
                <a:effectLst/>
                <a:uLnTx/>
                <a:uFillTx/>
                <a:latin typeface="Verdana"/>
                <a:ea typeface="+mn-ea"/>
                <a:cs typeface="+mn-cs"/>
              </a:rPr>
              <a:t>Selected Social Media</a:t>
            </a:r>
          </a:p>
        </p:txBody>
      </p:sp>
      <p:sp>
        <p:nvSpPr>
          <p:cNvPr id="12" name="AutoShape 6" descr="Image result for google adword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537667" rtl="0" eaLnBrk="1" fontAlgn="auto" latinLnBrk="0" hangingPunct="1">
              <a:lnSpc>
                <a:spcPct val="100000"/>
              </a:lnSpc>
              <a:spcBef>
                <a:spcPts val="0"/>
              </a:spcBef>
              <a:spcAft>
                <a:spcPts val="0"/>
              </a:spcAft>
              <a:buClrTx/>
              <a:buSzTx/>
              <a:buFontTx/>
              <a:buNone/>
              <a:tabLst/>
              <a:defRPr/>
            </a:pPr>
            <a:endParaRPr kumimoji="0" lang="en-US" sz="1058" b="0" i="0" u="none" strike="noStrike" kern="1200" cap="none" spc="0" normalizeH="0" baseline="0" noProof="0" dirty="0">
              <a:ln>
                <a:noFill/>
              </a:ln>
              <a:solidFill>
                <a:srgbClr val="333E48"/>
              </a:solidFill>
              <a:effectLst/>
              <a:uLnTx/>
              <a:uFillTx/>
              <a:latin typeface="Verdana"/>
              <a:ea typeface="+mn-ea"/>
              <a:cs typeface="+mn-cs"/>
            </a:endParaRPr>
          </a:p>
        </p:txBody>
      </p:sp>
      <p:sp>
        <p:nvSpPr>
          <p:cNvPr id="13" name="AutoShape 11" descr="Image result for pandora log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537667" rtl="0" eaLnBrk="1" fontAlgn="auto" latinLnBrk="0" hangingPunct="1">
              <a:lnSpc>
                <a:spcPct val="100000"/>
              </a:lnSpc>
              <a:spcBef>
                <a:spcPts val="0"/>
              </a:spcBef>
              <a:spcAft>
                <a:spcPts val="0"/>
              </a:spcAft>
              <a:buClrTx/>
              <a:buSzTx/>
              <a:buFontTx/>
              <a:buNone/>
              <a:tabLst/>
              <a:defRPr/>
            </a:pPr>
            <a:endParaRPr kumimoji="0" lang="en-US" sz="1058" b="0" i="0" u="none" strike="noStrike" kern="1200" cap="none" spc="0" normalizeH="0" baseline="0" noProof="0" dirty="0">
              <a:ln>
                <a:noFill/>
              </a:ln>
              <a:solidFill>
                <a:srgbClr val="333E48"/>
              </a:solidFill>
              <a:effectLst/>
              <a:uLnTx/>
              <a:uFillTx/>
              <a:latin typeface="Verdana"/>
              <a:ea typeface="+mn-ea"/>
              <a:cs typeface="+mn-cs"/>
            </a:endParaRPr>
          </a:p>
        </p:txBody>
      </p:sp>
      <p:sp>
        <p:nvSpPr>
          <p:cNvPr id="199" name="Text Placeholder 19">
            <a:extLst>
              <a:ext uri="{FF2B5EF4-FFF2-40B4-BE49-F238E27FC236}">
                <a16:creationId xmlns:a16="http://schemas.microsoft.com/office/drawing/2014/main" id="{7435FB4B-2AB3-5C44-8112-8A485829612E}"/>
              </a:ext>
            </a:extLst>
          </p:cNvPr>
          <p:cNvSpPr txBox="1">
            <a:spLocks noGrp="1"/>
          </p:cNvSpPr>
          <p:nvPr>
            <p:ph type="body" sz="quarter" idx="10"/>
          </p:nvPr>
        </p:nvSpPr>
        <p:spPr bwMode="gray">
          <a:xfrm>
            <a:off x="261938" y="96838"/>
            <a:ext cx="2951162" cy="123825"/>
          </a:xfrm>
          <a:prstGeom prst="rect">
            <a:avLst/>
          </a:prstGeom>
        </p:spPr>
        <p:txBody>
          <a:bodyPr vert="horz" wrap="square" lIns="0" tIns="0" rIns="0" bIns="0" rtlCol="0" anchor="ctr" anchorCtr="0">
            <a:spAutoFit/>
          </a:bodyPr>
          <a:lstStyle>
            <a:lvl1pPr marL="0" indent="0" algn="l" defTabSz="480060" rtl="0" eaLnBrk="1" latinLnBrk="0" hangingPunct="1">
              <a:lnSpc>
                <a:spcPct val="100000"/>
              </a:lnSpc>
              <a:spcBef>
                <a:spcPts val="0"/>
              </a:spcBef>
              <a:buClrTx/>
              <a:buFont typeface="Arial" panose="020B0604020202020204" pitchFamily="34" charset="0"/>
              <a:buNone/>
              <a:defRPr sz="800" kern="1200">
                <a:solidFill>
                  <a:schemeClr val="tx1"/>
                </a:solidFill>
                <a:latin typeface="+mn-lt"/>
                <a:ea typeface="+mn-ea"/>
                <a:cs typeface="+mn-cs"/>
              </a:defRPr>
            </a:lvl1pPr>
            <a:lvl2pPr marL="114300" indent="0" algn="l" defTabSz="480060" rtl="0" eaLnBrk="1" latinLnBrk="0" hangingPunct="1">
              <a:lnSpc>
                <a:spcPct val="100000"/>
              </a:lnSpc>
              <a:spcBef>
                <a:spcPts val="0"/>
              </a:spcBef>
              <a:buClrTx/>
              <a:buFont typeface="Verdana" panose="020B0604030504040204" pitchFamily="34" charset="0"/>
              <a:buNone/>
              <a:defRPr sz="800" kern="1200">
                <a:solidFill>
                  <a:schemeClr val="tx1"/>
                </a:solidFill>
                <a:latin typeface="+mn-lt"/>
                <a:ea typeface="+mn-ea"/>
                <a:cs typeface="+mn-cs"/>
              </a:defRPr>
            </a:lvl2pPr>
            <a:lvl3pPr marL="228600" indent="0" algn="l" defTabSz="480060" rtl="0" eaLnBrk="1" latinLnBrk="0" hangingPunct="1">
              <a:lnSpc>
                <a:spcPct val="100000"/>
              </a:lnSpc>
              <a:spcBef>
                <a:spcPts val="0"/>
              </a:spcBef>
              <a:buClrTx/>
              <a:buFont typeface="Arial" panose="020B0604020202020204" pitchFamily="34" charset="0"/>
              <a:buNone/>
              <a:defRPr sz="800" kern="1200">
                <a:solidFill>
                  <a:schemeClr val="tx1"/>
                </a:solidFill>
                <a:latin typeface="+mn-lt"/>
                <a:ea typeface="+mn-ea"/>
                <a:cs typeface="+mn-cs"/>
              </a:defRPr>
            </a:lvl3pPr>
            <a:lvl4pPr marL="342900" indent="0" algn="l" defTabSz="480060" rtl="0" eaLnBrk="1" latinLnBrk="0" hangingPunct="1">
              <a:lnSpc>
                <a:spcPct val="100000"/>
              </a:lnSpc>
              <a:spcBef>
                <a:spcPts val="0"/>
              </a:spcBef>
              <a:buFont typeface="Verdana" panose="020B0604030504040204" pitchFamily="34" charset="0"/>
              <a:buNone/>
              <a:defRPr sz="800" kern="1200">
                <a:solidFill>
                  <a:schemeClr val="tx1"/>
                </a:solidFill>
                <a:latin typeface="+mn-lt"/>
                <a:ea typeface="+mn-ea"/>
                <a:cs typeface="+mn-cs"/>
              </a:defRPr>
            </a:lvl4pPr>
            <a:lvl5pPr marL="457200" indent="0" algn="l" defTabSz="480060" rtl="0" eaLnBrk="1" latinLnBrk="0" hangingPunct="1">
              <a:lnSpc>
                <a:spcPct val="100000"/>
              </a:lnSpc>
              <a:spcBef>
                <a:spcPts val="0"/>
              </a:spcBef>
              <a:buFont typeface="Arial" panose="020B0604020202020204" pitchFamily="34" charset="0"/>
              <a:buNone/>
              <a:defRPr sz="8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a:lstStyle>
          <a:p>
            <a:endParaRPr lang="en-US" dirty="0">
              <a:solidFill>
                <a:schemeClr val="accent4"/>
              </a:solidFill>
            </a:endParaRPr>
          </a:p>
        </p:txBody>
      </p:sp>
      <p:grpSp>
        <p:nvGrpSpPr>
          <p:cNvPr id="200" name="Group 199">
            <a:extLst>
              <a:ext uri="{FF2B5EF4-FFF2-40B4-BE49-F238E27FC236}">
                <a16:creationId xmlns:a16="http://schemas.microsoft.com/office/drawing/2014/main" id="{7C3E5E00-CEF4-754B-89D8-C941832ACF47}"/>
              </a:ext>
            </a:extLst>
          </p:cNvPr>
          <p:cNvGrpSpPr/>
          <p:nvPr/>
        </p:nvGrpSpPr>
        <p:grpSpPr bwMode="gray">
          <a:xfrm>
            <a:off x="460375" y="1500587"/>
            <a:ext cx="5596778" cy="1799426"/>
            <a:chOff x="2541698" y="2945165"/>
            <a:chExt cx="4134511" cy="1329291"/>
          </a:xfrm>
        </p:grpSpPr>
        <p:sp>
          <p:nvSpPr>
            <p:cNvPr id="202" name="Rounded Rectangle 76">
              <a:extLst>
                <a:ext uri="{FF2B5EF4-FFF2-40B4-BE49-F238E27FC236}">
                  <a16:creationId xmlns:a16="http://schemas.microsoft.com/office/drawing/2014/main" id="{658D7C41-B122-1743-8FEE-64530F250BCB}"/>
                </a:ext>
              </a:extLst>
            </p:cNvPr>
            <p:cNvSpPr/>
            <p:nvPr/>
          </p:nvSpPr>
          <p:spPr bwMode="gray">
            <a:xfrm>
              <a:off x="2960551" y="2969449"/>
              <a:ext cx="813164" cy="1164702"/>
            </a:xfrm>
            <a:custGeom>
              <a:avLst/>
              <a:gdLst>
                <a:gd name="connsiteX0" fmla="*/ 0 w 813163"/>
                <a:gd name="connsiteY0" fmla="*/ 0 h 1164016"/>
                <a:gd name="connsiteX1" fmla="*/ 0 w 813163"/>
                <a:gd name="connsiteY1" fmla="*/ 0 h 1164016"/>
                <a:gd name="connsiteX2" fmla="*/ 813163 w 813163"/>
                <a:gd name="connsiteY2" fmla="*/ 0 h 1164016"/>
                <a:gd name="connsiteX3" fmla="*/ 813163 w 813163"/>
                <a:gd name="connsiteY3" fmla="*/ 0 h 1164016"/>
                <a:gd name="connsiteX4" fmla="*/ 813163 w 813163"/>
                <a:gd name="connsiteY4" fmla="*/ 1164016 h 1164016"/>
                <a:gd name="connsiteX5" fmla="*/ 813163 w 813163"/>
                <a:gd name="connsiteY5" fmla="*/ 1164016 h 1164016"/>
                <a:gd name="connsiteX6" fmla="*/ 0 w 813163"/>
                <a:gd name="connsiteY6" fmla="*/ 1164016 h 1164016"/>
                <a:gd name="connsiteX7" fmla="*/ 0 w 813163"/>
                <a:gd name="connsiteY7" fmla="*/ 1164016 h 1164016"/>
                <a:gd name="connsiteX8" fmla="*/ 0 w 813163"/>
                <a:gd name="connsiteY8" fmla="*/ 0 h 1164016"/>
                <a:gd name="connsiteX0" fmla="*/ 0 w 813163"/>
                <a:gd name="connsiteY0" fmla="*/ 0 h 1164703"/>
                <a:gd name="connsiteX1" fmla="*/ 0 w 813163"/>
                <a:gd name="connsiteY1" fmla="*/ 0 h 1164703"/>
                <a:gd name="connsiteX2" fmla="*/ 813163 w 813163"/>
                <a:gd name="connsiteY2" fmla="*/ 0 h 1164703"/>
                <a:gd name="connsiteX3" fmla="*/ 813163 w 813163"/>
                <a:gd name="connsiteY3" fmla="*/ 0 h 1164703"/>
                <a:gd name="connsiteX4" fmla="*/ 813163 w 813163"/>
                <a:gd name="connsiteY4" fmla="*/ 1164016 h 1164703"/>
                <a:gd name="connsiteX5" fmla="*/ 813163 w 813163"/>
                <a:gd name="connsiteY5" fmla="*/ 1164016 h 1164703"/>
                <a:gd name="connsiteX6" fmla="*/ 501107 w 813163"/>
                <a:gd name="connsiteY6" fmla="*/ 1164703 h 1164703"/>
                <a:gd name="connsiteX7" fmla="*/ 0 w 813163"/>
                <a:gd name="connsiteY7" fmla="*/ 1164016 h 1164703"/>
                <a:gd name="connsiteX8" fmla="*/ 0 w 813163"/>
                <a:gd name="connsiteY8" fmla="*/ 1164016 h 1164703"/>
                <a:gd name="connsiteX9" fmla="*/ 0 w 813163"/>
                <a:gd name="connsiteY9" fmla="*/ 0 h 1164703"/>
                <a:gd name="connsiteX0" fmla="*/ 0 w 813163"/>
                <a:gd name="connsiteY0" fmla="*/ 0 h 1164703"/>
                <a:gd name="connsiteX1" fmla="*/ 0 w 813163"/>
                <a:gd name="connsiteY1" fmla="*/ 0 h 1164703"/>
                <a:gd name="connsiteX2" fmla="*/ 813163 w 813163"/>
                <a:gd name="connsiteY2" fmla="*/ 0 h 1164703"/>
                <a:gd name="connsiteX3" fmla="*/ 813163 w 813163"/>
                <a:gd name="connsiteY3" fmla="*/ 0 h 1164703"/>
                <a:gd name="connsiteX4" fmla="*/ 813163 w 813163"/>
                <a:gd name="connsiteY4" fmla="*/ 1164016 h 1164703"/>
                <a:gd name="connsiteX5" fmla="*/ 813163 w 813163"/>
                <a:gd name="connsiteY5" fmla="*/ 1164016 h 1164703"/>
                <a:gd name="connsiteX6" fmla="*/ 501107 w 813163"/>
                <a:gd name="connsiteY6" fmla="*/ 1164703 h 1164703"/>
                <a:gd name="connsiteX7" fmla="*/ 0 w 813163"/>
                <a:gd name="connsiteY7" fmla="*/ 1164016 h 1164703"/>
                <a:gd name="connsiteX8" fmla="*/ 246743 w 813163"/>
                <a:gd name="connsiteY8" fmla="*/ 878569 h 1164703"/>
                <a:gd name="connsiteX9" fmla="*/ 0 w 813163"/>
                <a:gd name="connsiteY9" fmla="*/ 0 h 1164703"/>
                <a:gd name="connsiteX0" fmla="*/ 0 w 813163"/>
                <a:gd name="connsiteY0" fmla="*/ 0 h 1164703"/>
                <a:gd name="connsiteX1" fmla="*/ 0 w 813163"/>
                <a:gd name="connsiteY1" fmla="*/ 0 h 1164703"/>
                <a:gd name="connsiteX2" fmla="*/ 813163 w 813163"/>
                <a:gd name="connsiteY2" fmla="*/ 0 h 1164703"/>
                <a:gd name="connsiteX3" fmla="*/ 813163 w 813163"/>
                <a:gd name="connsiteY3" fmla="*/ 0 h 1164703"/>
                <a:gd name="connsiteX4" fmla="*/ 813163 w 813163"/>
                <a:gd name="connsiteY4" fmla="*/ 1164016 h 1164703"/>
                <a:gd name="connsiteX5" fmla="*/ 813163 w 813163"/>
                <a:gd name="connsiteY5" fmla="*/ 1164016 h 1164703"/>
                <a:gd name="connsiteX6" fmla="*/ 501107 w 813163"/>
                <a:gd name="connsiteY6" fmla="*/ 1164703 h 1164703"/>
                <a:gd name="connsiteX7" fmla="*/ 246743 w 813163"/>
                <a:gd name="connsiteY7" fmla="*/ 878569 h 1164703"/>
                <a:gd name="connsiteX8" fmla="*/ 0 w 813163"/>
                <a:gd name="connsiteY8" fmla="*/ 0 h 1164703"/>
                <a:gd name="connsiteX0" fmla="*/ 0 w 813163"/>
                <a:gd name="connsiteY0" fmla="*/ 0 h 1164703"/>
                <a:gd name="connsiteX1" fmla="*/ 0 w 813163"/>
                <a:gd name="connsiteY1" fmla="*/ 0 h 1164703"/>
                <a:gd name="connsiteX2" fmla="*/ 813163 w 813163"/>
                <a:gd name="connsiteY2" fmla="*/ 0 h 1164703"/>
                <a:gd name="connsiteX3" fmla="*/ 813163 w 813163"/>
                <a:gd name="connsiteY3" fmla="*/ 0 h 1164703"/>
                <a:gd name="connsiteX4" fmla="*/ 813163 w 813163"/>
                <a:gd name="connsiteY4" fmla="*/ 1164016 h 1164703"/>
                <a:gd name="connsiteX5" fmla="*/ 813163 w 813163"/>
                <a:gd name="connsiteY5" fmla="*/ 1164016 h 1164703"/>
                <a:gd name="connsiteX6" fmla="*/ 501107 w 813163"/>
                <a:gd name="connsiteY6" fmla="*/ 1164703 h 1164703"/>
                <a:gd name="connsiteX7" fmla="*/ 246743 w 813163"/>
                <a:gd name="connsiteY7" fmla="*/ 878569 h 1164703"/>
                <a:gd name="connsiteX8" fmla="*/ 99545 w 813163"/>
                <a:gd name="connsiteY8" fmla="*/ 363999 h 1164703"/>
                <a:gd name="connsiteX9" fmla="*/ 0 w 813163"/>
                <a:gd name="connsiteY9" fmla="*/ 0 h 1164703"/>
                <a:gd name="connsiteX0" fmla="*/ 0 w 813163"/>
                <a:gd name="connsiteY0" fmla="*/ 0 h 1164703"/>
                <a:gd name="connsiteX1" fmla="*/ 0 w 813163"/>
                <a:gd name="connsiteY1" fmla="*/ 0 h 1164703"/>
                <a:gd name="connsiteX2" fmla="*/ 813163 w 813163"/>
                <a:gd name="connsiteY2" fmla="*/ 0 h 1164703"/>
                <a:gd name="connsiteX3" fmla="*/ 813163 w 813163"/>
                <a:gd name="connsiteY3" fmla="*/ 0 h 1164703"/>
                <a:gd name="connsiteX4" fmla="*/ 813163 w 813163"/>
                <a:gd name="connsiteY4" fmla="*/ 1164016 h 1164703"/>
                <a:gd name="connsiteX5" fmla="*/ 813163 w 813163"/>
                <a:gd name="connsiteY5" fmla="*/ 1164016 h 1164703"/>
                <a:gd name="connsiteX6" fmla="*/ 501107 w 813163"/>
                <a:gd name="connsiteY6" fmla="*/ 1164703 h 1164703"/>
                <a:gd name="connsiteX7" fmla="*/ 246743 w 813163"/>
                <a:gd name="connsiteY7" fmla="*/ 878569 h 1164703"/>
                <a:gd name="connsiteX8" fmla="*/ 430955 w 813163"/>
                <a:gd name="connsiteY8" fmla="*/ 376094 h 1164703"/>
                <a:gd name="connsiteX9" fmla="*/ 0 w 813163"/>
                <a:gd name="connsiteY9" fmla="*/ 0 h 1164703"/>
                <a:gd name="connsiteX0" fmla="*/ 0 w 813163"/>
                <a:gd name="connsiteY0" fmla="*/ 0 h 1164703"/>
                <a:gd name="connsiteX1" fmla="*/ 0 w 813163"/>
                <a:gd name="connsiteY1" fmla="*/ 0 h 1164703"/>
                <a:gd name="connsiteX2" fmla="*/ 813163 w 813163"/>
                <a:gd name="connsiteY2" fmla="*/ 0 h 1164703"/>
                <a:gd name="connsiteX3" fmla="*/ 813163 w 813163"/>
                <a:gd name="connsiteY3" fmla="*/ 0 h 1164703"/>
                <a:gd name="connsiteX4" fmla="*/ 813163 w 813163"/>
                <a:gd name="connsiteY4" fmla="*/ 1164016 h 1164703"/>
                <a:gd name="connsiteX5" fmla="*/ 813163 w 813163"/>
                <a:gd name="connsiteY5" fmla="*/ 1164016 h 1164703"/>
                <a:gd name="connsiteX6" fmla="*/ 501107 w 813163"/>
                <a:gd name="connsiteY6" fmla="*/ 1164703 h 1164703"/>
                <a:gd name="connsiteX7" fmla="*/ 246743 w 813163"/>
                <a:gd name="connsiteY7" fmla="*/ 878569 h 1164703"/>
                <a:gd name="connsiteX8" fmla="*/ 430955 w 813163"/>
                <a:gd name="connsiteY8" fmla="*/ 376094 h 1164703"/>
                <a:gd name="connsiteX9" fmla="*/ 0 w 813163"/>
                <a:gd name="connsiteY9" fmla="*/ 0 h 1164703"/>
                <a:gd name="connsiteX0" fmla="*/ 0 w 813163"/>
                <a:gd name="connsiteY0" fmla="*/ 0 h 1164703"/>
                <a:gd name="connsiteX1" fmla="*/ 0 w 813163"/>
                <a:gd name="connsiteY1" fmla="*/ 0 h 1164703"/>
                <a:gd name="connsiteX2" fmla="*/ 813163 w 813163"/>
                <a:gd name="connsiteY2" fmla="*/ 0 h 1164703"/>
                <a:gd name="connsiteX3" fmla="*/ 813163 w 813163"/>
                <a:gd name="connsiteY3" fmla="*/ 0 h 1164703"/>
                <a:gd name="connsiteX4" fmla="*/ 813163 w 813163"/>
                <a:gd name="connsiteY4" fmla="*/ 1164016 h 1164703"/>
                <a:gd name="connsiteX5" fmla="*/ 813163 w 813163"/>
                <a:gd name="connsiteY5" fmla="*/ 1164016 h 1164703"/>
                <a:gd name="connsiteX6" fmla="*/ 501107 w 813163"/>
                <a:gd name="connsiteY6" fmla="*/ 1164703 h 1164703"/>
                <a:gd name="connsiteX7" fmla="*/ 246743 w 813163"/>
                <a:gd name="connsiteY7" fmla="*/ 878569 h 1164703"/>
                <a:gd name="connsiteX8" fmla="*/ 430955 w 813163"/>
                <a:gd name="connsiteY8" fmla="*/ 376094 h 1164703"/>
                <a:gd name="connsiteX9" fmla="*/ 0 w 813163"/>
                <a:gd name="connsiteY9" fmla="*/ 0 h 116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163" h="1164703">
                  <a:moveTo>
                    <a:pt x="0" y="0"/>
                  </a:moveTo>
                  <a:lnTo>
                    <a:pt x="0" y="0"/>
                  </a:lnTo>
                  <a:lnTo>
                    <a:pt x="813163" y="0"/>
                  </a:lnTo>
                  <a:lnTo>
                    <a:pt x="813163" y="0"/>
                  </a:lnTo>
                  <a:lnTo>
                    <a:pt x="813163" y="1164016"/>
                  </a:lnTo>
                  <a:lnTo>
                    <a:pt x="813163" y="1164016"/>
                  </a:lnTo>
                  <a:lnTo>
                    <a:pt x="501107" y="1164703"/>
                  </a:lnTo>
                  <a:lnTo>
                    <a:pt x="246743" y="878569"/>
                  </a:lnTo>
                  <a:cubicBezTo>
                    <a:pt x="308147" y="711077"/>
                    <a:pt x="471151" y="809681"/>
                    <a:pt x="430955" y="376094"/>
                  </a:cubicBezTo>
                  <a:cubicBezTo>
                    <a:pt x="321170" y="74138"/>
                    <a:pt x="143652" y="125365"/>
                    <a:pt x="0" y="0"/>
                  </a:cubicBezTo>
                  <a:close/>
                </a:path>
              </a:pathLst>
            </a:custGeom>
            <a:solidFill>
              <a:schemeClr val="bg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err="1">
                <a:solidFill>
                  <a:schemeClr val="bg1"/>
                </a:solidFill>
              </a:endParaRPr>
            </a:p>
          </p:txBody>
        </p:sp>
        <p:sp>
          <p:nvSpPr>
            <p:cNvPr id="222" name="Rounded Rectangle 221">
              <a:extLst>
                <a:ext uri="{FF2B5EF4-FFF2-40B4-BE49-F238E27FC236}">
                  <a16:creationId xmlns:a16="http://schemas.microsoft.com/office/drawing/2014/main" id="{F7BCA1F8-E147-9141-9958-97D16A82D332}"/>
                </a:ext>
              </a:extLst>
            </p:cNvPr>
            <p:cNvSpPr/>
            <p:nvPr/>
          </p:nvSpPr>
          <p:spPr bwMode="gray">
            <a:xfrm>
              <a:off x="3400857" y="2969447"/>
              <a:ext cx="3275352" cy="1164702"/>
            </a:xfrm>
            <a:prstGeom prst="roundRect">
              <a:avLst>
                <a:gd name="adj" fmla="val 19060"/>
              </a:avLst>
            </a:prstGeom>
            <a:solidFill>
              <a:schemeClr val="bg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Bef>
                  <a:spcPts val="500"/>
                </a:spcBef>
              </a:pPr>
              <a:r>
                <a:rPr lang="en-US" sz="1200" b="1" dirty="0">
                  <a:solidFill>
                    <a:schemeClr val="tx1"/>
                  </a:solidFill>
                </a:rPr>
                <a:t>TRUE OR FALSE? </a:t>
              </a:r>
            </a:p>
            <a:p>
              <a:pPr>
                <a:spcBef>
                  <a:spcPts val="500"/>
                </a:spcBef>
              </a:pPr>
              <a:r>
                <a:rPr lang="en-US" sz="1200" dirty="0">
                  <a:solidFill>
                    <a:schemeClr val="tx1"/>
                  </a:solidFill>
                </a:rPr>
                <a:t>Students are starting their college search earlier than in previous years. </a:t>
              </a:r>
            </a:p>
          </p:txBody>
        </p:sp>
        <p:grpSp>
          <p:nvGrpSpPr>
            <p:cNvPr id="223" name="Group 222">
              <a:extLst>
                <a:ext uri="{FF2B5EF4-FFF2-40B4-BE49-F238E27FC236}">
                  <a16:creationId xmlns:a16="http://schemas.microsoft.com/office/drawing/2014/main" id="{E1931FD1-0F0C-9A45-8CE7-CD085A53F0D7}"/>
                </a:ext>
              </a:extLst>
            </p:cNvPr>
            <p:cNvGrpSpPr/>
            <p:nvPr/>
          </p:nvGrpSpPr>
          <p:grpSpPr bwMode="gray">
            <a:xfrm>
              <a:off x="2541698" y="2945165"/>
              <a:ext cx="1005950" cy="1329291"/>
              <a:chOff x="2432083" y="2557025"/>
              <a:chExt cx="767195" cy="1013794"/>
            </a:xfrm>
          </p:grpSpPr>
          <p:sp>
            <p:nvSpPr>
              <p:cNvPr id="228" name="Isosceles Triangle 68">
                <a:extLst>
                  <a:ext uri="{FF2B5EF4-FFF2-40B4-BE49-F238E27FC236}">
                    <a16:creationId xmlns:a16="http://schemas.microsoft.com/office/drawing/2014/main" id="{2BB0BE27-DB82-3648-B459-A9CA00FA3EA0}"/>
                  </a:ext>
                </a:extLst>
              </p:cNvPr>
              <p:cNvSpPr/>
              <p:nvPr/>
            </p:nvSpPr>
            <p:spPr bwMode="gray">
              <a:xfrm rot="9000000">
                <a:off x="2432083" y="2557025"/>
                <a:ext cx="767195" cy="1013794"/>
              </a:xfrm>
              <a:custGeom>
                <a:avLst/>
                <a:gdLst/>
                <a:ahLst/>
                <a:cxnLst/>
                <a:rect l="l" t="t" r="r" b="b"/>
                <a:pathLst>
                  <a:path w="1873257" h="2475376">
                    <a:moveTo>
                      <a:pt x="468473" y="2349735"/>
                    </a:moveTo>
                    <a:cubicBezTo>
                      <a:pt x="20488" y="2091091"/>
                      <a:pt x="-133004" y="1518253"/>
                      <a:pt x="125641" y="1070267"/>
                    </a:cubicBezTo>
                    <a:cubicBezTo>
                      <a:pt x="264533" y="829698"/>
                      <a:pt x="494028" y="674054"/>
                      <a:pt x="746144" y="623768"/>
                    </a:cubicBezTo>
                    <a:cubicBezTo>
                      <a:pt x="746199" y="415845"/>
                      <a:pt x="746254" y="207923"/>
                      <a:pt x="746309" y="0"/>
                    </a:cubicBezTo>
                    <a:lnTo>
                      <a:pt x="991600" y="607293"/>
                    </a:lnTo>
                    <a:cubicBezTo>
                      <a:pt x="991742" y="607274"/>
                      <a:pt x="991883" y="607284"/>
                      <a:pt x="992024" y="607294"/>
                    </a:cubicBezTo>
                    <a:lnTo>
                      <a:pt x="992026" y="608348"/>
                    </a:lnTo>
                    <a:lnTo>
                      <a:pt x="992838" y="610359"/>
                    </a:lnTo>
                    <a:lnTo>
                      <a:pt x="992030" y="610485"/>
                    </a:lnTo>
                    <a:lnTo>
                      <a:pt x="992417" y="805507"/>
                    </a:lnTo>
                    <a:cubicBezTo>
                      <a:pt x="718841" y="782347"/>
                      <a:pt x="444463" y="916113"/>
                      <a:pt x="298007" y="1169782"/>
                    </a:cubicBezTo>
                    <a:cubicBezTo>
                      <a:pt x="94323" y="1522573"/>
                      <a:pt x="215198" y="1973685"/>
                      <a:pt x="567989" y="2177370"/>
                    </a:cubicBezTo>
                    <a:cubicBezTo>
                      <a:pt x="920780" y="2381054"/>
                      <a:pt x="1371892" y="2260178"/>
                      <a:pt x="1575576" y="1907387"/>
                    </a:cubicBezTo>
                    <a:cubicBezTo>
                      <a:pt x="1722033" y="1653718"/>
                      <a:pt x="1700688" y="1349217"/>
                      <a:pt x="1543843" y="1123873"/>
                    </a:cubicBezTo>
                    <a:lnTo>
                      <a:pt x="1715698" y="1025107"/>
                    </a:lnTo>
                    <a:cubicBezTo>
                      <a:pt x="1907567" y="1309539"/>
                      <a:pt x="1931167" y="1689548"/>
                      <a:pt x="1747942" y="2006903"/>
                    </a:cubicBezTo>
                    <a:cubicBezTo>
                      <a:pt x="1489297" y="2454889"/>
                      <a:pt x="916459" y="2608380"/>
                      <a:pt x="468473" y="2349735"/>
                    </a:cubicBezTo>
                    <a:close/>
                  </a:path>
                </a:pathLst>
              </a:custGeom>
              <a:solidFill>
                <a:schemeClr val="accent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err="1">
                  <a:solidFill>
                    <a:schemeClr val="bg1"/>
                  </a:solidFill>
                </a:endParaRPr>
              </a:p>
            </p:txBody>
          </p:sp>
          <p:pic>
            <p:nvPicPr>
              <p:cNvPr id="229" name="Picture 228">
                <a:extLst>
                  <a:ext uri="{FF2B5EF4-FFF2-40B4-BE49-F238E27FC236}">
                    <a16:creationId xmlns:a16="http://schemas.microsoft.com/office/drawing/2014/main" id="{BD7F4E2D-2EB7-5647-BDDD-DAECF73061A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bwMode="gray">
              <a:xfrm>
                <a:off x="2610224" y="2771014"/>
                <a:ext cx="282599" cy="510723"/>
              </a:xfrm>
              <a:prstGeom prst="rect">
                <a:avLst/>
              </a:prstGeom>
            </p:spPr>
          </p:pic>
        </p:grpSp>
      </p:grpSp>
      <p:sp>
        <p:nvSpPr>
          <p:cNvPr id="203" name="TextBox 202">
            <a:extLst>
              <a:ext uri="{FF2B5EF4-FFF2-40B4-BE49-F238E27FC236}">
                <a16:creationId xmlns:a16="http://schemas.microsoft.com/office/drawing/2014/main" id="{18338A3E-F582-B447-ABB1-10F67C68DD91}"/>
              </a:ext>
            </a:extLst>
          </p:cNvPr>
          <p:cNvSpPr txBox="1"/>
          <p:nvPr/>
        </p:nvSpPr>
        <p:spPr>
          <a:xfrm>
            <a:off x="-1331480" y="966414"/>
            <a:ext cx="1944255" cy="543739"/>
          </a:xfrm>
          <a:prstGeom prst="rect">
            <a:avLst/>
          </a:prstGeom>
          <a:noFill/>
        </p:spPr>
        <p:txBody>
          <a:bodyPr wrap="square" lIns="0" tIns="0" rIns="0" bIns="0" rtlCol="0">
            <a:spAutoFit/>
          </a:bodyPr>
          <a:lstStyle/>
          <a:p>
            <a:pPr>
              <a:spcBef>
                <a:spcPts val="500"/>
              </a:spcBef>
            </a:pPr>
            <a:r>
              <a:rPr lang="en-US" sz="900" dirty="0"/>
              <a:t>Social media usage</a:t>
            </a:r>
          </a:p>
          <a:p>
            <a:pPr>
              <a:spcBef>
                <a:spcPts val="500"/>
              </a:spcBef>
            </a:pPr>
            <a:endParaRPr lang="en-US" sz="900" dirty="0"/>
          </a:p>
          <a:p>
            <a:pPr>
              <a:spcBef>
                <a:spcPts val="500"/>
              </a:spcBef>
            </a:pPr>
            <a:endParaRPr lang="en-US" sz="900" dirty="0"/>
          </a:p>
        </p:txBody>
      </p:sp>
      <p:grpSp>
        <p:nvGrpSpPr>
          <p:cNvPr id="5" name="Group 4">
            <a:extLst>
              <a:ext uri="{FF2B5EF4-FFF2-40B4-BE49-F238E27FC236}">
                <a16:creationId xmlns:a16="http://schemas.microsoft.com/office/drawing/2014/main" id="{9F783A0E-8AF2-BD4E-8B8C-3C1D8ABA2479}"/>
              </a:ext>
            </a:extLst>
          </p:cNvPr>
          <p:cNvGrpSpPr/>
          <p:nvPr/>
        </p:nvGrpSpPr>
        <p:grpSpPr>
          <a:xfrm>
            <a:off x="645260" y="3533740"/>
            <a:ext cx="5006185" cy="585879"/>
            <a:chOff x="645260" y="3533740"/>
            <a:chExt cx="5006185" cy="585879"/>
          </a:xfrm>
        </p:grpSpPr>
        <p:sp>
          <p:nvSpPr>
            <p:cNvPr id="247" name="Trapezoid 7">
              <a:extLst>
                <a:ext uri="{FF2B5EF4-FFF2-40B4-BE49-F238E27FC236}">
                  <a16:creationId xmlns:a16="http://schemas.microsoft.com/office/drawing/2014/main" id="{D8EE643D-A81B-CB40-BFFC-A8CFF15A409A}"/>
                </a:ext>
              </a:extLst>
            </p:cNvPr>
            <p:cNvSpPr/>
            <p:nvPr/>
          </p:nvSpPr>
          <p:spPr bwMode="gray">
            <a:xfrm rot="10800000">
              <a:off x="1120463" y="3818607"/>
              <a:ext cx="4530982" cy="301012"/>
            </a:xfrm>
            <a:custGeom>
              <a:avLst/>
              <a:gdLst>
                <a:gd name="connsiteX0" fmla="*/ 0 w 3950924"/>
                <a:gd name="connsiteY0" fmla="*/ 491680 h 491680"/>
                <a:gd name="connsiteX1" fmla="*/ 347205 w 3950924"/>
                <a:gd name="connsiteY1" fmla="*/ 0 h 491680"/>
                <a:gd name="connsiteX2" fmla="*/ 3603719 w 3950924"/>
                <a:gd name="connsiteY2" fmla="*/ 0 h 491680"/>
                <a:gd name="connsiteX3" fmla="*/ 3950924 w 3950924"/>
                <a:gd name="connsiteY3" fmla="*/ 491680 h 491680"/>
                <a:gd name="connsiteX4" fmla="*/ 0 w 3950924"/>
                <a:gd name="connsiteY4" fmla="*/ 491680 h 491680"/>
                <a:gd name="connsiteX0" fmla="*/ 0 w 3950924"/>
                <a:gd name="connsiteY0" fmla="*/ 491680 h 583120"/>
                <a:gd name="connsiteX1" fmla="*/ 347205 w 3950924"/>
                <a:gd name="connsiteY1" fmla="*/ 0 h 583120"/>
                <a:gd name="connsiteX2" fmla="*/ 3603719 w 3950924"/>
                <a:gd name="connsiteY2" fmla="*/ 0 h 583120"/>
                <a:gd name="connsiteX3" fmla="*/ 3950924 w 3950924"/>
                <a:gd name="connsiteY3" fmla="*/ 491680 h 583120"/>
                <a:gd name="connsiteX4" fmla="*/ 91440 w 3950924"/>
                <a:gd name="connsiteY4" fmla="*/ 583120 h 583120"/>
                <a:gd name="connsiteX0" fmla="*/ 0 w 3950924"/>
                <a:gd name="connsiteY0" fmla="*/ 491680 h 491680"/>
                <a:gd name="connsiteX1" fmla="*/ 347205 w 3950924"/>
                <a:gd name="connsiteY1" fmla="*/ 0 h 491680"/>
                <a:gd name="connsiteX2" fmla="*/ 3603719 w 3950924"/>
                <a:gd name="connsiteY2" fmla="*/ 0 h 491680"/>
                <a:gd name="connsiteX3" fmla="*/ 3950924 w 3950924"/>
                <a:gd name="connsiteY3" fmla="*/ 491680 h 491680"/>
                <a:gd name="connsiteX0" fmla="*/ 0 w 3603719"/>
                <a:gd name="connsiteY0" fmla="*/ 0 h 491680"/>
                <a:gd name="connsiteX1" fmla="*/ 3256514 w 3603719"/>
                <a:gd name="connsiteY1" fmla="*/ 0 h 491680"/>
                <a:gd name="connsiteX2" fmla="*/ 3603719 w 3603719"/>
                <a:gd name="connsiteY2" fmla="*/ 491680 h 491680"/>
                <a:gd name="connsiteX0" fmla="*/ 0 w 3463042"/>
                <a:gd name="connsiteY0" fmla="*/ 0 h 284802"/>
                <a:gd name="connsiteX1" fmla="*/ 3256514 w 3463042"/>
                <a:gd name="connsiteY1" fmla="*/ 0 h 284802"/>
                <a:gd name="connsiteX2" fmla="*/ 3463042 w 3463042"/>
                <a:gd name="connsiteY2" fmla="*/ 284802 h 284802"/>
                <a:gd name="connsiteX0" fmla="*/ 0 w 3467179"/>
                <a:gd name="connsiteY0" fmla="*/ 0 h 359278"/>
                <a:gd name="connsiteX1" fmla="*/ 3256514 w 3467179"/>
                <a:gd name="connsiteY1" fmla="*/ 0 h 359278"/>
                <a:gd name="connsiteX2" fmla="*/ 3467179 w 3467179"/>
                <a:gd name="connsiteY2" fmla="*/ 359278 h 359278"/>
                <a:gd name="connsiteX0" fmla="*/ 0 w 3387896"/>
                <a:gd name="connsiteY0" fmla="*/ 0 h 322279"/>
                <a:gd name="connsiteX1" fmla="*/ 3256514 w 3387896"/>
                <a:gd name="connsiteY1" fmla="*/ 0 h 322279"/>
                <a:gd name="connsiteX2" fmla="*/ 3387896 w 3387896"/>
                <a:gd name="connsiteY2" fmla="*/ 322279 h 322279"/>
                <a:gd name="connsiteX0" fmla="*/ 0 w 3387896"/>
                <a:gd name="connsiteY0" fmla="*/ 0 h 322279"/>
                <a:gd name="connsiteX1" fmla="*/ 3147107 w 3387896"/>
                <a:gd name="connsiteY1" fmla="*/ 0 h 322279"/>
                <a:gd name="connsiteX2" fmla="*/ 3387896 w 3387896"/>
                <a:gd name="connsiteY2" fmla="*/ 322279 h 322279"/>
              </a:gdLst>
              <a:ahLst/>
              <a:cxnLst>
                <a:cxn ang="0">
                  <a:pos x="connsiteX0" y="connsiteY0"/>
                </a:cxn>
                <a:cxn ang="0">
                  <a:pos x="connsiteX1" y="connsiteY1"/>
                </a:cxn>
                <a:cxn ang="0">
                  <a:pos x="connsiteX2" y="connsiteY2"/>
                </a:cxn>
              </a:cxnLst>
              <a:rect l="l" t="t" r="r" b="b"/>
              <a:pathLst>
                <a:path w="3387896" h="322279">
                  <a:moveTo>
                    <a:pt x="0" y="0"/>
                  </a:moveTo>
                  <a:lnTo>
                    <a:pt x="3147107" y="0"/>
                  </a:lnTo>
                  <a:lnTo>
                    <a:pt x="3387896" y="322279"/>
                  </a:lnTo>
                </a:path>
              </a:pathLst>
            </a:custGeom>
            <a:noFill/>
            <a:ln w="12700">
              <a:solidFill>
                <a:schemeClr val="accent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GB" sz="1000" dirty="0" err="1">
                <a:solidFill>
                  <a:schemeClr val="bg1"/>
                </a:solidFill>
              </a:endParaRPr>
            </a:p>
          </p:txBody>
        </p:sp>
        <p:sp>
          <p:nvSpPr>
            <p:cNvPr id="248" name="Text Placeholder 3">
              <a:extLst>
                <a:ext uri="{FF2B5EF4-FFF2-40B4-BE49-F238E27FC236}">
                  <a16:creationId xmlns:a16="http://schemas.microsoft.com/office/drawing/2014/main" id="{BE0F115E-3D43-3A47-9235-BD4879B67C8E}"/>
                </a:ext>
              </a:extLst>
            </p:cNvPr>
            <p:cNvSpPr txBox="1">
              <a:spLocks/>
            </p:cNvSpPr>
            <p:nvPr/>
          </p:nvSpPr>
          <p:spPr bwMode="gray">
            <a:xfrm>
              <a:off x="1768474" y="3533740"/>
              <a:ext cx="3882971" cy="461665"/>
            </a:xfrm>
            <a:prstGeom prst="rect">
              <a:avLst/>
            </a:prstGeom>
          </p:spPr>
          <p:txBody>
            <a:bodyPr vert="horz" wrap="square" lIns="0" tIns="0" rIns="0" bIns="0" rtlCol="0">
              <a:spAutoFit/>
            </a:bodyPr>
            <a:lstStyle>
              <a:lvl1pPr marL="0" indent="0" algn="l" defTabSz="1018879" rtl="0" eaLnBrk="1" latinLnBrk="0" hangingPunct="1">
                <a:spcBef>
                  <a:spcPts val="0"/>
                </a:spcBef>
                <a:buFont typeface="Arial" pitchFamily="34" charset="0"/>
                <a:buNone/>
                <a:defRPr sz="1500" kern="1200" baseline="0">
                  <a:solidFill>
                    <a:schemeClr val="accent3"/>
                  </a:solidFill>
                  <a:latin typeface="+mn-lt"/>
                  <a:ea typeface="+mn-ea"/>
                  <a:cs typeface="+mn-cs"/>
                </a:defRPr>
              </a:lvl1pPr>
              <a:lvl2pPr marL="230188" indent="-117475" algn="l" defTabSz="1018879" rtl="0" eaLnBrk="1" latinLnBrk="0" hangingPunct="1">
                <a:spcBef>
                  <a:spcPts val="500"/>
                </a:spcBef>
                <a:buFont typeface="Arial" pitchFamily="34" charset="0"/>
                <a:buChar char="–"/>
                <a:defRPr sz="1000" kern="1200">
                  <a:solidFill>
                    <a:schemeClr val="tx1"/>
                  </a:solidFill>
                  <a:latin typeface="+mn-lt"/>
                  <a:ea typeface="+mn-ea"/>
                  <a:cs typeface="+mn-cs"/>
                </a:defRPr>
              </a:lvl2pPr>
              <a:lvl3pPr marL="342900" indent="-112713" algn="l" defTabSz="1018879" rtl="0" eaLnBrk="1" latinLnBrk="0" hangingPunct="1">
                <a:spcBef>
                  <a:spcPts val="500"/>
                </a:spcBef>
                <a:buFont typeface="Arial" pitchFamily="34" charset="0"/>
                <a:buChar char="•"/>
                <a:defRPr sz="1000" kern="1200">
                  <a:solidFill>
                    <a:schemeClr val="tx1"/>
                  </a:solidFill>
                  <a:latin typeface="+mn-lt"/>
                  <a:ea typeface="+mn-ea"/>
                  <a:cs typeface="+mn-cs"/>
                </a:defRPr>
              </a:lvl3pPr>
              <a:lvl4pPr marL="458788" indent="-115888" algn="l" defTabSz="1018879" rtl="0" eaLnBrk="1" latinLnBrk="0" hangingPunct="1">
                <a:spcBef>
                  <a:spcPts val="500"/>
                </a:spcBef>
                <a:buFont typeface="Arial" pitchFamily="34" charset="0"/>
                <a:buChar char="–"/>
                <a:defRPr sz="1000" kern="1200">
                  <a:solidFill>
                    <a:schemeClr val="tx1"/>
                  </a:solidFill>
                  <a:latin typeface="+mn-lt"/>
                  <a:ea typeface="+mn-ea"/>
                  <a:cs typeface="+mn-cs"/>
                </a:defRPr>
              </a:lvl4pPr>
              <a:lvl5pPr marL="571500" indent="-112713" algn="l" defTabSz="1018879" rtl="0" eaLnBrk="1" latinLnBrk="0" hangingPunct="1">
                <a:spcBef>
                  <a:spcPts val="500"/>
                </a:spcBef>
                <a:buFont typeface="Arial" pitchFamily="34" charset="0"/>
                <a:buChar char="•"/>
                <a:defRPr sz="1000" kern="1200" baseline="0">
                  <a:solidFill>
                    <a:schemeClr val="tx1"/>
                  </a:solidFill>
                  <a:latin typeface="+mn-lt"/>
                  <a:ea typeface="+mn-ea"/>
                  <a:cs typeface="+mn-cs"/>
                </a:defRPr>
              </a:lvl5pPr>
              <a:lvl6pPr marL="2801918" indent="-254720" algn="l" defTabSz="1018879"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11358" indent="-254720" algn="l" defTabSz="1018879"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20798" indent="-254720" algn="l" defTabSz="1018879"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30237" indent="-254720" algn="l" defTabSz="1018879" rtl="0" eaLnBrk="1" latinLnBrk="0" hangingPunct="1">
                <a:spcBef>
                  <a:spcPct val="20000"/>
                </a:spcBef>
                <a:buFont typeface="Arial" pitchFamily="34" charset="0"/>
                <a:buChar char="•"/>
                <a:defRPr sz="2200" kern="1200">
                  <a:solidFill>
                    <a:schemeClr val="tx1"/>
                  </a:solidFill>
                  <a:latin typeface="+mn-lt"/>
                  <a:ea typeface="+mn-ea"/>
                  <a:cs typeface="+mn-cs"/>
                </a:defRPr>
              </a:lvl9pPr>
            </a:lstStyle>
            <a:p>
              <a:r>
                <a:rPr lang="en-US" sz="1000" b="1" dirty="0">
                  <a:solidFill>
                    <a:schemeClr val="accent4"/>
                  </a:solidFill>
                </a:rPr>
                <a:t>34% increase </a:t>
              </a:r>
              <a:r>
                <a:rPr lang="en-US" sz="1000" dirty="0">
                  <a:solidFill>
                    <a:schemeClr val="accent4"/>
                  </a:solidFill>
                </a:rPr>
                <a:t>since 2015 in # of students who began researching college options during or prior to their sophomore year. 1 in 5 started before their freshman year.</a:t>
              </a:r>
            </a:p>
          </p:txBody>
        </p:sp>
        <p:grpSp>
          <p:nvGrpSpPr>
            <p:cNvPr id="2" name="Group 1">
              <a:extLst>
                <a:ext uri="{FF2B5EF4-FFF2-40B4-BE49-F238E27FC236}">
                  <a16:creationId xmlns:a16="http://schemas.microsoft.com/office/drawing/2014/main" id="{E8F482A1-F438-FB47-B2CD-8A4EE2831334}"/>
                </a:ext>
              </a:extLst>
            </p:cNvPr>
            <p:cNvGrpSpPr/>
            <p:nvPr/>
          </p:nvGrpSpPr>
          <p:grpSpPr>
            <a:xfrm>
              <a:off x="645260" y="3542977"/>
              <a:ext cx="991958" cy="292608"/>
              <a:chOff x="645260" y="3542977"/>
              <a:chExt cx="991958" cy="292608"/>
            </a:xfrm>
          </p:grpSpPr>
          <p:sp>
            <p:nvSpPr>
              <p:cNvPr id="245" name="TextBox 244">
                <a:extLst>
                  <a:ext uri="{FF2B5EF4-FFF2-40B4-BE49-F238E27FC236}">
                    <a16:creationId xmlns:a16="http://schemas.microsoft.com/office/drawing/2014/main" id="{DF02309D-12AA-7A41-85D5-66275381F77F}"/>
                  </a:ext>
                </a:extLst>
              </p:cNvPr>
              <p:cNvSpPr txBox="1"/>
              <p:nvPr/>
            </p:nvSpPr>
            <p:spPr bwMode="gray">
              <a:xfrm>
                <a:off x="934079" y="3613517"/>
                <a:ext cx="643665" cy="153888"/>
              </a:xfrm>
              <a:prstGeom prst="rect">
                <a:avLst/>
              </a:prstGeom>
              <a:noFill/>
            </p:spPr>
            <p:txBody>
              <a:bodyPr wrap="square" lIns="0" tIns="0" rIns="0" bIns="0" rtlCol="0" anchor="ctr" anchorCtr="0">
                <a:spAutoFit/>
              </a:bodyPr>
              <a:lstStyle/>
              <a:p>
                <a:r>
                  <a:rPr lang="en-US" sz="1000" b="1" dirty="0">
                    <a:solidFill>
                      <a:schemeClr val="tx2"/>
                    </a:solidFill>
                  </a:rPr>
                  <a:t>TRUE</a:t>
                </a:r>
              </a:p>
            </p:txBody>
          </p:sp>
          <p:sp>
            <p:nvSpPr>
              <p:cNvPr id="205" name="Freeform 52">
                <a:extLst>
                  <a:ext uri="{FF2B5EF4-FFF2-40B4-BE49-F238E27FC236}">
                    <a16:creationId xmlns:a16="http://schemas.microsoft.com/office/drawing/2014/main" id="{A20CEAD9-5FD8-2B4D-B813-1B55A6D3E156}"/>
                  </a:ext>
                </a:extLst>
              </p:cNvPr>
              <p:cNvSpPr>
                <a:spLocks noEditPoints="1"/>
              </p:cNvSpPr>
              <p:nvPr/>
            </p:nvSpPr>
            <p:spPr bwMode="gray">
              <a:xfrm>
                <a:off x="645260" y="3542977"/>
                <a:ext cx="991958" cy="292608"/>
              </a:xfrm>
              <a:custGeom>
                <a:avLst/>
                <a:gdLst>
                  <a:gd name="T0" fmla="*/ 69 w 1035"/>
                  <a:gd name="T1" fmla="*/ 28 h 292"/>
                  <a:gd name="T2" fmla="*/ 69 w 1035"/>
                  <a:gd name="T3" fmla="*/ 28 h 292"/>
                  <a:gd name="T4" fmla="*/ 29 w 1035"/>
                  <a:gd name="T5" fmla="*/ 68 h 292"/>
                  <a:gd name="T6" fmla="*/ 29 w 1035"/>
                  <a:gd name="T7" fmla="*/ 223 h 292"/>
                  <a:gd name="T8" fmla="*/ 69 w 1035"/>
                  <a:gd name="T9" fmla="*/ 263 h 292"/>
                  <a:gd name="T10" fmla="*/ 966 w 1035"/>
                  <a:gd name="T11" fmla="*/ 263 h 292"/>
                  <a:gd name="T12" fmla="*/ 1006 w 1035"/>
                  <a:gd name="T13" fmla="*/ 223 h 292"/>
                  <a:gd name="T14" fmla="*/ 1006 w 1035"/>
                  <a:gd name="T15" fmla="*/ 68 h 292"/>
                  <a:gd name="T16" fmla="*/ 966 w 1035"/>
                  <a:gd name="T17" fmla="*/ 28 h 292"/>
                  <a:gd name="T18" fmla="*/ 69 w 1035"/>
                  <a:gd name="T19" fmla="*/ 28 h 292"/>
                  <a:gd name="T20" fmla="*/ 966 w 1035"/>
                  <a:gd name="T21" fmla="*/ 292 h 292"/>
                  <a:gd name="T22" fmla="*/ 966 w 1035"/>
                  <a:gd name="T23" fmla="*/ 292 h 292"/>
                  <a:gd name="T24" fmla="*/ 69 w 1035"/>
                  <a:gd name="T25" fmla="*/ 292 h 292"/>
                  <a:gd name="T26" fmla="*/ 0 w 1035"/>
                  <a:gd name="T27" fmla="*/ 223 h 292"/>
                  <a:gd name="T28" fmla="*/ 0 w 1035"/>
                  <a:gd name="T29" fmla="*/ 68 h 292"/>
                  <a:gd name="T30" fmla="*/ 69 w 1035"/>
                  <a:gd name="T31" fmla="*/ 0 h 292"/>
                  <a:gd name="T32" fmla="*/ 966 w 1035"/>
                  <a:gd name="T33" fmla="*/ 0 h 292"/>
                  <a:gd name="T34" fmla="*/ 1035 w 1035"/>
                  <a:gd name="T35" fmla="*/ 68 h 292"/>
                  <a:gd name="T36" fmla="*/ 1035 w 1035"/>
                  <a:gd name="T37" fmla="*/ 223 h 292"/>
                  <a:gd name="T38" fmla="*/ 966 w 1035"/>
                  <a:gd name="T39" fmla="*/ 292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35" h="292">
                    <a:moveTo>
                      <a:pt x="69" y="28"/>
                    </a:moveTo>
                    <a:lnTo>
                      <a:pt x="69" y="28"/>
                    </a:lnTo>
                    <a:cubicBezTo>
                      <a:pt x="47" y="28"/>
                      <a:pt x="29" y="46"/>
                      <a:pt x="29" y="68"/>
                    </a:cubicBezTo>
                    <a:lnTo>
                      <a:pt x="29" y="223"/>
                    </a:lnTo>
                    <a:cubicBezTo>
                      <a:pt x="29" y="245"/>
                      <a:pt x="47" y="263"/>
                      <a:pt x="69" y="263"/>
                    </a:cubicBezTo>
                    <a:lnTo>
                      <a:pt x="966" y="263"/>
                    </a:lnTo>
                    <a:cubicBezTo>
                      <a:pt x="988" y="263"/>
                      <a:pt x="1006" y="245"/>
                      <a:pt x="1006" y="223"/>
                    </a:cubicBezTo>
                    <a:lnTo>
                      <a:pt x="1006" y="68"/>
                    </a:lnTo>
                    <a:cubicBezTo>
                      <a:pt x="1006" y="46"/>
                      <a:pt x="988" y="28"/>
                      <a:pt x="966" y="28"/>
                    </a:cubicBezTo>
                    <a:lnTo>
                      <a:pt x="69" y="28"/>
                    </a:lnTo>
                    <a:close/>
                    <a:moveTo>
                      <a:pt x="966" y="292"/>
                    </a:moveTo>
                    <a:lnTo>
                      <a:pt x="966" y="292"/>
                    </a:lnTo>
                    <a:lnTo>
                      <a:pt x="69" y="292"/>
                    </a:lnTo>
                    <a:cubicBezTo>
                      <a:pt x="31" y="292"/>
                      <a:pt x="0" y="261"/>
                      <a:pt x="0" y="223"/>
                    </a:cubicBezTo>
                    <a:lnTo>
                      <a:pt x="0" y="68"/>
                    </a:lnTo>
                    <a:cubicBezTo>
                      <a:pt x="0" y="30"/>
                      <a:pt x="31" y="0"/>
                      <a:pt x="69" y="0"/>
                    </a:cubicBezTo>
                    <a:lnTo>
                      <a:pt x="966" y="0"/>
                    </a:lnTo>
                    <a:cubicBezTo>
                      <a:pt x="1004" y="0"/>
                      <a:pt x="1035" y="30"/>
                      <a:pt x="1035" y="68"/>
                    </a:cubicBezTo>
                    <a:lnTo>
                      <a:pt x="1035" y="223"/>
                    </a:lnTo>
                    <a:cubicBezTo>
                      <a:pt x="1035" y="261"/>
                      <a:pt x="1004" y="292"/>
                      <a:pt x="966" y="292"/>
                    </a:cubicBez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20412526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bwMode="gray">
          <a:xfrm>
            <a:off x="266700" y="640267"/>
            <a:ext cx="5867400" cy="184666"/>
          </a:xfrm>
        </p:spPr>
        <p:txBody>
          <a:bodyPr/>
          <a:lstStyle/>
          <a:p>
            <a:r>
              <a:rPr lang="en-US" dirty="0"/>
              <a:t>Parent Data Reveals Nearly Identical Trend</a:t>
            </a:r>
          </a:p>
        </p:txBody>
      </p:sp>
      <p:sp>
        <p:nvSpPr>
          <p:cNvPr id="4" name="Text Placeholder 3"/>
          <p:cNvSpPr>
            <a:spLocks noGrp="1"/>
          </p:cNvSpPr>
          <p:nvPr>
            <p:ph type="body" sz="quarter" idx="12"/>
          </p:nvPr>
        </p:nvSpPr>
        <p:spPr bwMode="gray">
          <a:xfrm>
            <a:off x="266700" y="309824"/>
            <a:ext cx="5600700" cy="256480"/>
          </a:xfrm>
        </p:spPr>
        <p:txBody>
          <a:bodyPr/>
          <a:lstStyle/>
          <a:p>
            <a:r>
              <a:rPr lang="en-US" dirty="0"/>
              <a:t>+60% Research During or Before Sophomore Year</a:t>
            </a:r>
          </a:p>
        </p:txBody>
      </p:sp>
      <p:sp>
        <p:nvSpPr>
          <p:cNvPr id="7" name="TextBox 6"/>
          <p:cNvSpPr txBox="1"/>
          <p:nvPr/>
        </p:nvSpPr>
        <p:spPr bwMode="gray">
          <a:xfrm>
            <a:off x="-5823746" y="1922719"/>
            <a:ext cx="4577443" cy="276999"/>
          </a:xfrm>
          <a:prstGeom prst="rect">
            <a:avLst/>
          </a:prstGeom>
          <a:noFill/>
        </p:spPr>
        <p:txBody>
          <a:bodyPr wrap="square" lIns="0" tIns="0" rIns="0" bIns="0" rtlCol="0">
            <a:spAutoFit/>
          </a:bodyPr>
          <a:lstStyle>
            <a:defPPr>
              <a:defRPr lang="en-US"/>
            </a:defPPr>
            <a:lvl1pPr algn="ctr">
              <a:spcBef>
                <a:spcPts val="500"/>
              </a:spcBef>
              <a:defRPr sz="1200"/>
            </a:lvl1p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1000" b="0" i="0" u="none" strike="noStrike" kern="1200" cap="none" spc="0" normalizeH="0" baseline="0" noProof="0" dirty="0">
                <a:ln>
                  <a:noFill/>
                </a:ln>
                <a:solidFill>
                  <a:srgbClr val="4F5861"/>
                </a:solidFill>
                <a:effectLst/>
                <a:uLnTx/>
                <a:uFillTx/>
                <a:latin typeface="Verdana"/>
                <a:ea typeface="+mn-ea"/>
                <a:cs typeface="+mn-cs"/>
              </a:rPr>
              <a:t>Regional Growth in High School Graduates</a:t>
            </a:r>
            <a:br>
              <a:rPr kumimoji="0" lang="en-US" sz="1000" b="0" i="0" u="none" strike="noStrike" kern="1200" cap="none" spc="0" normalizeH="0" baseline="0" noProof="0" dirty="0">
                <a:ln>
                  <a:noFill/>
                </a:ln>
                <a:solidFill>
                  <a:srgbClr val="4F5861"/>
                </a:solidFill>
                <a:effectLst/>
                <a:uLnTx/>
                <a:uFillTx/>
                <a:latin typeface="Verdana"/>
                <a:ea typeface="+mn-ea"/>
                <a:cs typeface="+mn-cs"/>
              </a:rPr>
            </a:br>
            <a:r>
              <a:rPr kumimoji="0" lang="en-US" sz="800" b="0" i="1" u="none" strike="noStrike" kern="1200" cap="none" spc="0" normalizeH="0" baseline="0" noProof="0" dirty="0">
                <a:ln>
                  <a:noFill/>
                </a:ln>
                <a:solidFill>
                  <a:srgbClr val="4F5861"/>
                </a:solidFill>
                <a:effectLst/>
                <a:uLnTx/>
                <a:uFillTx/>
                <a:latin typeface="Verdana"/>
                <a:ea typeface="+mn-ea"/>
                <a:cs typeface="+mn-cs"/>
              </a:rPr>
              <a:t>2011-2022</a:t>
            </a:r>
          </a:p>
        </p:txBody>
      </p:sp>
      <p:sp>
        <p:nvSpPr>
          <p:cNvPr id="8" name="TextBox 7"/>
          <p:cNvSpPr txBox="1"/>
          <p:nvPr/>
        </p:nvSpPr>
        <p:spPr bwMode="gray">
          <a:xfrm>
            <a:off x="-5842135" y="1490357"/>
            <a:ext cx="4577443" cy="215444"/>
          </a:xfrm>
          <a:prstGeom prst="rect">
            <a:avLst/>
          </a:prstGeom>
          <a:noFill/>
        </p:spPr>
        <p:txBody>
          <a:bodyPr wrap="square" lIns="0" tIns="0" rIns="0" bIns="0" rtlCol="0">
            <a:spAutoFit/>
          </a:bodyPr>
          <a:lstStyle>
            <a:defPPr>
              <a:defRPr lang="en-US"/>
            </a:defPPr>
            <a:lvl1pPr algn="ctr">
              <a:spcBef>
                <a:spcPts val="500"/>
              </a:spcBef>
              <a:defRPr sz="1200"/>
            </a:lvl1p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1400" b="0" i="0" u="none" strike="noStrike" kern="1200" cap="none" spc="0" normalizeH="0" baseline="0" noProof="0" dirty="0">
                <a:ln>
                  <a:noFill/>
                </a:ln>
                <a:solidFill>
                  <a:srgbClr val="4F5861"/>
                </a:solidFill>
                <a:effectLst/>
                <a:uLnTx/>
                <a:uFillTx/>
                <a:latin typeface="Verdana"/>
                <a:ea typeface="+mn-ea"/>
                <a:cs typeface="+mn-cs"/>
              </a:rPr>
              <a:t>Mixed Demographic Fortunes</a:t>
            </a:r>
            <a:endParaRPr kumimoji="0" lang="en-US" sz="1200" b="0" i="0" u="none" strike="noStrike" kern="1200" cap="none" spc="0" normalizeH="0" baseline="0" noProof="0" dirty="0">
              <a:ln>
                <a:noFill/>
              </a:ln>
              <a:solidFill>
                <a:srgbClr val="4F5861"/>
              </a:solidFill>
              <a:effectLst/>
              <a:uLnTx/>
              <a:uFillTx/>
              <a:latin typeface="Verdana"/>
              <a:ea typeface="+mn-ea"/>
              <a:cs typeface="+mn-cs"/>
            </a:endParaRPr>
          </a:p>
        </p:txBody>
      </p:sp>
      <p:sp>
        <p:nvSpPr>
          <p:cNvPr id="105" name="Rectangle 104"/>
          <p:cNvSpPr/>
          <p:nvPr/>
        </p:nvSpPr>
        <p:spPr bwMode="gray">
          <a:xfrm>
            <a:off x="-12537440" y="2395178"/>
            <a:ext cx="3779520" cy="5113528"/>
          </a:xfrm>
          <a:prstGeom prst="rect">
            <a:avLst/>
          </a:prstGeom>
          <a:solidFill>
            <a:schemeClr val="bg2"/>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06" name="Rectangle 105"/>
          <p:cNvSpPr/>
          <p:nvPr/>
        </p:nvSpPr>
        <p:spPr bwMode="gray">
          <a:xfrm>
            <a:off x="-12628880" y="3313495"/>
            <a:ext cx="3972560" cy="1487883"/>
          </a:xfrm>
          <a:prstGeom prst="rect">
            <a:avLst/>
          </a:prstGeom>
          <a:solidFill>
            <a:schemeClr val="bg1"/>
          </a:solidFill>
          <a:ln w="1905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07" name="Rectangle 106"/>
          <p:cNvSpPr/>
          <p:nvPr/>
        </p:nvSpPr>
        <p:spPr bwMode="gray">
          <a:xfrm>
            <a:off x="-8492336" y="2395178"/>
            <a:ext cx="2060457" cy="5113528"/>
          </a:xfrm>
          <a:prstGeom prst="rect">
            <a:avLst/>
          </a:prstGeom>
          <a:solidFill>
            <a:schemeClr val="bg2"/>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08" name="Rectangle 107"/>
          <p:cNvSpPr/>
          <p:nvPr/>
        </p:nvSpPr>
        <p:spPr bwMode="gray">
          <a:xfrm>
            <a:off x="-15343718" y="2395178"/>
            <a:ext cx="2524683" cy="5113528"/>
          </a:xfrm>
          <a:prstGeom prst="rect">
            <a:avLst/>
          </a:prstGeom>
          <a:solidFill>
            <a:schemeClr val="bg2"/>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09" name="TextBox 108"/>
          <p:cNvSpPr txBox="1"/>
          <p:nvPr/>
        </p:nvSpPr>
        <p:spPr bwMode="gray">
          <a:xfrm>
            <a:off x="-15110866" y="2061219"/>
            <a:ext cx="2156022" cy="184666"/>
          </a:xfrm>
          <a:prstGeom prst="rect">
            <a:avLst/>
          </a:prstGeom>
          <a:noFill/>
        </p:spPr>
        <p:txBody>
          <a:bodyPr wrap="square" lIns="0" tIns="0" rIns="0" bIns="0" rtlCol="0">
            <a:sp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1200" b="0" i="0" u="none" strike="noStrike" kern="1200" cap="none" spc="0" normalizeH="0" baseline="0" noProof="0" dirty="0">
                <a:ln>
                  <a:noFill/>
                </a:ln>
                <a:solidFill>
                  <a:srgbClr val="4F5861"/>
                </a:solidFill>
                <a:effectLst/>
                <a:uLnTx/>
                <a:uFillTx/>
                <a:latin typeface="Verdana"/>
                <a:ea typeface="+mn-ea"/>
                <a:cs typeface="+mn-cs"/>
              </a:rPr>
              <a:t>A Shifting Context</a:t>
            </a:r>
            <a:endParaRPr kumimoji="0" lang="en-US" sz="1200" b="0" i="1" u="none" strike="noStrike" kern="1200" cap="none" spc="0" normalizeH="0" baseline="0" noProof="0" dirty="0">
              <a:ln>
                <a:noFill/>
              </a:ln>
              <a:solidFill>
                <a:srgbClr val="4F5861"/>
              </a:solidFill>
              <a:effectLst/>
              <a:uLnTx/>
              <a:uFillTx/>
              <a:latin typeface="Verdana"/>
              <a:ea typeface="+mn-ea"/>
              <a:cs typeface="+mn-cs"/>
            </a:endParaRPr>
          </a:p>
        </p:txBody>
      </p:sp>
      <p:sp>
        <p:nvSpPr>
          <p:cNvPr id="110" name="TextBox 109"/>
          <p:cNvSpPr txBox="1"/>
          <p:nvPr/>
        </p:nvSpPr>
        <p:spPr bwMode="gray">
          <a:xfrm>
            <a:off x="-12537440" y="2069275"/>
            <a:ext cx="3779520" cy="184666"/>
          </a:xfrm>
          <a:prstGeom prst="rect">
            <a:avLst/>
          </a:prstGeom>
          <a:noFill/>
        </p:spPr>
        <p:txBody>
          <a:bodyPr wrap="square" lIns="0" tIns="0" rIns="0" bIns="0" rtlCol="0">
            <a:sp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1200" b="0" i="0" u="none" strike="noStrike" kern="1200" cap="none" spc="0" normalizeH="0" baseline="0" noProof="0" dirty="0">
                <a:ln>
                  <a:noFill/>
                </a:ln>
                <a:solidFill>
                  <a:srgbClr val="4F5861"/>
                </a:solidFill>
                <a:effectLst/>
                <a:uLnTx/>
                <a:uFillTx/>
                <a:latin typeface="Verdana"/>
                <a:ea typeface="+mn-ea"/>
                <a:cs typeface="+mn-cs"/>
              </a:rPr>
              <a:t>A Focused Response</a:t>
            </a:r>
            <a:endParaRPr kumimoji="0" lang="en-US" sz="1200" b="0" i="1" u="none" strike="noStrike" kern="1200" cap="none" spc="0" normalizeH="0" baseline="0" noProof="0" dirty="0">
              <a:ln>
                <a:noFill/>
              </a:ln>
              <a:solidFill>
                <a:srgbClr val="4F5861"/>
              </a:solidFill>
              <a:effectLst/>
              <a:uLnTx/>
              <a:uFillTx/>
              <a:latin typeface="Verdana"/>
              <a:ea typeface="+mn-ea"/>
              <a:cs typeface="+mn-cs"/>
            </a:endParaRPr>
          </a:p>
        </p:txBody>
      </p:sp>
      <p:sp>
        <p:nvSpPr>
          <p:cNvPr id="111" name="TextBox 110"/>
          <p:cNvSpPr txBox="1"/>
          <p:nvPr/>
        </p:nvSpPr>
        <p:spPr bwMode="gray">
          <a:xfrm>
            <a:off x="-8519863" y="2084369"/>
            <a:ext cx="2156022" cy="184666"/>
          </a:xfrm>
          <a:prstGeom prst="rect">
            <a:avLst/>
          </a:prstGeom>
          <a:noFill/>
        </p:spPr>
        <p:txBody>
          <a:bodyPr wrap="square" lIns="0" tIns="0" rIns="0" bIns="0" rtlCol="0">
            <a:sp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1200" b="0" i="0" u="none" strike="noStrike" kern="1200" cap="none" spc="0" normalizeH="0" baseline="0" noProof="0" dirty="0">
                <a:ln>
                  <a:noFill/>
                </a:ln>
                <a:solidFill>
                  <a:srgbClr val="4F5861"/>
                </a:solidFill>
                <a:effectLst/>
                <a:uLnTx/>
                <a:uFillTx/>
                <a:latin typeface="Verdana"/>
                <a:ea typeface="+mn-ea"/>
                <a:cs typeface="+mn-cs"/>
              </a:rPr>
              <a:t>A Decisive Result</a:t>
            </a:r>
            <a:endParaRPr kumimoji="0" lang="en-US" sz="1200" b="0" i="1" u="none" strike="noStrike" kern="1200" cap="none" spc="0" normalizeH="0" baseline="0" noProof="0" dirty="0">
              <a:ln>
                <a:noFill/>
              </a:ln>
              <a:solidFill>
                <a:srgbClr val="4F5861"/>
              </a:solidFill>
              <a:effectLst/>
              <a:uLnTx/>
              <a:uFillTx/>
              <a:latin typeface="Verdana"/>
              <a:ea typeface="+mn-ea"/>
              <a:cs typeface="+mn-cs"/>
            </a:endParaRPr>
          </a:p>
        </p:txBody>
      </p:sp>
      <p:sp>
        <p:nvSpPr>
          <p:cNvPr id="112" name="TextBox 111"/>
          <p:cNvSpPr txBox="1"/>
          <p:nvPr/>
        </p:nvSpPr>
        <p:spPr bwMode="gray">
          <a:xfrm>
            <a:off x="-15215121" y="2543011"/>
            <a:ext cx="2371624" cy="369332"/>
          </a:xfrm>
          <a:prstGeom prst="rect">
            <a:avLst/>
          </a:prstGeom>
          <a:noFill/>
        </p:spPr>
        <p:txBody>
          <a:bodyPr wrap="square" lIns="0" tIns="0" rIns="0" bIns="0" rtlCol="0">
            <a:sp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1200" b="0" i="0" u="none" strike="noStrike" kern="1200" cap="none" spc="0" normalizeH="0" baseline="0" noProof="0" dirty="0">
                <a:ln>
                  <a:noFill/>
                </a:ln>
                <a:solidFill>
                  <a:srgbClr val="4F5861"/>
                </a:solidFill>
                <a:effectLst/>
                <a:uLnTx/>
                <a:uFillTx/>
                <a:latin typeface="Verdana"/>
                <a:ea typeface="+mn-ea"/>
                <a:cs typeface="+mn-cs"/>
              </a:rPr>
              <a:t>Rise of the Small-Scale Campaign Donor</a:t>
            </a:r>
            <a:endParaRPr kumimoji="0" lang="en-US" sz="1200" b="0" i="1" u="none" strike="noStrike" kern="1200" cap="none" spc="0" normalizeH="0" baseline="0" noProof="0" dirty="0">
              <a:ln>
                <a:noFill/>
              </a:ln>
              <a:solidFill>
                <a:srgbClr val="4F5861"/>
              </a:solidFill>
              <a:effectLst/>
              <a:uLnTx/>
              <a:uFillTx/>
              <a:latin typeface="Verdana"/>
              <a:ea typeface="+mn-ea"/>
              <a:cs typeface="+mn-cs"/>
            </a:endParaRPr>
          </a:p>
        </p:txBody>
      </p:sp>
      <p:sp>
        <p:nvSpPr>
          <p:cNvPr id="113" name="TextBox 112"/>
          <p:cNvSpPr txBox="1"/>
          <p:nvPr/>
        </p:nvSpPr>
        <p:spPr bwMode="gray">
          <a:xfrm>
            <a:off x="-15272996" y="5351599"/>
            <a:ext cx="2371624" cy="184666"/>
          </a:xfrm>
          <a:prstGeom prst="rect">
            <a:avLst/>
          </a:prstGeom>
          <a:noFill/>
        </p:spPr>
        <p:txBody>
          <a:bodyPr wrap="square" lIns="0" tIns="0" rIns="0" bIns="0" rtlCol="0">
            <a:sp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1200" b="0" i="0" u="none" strike="noStrike" kern="1200" cap="none" spc="0" normalizeH="0" baseline="0" noProof="0" dirty="0">
                <a:ln>
                  <a:noFill/>
                </a:ln>
                <a:solidFill>
                  <a:srgbClr val="4F5861"/>
                </a:solidFill>
                <a:effectLst/>
                <a:uLnTx/>
                <a:uFillTx/>
                <a:latin typeface="Verdana"/>
                <a:ea typeface="+mn-ea"/>
                <a:cs typeface="+mn-cs"/>
              </a:rPr>
              <a:t>Rise of the Political Internet</a:t>
            </a:r>
            <a:endParaRPr kumimoji="0" lang="en-US" sz="1200" b="0" i="1" u="none" strike="noStrike" kern="1200" cap="none" spc="0" normalizeH="0" baseline="0" noProof="0" dirty="0">
              <a:ln>
                <a:noFill/>
              </a:ln>
              <a:solidFill>
                <a:srgbClr val="4F5861"/>
              </a:solidFill>
              <a:effectLst/>
              <a:uLnTx/>
              <a:uFillTx/>
              <a:latin typeface="Verdana"/>
              <a:ea typeface="+mn-ea"/>
              <a:cs typeface="+mn-cs"/>
            </a:endParaRPr>
          </a:p>
        </p:txBody>
      </p:sp>
      <p:sp>
        <p:nvSpPr>
          <p:cNvPr id="114" name="Rectangle 113"/>
          <p:cNvSpPr/>
          <p:nvPr/>
        </p:nvSpPr>
        <p:spPr bwMode="gray">
          <a:xfrm>
            <a:off x="-8014019" y="3201540"/>
            <a:ext cx="170332" cy="170332"/>
          </a:xfrm>
          <a:prstGeom prst="rect">
            <a:avLst/>
          </a:prstGeom>
          <a:solidFill>
            <a:schemeClr val="accent3"/>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15" name="Text Placeholder 19"/>
          <p:cNvSpPr>
            <a:spLocks noGrp="1"/>
          </p:cNvSpPr>
          <p:nvPr>
            <p:ph type="body" sz="quarter" idx="4294967295"/>
          </p:nvPr>
        </p:nvSpPr>
        <p:spPr bwMode="gray">
          <a:xfrm>
            <a:off x="-7769912" y="3218880"/>
            <a:ext cx="1070195" cy="123111"/>
          </a:xfrm>
          <a:prstGeom prst="rect">
            <a:avLst/>
          </a:prstGeom>
        </p:spPr>
        <p:txBody>
          <a:bodyPr/>
          <a:lstStyle/>
          <a:p>
            <a:pPr>
              <a:spcBef>
                <a:spcPts val="500"/>
              </a:spcBef>
            </a:pPr>
            <a:r>
              <a:rPr lang="en-US" sz="800" dirty="0"/>
              <a:t>Less than $200</a:t>
            </a:r>
            <a:endParaRPr lang="en-US" sz="800" i="1" dirty="0"/>
          </a:p>
        </p:txBody>
      </p:sp>
      <p:sp>
        <p:nvSpPr>
          <p:cNvPr id="116" name="Rectangle 115"/>
          <p:cNvSpPr/>
          <p:nvPr/>
        </p:nvSpPr>
        <p:spPr bwMode="gray">
          <a:xfrm>
            <a:off x="-8025373" y="2979403"/>
            <a:ext cx="170332" cy="170332"/>
          </a:xfrm>
          <a:prstGeom prst="rect">
            <a:avLst/>
          </a:prstGeom>
          <a:solidFill>
            <a:schemeClr val="bg1"/>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17" name="Text Placeholder 19"/>
          <p:cNvSpPr>
            <a:spLocks noGrp="1"/>
          </p:cNvSpPr>
          <p:nvPr>
            <p:ph type="body" sz="quarter" idx="4294967295"/>
          </p:nvPr>
        </p:nvSpPr>
        <p:spPr bwMode="gray">
          <a:xfrm>
            <a:off x="-7801585" y="2996743"/>
            <a:ext cx="1093482" cy="123111"/>
          </a:xfrm>
          <a:prstGeom prst="rect">
            <a:avLst/>
          </a:prstGeom>
        </p:spPr>
        <p:txBody>
          <a:bodyPr/>
          <a:lstStyle/>
          <a:p>
            <a:pPr>
              <a:spcBef>
                <a:spcPts val="500"/>
              </a:spcBef>
            </a:pPr>
            <a:r>
              <a:rPr lang="en-US" sz="800" dirty="0"/>
              <a:t>More than $200</a:t>
            </a:r>
            <a:endParaRPr lang="en-US" sz="800" i="1" dirty="0"/>
          </a:p>
        </p:txBody>
      </p:sp>
      <p:sp>
        <p:nvSpPr>
          <p:cNvPr id="118" name="Text Placeholder 19"/>
          <p:cNvSpPr>
            <a:spLocks noGrp="1"/>
          </p:cNvSpPr>
          <p:nvPr>
            <p:ph type="body" sz="quarter" idx="4294967295"/>
          </p:nvPr>
        </p:nvSpPr>
        <p:spPr bwMode="gray">
          <a:xfrm>
            <a:off x="-8367209" y="2580587"/>
            <a:ext cx="1781262" cy="184666"/>
          </a:xfrm>
          <a:prstGeom prst="rect">
            <a:avLst/>
          </a:prstGeom>
        </p:spPr>
        <p:txBody>
          <a:bodyPr/>
          <a:lstStyle/>
          <a:p>
            <a:pPr algn="ctr">
              <a:spcBef>
                <a:spcPts val="500"/>
              </a:spcBef>
            </a:pPr>
            <a:r>
              <a:rPr lang="en-US" sz="1200" dirty="0"/>
              <a:t>Total Contributions</a:t>
            </a:r>
          </a:p>
        </p:txBody>
      </p:sp>
      <p:sp>
        <p:nvSpPr>
          <p:cNvPr id="119" name="TextBox 118"/>
          <p:cNvSpPr txBox="1"/>
          <p:nvPr/>
        </p:nvSpPr>
        <p:spPr bwMode="gray">
          <a:xfrm>
            <a:off x="-15215121" y="3125414"/>
            <a:ext cx="2279024" cy="307777"/>
          </a:xfrm>
          <a:prstGeom prst="rect">
            <a:avLst/>
          </a:prstGeom>
          <a:noFill/>
        </p:spPr>
        <p:txBody>
          <a:bodyPr wrap="square" lIns="0" tIns="0" rIns="0" bIns="0" rtlCol="0">
            <a:sp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1000" b="0" i="0" u="none" strike="noStrike" kern="1200" cap="none" spc="0" normalizeH="0" baseline="0" noProof="0" dirty="0">
                <a:ln>
                  <a:noFill/>
                </a:ln>
                <a:solidFill>
                  <a:srgbClr val="4F5861"/>
                </a:solidFill>
                <a:effectLst/>
                <a:uLnTx/>
                <a:uFillTx/>
                <a:latin typeface="Verdana"/>
                <a:ea typeface="+mn-ea"/>
                <a:cs typeface="+mn-cs"/>
              </a:rPr>
              <a:t>2002 legislation caps individual contributions to political campaigns</a:t>
            </a:r>
          </a:p>
        </p:txBody>
      </p:sp>
      <p:sp>
        <p:nvSpPr>
          <p:cNvPr id="120" name="TextBox 119"/>
          <p:cNvSpPr txBox="1"/>
          <p:nvPr/>
        </p:nvSpPr>
        <p:spPr bwMode="gray">
          <a:xfrm>
            <a:off x="-15145384" y="5615818"/>
            <a:ext cx="2190540" cy="461665"/>
          </a:xfrm>
          <a:prstGeom prst="rect">
            <a:avLst/>
          </a:prstGeom>
          <a:noFill/>
        </p:spPr>
        <p:txBody>
          <a:bodyPr wrap="square" lIns="0" tIns="0" rIns="0" bIns="0" rtlCol="0">
            <a:sp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1000" b="0" i="0" u="none" strike="noStrike" kern="1200" cap="none" spc="0" normalizeH="0" baseline="0" noProof="0" dirty="0">
                <a:ln>
                  <a:noFill/>
                </a:ln>
                <a:solidFill>
                  <a:srgbClr val="4F5861"/>
                </a:solidFill>
                <a:effectLst/>
                <a:uLnTx/>
                <a:uFillTx/>
                <a:latin typeface="Verdana"/>
                <a:ea typeface="+mn-ea"/>
                <a:cs typeface="+mn-cs"/>
              </a:rPr>
              <a:t>% of U.S. Adults </a:t>
            </a:r>
            <a:br>
              <a:rPr kumimoji="0" lang="en-US" sz="1000" b="0" i="0" u="none" strike="noStrike" kern="1200" cap="none" spc="0" normalizeH="0" baseline="0" noProof="0" dirty="0">
                <a:ln>
                  <a:noFill/>
                </a:ln>
                <a:solidFill>
                  <a:srgbClr val="4F5861"/>
                </a:solidFill>
                <a:effectLst/>
                <a:uLnTx/>
                <a:uFillTx/>
                <a:latin typeface="Verdana"/>
                <a:ea typeface="+mn-ea"/>
                <a:cs typeface="+mn-cs"/>
              </a:rPr>
            </a:br>
            <a:r>
              <a:rPr kumimoji="0" lang="en-US" sz="1000" b="0" i="0" u="none" strike="noStrike" kern="1200" cap="none" spc="0" normalizeH="0" baseline="0" noProof="0" dirty="0">
                <a:ln>
                  <a:noFill/>
                </a:ln>
                <a:solidFill>
                  <a:srgbClr val="4F5861"/>
                </a:solidFill>
                <a:effectLst/>
                <a:uLnTx/>
                <a:uFillTx/>
                <a:latin typeface="Verdana"/>
                <a:ea typeface="+mn-ea"/>
                <a:cs typeface="+mn-cs"/>
              </a:rPr>
              <a:t>Politically Active Online</a:t>
            </a:r>
            <a:br>
              <a:rPr kumimoji="0" lang="en-US" sz="1000" b="0" i="0" u="none" strike="noStrike" kern="1200" cap="none" spc="0" normalizeH="0" baseline="0" noProof="0" dirty="0">
                <a:ln>
                  <a:noFill/>
                </a:ln>
                <a:solidFill>
                  <a:srgbClr val="4F5861"/>
                </a:solidFill>
                <a:effectLst/>
                <a:uLnTx/>
                <a:uFillTx/>
                <a:latin typeface="Verdana"/>
                <a:ea typeface="+mn-ea"/>
                <a:cs typeface="+mn-cs"/>
              </a:rPr>
            </a:br>
            <a:r>
              <a:rPr kumimoji="0" lang="en-US" sz="1000" b="0" i="1" u="none" strike="noStrike" kern="1200" cap="none" spc="0" normalizeH="0" baseline="0" noProof="0" dirty="0">
                <a:ln>
                  <a:noFill/>
                </a:ln>
                <a:solidFill>
                  <a:srgbClr val="4F5861"/>
                </a:solidFill>
                <a:effectLst/>
                <a:uLnTx/>
                <a:uFillTx/>
                <a:latin typeface="Verdana"/>
                <a:ea typeface="+mn-ea"/>
                <a:cs typeface="+mn-cs"/>
              </a:rPr>
              <a:t>2004 vs. 2008</a:t>
            </a:r>
          </a:p>
        </p:txBody>
      </p:sp>
      <p:sp>
        <p:nvSpPr>
          <p:cNvPr id="121" name="Rectangle 120"/>
          <p:cNvSpPr/>
          <p:nvPr/>
        </p:nvSpPr>
        <p:spPr bwMode="gray">
          <a:xfrm>
            <a:off x="-10505452" y="5451048"/>
            <a:ext cx="170332" cy="170332"/>
          </a:xfrm>
          <a:prstGeom prst="rect">
            <a:avLst/>
          </a:prstGeom>
          <a:solidFill>
            <a:schemeClr val="accent3"/>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22" name="Text Placeholder 19"/>
          <p:cNvSpPr>
            <a:spLocks noGrp="1"/>
          </p:cNvSpPr>
          <p:nvPr>
            <p:ph type="body" sz="quarter" idx="4294967295"/>
          </p:nvPr>
        </p:nvSpPr>
        <p:spPr bwMode="gray">
          <a:xfrm>
            <a:off x="-10261344" y="5468388"/>
            <a:ext cx="1345944" cy="153888"/>
          </a:xfrm>
          <a:prstGeom prst="rect">
            <a:avLst/>
          </a:prstGeom>
        </p:spPr>
        <p:txBody>
          <a:bodyPr/>
          <a:lstStyle/>
          <a:p>
            <a:pPr>
              <a:spcBef>
                <a:spcPts val="500"/>
              </a:spcBef>
            </a:pPr>
            <a:r>
              <a:rPr lang="en-US" sz="1000" b="1" dirty="0"/>
              <a:t>Obama</a:t>
            </a:r>
            <a:r>
              <a:rPr lang="en-US" sz="1000" dirty="0"/>
              <a:t> Supporters</a:t>
            </a:r>
            <a:endParaRPr lang="en-US" sz="1000" i="1" dirty="0"/>
          </a:p>
        </p:txBody>
      </p:sp>
      <p:sp>
        <p:nvSpPr>
          <p:cNvPr id="123" name="Rectangle 122"/>
          <p:cNvSpPr/>
          <p:nvPr/>
        </p:nvSpPr>
        <p:spPr bwMode="gray">
          <a:xfrm>
            <a:off x="-12222316" y="5450874"/>
            <a:ext cx="170332" cy="170332"/>
          </a:xfrm>
          <a:prstGeom prst="rect">
            <a:avLst/>
          </a:prstGeom>
          <a:solidFill>
            <a:schemeClr val="bg1"/>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24" name="Text Placeholder 19"/>
          <p:cNvSpPr>
            <a:spLocks noGrp="1"/>
          </p:cNvSpPr>
          <p:nvPr>
            <p:ph type="body" sz="quarter" idx="4294967295"/>
          </p:nvPr>
        </p:nvSpPr>
        <p:spPr bwMode="gray">
          <a:xfrm>
            <a:off x="-11998528" y="5468214"/>
            <a:ext cx="1389088" cy="307777"/>
          </a:xfrm>
          <a:prstGeom prst="rect">
            <a:avLst/>
          </a:prstGeom>
        </p:spPr>
        <p:txBody>
          <a:bodyPr/>
          <a:lstStyle/>
          <a:p>
            <a:pPr>
              <a:spcBef>
                <a:spcPts val="500"/>
              </a:spcBef>
            </a:pPr>
            <a:r>
              <a:rPr lang="en-US" sz="1000" b="1" dirty="0"/>
              <a:t>McCain</a:t>
            </a:r>
            <a:r>
              <a:rPr lang="en-US" sz="1000" dirty="0"/>
              <a:t> Supporters</a:t>
            </a:r>
            <a:endParaRPr lang="en-US" sz="1000" i="1" dirty="0"/>
          </a:p>
        </p:txBody>
      </p:sp>
      <p:cxnSp>
        <p:nvCxnSpPr>
          <p:cNvPr id="125" name="Straight Connector 124"/>
          <p:cNvCxnSpPr/>
          <p:nvPr/>
        </p:nvCxnSpPr>
        <p:spPr bwMode="gray">
          <a:xfrm>
            <a:off x="-11009856" y="5782843"/>
            <a:ext cx="0" cy="1471863"/>
          </a:xfrm>
          <a:prstGeom prst="line">
            <a:avLst/>
          </a:prstGeom>
          <a:ln w="12700">
            <a:solidFill>
              <a:schemeClr val="accent3"/>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26" name="TextBox 125"/>
          <p:cNvSpPr txBox="1"/>
          <p:nvPr/>
        </p:nvSpPr>
        <p:spPr bwMode="gray">
          <a:xfrm>
            <a:off x="-12259762" y="5863503"/>
            <a:ext cx="1153705" cy="307777"/>
          </a:xfrm>
          <a:prstGeom prst="rect">
            <a:avLst/>
          </a:prstGeom>
          <a:noFill/>
        </p:spPr>
        <p:txBody>
          <a:bodyPr wrap="square" lIns="0" tIns="0" rIns="0" bIns="0" rtlCol="0">
            <a:spAutoFit/>
          </a:bodyPr>
          <a:lstStyle/>
          <a:p>
            <a:pPr marL="0" marR="0" lvl="0" indent="0" algn="r" defTabSz="537667" rtl="0" eaLnBrk="1" fontAlgn="auto" latinLnBrk="0" hangingPunct="1">
              <a:lnSpc>
                <a:spcPct val="100000"/>
              </a:lnSpc>
              <a:spcBef>
                <a:spcPts val="500"/>
              </a:spcBef>
              <a:spcAft>
                <a:spcPts val="0"/>
              </a:spcAft>
              <a:buClrTx/>
              <a:buSzTx/>
              <a:buFontTx/>
              <a:buNone/>
              <a:tabLst/>
              <a:defRPr/>
            </a:pPr>
            <a:r>
              <a:rPr kumimoji="0" lang="en-US" sz="1000" b="0" i="1" u="none" strike="noStrike" kern="1200" cap="none" spc="0" normalizeH="0" baseline="0" noProof="0" dirty="0">
                <a:ln>
                  <a:noFill/>
                </a:ln>
                <a:solidFill>
                  <a:srgbClr val="4F5861"/>
                </a:solidFill>
                <a:effectLst/>
                <a:uLnTx/>
                <a:uFillTx/>
                <a:latin typeface="Verdana"/>
                <a:ea typeface="+mn-ea"/>
                <a:cs typeface="+mn-cs"/>
              </a:rPr>
              <a:t>Signed up for election updates</a:t>
            </a:r>
          </a:p>
        </p:txBody>
      </p:sp>
      <p:sp>
        <p:nvSpPr>
          <p:cNvPr id="127" name="Rectangle 126"/>
          <p:cNvSpPr/>
          <p:nvPr/>
        </p:nvSpPr>
        <p:spPr bwMode="gray">
          <a:xfrm>
            <a:off x="-11011850" y="5810777"/>
            <a:ext cx="778497" cy="170332"/>
          </a:xfrm>
          <a:prstGeom prst="rect">
            <a:avLst/>
          </a:prstGeom>
          <a:solidFill>
            <a:schemeClr val="bg1"/>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28" name="Rectangle 127"/>
          <p:cNvSpPr/>
          <p:nvPr/>
        </p:nvSpPr>
        <p:spPr bwMode="gray">
          <a:xfrm>
            <a:off x="-11011850" y="6023488"/>
            <a:ext cx="1573210" cy="170332"/>
          </a:xfrm>
          <a:prstGeom prst="rect">
            <a:avLst/>
          </a:prstGeom>
          <a:solidFill>
            <a:schemeClr val="accent3"/>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29" name="Text Placeholder 19"/>
          <p:cNvSpPr>
            <a:spLocks noGrp="1"/>
          </p:cNvSpPr>
          <p:nvPr>
            <p:ph type="body" sz="quarter" idx="4294967295"/>
          </p:nvPr>
        </p:nvSpPr>
        <p:spPr bwMode="gray">
          <a:xfrm>
            <a:off x="-10183089" y="5835399"/>
            <a:ext cx="277089" cy="123111"/>
          </a:xfrm>
          <a:prstGeom prst="rect">
            <a:avLst/>
          </a:prstGeom>
        </p:spPr>
        <p:txBody>
          <a:bodyPr/>
          <a:lstStyle/>
          <a:p>
            <a:pPr>
              <a:spcBef>
                <a:spcPts val="500"/>
              </a:spcBef>
            </a:pPr>
            <a:r>
              <a:rPr lang="en-US" sz="800" dirty="0"/>
              <a:t>9%</a:t>
            </a:r>
            <a:endParaRPr lang="en-US" sz="800" i="1" dirty="0"/>
          </a:p>
        </p:txBody>
      </p:sp>
      <p:sp>
        <p:nvSpPr>
          <p:cNvPr id="130" name="Text Placeholder 19"/>
          <p:cNvSpPr>
            <a:spLocks noGrp="1"/>
          </p:cNvSpPr>
          <p:nvPr>
            <p:ph type="body" sz="quarter" idx="4294967295"/>
          </p:nvPr>
        </p:nvSpPr>
        <p:spPr bwMode="gray">
          <a:xfrm>
            <a:off x="-9401129" y="6047098"/>
            <a:ext cx="277089" cy="123111"/>
          </a:xfrm>
          <a:prstGeom prst="rect">
            <a:avLst/>
          </a:prstGeom>
        </p:spPr>
        <p:txBody>
          <a:bodyPr/>
          <a:lstStyle/>
          <a:p>
            <a:pPr>
              <a:spcBef>
                <a:spcPts val="500"/>
              </a:spcBef>
            </a:pPr>
            <a:r>
              <a:rPr lang="en-US" sz="800" dirty="0"/>
              <a:t>18%</a:t>
            </a:r>
            <a:endParaRPr lang="en-US" sz="800" i="1" dirty="0"/>
          </a:p>
        </p:txBody>
      </p:sp>
      <p:sp>
        <p:nvSpPr>
          <p:cNvPr id="131" name="Text Placeholder 19"/>
          <p:cNvSpPr>
            <a:spLocks noGrp="1"/>
          </p:cNvSpPr>
          <p:nvPr>
            <p:ph type="body" sz="quarter" idx="4294967295"/>
          </p:nvPr>
        </p:nvSpPr>
        <p:spPr bwMode="gray">
          <a:xfrm>
            <a:off x="-7409875" y="3696149"/>
            <a:ext cx="624321" cy="184666"/>
          </a:xfrm>
          <a:prstGeom prst="rect">
            <a:avLst/>
          </a:prstGeom>
        </p:spPr>
        <p:txBody>
          <a:bodyPr/>
          <a:lstStyle/>
          <a:p>
            <a:pPr algn="ctr">
              <a:spcBef>
                <a:spcPts val="500"/>
              </a:spcBef>
            </a:pPr>
            <a:r>
              <a:rPr lang="en-US" sz="1200" dirty="0"/>
              <a:t>$</a:t>
            </a:r>
            <a:r>
              <a:rPr lang="en-US" sz="1200" b="1" dirty="0"/>
              <a:t>265</a:t>
            </a:r>
            <a:r>
              <a:rPr lang="en-US" sz="1200" dirty="0"/>
              <a:t>M</a:t>
            </a:r>
          </a:p>
        </p:txBody>
      </p:sp>
      <p:grpSp>
        <p:nvGrpSpPr>
          <p:cNvPr id="132" name="Group 131"/>
          <p:cNvGrpSpPr/>
          <p:nvPr/>
        </p:nvGrpSpPr>
        <p:grpSpPr>
          <a:xfrm>
            <a:off x="-7371148" y="3954568"/>
            <a:ext cx="570018" cy="3114771"/>
            <a:chOff x="7165109" y="5303288"/>
            <a:chExt cx="518198" cy="1454296"/>
          </a:xfrm>
        </p:grpSpPr>
        <p:sp>
          <p:nvSpPr>
            <p:cNvPr id="133" name="Rectangle 132"/>
            <p:cNvSpPr/>
            <p:nvPr/>
          </p:nvSpPr>
          <p:spPr bwMode="gray">
            <a:xfrm>
              <a:off x="7165109" y="6035598"/>
              <a:ext cx="518198" cy="721986"/>
            </a:xfrm>
            <a:prstGeom prst="rect">
              <a:avLst/>
            </a:prstGeom>
            <a:solidFill>
              <a:schemeClr val="accent3"/>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34" name="Rectangle 133"/>
            <p:cNvSpPr/>
            <p:nvPr/>
          </p:nvSpPr>
          <p:spPr bwMode="gray">
            <a:xfrm>
              <a:off x="7165109" y="5303288"/>
              <a:ext cx="518198" cy="732310"/>
            </a:xfrm>
            <a:prstGeom prst="rect">
              <a:avLst/>
            </a:prstGeom>
            <a:solidFill>
              <a:schemeClr val="bg1"/>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grpSp>
      <p:sp>
        <p:nvSpPr>
          <p:cNvPr id="135" name="Text Placeholder 19"/>
          <p:cNvSpPr>
            <a:spLocks noGrp="1"/>
          </p:cNvSpPr>
          <p:nvPr>
            <p:ph type="body" sz="quarter" idx="4294967295"/>
          </p:nvPr>
        </p:nvSpPr>
        <p:spPr bwMode="gray">
          <a:xfrm>
            <a:off x="-8111112" y="5834093"/>
            <a:ext cx="624321" cy="184666"/>
          </a:xfrm>
          <a:prstGeom prst="rect">
            <a:avLst/>
          </a:prstGeom>
        </p:spPr>
        <p:txBody>
          <a:bodyPr/>
          <a:lstStyle/>
          <a:p>
            <a:pPr algn="ctr">
              <a:spcBef>
                <a:spcPts val="500"/>
              </a:spcBef>
            </a:pPr>
            <a:r>
              <a:rPr lang="en-US" sz="1200" dirty="0"/>
              <a:t>$</a:t>
            </a:r>
            <a:r>
              <a:rPr lang="en-US" sz="1200" b="1" dirty="0"/>
              <a:t>88</a:t>
            </a:r>
            <a:r>
              <a:rPr lang="en-US" sz="1200" dirty="0"/>
              <a:t>M</a:t>
            </a:r>
          </a:p>
        </p:txBody>
      </p:sp>
      <p:grpSp>
        <p:nvGrpSpPr>
          <p:cNvPr id="136" name="Group 135"/>
          <p:cNvGrpSpPr/>
          <p:nvPr/>
        </p:nvGrpSpPr>
        <p:grpSpPr>
          <a:xfrm>
            <a:off x="-8072385" y="6066439"/>
            <a:ext cx="570018" cy="1005824"/>
            <a:chOff x="8286107" y="5281712"/>
            <a:chExt cx="518198" cy="1475872"/>
          </a:xfrm>
        </p:grpSpPr>
        <p:sp>
          <p:nvSpPr>
            <p:cNvPr id="137" name="Rectangle 136"/>
            <p:cNvSpPr/>
            <p:nvPr/>
          </p:nvSpPr>
          <p:spPr bwMode="gray">
            <a:xfrm>
              <a:off x="8286107" y="5281712"/>
              <a:ext cx="518198" cy="1220688"/>
            </a:xfrm>
            <a:prstGeom prst="rect">
              <a:avLst/>
            </a:prstGeom>
            <a:solidFill>
              <a:schemeClr val="bg1"/>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38" name="Rectangle 137"/>
            <p:cNvSpPr/>
            <p:nvPr/>
          </p:nvSpPr>
          <p:spPr bwMode="gray">
            <a:xfrm>
              <a:off x="8286107" y="6381086"/>
              <a:ext cx="518198" cy="376498"/>
            </a:xfrm>
            <a:prstGeom prst="rect">
              <a:avLst/>
            </a:prstGeom>
            <a:solidFill>
              <a:schemeClr val="accent3"/>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grpSp>
      <p:cxnSp>
        <p:nvCxnSpPr>
          <p:cNvPr id="139" name="Straight Connector 138"/>
          <p:cNvCxnSpPr/>
          <p:nvPr/>
        </p:nvCxnSpPr>
        <p:spPr bwMode="gray">
          <a:xfrm>
            <a:off x="-8302268" y="7076725"/>
            <a:ext cx="1616984" cy="0"/>
          </a:xfrm>
          <a:prstGeom prst="line">
            <a:avLst/>
          </a:prstGeom>
          <a:ln w="19050">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40" name="Text Placeholder 19"/>
          <p:cNvSpPr>
            <a:spLocks noGrp="1"/>
          </p:cNvSpPr>
          <p:nvPr>
            <p:ph type="body" sz="quarter" idx="4294967295"/>
          </p:nvPr>
        </p:nvSpPr>
        <p:spPr bwMode="gray">
          <a:xfrm>
            <a:off x="-8201378" y="7119304"/>
            <a:ext cx="830971" cy="153888"/>
          </a:xfrm>
          <a:prstGeom prst="rect">
            <a:avLst/>
          </a:prstGeom>
        </p:spPr>
        <p:txBody>
          <a:bodyPr/>
          <a:lstStyle/>
          <a:p>
            <a:pPr algn="ctr">
              <a:spcBef>
                <a:spcPts val="500"/>
              </a:spcBef>
            </a:pPr>
            <a:r>
              <a:rPr lang="en-US" sz="1000" dirty="0"/>
              <a:t>McCain</a:t>
            </a:r>
          </a:p>
        </p:txBody>
      </p:sp>
      <p:sp>
        <p:nvSpPr>
          <p:cNvPr id="141" name="Text Placeholder 19"/>
          <p:cNvSpPr>
            <a:spLocks noGrp="1"/>
          </p:cNvSpPr>
          <p:nvPr>
            <p:ph type="body" sz="quarter" idx="4294967295"/>
          </p:nvPr>
        </p:nvSpPr>
        <p:spPr bwMode="gray">
          <a:xfrm>
            <a:off x="-7485806" y="7117498"/>
            <a:ext cx="830971" cy="153888"/>
          </a:xfrm>
          <a:prstGeom prst="rect">
            <a:avLst/>
          </a:prstGeom>
        </p:spPr>
        <p:txBody>
          <a:bodyPr/>
          <a:lstStyle/>
          <a:p>
            <a:pPr algn="ctr">
              <a:spcBef>
                <a:spcPts val="500"/>
              </a:spcBef>
            </a:pPr>
            <a:r>
              <a:rPr lang="en-US" sz="1000" dirty="0"/>
              <a:t>Obama</a:t>
            </a:r>
          </a:p>
        </p:txBody>
      </p:sp>
      <p:sp>
        <p:nvSpPr>
          <p:cNvPr id="142" name="Oval 141"/>
          <p:cNvSpPr/>
          <p:nvPr/>
        </p:nvSpPr>
        <p:spPr bwMode="gray">
          <a:xfrm>
            <a:off x="-14745592" y="6846607"/>
            <a:ext cx="503398" cy="503398"/>
          </a:xfrm>
          <a:prstGeom prst="ellipse">
            <a:avLst/>
          </a:prstGeom>
          <a:solidFill>
            <a:schemeClr val="bg1"/>
          </a:solidFill>
          <a:ln w="1905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43" name="Oval 142"/>
          <p:cNvSpPr/>
          <p:nvPr/>
        </p:nvSpPr>
        <p:spPr bwMode="gray">
          <a:xfrm rot="10800000">
            <a:off x="-14612437" y="6218729"/>
            <a:ext cx="993127" cy="993127"/>
          </a:xfrm>
          <a:prstGeom prst="ellipse">
            <a:avLst/>
          </a:prstGeom>
          <a:solidFill>
            <a:schemeClr val="bg1"/>
          </a:solidFill>
          <a:ln w="28575">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44" name="Down Arrow 143"/>
          <p:cNvSpPr/>
          <p:nvPr/>
        </p:nvSpPr>
        <p:spPr bwMode="gray">
          <a:xfrm rot="10800000">
            <a:off x="-14298157" y="6304189"/>
            <a:ext cx="377103" cy="788159"/>
          </a:xfrm>
          <a:prstGeom prst="downArrow">
            <a:avLst/>
          </a:prstGeom>
          <a:solidFill>
            <a:schemeClr val="bg2"/>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45" name="TextBox 144"/>
          <p:cNvSpPr txBox="1"/>
          <p:nvPr/>
        </p:nvSpPr>
        <p:spPr bwMode="gray">
          <a:xfrm>
            <a:off x="-14690026" y="6548117"/>
            <a:ext cx="1157725" cy="307777"/>
          </a:xfrm>
          <a:prstGeom prst="rect">
            <a:avLst/>
          </a:prstGeom>
          <a:noFill/>
        </p:spPr>
        <p:txBody>
          <a:bodyPr wrap="square" lIns="0" tIns="0" rIns="0" bIns="0" rtlCol="0">
            <a:sp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2000" b="1" i="0" u="none" strike="noStrike" kern="1200" cap="none" spc="0" normalizeH="0" baseline="0" noProof="0" dirty="0">
                <a:ln>
                  <a:noFill/>
                </a:ln>
                <a:solidFill>
                  <a:srgbClr val="4F5861"/>
                </a:solidFill>
                <a:effectLst/>
                <a:uLnTx/>
                <a:uFillTx/>
                <a:latin typeface="Verdana"/>
                <a:ea typeface="+mn-ea"/>
                <a:cs typeface="+mn-cs"/>
              </a:rPr>
              <a:t>+</a:t>
            </a:r>
            <a:r>
              <a:rPr kumimoji="0" lang="en-US" sz="2000" b="0" i="0" u="none" strike="noStrike" kern="1200" cap="none" spc="0" normalizeH="0" baseline="0" noProof="0" dirty="0">
                <a:ln>
                  <a:noFill/>
                </a:ln>
                <a:solidFill>
                  <a:srgbClr val="4F5861"/>
                </a:solidFill>
                <a:effectLst/>
                <a:uLnTx/>
                <a:uFillTx/>
                <a:latin typeface="Verdana"/>
                <a:ea typeface="+mn-ea"/>
                <a:cs typeface="+mn-cs"/>
              </a:rPr>
              <a:t>24%</a:t>
            </a:r>
            <a:endParaRPr kumimoji="0" lang="en-US" sz="2000" b="0" i="1" u="none" strike="noStrike" kern="1200" cap="none" spc="0" normalizeH="0" baseline="0" noProof="0" dirty="0">
              <a:ln>
                <a:noFill/>
              </a:ln>
              <a:solidFill>
                <a:srgbClr val="4F5861"/>
              </a:solidFill>
              <a:effectLst/>
              <a:uLnTx/>
              <a:uFillTx/>
              <a:latin typeface="Verdana"/>
              <a:ea typeface="+mn-ea"/>
              <a:cs typeface="+mn-cs"/>
            </a:endParaRPr>
          </a:p>
        </p:txBody>
      </p:sp>
      <p:pic>
        <p:nvPicPr>
          <p:cNvPr id="146" name="Picture 2" descr="\\advisory.com\files\Public\Share\ABC Templates and Resources\ABC Art Icons Logos\ABC Modern Icons\Person_Casual_with_comput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4673837" y="6959785"/>
            <a:ext cx="291189" cy="241827"/>
          </a:xfrm>
          <a:prstGeom prst="rect">
            <a:avLst/>
          </a:prstGeom>
          <a:noFill/>
          <a:extLst>
            <a:ext uri="{909E8E84-426E-40dd-AFC4-6F175D3DCCD1}">
              <a14:hiddenFill xmlns:a14="http://schemas.microsoft.com/office/drawing/2010/main" xmlns="">
                <a:solidFill>
                  <a:srgbClr val="FFFFFF"/>
                </a:solidFill>
              </a14:hiddenFill>
            </a:ext>
          </a:extLst>
        </p:spPr>
      </p:pic>
      <p:sp>
        <p:nvSpPr>
          <p:cNvPr id="147" name="TextBox 146"/>
          <p:cNvSpPr txBox="1"/>
          <p:nvPr/>
        </p:nvSpPr>
        <p:spPr bwMode="gray">
          <a:xfrm>
            <a:off x="-12276056" y="6840094"/>
            <a:ext cx="1153705" cy="307777"/>
          </a:xfrm>
          <a:prstGeom prst="rect">
            <a:avLst/>
          </a:prstGeom>
          <a:noFill/>
        </p:spPr>
        <p:txBody>
          <a:bodyPr wrap="square" lIns="0" tIns="0" rIns="0" bIns="0" rtlCol="0">
            <a:spAutoFit/>
          </a:bodyPr>
          <a:lstStyle/>
          <a:p>
            <a:pPr marL="0" marR="0" lvl="0" indent="0" algn="r" defTabSz="537667" rtl="0" eaLnBrk="1" fontAlgn="auto" latinLnBrk="0" hangingPunct="1">
              <a:lnSpc>
                <a:spcPct val="100000"/>
              </a:lnSpc>
              <a:spcBef>
                <a:spcPts val="500"/>
              </a:spcBef>
              <a:spcAft>
                <a:spcPts val="0"/>
              </a:spcAft>
              <a:buClrTx/>
              <a:buSzTx/>
              <a:buFontTx/>
              <a:buNone/>
              <a:tabLst/>
              <a:defRPr/>
            </a:pPr>
            <a:r>
              <a:rPr kumimoji="0" lang="en-US" sz="1000" b="0" i="1" u="none" strike="noStrike" kern="1200" cap="none" spc="0" normalizeH="0" baseline="0" noProof="0" dirty="0">
                <a:ln>
                  <a:noFill/>
                </a:ln>
                <a:solidFill>
                  <a:srgbClr val="4F5861"/>
                </a:solidFill>
                <a:effectLst/>
                <a:uLnTx/>
                <a:uFillTx/>
                <a:latin typeface="Verdana"/>
                <a:ea typeface="+mn-ea"/>
                <a:cs typeface="+mn-cs"/>
              </a:rPr>
              <a:t>Donated money online</a:t>
            </a:r>
          </a:p>
        </p:txBody>
      </p:sp>
      <p:sp>
        <p:nvSpPr>
          <p:cNvPr id="148" name="Rectangle 147"/>
          <p:cNvSpPr/>
          <p:nvPr/>
        </p:nvSpPr>
        <p:spPr bwMode="gray">
          <a:xfrm>
            <a:off x="-11009856" y="6794834"/>
            <a:ext cx="646655" cy="170332"/>
          </a:xfrm>
          <a:prstGeom prst="rect">
            <a:avLst/>
          </a:prstGeom>
          <a:solidFill>
            <a:schemeClr val="bg1"/>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49" name="Rectangle 148"/>
          <p:cNvSpPr/>
          <p:nvPr/>
        </p:nvSpPr>
        <p:spPr bwMode="gray">
          <a:xfrm>
            <a:off x="-11009856" y="7007545"/>
            <a:ext cx="1225776" cy="170332"/>
          </a:xfrm>
          <a:prstGeom prst="rect">
            <a:avLst/>
          </a:prstGeom>
          <a:solidFill>
            <a:schemeClr val="accent3"/>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50" name="Text Placeholder 19"/>
          <p:cNvSpPr>
            <a:spLocks noGrp="1"/>
          </p:cNvSpPr>
          <p:nvPr>
            <p:ph type="body" sz="quarter" idx="4294967295"/>
          </p:nvPr>
        </p:nvSpPr>
        <p:spPr bwMode="gray">
          <a:xfrm>
            <a:off x="-10336395" y="6819456"/>
            <a:ext cx="277089" cy="123111"/>
          </a:xfrm>
          <a:prstGeom prst="rect">
            <a:avLst/>
          </a:prstGeom>
        </p:spPr>
        <p:txBody>
          <a:bodyPr/>
          <a:lstStyle/>
          <a:p>
            <a:pPr>
              <a:spcBef>
                <a:spcPts val="500"/>
              </a:spcBef>
            </a:pPr>
            <a:r>
              <a:rPr lang="en-US" sz="800" dirty="0"/>
              <a:t>6%</a:t>
            </a:r>
            <a:endParaRPr lang="en-US" sz="800" i="1" dirty="0"/>
          </a:p>
        </p:txBody>
      </p:sp>
      <p:sp>
        <p:nvSpPr>
          <p:cNvPr id="151" name="Text Placeholder 19"/>
          <p:cNvSpPr>
            <a:spLocks noGrp="1"/>
          </p:cNvSpPr>
          <p:nvPr>
            <p:ph type="body" sz="quarter" idx="4294967295"/>
          </p:nvPr>
        </p:nvSpPr>
        <p:spPr bwMode="gray">
          <a:xfrm>
            <a:off x="-9760065" y="7031155"/>
            <a:ext cx="277089" cy="123111"/>
          </a:xfrm>
          <a:prstGeom prst="rect">
            <a:avLst/>
          </a:prstGeom>
        </p:spPr>
        <p:txBody>
          <a:bodyPr/>
          <a:lstStyle/>
          <a:p>
            <a:pPr>
              <a:spcBef>
                <a:spcPts val="500"/>
              </a:spcBef>
            </a:pPr>
            <a:r>
              <a:rPr lang="en-US" sz="800" dirty="0"/>
              <a:t>15%</a:t>
            </a:r>
            <a:endParaRPr lang="en-US" sz="800" i="1" dirty="0"/>
          </a:p>
        </p:txBody>
      </p:sp>
      <p:sp>
        <p:nvSpPr>
          <p:cNvPr id="152" name="TextBox 151"/>
          <p:cNvSpPr txBox="1"/>
          <p:nvPr/>
        </p:nvSpPr>
        <p:spPr bwMode="gray">
          <a:xfrm>
            <a:off x="-12236394" y="6326840"/>
            <a:ext cx="1153705" cy="307777"/>
          </a:xfrm>
          <a:prstGeom prst="rect">
            <a:avLst/>
          </a:prstGeom>
          <a:noFill/>
        </p:spPr>
        <p:txBody>
          <a:bodyPr wrap="square" lIns="0" tIns="0" rIns="0" bIns="0" rtlCol="0">
            <a:spAutoFit/>
          </a:bodyPr>
          <a:lstStyle/>
          <a:p>
            <a:pPr marL="0" marR="0" lvl="0" indent="0" algn="r" defTabSz="537667" rtl="0" eaLnBrk="1" fontAlgn="auto" latinLnBrk="0" hangingPunct="1">
              <a:lnSpc>
                <a:spcPct val="100000"/>
              </a:lnSpc>
              <a:spcBef>
                <a:spcPts val="500"/>
              </a:spcBef>
              <a:spcAft>
                <a:spcPts val="0"/>
              </a:spcAft>
              <a:buClrTx/>
              <a:buSzTx/>
              <a:buFontTx/>
              <a:buNone/>
              <a:tabLst/>
              <a:defRPr/>
            </a:pPr>
            <a:r>
              <a:rPr kumimoji="0" lang="en-US" sz="1000" b="0" i="1" u="none" strike="noStrike" kern="1200" cap="none" spc="0" normalizeH="0" baseline="0" noProof="0" dirty="0">
                <a:ln>
                  <a:noFill/>
                </a:ln>
                <a:solidFill>
                  <a:srgbClr val="4F5861"/>
                </a:solidFill>
                <a:effectLst/>
                <a:uLnTx/>
                <a:uFillTx/>
                <a:latin typeface="Verdana"/>
                <a:ea typeface="+mn-ea"/>
                <a:cs typeface="+mn-cs"/>
              </a:rPr>
              <a:t>Signed up for email alerts</a:t>
            </a:r>
          </a:p>
        </p:txBody>
      </p:sp>
      <p:sp>
        <p:nvSpPr>
          <p:cNvPr id="153" name="Rectangle 152"/>
          <p:cNvSpPr/>
          <p:nvPr/>
        </p:nvSpPr>
        <p:spPr bwMode="gray">
          <a:xfrm>
            <a:off x="-11011805" y="6297822"/>
            <a:ext cx="722265" cy="170332"/>
          </a:xfrm>
          <a:prstGeom prst="rect">
            <a:avLst/>
          </a:prstGeom>
          <a:solidFill>
            <a:schemeClr val="bg1"/>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54" name="Rectangle 153"/>
          <p:cNvSpPr/>
          <p:nvPr/>
        </p:nvSpPr>
        <p:spPr bwMode="gray">
          <a:xfrm>
            <a:off x="-11011805" y="6510533"/>
            <a:ext cx="1105805" cy="170332"/>
          </a:xfrm>
          <a:prstGeom prst="rect">
            <a:avLst/>
          </a:prstGeom>
          <a:solidFill>
            <a:schemeClr val="accent3"/>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55" name="Text Placeholder 19"/>
          <p:cNvSpPr>
            <a:spLocks noGrp="1"/>
          </p:cNvSpPr>
          <p:nvPr>
            <p:ph type="body" sz="quarter" idx="4294967295"/>
          </p:nvPr>
        </p:nvSpPr>
        <p:spPr bwMode="gray">
          <a:xfrm>
            <a:off x="-10256749" y="6322444"/>
            <a:ext cx="277089" cy="123111"/>
          </a:xfrm>
          <a:prstGeom prst="rect">
            <a:avLst/>
          </a:prstGeom>
        </p:spPr>
        <p:txBody>
          <a:bodyPr/>
          <a:lstStyle/>
          <a:p>
            <a:pPr>
              <a:spcBef>
                <a:spcPts val="500"/>
              </a:spcBef>
            </a:pPr>
            <a:r>
              <a:rPr lang="en-US" sz="800" dirty="0"/>
              <a:t>8%</a:t>
            </a:r>
            <a:endParaRPr lang="en-US" sz="800" i="1" dirty="0"/>
          </a:p>
        </p:txBody>
      </p:sp>
      <p:sp>
        <p:nvSpPr>
          <p:cNvPr id="156" name="Text Placeholder 19"/>
          <p:cNvSpPr>
            <a:spLocks noGrp="1"/>
          </p:cNvSpPr>
          <p:nvPr>
            <p:ph type="body" sz="quarter" idx="4294967295"/>
          </p:nvPr>
        </p:nvSpPr>
        <p:spPr bwMode="gray">
          <a:xfrm>
            <a:off x="-9853204" y="6534143"/>
            <a:ext cx="277089" cy="123111"/>
          </a:xfrm>
          <a:prstGeom prst="rect">
            <a:avLst/>
          </a:prstGeom>
        </p:spPr>
        <p:txBody>
          <a:bodyPr/>
          <a:lstStyle/>
          <a:p>
            <a:pPr>
              <a:spcBef>
                <a:spcPts val="500"/>
              </a:spcBef>
            </a:pPr>
            <a:r>
              <a:rPr lang="en-US" sz="800" dirty="0"/>
              <a:t>12%</a:t>
            </a:r>
            <a:endParaRPr lang="en-US" sz="800" i="1" dirty="0"/>
          </a:p>
        </p:txBody>
      </p:sp>
      <p:grpSp>
        <p:nvGrpSpPr>
          <p:cNvPr id="157" name="Group 156"/>
          <p:cNvGrpSpPr/>
          <p:nvPr/>
        </p:nvGrpSpPr>
        <p:grpSpPr>
          <a:xfrm>
            <a:off x="-15065191" y="3685324"/>
            <a:ext cx="423088" cy="981597"/>
            <a:chOff x="939983" y="3795942"/>
            <a:chExt cx="423088" cy="981597"/>
          </a:xfrm>
        </p:grpSpPr>
        <p:pic>
          <p:nvPicPr>
            <p:cNvPr id="158" name="Picture 3" descr="\\advisory.com\files\Public\Share\ABC Templates and Resources\ABC Art Icons Logos\ABC Modern Icons\Mone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2346" y="3795942"/>
              <a:ext cx="130725" cy="239132"/>
            </a:xfrm>
            <a:prstGeom prst="rect">
              <a:avLst/>
            </a:prstGeom>
            <a:noFill/>
            <a:extLst>
              <a:ext uri="{909E8E84-426E-40dd-AFC4-6F175D3DCCD1}">
                <a14:hiddenFill xmlns:a14="http://schemas.microsoft.com/office/drawing/2010/main" xmlns="">
                  <a:solidFill>
                    <a:srgbClr val="FFFFFF"/>
                  </a:solidFill>
                </a14:hiddenFill>
              </a:ext>
            </a:extLst>
          </p:spPr>
        </p:pic>
        <p:pic>
          <p:nvPicPr>
            <p:cNvPr id="159" name="Picture 2" descr="\\advisory.com\files\Public\Share\ABC Templates and Resources\ABC Art Icons Logos\ABC Modern Icons\Stick_Exec_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983" y="3907070"/>
              <a:ext cx="327878" cy="870469"/>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60" name="Group 159"/>
          <p:cNvGrpSpPr/>
          <p:nvPr/>
        </p:nvGrpSpPr>
        <p:grpSpPr>
          <a:xfrm>
            <a:off x="-13903154" y="3734411"/>
            <a:ext cx="197375" cy="457923"/>
            <a:chOff x="939983" y="3795942"/>
            <a:chExt cx="423088" cy="981597"/>
          </a:xfrm>
        </p:grpSpPr>
        <p:pic>
          <p:nvPicPr>
            <p:cNvPr id="161" name="Picture 3" descr="\\advisory.com\files\Public\Share\ABC Templates and Resources\ABC Art Icons Logos\ABC Modern Icons\Mone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2346" y="3795942"/>
              <a:ext cx="130725" cy="239132"/>
            </a:xfrm>
            <a:prstGeom prst="rect">
              <a:avLst/>
            </a:prstGeom>
            <a:noFill/>
            <a:extLst>
              <a:ext uri="{909E8E84-426E-40dd-AFC4-6F175D3DCCD1}">
                <a14:hiddenFill xmlns:a14="http://schemas.microsoft.com/office/drawing/2010/main" xmlns="">
                  <a:solidFill>
                    <a:srgbClr val="FFFFFF"/>
                  </a:solidFill>
                </a14:hiddenFill>
              </a:ext>
            </a:extLst>
          </p:spPr>
        </p:pic>
        <p:pic>
          <p:nvPicPr>
            <p:cNvPr id="162" name="Picture 2" descr="\\advisory.com\files\Public\Share\ABC Templates and Resources\ABC Art Icons Logos\ABC Modern Icons\Stick_Exec_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983" y="3907070"/>
              <a:ext cx="327878" cy="870469"/>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63" name="Group 162"/>
          <p:cNvGrpSpPr/>
          <p:nvPr/>
        </p:nvGrpSpPr>
        <p:grpSpPr>
          <a:xfrm>
            <a:off x="-13697515" y="3734411"/>
            <a:ext cx="197375" cy="457923"/>
            <a:chOff x="939983" y="3795942"/>
            <a:chExt cx="423088" cy="981597"/>
          </a:xfrm>
        </p:grpSpPr>
        <p:pic>
          <p:nvPicPr>
            <p:cNvPr id="164" name="Picture 3" descr="\\advisory.com\files\Public\Share\ABC Templates and Resources\ABC Art Icons Logos\ABC Modern Icons\Mone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2346" y="3795942"/>
              <a:ext cx="130725" cy="239132"/>
            </a:xfrm>
            <a:prstGeom prst="rect">
              <a:avLst/>
            </a:prstGeom>
            <a:noFill/>
            <a:extLst>
              <a:ext uri="{909E8E84-426E-40dd-AFC4-6F175D3DCCD1}">
                <a14:hiddenFill xmlns:a14="http://schemas.microsoft.com/office/drawing/2010/main" xmlns="">
                  <a:solidFill>
                    <a:srgbClr val="FFFFFF"/>
                  </a:solidFill>
                </a14:hiddenFill>
              </a:ext>
            </a:extLst>
          </p:spPr>
        </p:pic>
        <p:pic>
          <p:nvPicPr>
            <p:cNvPr id="165" name="Picture 2" descr="\\advisory.com\files\Public\Share\ABC Templates and Resources\ABC Art Icons Logos\ABC Modern Icons\Stick_Exec_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983" y="3907070"/>
              <a:ext cx="327878" cy="870469"/>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66" name="Group 165"/>
          <p:cNvGrpSpPr/>
          <p:nvPr/>
        </p:nvGrpSpPr>
        <p:grpSpPr>
          <a:xfrm>
            <a:off x="-13494983" y="3734411"/>
            <a:ext cx="197375" cy="457923"/>
            <a:chOff x="939983" y="3795942"/>
            <a:chExt cx="423088" cy="981597"/>
          </a:xfrm>
        </p:grpSpPr>
        <p:pic>
          <p:nvPicPr>
            <p:cNvPr id="167" name="Picture 3" descr="\\advisory.com\files\Public\Share\ABC Templates and Resources\ABC Art Icons Logos\ABC Modern Icons\Mone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2346" y="3795942"/>
              <a:ext cx="130725" cy="239132"/>
            </a:xfrm>
            <a:prstGeom prst="rect">
              <a:avLst/>
            </a:prstGeom>
            <a:noFill/>
            <a:extLst>
              <a:ext uri="{909E8E84-426E-40dd-AFC4-6F175D3DCCD1}">
                <a14:hiddenFill xmlns:a14="http://schemas.microsoft.com/office/drawing/2010/main" xmlns="">
                  <a:solidFill>
                    <a:srgbClr val="FFFFFF"/>
                  </a:solidFill>
                </a14:hiddenFill>
              </a:ext>
            </a:extLst>
          </p:spPr>
        </p:pic>
        <p:pic>
          <p:nvPicPr>
            <p:cNvPr id="168" name="Picture 2" descr="\\advisory.com\files\Public\Share\ABC Templates and Resources\ABC Art Icons Logos\ABC Modern Icons\Stick_Exec_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983" y="3907070"/>
              <a:ext cx="327878" cy="870469"/>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69" name="Group 168"/>
          <p:cNvGrpSpPr/>
          <p:nvPr/>
        </p:nvGrpSpPr>
        <p:grpSpPr>
          <a:xfrm>
            <a:off x="-13297608" y="3734411"/>
            <a:ext cx="197375" cy="457923"/>
            <a:chOff x="939983" y="3795942"/>
            <a:chExt cx="423088" cy="981597"/>
          </a:xfrm>
        </p:grpSpPr>
        <p:pic>
          <p:nvPicPr>
            <p:cNvPr id="170" name="Picture 3" descr="\\advisory.com\files\Public\Share\ABC Templates and Resources\ABC Art Icons Logos\ABC Modern Icons\Mone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2346" y="3795942"/>
              <a:ext cx="130725" cy="239132"/>
            </a:xfrm>
            <a:prstGeom prst="rect">
              <a:avLst/>
            </a:prstGeom>
            <a:noFill/>
            <a:extLst>
              <a:ext uri="{909E8E84-426E-40dd-AFC4-6F175D3DCCD1}">
                <a14:hiddenFill xmlns:a14="http://schemas.microsoft.com/office/drawing/2010/main" xmlns="">
                  <a:solidFill>
                    <a:srgbClr val="FFFFFF"/>
                  </a:solidFill>
                </a14:hiddenFill>
              </a:ext>
            </a:extLst>
          </p:spPr>
        </p:pic>
        <p:pic>
          <p:nvPicPr>
            <p:cNvPr id="171" name="Picture 2" descr="\\advisory.com\files\Public\Share\ABC Templates and Resources\ABC Art Icons Logos\ABC Modern Icons\Stick_Exec_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983" y="3907070"/>
              <a:ext cx="327878" cy="870469"/>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72" name="Group 171"/>
          <p:cNvGrpSpPr/>
          <p:nvPr/>
        </p:nvGrpSpPr>
        <p:grpSpPr>
          <a:xfrm>
            <a:off x="-13905772" y="4203608"/>
            <a:ext cx="197375" cy="457923"/>
            <a:chOff x="939983" y="3795942"/>
            <a:chExt cx="423088" cy="981597"/>
          </a:xfrm>
        </p:grpSpPr>
        <p:pic>
          <p:nvPicPr>
            <p:cNvPr id="173" name="Picture 3" descr="\\advisory.com\files\Public\Share\ABC Templates and Resources\ABC Art Icons Logos\ABC Modern Icons\Mone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2346" y="3795942"/>
              <a:ext cx="130725" cy="239132"/>
            </a:xfrm>
            <a:prstGeom prst="rect">
              <a:avLst/>
            </a:prstGeom>
            <a:noFill/>
            <a:extLst>
              <a:ext uri="{909E8E84-426E-40dd-AFC4-6F175D3DCCD1}">
                <a14:hiddenFill xmlns:a14="http://schemas.microsoft.com/office/drawing/2010/main" xmlns="">
                  <a:solidFill>
                    <a:srgbClr val="FFFFFF"/>
                  </a:solidFill>
                </a14:hiddenFill>
              </a:ext>
            </a:extLst>
          </p:spPr>
        </p:pic>
        <p:pic>
          <p:nvPicPr>
            <p:cNvPr id="174" name="Picture 2" descr="\\advisory.com\files\Public\Share\ABC Templates and Resources\ABC Art Icons Logos\ABC Modern Icons\Stick_Exec_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983" y="3907070"/>
              <a:ext cx="327878" cy="870469"/>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75" name="Group 174"/>
          <p:cNvGrpSpPr/>
          <p:nvPr/>
        </p:nvGrpSpPr>
        <p:grpSpPr>
          <a:xfrm>
            <a:off x="-13700133" y="4203608"/>
            <a:ext cx="197375" cy="457923"/>
            <a:chOff x="939983" y="3795942"/>
            <a:chExt cx="423088" cy="981597"/>
          </a:xfrm>
        </p:grpSpPr>
        <p:pic>
          <p:nvPicPr>
            <p:cNvPr id="176" name="Picture 3" descr="\\advisory.com\files\Public\Share\ABC Templates and Resources\ABC Art Icons Logos\ABC Modern Icons\Mone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2346" y="3795942"/>
              <a:ext cx="130725" cy="239132"/>
            </a:xfrm>
            <a:prstGeom prst="rect">
              <a:avLst/>
            </a:prstGeom>
            <a:noFill/>
            <a:extLst>
              <a:ext uri="{909E8E84-426E-40dd-AFC4-6F175D3DCCD1}">
                <a14:hiddenFill xmlns:a14="http://schemas.microsoft.com/office/drawing/2010/main" xmlns="">
                  <a:solidFill>
                    <a:srgbClr val="FFFFFF"/>
                  </a:solidFill>
                </a14:hiddenFill>
              </a:ext>
            </a:extLst>
          </p:spPr>
        </p:pic>
        <p:pic>
          <p:nvPicPr>
            <p:cNvPr id="177" name="Picture 2" descr="\\advisory.com\files\Public\Share\ABC Templates and Resources\ABC Art Icons Logos\ABC Modern Icons\Stick_Exec_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983" y="3907070"/>
              <a:ext cx="327878" cy="870469"/>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78" name="Group 177"/>
          <p:cNvGrpSpPr/>
          <p:nvPr/>
        </p:nvGrpSpPr>
        <p:grpSpPr>
          <a:xfrm>
            <a:off x="-13497601" y="4203608"/>
            <a:ext cx="197375" cy="457923"/>
            <a:chOff x="939983" y="3795942"/>
            <a:chExt cx="423088" cy="981597"/>
          </a:xfrm>
        </p:grpSpPr>
        <p:pic>
          <p:nvPicPr>
            <p:cNvPr id="179" name="Picture 3" descr="\\advisory.com\files\Public\Share\ABC Templates and Resources\ABC Art Icons Logos\ABC Modern Icons\Mone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2346" y="3795942"/>
              <a:ext cx="130725" cy="239132"/>
            </a:xfrm>
            <a:prstGeom prst="rect">
              <a:avLst/>
            </a:prstGeom>
            <a:noFill/>
            <a:extLst>
              <a:ext uri="{909E8E84-426E-40dd-AFC4-6F175D3DCCD1}">
                <a14:hiddenFill xmlns:a14="http://schemas.microsoft.com/office/drawing/2010/main" xmlns="">
                  <a:solidFill>
                    <a:srgbClr val="FFFFFF"/>
                  </a:solidFill>
                </a14:hiddenFill>
              </a:ext>
            </a:extLst>
          </p:spPr>
        </p:pic>
        <p:pic>
          <p:nvPicPr>
            <p:cNvPr id="180" name="Picture 2" descr="\\advisory.com\files\Public\Share\ABC Templates and Resources\ABC Art Icons Logos\ABC Modern Icons\Stick_Exec_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983" y="3907070"/>
              <a:ext cx="327878" cy="870469"/>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81" name="Group 180"/>
          <p:cNvGrpSpPr/>
          <p:nvPr/>
        </p:nvGrpSpPr>
        <p:grpSpPr>
          <a:xfrm>
            <a:off x="-13300226" y="4203608"/>
            <a:ext cx="197375" cy="457923"/>
            <a:chOff x="939983" y="3795942"/>
            <a:chExt cx="423088" cy="981597"/>
          </a:xfrm>
        </p:grpSpPr>
        <p:pic>
          <p:nvPicPr>
            <p:cNvPr id="182" name="Picture 3" descr="\\advisory.com\files\Public\Share\ABC Templates and Resources\ABC Art Icons Logos\ABC Modern Icons\Mone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2346" y="3795942"/>
              <a:ext cx="130725" cy="239132"/>
            </a:xfrm>
            <a:prstGeom prst="rect">
              <a:avLst/>
            </a:prstGeom>
            <a:noFill/>
            <a:extLst>
              <a:ext uri="{909E8E84-426E-40dd-AFC4-6F175D3DCCD1}">
                <a14:hiddenFill xmlns:a14="http://schemas.microsoft.com/office/drawing/2010/main" xmlns="">
                  <a:solidFill>
                    <a:srgbClr val="FFFFFF"/>
                  </a:solidFill>
                </a14:hiddenFill>
              </a:ext>
            </a:extLst>
          </p:spPr>
        </p:pic>
        <p:pic>
          <p:nvPicPr>
            <p:cNvPr id="183" name="Picture 2" descr="\\advisory.com\files\Public\Share\ABC Templates and Resources\ABC Art Icons Logos\ABC Modern Icons\Stick_Exec_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983" y="3907070"/>
              <a:ext cx="327878" cy="870469"/>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184" name="TextBox 183"/>
          <p:cNvSpPr txBox="1"/>
          <p:nvPr/>
        </p:nvSpPr>
        <p:spPr bwMode="gray">
          <a:xfrm>
            <a:off x="-12537440" y="5149580"/>
            <a:ext cx="3779519" cy="184666"/>
          </a:xfrm>
          <a:prstGeom prst="rect">
            <a:avLst/>
          </a:prstGeom>
          <a:noFill/>
        </p:spPr>
        <p:txBody>
          <a:bodyPr wrap="square" lIns="0" tIns="0" rIns="0" bIns="0" rtlCol="0">
            <a:sp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1200" b="0" i="0" u="none" strike="noStrike" kern="1200" cap="none" spc="0" normalizeH="0" baseline="0" noProof="0" dirty="0">
                <a:ln>
                  <a:noFill/>
                </a:ln>
                <a:solidFill>
                  <a:srgbClr val="4F5861"/>
                </a:solidFill>
                <a:effectLst/>
                <a:uLnTx/>
                <a:uFillTx/>
                <a:latin typeface="Verdana"/>
                <a:ea typeface="+mn-ea"/>
                <a:cs typeface="+mn-cs"/>
              </a:rPr>
              <a:t>Voter Activity</a:t>
            </a:r>
            <a:endParaRPr kumimoji="0" lang="en-US" sz="1000" b="0" i="1" u="none" strike="noStrike" kern="1200" cap="none" spc="0" normalizeH="0" baseline="0" noProof="0" dirty="0">
              <a:ln>
                <a:noFill/>
              </a:ln>
              <a:solidFill>
                <a:srgbClr val="4F5861"/>
              </a:solidFill>
              <a:effectLst/>
              <a:uLnTx/>
              <a:uFillTx/>
              <a:latin typeface="Verdana"/>
              <a:ea typeface="+mn-ea"/>
              <a:cs typeface="+mn-cs"/>
            </a:endParaRPr>
          </a:p>
        </p:txBody>
      </p:sp>
      <p:pic>
        <p:nvPicPr>
          <p:cNvPr id="185" name="Picture 2" descr="https://upload.wikimedia.org/wikipedia/en/thumb/b/b4/Obama_logomark.svg/1024px-Obama_logomark.sv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33072" y="2516478"/>
            <a:ext cx="676347" cy="676347"/>
          </a:xfrm>
          <a:prstGeom prst="rect">
            <a:avLst/>
          </a:prstGeom>
          <a:noFill/>
          <a:extLst>
            <a:ext uri="{909E8E84-426E-40dd-AFC4-6F175D3DCCD1}">
              <a14:hiddenFill xmlns:a14="http://schemas.microsoft.com/office/drawing/2010/main" xmlns="">
                <a:solidFill>
                  <a:srgbClr val="FFFFFF"/>
                </a:solidFill>
              </a14:hiddenFill>
            </a:ext>
          </a:extLst>
        </p:spPr>
      </p:pic>
      <p:sp>
        <p:nvSpPr>
          <p:cNvPr id="186" name="TextBox 185"/>
          <p:cNvSpPr txBox="1"/>
          <p:nvPr/>
        </p:nvSpPr>
        <p:spPr bwMode="gray">
          <a:xfrm>
            <a:off x="-12536025" y="3434106"/>
            <a:ext cx="3779519" cy="184666"/>
          </a:xfrm>
          <a:prstGeom prst="rect">
            <a:avLst/>
          </a:prstGeom>
          <a:noFill/>
        </p:spPr>
        <p:txBody>
          <a:bodyPr wrap="square" lIns="0" tIns="0" rIns="0" bIns="0" rtlCol="0">
            <a:sp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1200" b="0" i="0" u="none" strike="noStrike" kern="1200" cap="none" spc="0" normalizeH="0" baseline="0" noProof="0" dirty="0">
                <a:ln>
                  <a:noFill/>
                </a:ln>
                <a:solidFill>
                  <a:srgbClr val="4F5861"/>
                </a:solidFill>
                <a:effectLst/>
                <a:uLnTx/>
                <a:uFillTx/>
                <a:latin typeface="Verdana"/>
                <a:ea typeface="+mn-ea"/>
                <a:cs typeface="+mn-cs"/>
              </a:rPr>
              <a:t>Digital Campaign Strategy</a:t>
            </a:r>
            <a:endParaRPr kumimoji="0" lang="en-US" sz="1000" b="0" i="1" u="none" strike="noStrike" kern="1200" cap="none" spc="0" normalizeH="0" baseline="0" noProof="0" dirty="0">
              <a:ln>
                <a:noFill/>
              </a:ln>
              <a:solidFill>
                <a:srgbClr val="4F5861"/>
              </a:solidFill>
              <a:effectLst/>
              <a:uLnTx/>
              <a:uFillTx/>
              <a:latin typeface="Verdana"/>
              <a:ea typeface="+mn-ea"/>
              <a:cs typeface="+mn-cs"/>
            </a:endParaRPr>
          </a:p>
        </p:txBody>
      </p:sp>
      <p:sp>
        <p:nvSpPr>
          <p:cNvPr id="187" name="Right Arrow 186"/>
          <p:cNvSpPr/>
          <p:nvPr/>
        </p:nvSpPr>
        <p:spPr bwMode="gray">
          <a:xfrm>
            <a:off x="-14485287" y="4066953"/>
            <a:ext cx="419604" cy="294952"/>
          </a:xfrm>
          <a:prstGeom prst="rightArrow">
            <a:avLst/>
          </a:prstGeom>
          <a:solidFill>
            <a:schemeClr val="bg1"/>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88" name="TextBox 187"/>
          <p:cNvSpPr txBox="1"/>
          <p:nvPr/>
        </p:nvSpPr>
        <p:spPr bwMode="gray">
          <a:xfrm>
            <a:off x="-11401440" y="2593206"/>
            <a:ext cx="2279024" cy="461665"/>
          </a:xfrm>
          <a:prstGeom prst="rect">
            <a:avLst/>
          </a:prstGeom>
          <a:noFill/>
        </p:spPr>
        <p:txBody>
          <a:bodyPr wrap="square" lIns="0" tIns="0" rIns="0" bIns="0" rtlCol="0">
            <a:spAutoFit/>
          </a:bodyPr>
          <a:lstStyle/>
          <a:p>
            <a:pPr marL="0" marR="0" lvl="0" indent="0" algn="l" defTabSz="537667" rtl="0" eaLnBrk="1" fontAlgn="auto" latinLnBrk="0" hangingPunct="1">
              <a:lnSpc>
                <a:spcPct val="100000"/>
              </a:lnSpc>
              <a:spcBef>
                <a:spcPts val="500"/>
              </a:spcBef>
              <a:spcAft>
                <a:spcPts val="0"/>
              </a:spcAft>
              <a:buClrTx/>
              <a:buSzTx/>
              <a:buFontTx/>
              <a:buNone/>
              <a:tabLst/>
              <a:defRPr/>
            </a:pPr>
            <a:r>
              <a:rPr kumimoji="0" lang="en-US" sz="1000" b="0" i="1" u="none" strike="noStrike" kern="1200" cap="none" spc="0" normalizeH="0" baseline="0" noProof="0" dirty="0">
                <a:ln>
                  <a:noFill/>
                </a:ln>
                <a:solidFill>
                  <a:srgbClr val="4F5861"/>
                </a:solidFill>
                <a:effectLst/>
                <a:uLnTx/>
                <a:uFillTx/>
                <a:latin typeface="Verdana"/>
                <a:ea typeface="+mn-ea"/>
                <a:cs typeface="+mn-cs"/>
              </a:rPr>
              <a:t>Obama campaign hires Facebook cofounder Chris Hughes to run digital/online strategy </a:t>
            </a:r>
          </a:p>
        </p:txBody>
      </p:sp>
      <p:sp>
        <p:nvSpPr>
          <p:cNvPr id="189" name="Text Placeholder 19"/>
          <p:cNvSpPr>
            <a:spLocks noGrp="1"/>
          </p:cNvSpPr>
          <p:nvPr>
            <p:ph type="body" sz="quarter" idx="4294967295"/>
          </p:nvPr>
        </p:nvSpPr>
        <p:spPr bwMode="gray">
          <a:xfrm>
            <a:off x="-15208243" y="4759108"/>
            <a:ext cx="624321" cy="153888"/>
          </a:xfrm>
          <a:prstGeom prst="rect">
            <a:avLst/>
          </a:prstGeom>
        </p:spPr>
        <p:txBody>
          <a:bodyPr/>
          <a:lstStyle/>
          <a:p>
            <a:pPr algn="ctr">
              <a:spcBef>
                <a:spcPts val="500"/>
              </a:spcBef>
            </a:pPr>
            <a:r>
              <a:rPr lang="en-US" sz="1000" i="1" dirty="0"/>
              <a:t>Before</a:t>
            </a:r>
          </a:p>
        </p:txBody>
      </p:sp>
      <p:sp>
        <p:nvSpPr>
          <p:cNvPr id="190" name="Text Placeholder 19"/>
          <p:cNvSpPr>
            <a:spLocks noGrp="1"/>
          </p:cNvSpPr>
          <p:nvPr>
            <p:ph type="body" sz="quarter" idx="4294967295"/>
          </p:nvPr>
        </p:nvSpPr>
        <p:spPr bwMode="gray">
          <a:xfrm>
            <a:off x="-13830159" y="4759108"/>
            <a:ext cx="624321" cy="153888"/>
          </a:xfrm>
          <a:prstGeom prst="rect">
            <a:avLst/>
          </a:prstGeom>
        </p:spPr>
        <p:txBody>
          <a:bodyPr/>
          <a:lstStyle/>
          <a:p>
            <a:pPr algn="ctr">
              <a:spcBef>
                <a:spcPts val="500"/>
              </a:spcBef>
            </a:pPr>
            <a:r>
              <a:rPr lang="en-US" sz="1000" i="1" dirty="0"/>
              <a:t>After</a:t>
            </a:r>
          </a:p>
        </p:txBody>
      </p:sp>
      <p:sp>
        <p:nvSpPr>
          <p:cNvPr id="191" name="Down Arrow 190"/>
          <p:cNvSpPr/>
          <p:nvPr/>
        </p:nvSpPr>
        <p:spPr bwMode="gray">
          <a:xfrm>
            <a:off x="-10846770" y="4541056"/>
            <a:ext cx="408339" cy="515007"/>
          </a:xfrm>
          <a:prstGeom prst="downArrow">
            <a:avLst/>
          </a:prstGeom>
          <a:solidFill>
            <a:schemeClr val="bg1"/>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pic>
        <p:nvPicPr>
          <p:cNvPr id="192" name="Picture 2" descr="\\advisory.com\files\Public\Share\ABC Templates and Resources\ABC Art Icons Logos\ABC Modern Icons\Data_analytics.png"/>
          <p:cNvPicPr>
            <a:picLocks noChangeAspect="1" noChangeArrowheads="1"/>
          </p:cNvPicPr>
          <p:nvPr/>
        </p:nvPicPr>
        <p:blipFill>
          <a:blip r:embed="rId7">
            <a:grayscl/>
            <a:extLst>
              <a:ext uri="{28A0092B-C50C-407E-A947-70E740481C1C}">
                <a14:useLocalDpi xmlns:a14="http://schemas.microsoft.com/office/drawing/2010/main" val="0"/>
              </a:ext>
            </a:extLst>
          </a:blip>
          <a:srcRect/>
          <a:stretch>
            <a:fillRect/>
          </a:stretch>
        </p:blipFill>
        <p:spPr bwMode="auto">
          <a:xfrm>
            <a:off x="-12200398" y="3700464"/>
            <a:ext cx="291356" cy="202979"/>
          </a:xfrm>
          <a:prstGeom prst="rect">
            <a:avLst/>
          </a:prstGeom>
          <a:noFill/>
          <a:extLst>
            <a:ext uri="{909E8E84-426E-40dd-AFC4-6F175D3DCCD1}">
              <a14:hiddenFill xmlns:a14="http://schemas.microsoft.com/office/drawing/2010/main" xmlns="">
                <a:solidFill>
                  <a:srgbClr val="FFFFFF"/>
                </a:solidFill>
              </a14:hiddenFill>
            </a:ext>
          </a:extLst>
        </p:spPr>
      </p:pic>
      <p:sp>
        <p:nvSpPr>
          <p:cNvPr id="193" name="TextBox 192"/>
          <p:cNvSpPr txBox="1"/>
          <p:nvPr/>
        </p:nvSpPr>
        <p:spPr bwMode="gray">
          <a:xfrm>
            <a:off x="-11706993" y="3746408"/>
            <a:ext cx="3115896" cy="153888"/>
          </a:xfrm>
          <a:prstGeom prst="rect">
            <a:avLst/>
          </a:prstGeom>
          <a:noFill/>
        </p:spPr>
        <p:txBody>
          <a:bodyPr wrap="square" lIns="0" tIns="0" rIns="0" bIns="0" rtlCol="0">
            <a:spAutoFit/>
          </a:bodyPr>
          <a:lstStyle/>
          <a:p>
            <a:pPr marL="0" marR="0" lvl="0" indent="0" algn="l" defTabSz="537667" rtl="0" eaLnBrk="1" fontAlgn="auto" latinLnBrk="0" hangingPunct="1">
              <a:lnSpc>
                <a:spcPct val="100000"/>
              </a:lnSpc>
              <a:spcBef>
                <a:spcPts val="500"/>
              </a:spcBef>
              <a:spcAft>
                <a:spcPts val="0"/>
              </a:spcAft>
              <a:buClrTx/>
              <a:buSzTx/>
              <a:buFontTx/>
              <a:buNone/>
              <a:tabLst/>
              <a:defRPr/>
            </a:pPr>
            <a:r>
              <a:rPr kumimoji="0" lang="en-US" sz="1000" b="0" i="0" u="none" strike="noStrike" kern="1200" cap="none" spc="0" normalizeH="0" baseline="0" noProof="0" dirty="0">
                <a:ln>
                  <a:noFill/>
                </a:ln>
                <a:solidFill>
                  <a:srgbClr val="4F5861"/>
                </a:solidFill>
                <a:effectLst/>
                <a:uLnTx/>
                <a:uFillTx/>
                <a:latin typeface="Verdana"/>
                <a:ea typeface="+mn-ea"/>
                <a:cs typeface="+mn-cs"/>
              </a:rPr>
              <a:t>Intensive data collection and analysis</a:t>
            </a:r>
          </a:p>
        </p:txBody>
      </p:sp>
      <p:sp>
        <p:nvSpPr>
          <p:cNvPr id="194" name="TextBox 193"/>
          <p:cNvSpPr txBox="1"/>
          <p:nvPr/>
        </p:nvSpPr>
        <p:spPr bwMode="gray">
          <a:xfrm>
            <a:off x="-11706993" y="4079784"/>
            <a:ext cx="3115896" cy="153888"/>
          </a:xfrm>
          <a:prstGeom prst="rect">
            <a:avLst/>
          </a:prstGeom>
          <a:noFill/>
        </p:spPr>
        <p:txBody>
          <a:bodyPr wrap="square" lIns="0" tIns="0" rIns="0" bIns="0" rtlCol="0">
            <a:spAutoFit/>
          </a:bodyPr>
          <a:lstStyle/>
          <a:p>
            <a:pPr marL="0" marR="0" lvl="0" indent="0" algn="l" defTabSz="537667" rtl="0" eaLnBrk="1" fontAlgn="auto" latinLnBrk="0" hangingPunct="1">
              <a:lnSpc>
                <a:spcPct val="100000"/>
              </a:lnSpc>
              <a:spcBef>
                <a:spcPts val="500"/>
              </a:spcBef>
              <a:spcAft>
                <a:spcPts val="0"/>
              </a:spcAft>
              <a:buClrTx/>
              <a:buSzTx/>
              <a:buFontTx/>
              <a:buNone/>
              <a:tabLst/>
              <a:defRPr/>
            </a:pPr>
            <a:r>
              <a:rPr kumimoji="0" lang="en-US" sz="1000" b="0" i="0" u="none" strike="noStrike" kern="1200" cap="none" spc="0" normalizeH="0" baseline="0" noProof="0" dirty="0">
                <a:ln>
                  <a:noFill/>
                </a:ln>
                <a:solidFill>
                  <a:srgbClr val="4F5861"/>
                </a:solidFill>
                <a:effectLst/>
                <a:uLnTx/>
                <a:uFillTx/>
                <a:latin typeface="Verdana"/>
                <a:ea typeface="+mn-ea"/>
                <a:cs typeface="+mn-cs"/>
              </a:rPr>
              <a:t>Intensive direct mail outreach</a:t>
            </a:r>
          </a:p>
        </p:txBody>
      </p:sp>
      <p:sp>
        <p:nvSpPr>
          <p:cNvPr id="195" name="TextBox 194"/>
          <p:cNvSpPr txBox="1"/>
          <p:nvPr/>
        </p:nvSpPr>
        <p:spPr bwMode="gray">
          <a:xfrm>
            <a:off x="-11706993" y="4428400"/>
            <a:ext cx="3115896" cy="153888"/>
          </a:xfrm>
          <a:prstGeom prst="rect">
            <a:avLst/>
          </a:prstGeom>
          <a:noFill/>
        </p:spPr>
        <p:txBody>
          <a:bodyPr wrap="square" lIns="0" tIns="0" rIns="0" bIns="0" rtlCol="0">
            <a:spAutoFit/>
          </a:bodyPr>
          <a:lstStyle/>
          <a:p>
            <a:pPr marL="0" marR="0" lvl="0" indent="0" algn="l" defTabSz="537667" rtl="0" eaLnBrk="1" fontAlgn="auto" latinLnBrk="0" hangingPunct="1">
              <a:lnSpc>
                <a:spcPct val="100000"/>
              </a:lnSpc>
              <a:spcBef>
                <a:spcPts val="500"/>
              </a:spcBef>
              <a:spcAft>
                <a:spcPts val="0"/>
              </a:spcAft>
              <a:buClrTx/>
              <a:buSzTx/>
              <a:buFontTx/>
              <a:buNone/>
              <a:tabLst/>
              <a:defRPr/>
            </a:pPr>
            <a:r>
              <a:rPr kumimoji="0" lang="en-US" sz="1000" b="0" i="0" u="none" strike="noStrike" kern="1200" cap="none" spc="0" normalizeH="0" baseline="0" noProof="0" dirty="0">
                <a:ln>
                  <a:noFill/>
                </a:ln>
                <a:solidFill>
                  <a:srgbClr val="4F5861"/>
                </a:solidFill>
                <a:effectLst/>
                <a:uLnTx/>
                <a:uFillTx/>
                <a:latin typeface="Verdana"/>
                <a:ea typeface="+mn-ea"/>
                <a:cs typeface="+mn-cs"/>
              </a:rPr>
              <a:t>Broad mix of paper and digital media</a:t>
            </a:r>
          </a:p>
        </p:txBody>
      </p:sp>
      <p:pic>
        <p:nvPicPr>
          <p:cNvPr id="196" name="Picture 3" descr="\\advisory.com\files\Public\Share\ABC Templates and Resources\ABC Art Icons Logos\ABC Modern Icons\Email.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181421" y="4058470"/>
            <a:ext cx="291357" cy="211719"/>
          </a:xfrm>
          <a:prstGeom prst="rect">
            <a:avLst/>
          </a:prstGeom>
          <a:noFill/>
          <a:extLst>
            <a:ext uri="{909E8E84-426E-40dd-AFC4-6F175D3DCCD1}">
              <a14:hiddenFill xmlns:a14="http://schemas.microsoft.com/office/drawing/2010/main" xmlns="">
                <a:solidFill>
                  <a:srgbClr val="FFFFFF"/>
                </a:solidFill>
              </a14:hiddenFill>
            </a:ext>
          </a:extLst>
        </p:spPr>
      </p:pic>
      <p:pic>
        <p:nvPicPr>
          <p:cNvPr id="197" name="Picture 5" descr="\\advisory.com\files\Public\Share\ABC Templates and Resources\ABC Art Icons Logos\ABC Modern Icons\Megaphone.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175372" y="4400201"/>
            <a:ext cx="320493" cy="258532"/>
          </a:xfrm>
          <a:prstGeom prst="rect">
            <a:avLst/>
          </a:prstGeom>
          <a:noFill/>
          <a:extLst>
            <a:ext uri="{909E8E84-426E-40dd-AFC4-6F175D3DCCD1}">
              <a14:hiddenFill xmlns:a14="http://schemas.microsoft.com/office/drawing/2010/main" xmlns="">
                <a:solidFill>
                  <a:srgbClr val="FFFFFF"/>
                </a:solidFill>
              </a14:hiddenFill>
            </a:ext>
          </a:extLst>
        </p:spPr>
      </p:pic>
      <p:sp>
        <p:nvSpPr>
          <p:cNvPr id="201" name="Oval 200"/>
          <p:cNvSpPr/>
          <p:nvPr/>
        </p:nvSpPr>
        <p:spPr bwMode="gray">
          <a:xfrm>
            <a:off x="7544990" y="2593206"/>
            <a:ext cx="413791" cy="413791"/>
          </a:xfrm>
          <a:prstGeom prst="ellipse">
            <a:avLst/>
          </a:prstGeom>
          <a:solidFill>
            <a:schemeClr val="bg1"/>
          </a:solidFill>
          <a:ln w="12700">
            <a:solidFill>
              <a:schemeClr val="bg1">
                <a:lumMod val="6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cxnSp>
        <p:nvCxnSpPr>
          <p:cNvPr id="20" name="Straight Connector 19"/>
          <p:cNvCxnSpPr/>
          <p:nvPr/>
        </p:nvCxnSpPr>
        <p:spPr bwMode="gray">
          <a:xfrm>
            <a:off x="-2721306" y="2744840"/>
            <a:ext cx="308196" cy="0"/>
          </a:xfrm>
          <a:prstGeom prst="line">
            <a:avLst/>
          </a:prstGeom>
          <a:ln w="12700">
            <a:solidFill>
              <a:schemeClr val="accent3"/>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bwMode="gray">
          <a:xfrm>
            <a:off x="-2391106" y="2746652"/>
            <a:ext cx="308196" cy="0"/>
          </a:xfrm>
          <a:prstGeom prst="line">
            <a:avLst/>
          </a:prstGeom>
          <a:ln w="12700">
            <a:solidFill>
              <a:schemeClr val="accent3"/>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bwMode="gray">
          <a:xfrm>
            <a:off x="-2721306" y="2578161"/>
            <a:ext cx="302916" cy="323814"/>
          </a:xfrm>
          <a:prstGeom prst="rect">
            <a:avLst/>
          </a:prstGeom>
          <a:no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210" name="Rectangle 209"/>
          <p:cNvSpPr/>
          <p:nvPr/>
        </p:nvSpPr>
        <p:spPr bwMode="gray">
          <a:xfrm>
            <a:off x="-2390174" y="2578161"/>
            <a:ext cx="302916" cy="323814"/>
          </a:xfrm>
          <a:prstGeom prst="rect">
            <a:avLst/>
          </a:prstGeom>
          <a:no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cxnSp>
        <p:nvCxnSpPr>
          <p:cNvPr id="211" name="Straight Connector 210"/>
          <p:cNvCxnSpPr/>
          <p:nvPr/>
        </p:nvCxnSpPr>
        <p:spPr bwMode="gray">
          <a:xfrm>
            <a:off x="-2058248" y="2599790"/>
            <a:ext cx="308196" cy="0"/>
          </a:xfrm>
          <a:prstGeom prst="line">
            <a:avLst/>
          </a:prstGeom>
          <a:ln w="12700">
            <a:solidFill>
              <a:schemeClr val="accent3"/>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212" name="Rectangle 211"/>
          <p:cNvSpPr/>
          <p:nvPr/>
        </p:nvSpPr>
        <p:spPr bwMode="gray">
          <a:xfrm>
            <a:off x="-2057316" y="2431299"/>
            <a:ext cx="302916" cy="323814"/>
          </a:xfrm>
          <a:prstGeom prst="rect">
            <a:avLst/>
          </a:prstGeom>
          <a:no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98" name="TextBox 197"/>
          <p:cNvSpPr txBox="1"/>
          <p:nvPr/>
        </p:nvSpPr>
        <p:spPr bwMode="gray">
          <a:xfrm>
            <a:off x="-5006141" y="3511728"/>
            <a:ext cx="3736886" cy="469359"/>
          </a:xfrm>
          <a:prstGeom prst="rect">
            <a:avLst/>
          </a:prstGeom>
          <a:noFill/>
        </p:spPr>
        <p:txBody>
          <a:bodyPr wrap="square" lIns="0" tIns="0" rIns="0" bIns="0" rtlCol="0">
            <a:spAutoFit/>
          </a:bodyPr>
          <a:lstStyle/>
          <a:p>
            <a:pPr marL="0" marR="0" lvl="0" indent="0" algn="l" defTabSz="537667" rtl="0" eaLnBrk="1" fontAlgn="auto" latinLnBrk="0" hangingPunct="1">
              <a:lnSpc>
                <a:spcPct val="100000"/>
              </a:lnSpc>
              <a:spcBef>
                <a:spcPts val="300"/>
              </a:spcBef>
              <a:spcAft>
                <a:spcPts val="0"/>
              </a:spcAft>
              <a:buClrTx/>
              <a:buSzTx/>
              <a:buFontTx/>
              <a:buNone/>
              <a:tabLst/>
              <a:defRPr/>
            </a:pPr>
            <a:r>
              <a:rPr kumimoji="0" lang="en-US" sz="1000" b="1" i="0" u="none" strike="noStrike" kern="1200" cap="none" spc="0" normalizeH="0" baseline="0" noProof="0" dirty="0">
                <a:ln>
                  <a:noFill/>
                </a:ln>
                <a:solidFill>
                  <a:srgbClr val="333E48"/>
                </a:solidFill>
                <a:effectLst/>
                <a:uLnTx/>
                <a:uFillTx/>
                <a:latin typeface="Verdana"/>
                <a:ea typeface="+mn-ea"/>
                <a:cs typeface="+mn-cs"/>
              </a:rPr>
              <a:t>An Ever-Expanding Social Media Menagerie</a:t>
            </a:r>
          </a:p>
          <a:p>
            <a:pPr marL="0" marR="0" lvl="0" indent="0" algn="l" defTabSz="537667" rtl="0" eaLnBrk="1" fontAlgn="auto" latinLnBrk="0" hangingPunct="1">
              <a:lnSpc>
                <a:spcPct val="100000"/>
              </a:lnSpc>
              <a:spcBef>
                <a:spcPts val="300"/>
              </a:spcBef>
              <a:spcAft>
                <a:spcPts val="0"/>
              </a:spcAft>
              <a:buClrTx/>
              <a:buSzTx/>
              <a:buFontTx/>
              <a:buNone/>
              <a:tabLst/>
              <a:defRPr/>
            </a:pPr>
            <a:r>
              <a:rPr kumimoji="0" lang="en-US" sz="900" b="0" i="1" u="none" strike="noStrike" kern="1200" cap="none" spc="0" normalizeH="0" baseline="0" noProof="0" dirty="0">
                <a:ln>
                  <a:noFill/>
                </a:ln>
                <a:solidFill>
                  <a:srgbClr val="666E76"/>
                </a:solidFill>
                <a:effectLst/>
                <a:uLnTx/>
                <a:uFillTx/>
                <a:latin typeface="Verdana"/>
                <a:ea typeface="+mn-ea"/>
                <a:cs typeface="+mn-cs"/>
              </a:rPr>
              <a:t>Percentage of Surveyed Teens 13 to 17 Who Use </a:t>
            </a:r>
            <a:br>
              <a:rPr kumimoji="0" lang="en-US" sz="900" b="0" i="1" u="none" strike="noStrike" kern="1200" cap="none" spc="0" normalizeH="0" baseline="0" noProof="0" dirty="0">
                <a:ln>
                  <a:noFill/>
                </a:ln>
                <a:solidFill>
                  <a:srgbClr val="666E76"/>
                </a:solidFill>
                <a:effectLst/>
                <a:uLnTx/>
                <a:uFillTx/>
                <a:latin typeface="Verdana"/>
                <a:ea typeface="+mn-ea"/>
                <a:cs typeface="+mn-cs"/>
              </a:rPr>
            </a:br>
            <a:r>
              <a:rPr kumimoji="0" lang="en-US" sz="900" b="0" i="1" u="none" strike="noStrike" kern="1200" cap="none" spc="0" normalizeH="0" baseline="0" noProof="0" dirty="0">
                <a:ln>
                  <a:noFill/>
                </a:ln>
                <a:solidFill>
                  <a:srgbClr val="666E76"/>
                </a:solidFill>
                <a:effectLst/>
                <a:uLnTx/>
                <a:uFillTx/>
                <a:latin typeface="Verdana"/>
                <a:ea typeface="+mn-ea"/>
                <a:cs typeface="+mn-cs"/>
              </a:rPr>
              <a:t>Selected Social Media</a:t>
            </a:r>
          </a:p>
        </p:txBody>
      </p:sp>
      <p:sp>
        <p:nvSpPr>
          <p:cNvPr id="12" name="AutoShape 6" descr="Image result for google adword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537667" rtl="0" eaLnBrk="1" fontAlgn="auto" latinLnBrk="0" hangingPunct="1">
              <a:lnSpc>
                <a:spcPct val="100000"/>
              </a:lnSpc>
              <a:spcBef>
                <a:spcPts val="0"/>
              </a:spcBef>
              <a:spcAft>
                <a:spcPts val="0"/>
              </a:spcAft>
              <a:buClrTx/>
              <a:buSzTx/>
              <a:buFontTx/>
              <a:buNone/>
              <a:tabLst/>
              <a:defRPr/>
            </a:pPr>
            <a:endParaRPr kumimoji="0" lang="en-US" sz="1058" b="0" i="0" u="none" strike="noStrike" kern="1200" cap="none" spc="0" normalizeH="0" baseline="0" noProof="0" dirty="0">
              <a:ln>
                <a:noFill/>
              </a:ln>
              <a:solidFill>
                <a:srgbClr val="333E48"/>
              </a:solidFill>
              <a:effectLst/>
              <a:uLnTx/>
              <a:uFillTx/>
              <a:latin typeface="Verdana"/>
              <a:ea typeface="+mn-ea"/>
              <a:cs typeface="+mn-cs"/>
            </a:endParaRPr>
          </a:p>
        </p:txBody>
      </p:sp>
      <p:sp>
        <p:nvSpPr>
          <p:cNvPr id="13" name="AutoShape 11" descr="Image result for pandora log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537667" rtl="0" eaLnBrk="1" fontAlgn="auto" latinLnBrk="0" hangingPunct="1">
              <a:lnSpc>
                <a:spcPct val="100000"/>
              </a:lnSpc>
              <a:spcBef>
                <a:spcPts val="0"/>
              </a:spcBef>
              <a:spcAft>
                <a:spcPts val="0"/>
              </a:spcAft>
              <a:buClrTx/>
              <a:buSzTx/>
              <a:buFontTx/>
              <a:buNone/>
              <a:tabLst/>
              <a:defRPr/>
            </a:pPr>
            <a:endParaRPr kumimoji="0" lang="en-US" sz="1058" b="0" i="0" u="none" strike="noStrike" kern="1200" cap="none" spc="0" normalizeH="0" baseline="0" noProof="0" dirty="0">
              <a:ln>
                <a:noFill/>
              </a:ln>
              <a:solidFill>
                <a:srgbClr val="333E48"/>
              </a:solidFill>
              <a:effectLst/>
              <a:uLnTx/>
              <a:uFillTx/>
              <a:latin typeface="Verdana"/>
              <a:ea typeface="+mn-ea"/>
              <a:cs typeface="+mn-cs"/>
            </a:endParaRPr>
          </a:p>
        </p:txBody>
      </p:sp>
      <p:sp>
        <p:nvSpPr>
          <p:cNvPr id="199" name="Text Placeholder 19">
            <a:extLst>
              <a:ext uri="{FF2B5EF4-FFF2-40B4-BE49-F238E27FC236}">
                <a16:creationId xmlns:a16="http://schemas.microsoft.com/office/drawing/2014/main" id="{7435FB4B-2AB3-5C44-8112-8A485829612E}"/>
              </a:ext>
            </a:extLst>
          </p:cNvPr>
          <p:cNvSpPr txBox="1">
            <a:spLocks noGrp="1"/>
          </p:cNvSpPr>
          <p:nvPr>
            <p:ph type="body" sz="quarter" idx="10"/>
          </p:nvPr>
        </p:nvSpPr>
        <p:spPr bwMode="gray">
          <a:xfrm>
            <a:off x="261938" y="96838"/>
            <a:ext cx="2951162" cy="123825"/>
          </a:xfrm>
          <a:prstGeom prst="rect">
            <a:avLst/>
          </a:prstGeom>
        </p:spPr>
        <p:txBody>
          <a:bodyPr vert="horz" wrap="square" lIns="0" tIns="0" rIns="0" bIns="0" rtlCol="0" anchor="ctr" anchorCtr="0">
            <a:spAutoFit/>
          </a:bodyPr>
          <a:lstStyle>
            <a:lvl1pPr marL="0" indent="0" algn="l" defTabSz="480060" rtl="0" eaLnBrk="1" latinLnBrk="0" hangingPunct="1">
              <a:lnSpc>
                <a:spcPct val="100000"/>
              </a:lnSpc>
              <a:spcBef>
                <a:spcPts val="0"/>
              </a:spcBef>
              <a:buClrTx/>
              <a:buFont typeface="Arial" panose="020B0604020202020204" pitchFamily="34" charset="0"/>
              <a:buNone/>
              <a:defRPr sz="800" kern="1200">
                <a:solidFill>
                  <a:schemeClr val="tx1"/>
                </a:solidFill>
                <a:latin typeface="+mn-lt"/>
                <a:ea typeface="+mn-ea"/>
                <a:cs typeface="+mn-cs"/>
              </a:defRPr>
            </a:lvl1pPr>
            <a:lvl2pPr marL="114300" indent="0" algn="l" defTabSz="480060" rtl="0" eaLnBrk="1" latinLnBrk="0" hangingPunct="1">
              <a:lnSpc>
                <a:spcPct val="100000"/>
              </a:lnSpc>
              <a:spcBef>
                <a:spcPts val="0"/>
              </a:spcBef>
              <a:buClrTx/>
              <a:buFont typeface="Verdana" panose="020B0604030504040204" pitchFamily="34" charset="0"/>
              <a:buNone/>
              <a:defRPr sz="800" kern="1200">
                <a:solidFill>
                  <a:schemeClr val="tx1"/>
                </a:solidFill>
                <a:latin typeface="+mn-lt"/>
                <a:ea typeface="+mn-ea"/>
                <a:cs typeface="+mn-cs"/>
              </a:defRPr>
            </a:lvl2pPr>
            <a:lvl3pPr marL="228600" indent="0" algn="l" defTabSz="480060" rtl="0" eaLnBrk="1" latinLnBrk="0" hangingPunct="1">
              <a:lnSpc>
                <a:spcPct val="100000"/>
              </a:lnSpc>
              <a:spcBef>
                <a:spcPts val="0"/>
              </a:spcBef>
              <a:buClrTx/>
              <a:buFont typeface="Arial" panose="020B0604020202020204" pitchFamily="34" charset="0"/>
              <a:buNone/>
              <a:defRPr sz="800" kern="1200">
                <a:solidFill>
                  <a:schemeClr val="tx1"/>
                </a:solidFill>
                <a:latin typeface="+mn-lt"/>
                <a:ea typeface="+mn-ea"/>
                <a:cs typeface="+mn-cs"/>
              </a:defRPr>
            </a:lvl3pPr>
            <a:lvl4pPr marL="342900" indent="0" algn="l" defTabSz="480060" rtl="0" eaLnBrk="1" latinLnBrk="0" hangingPunct="1">
              <a:lnSpc>
                <a:spcPct val="100000"/>
              </a:lnSpc>
              <a:spcBef>
                <a:spcPts val="0"/>
              </a:spcBef>
              <a:buFont typeface="Verdana" panose="020B0604030504040204" pitchFamily="34" charset="0"/>
              <a:buNone/>
              <a:defRPr sz="800" kern="1200">
                <a:solidFill>
                  <a:schemeClr val="tx1"/>
                </a:solidFill>
                <a:latin typeface="+mn-lt"/>
                <a:ea typeface="+mn-ea"/>
                <a:cs typeface="+mn-cs"/>
              </a:defRPr>
            </a:lvl4pPr>
            <a:lvl5pPr marL="457200" indent="0" algn="l" defTabSz="480060" rtl="0" eaLnBrk="1" latinLnBrk="0" hangingPunct="1">
              <a:lnSpc>
                <a:spcPct val="100000"/>
              </a:lnSpc>
              <a:spcBef>
                <a:spcPts val="0"/>
              </a:spcBef>
              <a:buFont typeface="Arial" panose="020B0604020202020204" pitchFamily="34" charset="0"/>
              <a:buNone/>
              <a:defRPr sz="8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a:lstStyle>
          <a:p>
            <a:endParaRPr lang="en-US" dirty="0">
              <a:solidFill>
                <a:schemeClr val="accent4"/>
              </a:solidFill>
            </a:endParaRPr>
          </a:p>
        </p:txBody>
      </p:sp>
      <p:graphicFrame>
        <p:nvGraphicFramePr>
          <p:cNvPr id="204" name="Chart 203">
            <a:extLst>
              <a:ext uri="{FF2B5EF4-FFF2-40B4-BE49-F238E27FC236}">
                <a16:creationId xmlns:a16="http://schemas.microsoft.com/office/drawing/2014/main" id="{D63C24C2-BFDB-4C13-89CF-F4F5148C6487}"/>
              </a:ext>
            </a:extLst>
          </p:cNvPr>
          <p:cNvGraphicFramePr/>
          <p:nvPr/>
        </p:nvGraphicFramePr>
        <p:xfrm>
          <a:off x="914400" y="1749902"/>
          <a:ext cx="4572000" cy="2749550"/>
        </p:xfrm>
        <a:graphic>
          <a:graphicData uri="http://schemas.openxmlformats.org/drawingml/2006/chart">
            <c:chart xmlns:c="http://schemas.openxmlformats.org/drawingml/2006/chart" xmlns:r="http://schemas.openxmlformats.org/officeDocument/2006/relationships" r:id="rId10"/>
          </a:graphicData>
        </a:graphic>
      </p:graphicFrame>
      <p:sp>
        <p:nvSpPr>
          <p:cNvPr id="206" name="TextBox 205">
            <a:extLst>
              <a:ext uri="{FF2B5EF4-FFF2-40B4-BE49-F238E27FC236}">
                <a16:creationId xmlns:a16="http://schemas.microsoft.com/office/drawing/2014/main" id="{47B84B9F-A283-FC4D-93C8-BCFA879B80FD}"/>
              </a:ext>
            </a:extLst>
          </p:cNvPr>
          <p:cNvSpPr txBox="1"/>
          <p:nvPr/>
        </p:nvSpPr>
        <p:spPr bwMode="gray">
          <a:xfrm>
            <a:off x="262272" y="1121947"/>
            <a:ext cx="6120606" cy="356508"/>
          </a:xfrm>
          <a:prstGeom prst="rect">
            <a:avLst/>
          </a:prstGeom>
          <a:noFill/>
        </p:spPr>
        <p:txBody>
          <a:bodyPr wrap="square" lIns="0" tIns="0" rIns="0" bIns="0" rtlCol="0">
            <a:spAutoFit/>
          </a:bodyPr>
          <a:lstStyle/>
          <a:p>
            <a:r>
              <a:rPr lang="en-US" sz="1000" b="1" dirty="0">
                <a:solidFill>
                  <a:srgbClr val="333E48"/>
                </a:solidFill>
              </a:rPr>
              <a:t>When Students are Starting their College Search</a:t>
            </a:r>
          </a:p>
          <a:p>
            <a:pPr>
              <a:spcBef>
                <a:spcPts val="500"/>
              </a:spcBef>
            </a:pPr>
            <a:r>
              <a:rPr lang="en-US" sz="900" i="1" dirty="0">
                <a:solidFill>
                  <a:srgbClr val="333E48"/>
                </a:solidFill>
              </a:rPr>
              <a:t>Percentage of Responding Students</a:t>
            </a:r>
          </a:p>
        </p:txBody>
      </p:sp>
    </p:spTree>
    <p:extLst>
      <p:ext uri="{BB962C8B-B14F-4D97-AF65-F5344CB8AC3E}">
        <p14:creationId xmlns:p14="http://schemas.microsoft.com/office/powerpoint/2010/main" val="36484042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2"/>
          <p:cNvSpPr>
            <a:spLocks noGrp="1"/>
          </p:cNvSpPr>
          <p:nvPr>
            <p:ph type="body" sz="quarter" idx="10"/>
          </p:nvPr>
        </p:nvSpPr>
        <p:spPr bwMode="gray"/>
        <p:txBody>
          <a:bodyPr vert="horz" wrap="square" lIns="0" tIns="0" rIns="0" bIns="0" rtlCol="0" anchor="ctr" anchorCtr="0">
            <a:spAutoFit/>
          </a:bodyPr>
          <a:lstStyle/>
          <a:p>
            <a:r>
              <a:rPr lang="en-US" dirty="0"/>
              <a:t>8 Gen Z </a:t>
            </a:r>
            <a:r>
              <a:rPr lang="en-US" dirty="0">
                <a:solidFill>
                  <a:schemeClr val="tx2"/>
                </a:solidFill>
              </a:rPr>
              <a:t>Traits </a:t>
            </a:r>
            <a:r>
              <a:rPr lang="en-US" dirty="0"/>
              <a:t>&amp;</a:t>
            </a:r>
            <a:r>
              <a:rPr lang="en-US" dirty="0">
                <a:solidFill>
                  <a:schemeClr val="tx2"/>
                </a:solidFill>
              </a:rPr>
              <a:t> Behaviors</a:t>
            </a:r>
            <a:endParaRPr lang="en-US" dirty="0"/>
          </a:p>
        </p:txBody>
      </p:sp>
      <p:sp>
        <p:nvSpPr>
          <p:cNvPr id="4" name="Text Placeholder 3"/>
          <p:cNvSpPr>
            <a:spLocks noGrp="1"/>
          </p:cNvSpPr>
          <p:nvPr>
            <p:ph type="body" sz="quarter" idx="11"/>
          </p:nvPr>
        </p:nvSpPr>
        <p:spPr bwMode="gray"/>
        <p:txBody>
          <a:bodyPr vert="horz" wrap="square" lIns="0" tIns="0" rIns="0" bIns="0" rtlCol="0" anchor="ctr" anchorCtr="0">
            <a:spAutoFit/>
          </a:bodyPr>
          <a:lstStyle/>
          <a:p>
            <a:r>
              <a:rPr lang="en-US" dirty="0"/>
              <a:t>Gen Z in Brief</a:t>
            </a:r>
          </a:p>
        </p:txBody>
      </p:sp>
      <p:sp>
        <p:nvSpPr>
          <p:cNvPr id="5" name="Text Placeholder 4"/>
          <p:cNvSpPr>
            <a:spLocks noGrp="1"/>
          </p:cNvSpPr>
          <p:nvPr>
            <p:ph type="body" sz="quarter" idx="12"/>
          </p:nvPr>
        </p:nvSpPr>
        <p:spPr/>
        <p:txBody>
          <a:bodyPr vert="horz" wrap="square" lIns="0" tIns="0" rIns="0" bIns="0" rtlCol="0" anchor="ctr" anchorCtr="0">
            <a:spAutoFit/>
          </a:bodyPr>
          <a:lstStyle/>
          <a:p>
            <a:r>
              <a:rPr lang="en-US" dirty="0"/>
              <a:t>Gen Z </a:t>
            </a:r>
            <a:r>
              <a:rPr lang="en-US" dirty="0">
                <a:solidFill>
                  <a:schemeClr val="tx2"/>
                </a:solidFill>
              </a:rPr>
              <a:t>Research </a:t>
            </a:r>
            <a:r>
              <a:rPr lang="en-US" dirty="0"/>
              <a:t>&amp;</a:t>
            </a:r>
            <a:r>
              <a:rPr lang="en-US" dirty="0">
                <a:solidFill>
                  <a:schemeClr val="tx2"/>
                </a:solidFill>
              </a:rPr>
              <a:t> Insights</a:t>
            </a:r>
            <a:endParaRPr lang="en-US" dirty="0"/>
          </a:p>
        </p:txBody>
      </p:sp>
      <p:sp>
        <p:nvSpPr>
          <p:cNvPr id="2" name="AutoShape 4" descr="Rebecca Howard"/>
          <p:cNvSpPr>
            <a:spLocks noChangeAspect="1" noChangeArrowheads="1"/>
          </p:cNvSpPr>
          <p:nvPr/>
        </p:nvSpPr>
        <p:spPr bwMode="auto">
          <a:xfrm>
            <a:off x="15557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235" tIns="45618" rIns="91235" bIns="45618" numCol="1" anchor="t" anchorCtr="0" compatLnSpc="1">
            <a:prstTxWarp prst="textNoShape">
              <a:avLst/>
            </a:prstTxWarp>
          </a:bodyPr>
          <a:lstStyle/>
          <a:p>
            <a:pPr defTabSz="638672"/>
            <a:endParaRPr lang="en-US" sz="1300" dirty="0">
              <a:solidFill>
                <a:srgbClr val="4F5861"/>
              </a:solidFill>
            </a:endParaRPr>
          </a:p>
        </p:txBody>
      </p:sp>
    </p:spTree>
    <p:extLst>
      <p:ext uri="{BB962C8B-B14F-4D97-AF65-F5344CB8AC3E}">
        <p14:creationId xmlns:p14="http://schemas.microsoft.com/office/powerpoint/2010/main" val="30671783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DD5B9289-897A-1C48-8EE1-B8E4069F8DC2}"/>
              </a:ext>
            </a:extLst>
          </p:cNvPr>
          <p:cNvPicPr>
            <a:picLocks noChangeAspect="1"/>
          </p:cNvPicPr>
          <p:nvPr/>
        </p:nvPicPr>
        <p:blipFill>
          <a:blip r:embed="rId2"/>
          <a:stretch>
            <a:fillRect/>
          </a:stretch>
        </p:blipFill>
        <p:spPr>
          <a:xfrm>
            <a:off x="2473051" y="3284515"/>
            <a:ext cx="1581351" cy="1506210"/>
          </a:xfrm>
          <a:prstGeom prst="rect">
            <a:avLst/>
          </a:prstGeom>
        </p:spPr>
      </p:pic>
      <p:sp>
        <p:nvSpPr>
          <p:cNvPr id="3" name="Text Placeholder 2">
            <a:extLst>
              <a:ext uri="{FF2B5EF4-FFF2-40B4-BE49-F238E27FC236}">
                <a16:creationId xmlns:a16="http://schemas.microsoft.com/office/drawing/2014/main" id="{254B60C7-7DBD-43F4-87E1-12896D5F8B7D}"/>
              </a:ext>
            </a:extLst>
          </p:cNvPr>
          <p:cNvSpPr>
            <a:spLocks noGrp="1"/>
          </p:cNvSpPr>
          <p:nvPr>
            <p:ph type="body" sz="quarter" idx="15"/>
          </p:nvPr>
        </p:nvSpPr>
        <p:spPr>
          <a:xfrm>
            <a:off x="1402039" y="828855"/>
            <a:ext cx="2902535" cy="184666"/>
          </a:xfrm>
        </p:spPr>
        <p:txBody>
          <a:bodyPr/>
          <a:lstStyle/>
          <a:p>
            <a:r>
              <a:rPr lang="en-US" sz="1200" dirty="0">
                <a:solidFill>
                  <a:srgbClr val="004A88"/>
                </a:solidFill>
                <a:latin typeface="+mj-lt"/>
              </a:rPr>
              <a:t>Highly prepared, not engaged.</a:t>
            </a:r>
          </a:p>
        </p:txBody>
      </p:sp>
      <p:sp>
        <p:nvSpPr>
          <p:cNvPr id="12" name="Title 11">
            <a:extLst>
              <a:ext uri="{FF2B5EF4-FFF2-40B4-BE49-F238E27FC236}">
                <a16:creationId xmlns:a16="http://schemas.microsoft.com/office/drawing/2014/main" id="{3F39F850-A079-4EF0-A00A-34248A793538}"/>
              </a:ext>
            </a:extLst>
          </p:cNvPr>
          <p:cNvSpPr>
            <a:spLocks noGrp="1"/>
          </p:cNvSpPr>
          <p:nvPr>
            <p:ph type="title"/>
          </p:nvPr>
        </p:nvSpPr>
        <p:spPr>
          <a:xfrm>
            <a:off x="280194" y="309824"/>
            <a:ext cx="5486400" cy="256480"/>
          </a:xfrm>
        </p:spPr>
        <p:txBody>
          <a:bodyPr/>
          <a:lstStyle/>
          <a:p>
            <a:r>
              <a:rPr lang="en-US" dirty="0"/>
              <a:t>Segment: The Do-It-Yourselfers</a:t>
            </a:r>
          </a:p>
        </p:txBody>
      </p:sp>
      <p:cxnSp>
        <p:nvCxnSpPr>
          <p:cNvPr id="90" name="Straight Connector 89">
            <a:extLst>
              <a:ext uri="{FF2B5EF4-FFF2-40B4-BE49-F238E27FC236}">
                <a16:creationId xmlns:a16="http://schemas.microsoft.com/office/drawing/2014/main" id="{1DFB3B0D-B5B0-4EED-AEDE-DCDB39EC7DB4}"/>
              </a:ext>
            </a:extLst>
          </p:cNvPr>
          <p:cNvCxnSpPr>
            <a:cxnSpLocks/>
          </p:cNvCxnSpPr>
          <p:nvPr/>
        </p:nvCxnSpPr>
        <p:spPr bwMode="gray">
          <a:xfrm>
            <a:off x="4477664" y="827673"/>
            <a:ext cx="0" cy="3800694"/>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FB377087-A830-EF4D-9C3C-D127E6E0AF5D}"/>
              </a:ext>
            </a:extLst>
          </p:cNvPr>
          <p:cNvCxnSpPr>
            <a:cxnSpLocks/>
          </p:cNvCxnSpPr>
          <p:nvPr/>
        </p:nvCxnSpPr>
        <p:spPr bwMode="gray">
          <a:xfrm>
            <a:off x="306907" y="2010927"/>
            <a:ext cx="4052151"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73" name="Text Placeholder 2">
            <a:extLst>
              <a:ext uri="{FF2B5EF4-FFF2-40B4-BE49-F238E27FC236}">
                <a16:creationId xmlns:a16="http://schemas.microsoft.com/office/drawing/2014/main" id="{98791917-C934-2B45-A838-FD9266747EA4}"/>
              </a:ext>
            </a:extLst>
          </p:cNvPr>
          <p:cNvSpPr txBox="1">
            <a:spLocks/>
          </p:cNvSpPr>
          <p:nvPr/>
        </p:nvSpPr>
        <p:spPr bwMode="gray">
          <a:xfrm>
            <a:off x="4665328" y="1532490"/>
            <a:ext cx="1571838" cy="138499"/>
          </a:xfrm>
          <a:prstGeom prst="rect">
            <a:avLst/>
          </a:prstGeom>
        </p:spPr>
        <p:txBody>
          <a:bodyPr vert="horz" wrap="square" lIns="0" tIns="0" rIns="0" bIns="0" rtlCol="0">
            <a:spAutoFit/>
          </a:bodyPr>
          <a:lstStyle>
            <a:lvl1pPr marL="0" indent="0" algn="l" defTabSz="480060" rtl="0" eaLnBrk="1" latinLnBrk="0" hangingPunct="1">
              <a:lnSpc>
                <a:spcPct val="100000"/>
              </a:lnSpc>
              <a:spcBef>
                <a:spcPts val="0"/>
              </a:spcBef>
              <a:buClrTx/>
              <a:buFont typeface="Arial" panose="020B0604020202020204" pitchFamily="34" charset="0"/>
              <a:buNone/>
              <a:defRPr sz="900" kern="1200">
                <a:solidFill>
                  <a:schemeClr val="tx1"/>
                </a:solidFill>
                <a:latin typeface="+mn-lt"/>
                <a:ea typeface="+mn-ea"/>
                <a:cs typeface="+mn-cs"/>
              </a:defRPr>
            </a:lvl1pPr>
            <a:lvl2pPr marL="228600" indent="-114300" algn="l" defTabSz="480060" rtl="0" eaLnBrk="1" latinLnBrk="0" hangingPunct="1">
              <a:lnSpc>
                <a:spcPct val="100000"/>
              </a:lnSpc>
              <a:spcBef>
                <a:spcPts val="0"/>
              </a:spcBef>
              <a:buClrTx/>
              <a:buFont typeface="Verdana" panose="020B0604030504040204" pitchFamily="34" charset="0"/>
              <a:buChar char="–"/>
              <a:defRPr sz="900" kern="1200">
                <a:solidFill>
                  <a:schemeClr val="tx1"/>
                </a:solidFill>
                <a:latin typeface="+mn-lt"/>
                <a:ea typeface="+mn-ea"/>
                <a:cs typeface="+mn-cs"/>
              </a:defRPr>
            </a:lvl2pPr>
            <a:lvl3pPr marL="342900" indent="-114300" algn="l" defTabSz="480060" rtl="0" eaLnBrk="1" latinLnBrk="0" hangingPunct="1">
              <a:lnSpc>
                <a:spcPct val="100000"/>
              </a:lnSpc>
              <a:spcBef>
                <a:spcPts val="0"/>
              </a:spcBef>
              <a:buClrTx/>
              <a:buFont typeface="Arial" panose="020B0604020202020204" pitchFamily="34" charset="0"/>
              <a:buChar char="•"/>
              <a:defRPr sz="900" kern="1200">
                <a:solidFill>
                  <a:schemeClr val="tx1"/>
                </a:solidFill>
                <a:latin typeface="+mn-lt"/>
                <a:ea typeface="+mn-ea"/>
                <a:cs typeface="+mn-cs"/>
              </a:defRPr>
            </a:lvl3pPr>
            <a:lvl4pPr marL="457200" indent="-114300" algn="l" defTabSz="480060" rtl="0" eaLnBrk="1" latinLnBrk="0" hangingPunct="1">
              <a:lnSpc>
                <a:spcPct val="100000"/>
              </a:lnSpc>
              <a:spcBef>
                <a:spcPts val="0"/>
              </a:spcBef>
              <a:buFont typeface="Verdana" panose="020B0604030504040204" pitchFamily="34" charset="0"/>
              <a:buChar char="–"/>
              <a:defRPr sz="900" kern="1200">
                <a:solidFill>
                  <a:schemeClr val="tx1"/>
                </a:solidFill>
                <a:latin typeface="+mn-lt"/>
                <a:ea typeface="+mn-ea"/>
                <a:cs typeface="+mn-cs"/>
              </a:defRPr>
            </a:lvl4pPr>
            <a:lvl5pPr marL="571500" indent="-114300" algn="l" defTabSz="480060" rtl="0" eaLnBrk="1" latinLnBrk="0" hangingPunct="1">
              <a:lnSpc>
                <a:spcPct val="100000"/>
              </a:lnSpc>
              <a:spcBef>
                <a:spcPts val="0"/>
              </a:spcBef>
              <a:buFont typeface="Arial" panose="020B0604020202020204" pitchFamily="34" charset="0"/>
              <a:buChar char="•"/>
              <a:defRPr sz="9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a:lstStyle>
          <a:p>
            <a:r>
              <a:rPr lang="en-US" b="1" dirty="0">
                <a:solidFill>
                  <a:schemeClr val="accent3"/>
                </a:solidFill>
                <a:latin typeface="+mj-lt"/>
              </a:rPr>
              <a:t>Meet “</a:t>
            </a:r>
            <a:r>
              <a:rPr lang="en-US" b="1" dirty="0">
                <a:solidFill>
                  <a:srgbClr val="004A88"/>
                </a:solidFill>
                <a:latin typeface="+mj-lt"/>
              </a:rPr>
              <a:t>DIY Dan</a:t>
            </a:r>
            <a:r>
              <a:rPr lang="en-US" b="1" dirty="0">
                <a:solidFill>
                  <a:schemeClr val="accent3"/>
                </a:solidFill>
                <a:latin typeface="+mj-lt"/>
              </a:rPr>
              <a:t>”</a:t>
            </a:r>
          </a:p>
        </p:txBody>
      </p:sp>
      <p:sp>
        <p:nvSpPr>
          <p:cNvPr id="93" name="Text Placeholder 2">
            <a:extLst>
              <a:ext uri="{FF2B5EF4-FFF2-40B4-BE49-F238E27FC236}">
                <a16:creationId xmlns:a16="http://schemas.microsoft.com/office/drawing/2014/main" id="{D7B17678-2E12-7A4F-8CCB-F04AD657D207}"/>
              </a:ext>
            </a:extLst>
          </p:cNvPr>
          <p:cNvSpPr txBox="1">
            <a:spLocks/>
          </p:cNvSpPr>
          <p:nvPr/>
        </p:nvSpPr>
        <p:spPr bwMode="gray">
          <a:xfrm>
            <a:off x="4665329" y="1770647"/>
            <a:ext cx="1522526" cy="2519792"/>
          </a:xfrm>
          <a:prstGeom prst="rect">
            <a:avLst/>
          </a:prstGeom>
        </p:spPr>
        <p:txBody>
          <a:bodyPr vert="horz" wrap="square" lIns="0" tIns="0" rIns="0" bIns="0" rtlCol="0">
            <a:spAutoFit/>
          </a:bodyPr>
          <a:lstStyle>
            <a:lvl1pPr marL="0" indent="0" algn="l" defTabSz="480060" rtl="0" eaLnBrk="1" latinLnBrk="0" hangingPunct="1">
              <a:lnSpc>
                <a:spcPct val="100000"/>
              </a:lnSpc>
              <a:spcBef>
                <a:spcPts val="0"/>
              </a:spcBef>
              <a:buClrTx/>
              <a:buFont typeface="Arial" panose="020B0604020202020204" pitchFamily="34" charset="0"/>
              <a:buNone/>
              <a:defRPr sz="900" kern="1200">
                <a:solidFill>
                  <a:schemeClr val="tx1"/>
                </a:solidFill>
                <a:latin typeface="+mn-lt"/>
                <a:ea typeface="+mn-ea"/>
                <a:cs typeface="+mn-cs"/>
              </a:defRPr>
            </a:lvl1pPr>
            <a:lvl2pPr marL="228600" indent="-114300" algn="l" defTabSz="480060" rtl="0" eaLnBrk="1" latinLnBrk="0" hangingPunct="1">
              <a:lnSpc>
                <a:spcPct val="100000"/>
              </a:lnSpc>
              <a:spcBef>
                <a:spcPts val="0"/>
              </a:spcBef>
              <a:buClrTx/>
              <a:buFont typeface="Verdana" panose="020B0604030504040204" pitchFamily="34" charset="0"/>
              <a:buChar char="–"/>
              <a:defRPr sz="900" kern="1200">
                <a:solidFill>
                  <a:schemeClr val="tx1"/>
                </a:solidFill>
                <a:latin typeface="+mn-lt"/>
                <a:ea typeface="+mn-ea"/>
                <a:cs typeface="+mn-cs"/>
              </a:defRPr>
            </a:lvl2pPr>
            <a:lvl3pPr marL="342900" indent="-114300" algn="l" defTabSz="480060" rtl="0" eaLnBrk="1" latinLnBrk="0" hangingPunct="1">
              <a:lnSpc>
                <a:spcPct val="100000"/>
              </a:lnSpc>
              <a:spcBef>
                <a:spcPts val="0"/>
              </a:spcBef>
              <a:buClrTx/>
              <a:buFont typeface="Arial" panose="020B0604020202020204" pitchFamily="34" charset="0"/>
              <a:buChar char="•"/>
              <a:defRPr sz="900" kern="1200">
                <a:solidFill>
                  <a:schemeClr val="tx1"/>
                </a:solidFill>
                <a:latin typeface="+mn-lt"/>
                <a:ea typeface="+mn-ea"/>
                <a:cs typeface="+mn-cs"/>
              </a:defRPr>
            </a:lvl3pPr>
            <a:lvl4pPr marL="457200" indent="-114300" algn="l" defTabSz="480060" rtl="0" eaLnBrk="1" latinLnBrk="0" hangingPunct="1">
              <a:lnSpc>
                <a:spcPct val="100000"/>
              </a:lnSpc>
              <a:spcBef>
                <a:spcPts val="0"/>
              </a:spcBef>
              <a:buFont typeface="Verdana" panose="020B0604030504040204" pitchFamily="34" charset="0"/>
              <a:buChar char="–"/>
              <a:defRPr sz="900" kern="1200">
                <a:solidFill>
                  <a:schemeClr val="tx1"/>
                </a:solidFill>
                <a:latin typeface="+mn-lt"/>
                <a:ea typeface="+mn-ea"/>
                <a:cs typeface="+mn-cs"/>
              </a:defRPr>
            </a:lvl4pPr>
            <a:lvl5pPr marL="571500" indent="-114300" algn="l" defTabSz="480060" rtl="0" eaLnBrk="1" latinLnBrk="0" hangingPunct="1">
              <a:lnSpc>
                <a:spcPct val="100000"/>
              </a:lnSpc>
              <a:spcBef>
                <a:spcPts val="0"/>
              </a:spcBef>
              <a:buFont typeface="Arial" panose="020B0604020202020204" pitchFamily="34" charset="0"/>
              <a:buChar char="•"/>
              <a:defRPr sz="9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a:lstStyle>
          <a:p>
            <a:pPr>
              <a:lnSpc>
                <a:spcPts val="1140"/>
              </a:lnSpc>
            </a:pPr>
            <a:r>
              <a:rPr lang="en-US" sz="600" dirty="0">
                <a:solidFill>
                  <a:schemeClr val="accent3"/>
                </a:solidFill>
              </a:rPr>
              <a:t>As a first impression, Dan might </a:t>
            </a:r>
          </a:p>
          <a:p>
            <a:pPr>
              <a:lnSpc>
                <a:spcPts val="1140"/>
              </a:lnSpc>
            </a:pPr>
            <a:r>
              <a:rPr lang="en-US" sz="600" dirty="0">
                <a:solidFill>
                  <a:schemeClr val="accent3"/>
                </a:solidFill>
              </a:rPr>
              <a:t>seem quiet and a bit withdrawn. However, underneath that reserved demeanor lies a </a:t>
            </a:r>
            <a:r>
              <a:rPr lang="en-US" sz="600" b="1" dirty="0">
                <a:solidFill>
                  <a:srgbClr val="004A88"/>
                </a:solidFill>
              </a:rPr>
              <a:t>confident and </a:t>
            </a:r>
          </a:p>
          <a:p>
            <a:pPr>
              <a:lnSpc>
                <a:spcPts val="1140"/>
              </a:lnSpc>
            </a:pPr>
            <a:r>
              <a:rPr lang="en-US" sz="600" b="1" dirty="0">
                <a:solidFill>
                  <a:srgbClr val="004A88"/>
                </a:solidFill>
              </a:rPr>
              <a:t>self-motivated scholar</a:t>
            </a:r>
            <a:r>
              <a:rPr lang="en-US" sz="600" dirty="0">
                <a:solidFill>
                  <a:schemeClr val="accent3"/>
                </a:solidFill>
              </a:rPr>
              <a:t>. </a:t>
            </a:r>
          </a:p>
          <a:p>
            <a:pPr>
              <a:lnSpc>
                <a:spcPts val="1140"/>
              </a:lnSpc>
            </a:pPr>
            <a:endParaRPr lang="en-US" sz="600" dirty="0">
              <a:solidFill>
                <a:schemeClr val="accent3"/>
              </a:solidFill>
            </a:endParaRPr>
          </a:p>
          <a:p>
            <a:pPr>
              <a:lnSpc>
                <a:spcPts val="1140"/>
              </a:lnSpc>
            </a:pPr>
            <a:r>
              <a:rPr lang="en-US" sz="600" dirty="0">
                <a:solidFill>
                  <a:schemeClr val="accent3"/>
                </a:solidFill>
              </a:rPr>
              <a:t>When it came to searching colleges, </a:t>
            </a:r>
          </a:p>
          <a:p>
            <a:pPr>
              <a:lnSpc>
                <a:spcPts val="1140"/>
              </a:lnSpc>
            </a:pPr>
            <a:r>
              <a:rPr lang="en-US" sz="600" dirty="0">
                <a:solidFill>
                  <a:schemeClr val="accent3"/>
                </a:solidFill>
              </a:rPr>
              <a:t>he preferred to </a:t>
            </a:r>
            <a:r>
              <a:rPr lang="en-US" sz="600" b="1" dirty="0">
                <a:solidFill>
                  <a:srgbClr val="004A88"/>
                </a:solidFill>
              </a:rPr>
              <a:t>investigate schools on his own terms</a:t>
            </a:r>
            <a:r>
              <a:rPr lang="en-US" sz="600" dirty="0">
                <a:solidFill>
                  <a:srgbClr val="004A88"/>
                </a:solidFill>
              </a:rPr>
              <a:t> </a:t>
            </a:r>
            <a:r>
              <a:rPr lang="en-US" sz="600" dirty="0">
                <a:solidFill>
                  <a:schemeClr val="accent3"/>
                </a:solidFill>
              </a:rPr>
              <a:t>and only reach out, or respond to traditional outreach, when he saw fit. </a:t>
            </a:r>
          </a:p>
          <a:p>
            <a:pPr>
              <a:lnSpc>
                <a:spcPts val="1140"/>
              </a:lnSpc>
            </a:pPr>
            <a:endParaRPr lang="en-US" sz="600" dirty="0">
              <a:solidFill>
                <a:schemeClr val="accent3"/>
              </a:solidFill>
            </a:endParaRPr>
          </a:p>
          <a:p>
            <a:pPr>
              <a:lnSpc>
                <a:spcPts val="1140"/>
              </a:lnSpc>
            </a:pPr>
            <a:r>
              <a:rPr lang="en-US" sz="600" dirty="0">
                <a:solidFill>
                  <a:schemeClr val="accent3"/>
                </a:solidFill>
              </a:rPr>
              <a:t>His individualism and focus on </a:t>
            </a:r>
          </a:p>
          <a:p>
            <a:pPr>
              <a:lnSpc>
                <a:spcPts val="1140"/>
              </a:lnSpc>
            </a:pPr>
            <a:r>
              <a:rPr lang="en-US" sz="600" dirty="0">
                <a:solidFill>
                  <a:schemeClr val="accent3"/>
                </a:solidFill>
              </a:rPr>
              <a:t>academic success led Dan to </a:t>
            </a:r>
          </a:p>
          <a:p>
            <a:pPr>
              <a:lnSpc>
                <a:spcPts val="1140"/>
              </a:lnSpc>
            </a:pPr>
            <a:r>
              <a:rPr lang="en-US" sz="600" b="1" dirty="0">
                <a:solidFill>
                  <a:srgbClr val="004A88"/>
                </a:solidFill>
              </a:rPr>
              <a:t>first show up as a stealth applicant</a:t>
            </a:r>
            <a:r>
              <a:rPr lang="en-US" sz="600" dirty="0">
                <a:solidFill>
                  <a:schemeClr val="accent3"/>
                </a:solidFill>
              </a:rPr>
              <a:t>, causing colleges to ask, “Why are </a:t>
            </a:r>
          </a:p>
          <a:p>
            <a:pPr>
              <a:lnSpc>
                <a:spcPts val="1140"/>
              </a:lnSpc>
            </a:pPr>
            <a:r>
              <a:rPr lang="en-US" sz="600" dirty="0">
                <a:solidFill>
                  <a:schemeClr val="accent3"/>
                </a:solidFill>
              </a:rPr>
              <a:t>we just now hearing from such a </a:t>
            </a:r>
          </a:p>
          <a:p>
            <a:pPr>
              <a:lnSpc>
                <a:spcPts val="1140"/>
              </a:lnSpc>
            </a:pPr>
            <a:r>
              <a:rPr lang="en-US" sz="600" dirty="0">
                <a:solidFill>
                  <a:schemeClr val="accent3"/>
                </a:solidFill>
              </a:rPr>
              <a:t>stellar student?” </a:t>
            </a:r>
          </a:p>
        </p:txBody>
      </p:sp>
      <p:sp>
        <p:nvSpPr>
          <p:cNvPr id="94" name="Text Placeholder 2">
            <a:extLst>
              <a:ext uri="{FF2B5EF4-FFF2-40B4-BE49-F238E27FC236}">
                <a16:creationId xmlns:a16="http://schemas.microsoft.com/office/drawing/2014/main" id="{64EDE904-94D9-9E4A-8727-B2BB7027A3C1}"/>
              </a:ext>
            </a:extLst>
          </p:cNvPr>
          <p:cNvSpPr txBox="1">
            <a:spLocks/>
          </p:cNvSpPr>
          <p:nvPr/>
        </p:nvSpPr>
        <p:spPr bwMode="gray">
          <a:xfrm>
            <a:off x="1376433" y="1076628"/>
            <a:ext cx="2856731" cy="750847"/>
          </a:xfrm>
          <a:prstGeom prst="rect">
            <a:avLst/>
          </a:prstGeom>
        </p:spPr>
        <p:txBody>
          <a:bodyPr vert="horz" wrap="square" lIns="0" tIns="0" rIns="0" bIns="0" rtlCol="0">
            <a:spAutoFit/>
          </a:bodyPr>
          <a:lstStyle>
            <a:lvl1pPr marL="0" indent="0" algn="l" defTabSz="480060" rtl="0" eaLnBrk="1" latinLnBrk="0" hangingPunct="1">
              <a:lnSpc>
                <a:spcPct val="100000"/>
              </a:lnSpc>
              <a:spcBef>
                <a:spcPts val="0"/>
              </a:spcBef>
              <a:buClrTx/>
              <a:buFont typeface="Arial" panose="020B0604020202020204" pitchFamily="34" charset="0"/>
              <a:buNone/>
              <a:defRPr sz="900" kern="1200">
                <a:solidFill>
                  <a:schemeClr val="tx1"/>
                </a:solidFill>
                <a:latin typeface="+mn-lt"/>
                <a:ea typeface="+mn-ea"/>
                <a:cs typeface="+mn-cs"/>
              </a:defRPr>
            </a:lvl1pPr>
            <a:lvl2pPr marL="228600" indent="-114300" algn="l" defTabSz="480060" rtl="0" eaLnBrk="1" latinLnBrk="0" hangingPunct="1">
              <a:lnSpc>
                <a:spcPct val="100000"/>
              </a:lnSpc>
              <a:spcBef>
                <a:spcPts val="0"/>
              </a:spcBef>
              <a:buClrTx/>
              <a:buFont typeface="Verdana" panose="020B0604030504040204" pitchFamily="34" charset="0"/>
              <a:buChar char="–"/>
              <a:defRPr sz="900" kern="1200">
                <a:solidFill>
                  <a:schemeClr val="tx1"/>
                </a:solidFill>
                <a:latin typeface="+mn-lt"/>
                <a:ea typeface="+mn-ea"/>
                <a:cs typeface="+mn-cs"/>
              </a:defRPr>
            </a:lvl2pPr>
            <a:lvl3pPr marL="342900" indent="-114300" algn="l" defTabSz="480060" rtl="0" eaLnBrk="1" latinLnBrk="0" hangingPunct="1">
              <a:lnSpc>
                <a:spcPct val="100000"/>
              </a:lnSpc>
              <a:spcBef>
                <a:spcPts val="0"/>
              </a:spcBef>
              <a:buClrTx/>
              <a:buFont typeface="Arial" panose="020B0604020202020204" pitchFamily="34" charset="0"/>
              <a:buChar char="•"/>
              <a:defRPr sz="900" kern="1200">
                <a:solidFill>
                  <a:schemeClr val="tx1"/>
                </a:solidFill>
                <a:latin typeface="+mn-lt"/>
                <a:ea typeface="+mn-ea"/>
                <a:cs typeface="+mn-cs"/>
              </a:defRPr>
            </a:lvl3pPr>
            <a:lvl4pPr marL="457200" indent="-114300" algn="l" defTabSz="480060" rtl="0" eaLnBrk="1" latinLnBrk="0" hangingPunct="1">
              <a:lnSpc>
                <a:spcPct val="100000"/>
              </a:lnSpc>
              <a:spcBef>
                <a:spcPts val="0"/>
              </a:spcBef>
              <a:buFont typeface="Verdana" panose="020B0604030504040204" pitchFamily="34" charset="0"/>
              <a:buChar char="–"/>
              <a:defRPr sz="900" kern="1200">
                <a:solidFill>
                  <a:schemeClr val="tx1"/>
                </a:solidFill>
                <a:latin typeface="+mn-lt"/>
                <a:ea typeface="+mn-ea"/>
                <a:cs typeface="+mn-cs"/>
              </a:defRPr>
            </a:lvl4pPr>
            <a:lvl5pPr marL="571500" indent="-114300" algn="l" defTabSz="480060" rtl="0" eaLnBrk="1" latinLnBrk="0" hangingPunct="1">
              <a:lnSpc>
                <a:spcPct val="100000"/>
              </a:lnSpc>
              <a:spcBef>
                <a:spcPts val="0"/>
              </a:spcBef>
              <a:buFont typeface="Arial" panose="020B0604020202020204" pitchFamily="34" charset="0"/>
              <a:buChar char="•"/>
              <a:defRPr sz="9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a:lstStyle>
          <a:p>
            <a:pPr>
              <a:lnSpc>
                <a:spcPts val="1160"/>
              </a:lnSpc>
            </a:pPr>
            <a:r>
              <a:rPr lang="en-US" sz="750" dirty="0"/>
              <a:t>- Independent in nature and goal-oriented</a:t>
            </a:r>
          </a:p>
          <a:p>
            <a:pPr>
              <a:lnSpc>
                <a:spcPts val="1160"/>
              </a:lnSpc>
            </a:pPr>
            <a:r>
              <a:rPr lang="en-US" sz="750" dirty="0"/>
              <a:t>- Seeking schools known for quality campus life </a:t>
            </a:r>
          </a:p>
          <a:p>
            <a:pPr>
              <a:lnSpc>
                <a:spcPts val="1160"/>
              </a:lnSpc>
            </a:pPr>
            <a:r>
              <a:rPr lang="en-US" sz="750" dirty="0"/>
              <a:t>- Very little early interaction with colleges</a:t>
            </a:r>
          </a:p>
          <a:p>
            <a:pPr>
              <a:lnSpc>
                <a:spcPts val="1160"/>
              </a:lnSpc>
            </a:pPr>
            <a:r>
              <a:rPr lang="en-US" sz="750" dirty="0"/>
              <a:t>- Interested in having strong job prospects post graduation</a:t>
            </a:r>
          </a:p>
          <a:p>
            <a:pPr>
              <a:lnSpc>
                <a:spcPts val="1160"/>
              </a:lnSpc>
            </a:pPr>
            <a:r>
              <a:rPr lang="en-US" sz="750" dirty="0"/>
              <a:t>- 24% of all students with a 24 average ACT</a:t>
            </a:r>
          </a:p>
        </p:txBody>
      </p:sp>
      <p:sp>
        <p:nvSpPr>
          <p:cNvPr id="105" name="Text Placeholder 2">
            <a:extLst>
              <a:ext uri="{FF2B5EF4-FFF2-40B4-BE49-F238E27FC236}">
                <a16:creationId xmlns:a16="http://schemas.microsoft.com/office/drawing/2014/main" id="{D5711544-2BE1-EA4F-BB46-27A7BFB1B922}"/>
              </a:ext>
            </a:extLst>
          </p:cNvPr>
          <p:cNvSpPr txBox="1">
            <a:spLocks/>
          </p:cNvSpPr>
          <p:nvPr/>
        </p:nvSpPr>
        <p:spPr bwMode="gray">
          <a:xfrm>
            <a:off x="282240" y="2113616"/>
            <a:ext cx="1390094" cy="184666"/>
          </a:xfrm>
          <a:prstGeom prst="rect">
            <a:avLst/>
          </a:prstGeom>
        </p:spPr>
        <p:txBody>
          <a:bodyPr vert="horz" wrap="square" lIns="0" tIns="0" rIns="0" bIns="0" rtlCol="0">
            <a:spAutoFit/>
          </a:bodyPr>
          <a:lstStyle>
            <a:lvl1pPr marL="0" indent="0" algn="l" defTabSz="480060" rtl="0" eaLnBrk="1" latinLnBrk="0" hangingPunct="1">
              <a:lnSpc>
                <a:spcPct val="100000"/>
              </a:lnSpc>
              <a:spcBef>
                <a:spcPts val="0"/>
              </a:spcBef>
              <a:buClrTx/>
              <a:buFont typeface="Arial" panose="020B0604020202020204" pitchFamily="34" charset="0"/>
              <a:buNone/>
              <a:defRPr sz="900" kern="1200">
                <a:solidFill>
                  <a:schemeClr val="tx1"/>
                </a:solidFill>
                <a:latin typeface="+mn-lt"/>
                <a:ea typeface="+mn-ea"/>
                <a:cs typeface="+mn-cs"/>
              </a:defRPr>
            </a:lvl1pPr>
            <a:lvl2pPr marL="228600" indent="-114300" algn="l" defTabSz="480060" rtl="0" eaLnBrk="1" latinLnBrk="0" hangingPunct="1">
              <a:lnSpc>
                <a:spcPct val="100000"/>
              </a:lnSpc>
              <a:spcBef>
                <a:spcPts val="0"/>
              </a:spcBef>
              <a:buClrTx/>
              <a:buFont typeface="Verdana" panose="020B0604030504040204" pitchFamily="34" charset="0"/>
              <a:buChar char="–"/>
              <a:defRPr sz="900" kern="1200">
                <a:solidFill>
                  <a:schemeClr val="tx1"/>
                </a:solidFill>
                <a:latin typeface="+mn-lt"/>
                <a:ea typeface="+mn-ea"/>
                <a:cs typeface="+mn-cs"/>
              </a:defRPr>
            </a:lvl2pPr>
            <a:lvl3pPr marL="342900" indent="-114300" algn="l" defTabSz="480060" rtl="0" eaLnBrk="1" latinLnBrk="0" hangingPunct="1">
              <a:lnSpc>
                <a:spcPct val="100000"/>
              </a:lnSpc>
              <a:spcBef>
                <a:spcPts val="0"/>
              </a:spcBef>
              <a:buClrTx/>
              <a:buFont typeface="Arial" panose="020B0604020202020204" pitchFamily="34" charset="0"/>
              <a:buChar char="•"/>
              <a:defRPr sz="900" kern="1200">
                <a:solidFill>
                  <a:schemeClr val="tx1"/>
                </a:solidFill>
                <a:latin typeface="+mn-lt"/>
                <a:ea typeface="+mn-ea"/>
                <a:cs typeface="+mn-cs"/>
              </a:defRPr>
            </a:lvl3pPr>
            <a:lvl4pPr marL="457200" indent="-114300" algn="l" defTabSz="480060" rtl="0" eaLnBrk="1" latinLnBrk="0" hangingPunct="1">
              <a:lnSpc>
                <a:spcPct val="100000"/>
              </a:lnSpc>
              <a:spcBef>
                <a:spcPts val="0"/>
              </a:spcBef>
              <a:buFont typeface="Verdana" panose="020B0604030504040204" pitchFamily="34" charset="0"/>
              <a:buChar char="–"/>
              <a:defRPr sz="900" kern="1200">
                <a:solidFill>
                  <a:schemeClr val="tx1"/>
                </a:solidFill>
                <a:latin typeface="+mn-lt"/>
                <a:ea typeface="+mn-ea"/>
                <a:cs typeface="+mn-cs"/>
              </a:defRPr>
            </a:lvl4pPr>
            <a:lvl5pPr marL="571500" indent="-114300" algn="l" defTabSz="480060" rtl="0" eaLnBrk="1" latinLnBrk="0" hangingPunct="1">
              <a:lnSpc>
                <a:spcPct val="100000"/>
              </a:lnSpc>
              <a:spcBef>
                <a:spcPts val="0"/>
              </a:spcBef>
              <a:buFont typeface="Arial" panose="020B0604020202020204" pitchFamily="34" charset="0"/>
              <a:buChar char="•"/>
              <a:defRPr sz="9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a:lstStyle>
          <a:p>
            <a:r>
              <a:rPr lang="en-US" sz="1200" dirty="0">
                <a:solidFill>
                  <a:srgbClr val="004A88"/>
                </a:solidFill>
                <a:latin typeface="+mj-lt"/>
              </a:rPr>
              <a:t>Academic Profile</a:t>
            </a:r>
          </a:p>
        </p:txBody>
      </p:sp>
      <p:sp>
        <p:nvSpPr>
          <p:cNvPr id="109" name="Text Placeholder 2">
            <a:extLst>
              <a:ext uri="{FF2B5EF4-FFF2-40B4-BE49-F238E27FC236}">
                <a16:creationId xmlns:a16="http://schemas.microsoft.com/office/drawing/2014/main" id="{762310CD-D0CD-0541-9847-5C66F47FB240}"/>
              </a:ext>
            </a:extLst>
          </p:cNvPr>
          <p:cNvSpPr txBox="1">
            <a:spLocks/>
          </p:cNvSpPr>
          <p:nvPr/>
        </p:nvSpPr>
        <p:spPr bwMode="gray">
          <a:xfrm>
            <a:off x="2558624" y="2108098"/>
            <a:ext cx="1390094" cy="184666"/>
          </a:xfrm>
          <a:prstGeom prst="rect">
            <a:avLst/>
          </a:prstGeom>
        </p:spPr>
        <p:txBody>
          <a:bodyPr vert="horz" wrap="square" lIns="0" tIns="0" rIns="0" bIns="0" rtlCol="0">
            <a:spAutoFit/>
          </a:bodyPr>
          <a:lstStyle>
            <a:lvl1pPr marL="0" indent="0" algn="l" defTabSz="480060" rtl="0" eaLnBrk="1" latinLnBrk="0" hangingPunct="1">
              <a:lnSpc>
                <a:spcPct val="100000"/>
              </a:lnSpc>
              <a:spcBef>
                <a:spcPts val="0"/>
              </a:spcBef>
              <a:buClrTx/>
              <a:buFont typeface="Arial" panose="020B0604020202020204" pitchFamily="34" charset="0"/>
              <a:buNone/>
              <a:defRPr sz="900" kern="1200">
                <a:solidFill>
                  <a:schemeClr val="tx1"/>
                </a:solidFill>
                <a:latin typeface="+mn-lt"/>
                <a:ea typeface="+mn-ea"/>
                <a:cs typeface="+mn-cs"/>
              </a:defRPr>
            </a:lvl1pPr>
            <a:lvl2pPr marL="228600" indent="-114300" algn="l" defTabSz="480060" rtl="0" eaLnBrk="1" latinLnBrk="0" hangingPunct="1">
              <a:lnSpc>
                <a:spcPct val="100000"/>
              </a:lnSpc>
              <a:spcBef>
                <a:spcPts val="0"/>
              </a:spcBef>
              <a:buClrTx/>
              <a:buFont typeface="Verdana" panose="020B0604030504040204" pitchFamily="34" charset="0"/>
              <a:buChar char="–"/>
              <a:defRPr sz="900" kern="1200">
                <a:solidFill>
                  <a:schemeClr val="tx1"/>
                </a:solidFill>
                <a:latin typeface="+mn-lt"/>
                <a:ea typeface="+mn-ea"/>
                <a:cs typeface="+mn-cs"/>
              </a:defRPr>
            </a:lvl2pPr>
            <a:lvl3pPr marL="342900" indent="-114300" algn="l" defTabSz="480060" rtl="0" eaLnBrk="1" latinLnBrk="0" hangingPunct="1">
              <a:lnSpc>
                <a:spcPct val="100000"/>
              </a:lnSpc>
              <a:spcBef>
                <a:spcPts val="0"/>
              </a:spcBef>
              <a:buClrTx/>
              <a:buFont typeface="Arial" panose="020B0604020202020204" pitchFamily="34" charset="0"/>
              <a:buChar char="•"/>
              <a:defRPr sz="900" kern="1200">
                <a:solidFill>
                  <a:schemeClr val="tx1"/>
                </a:solidFill>
                <a:latin typeface="+mn-lt"/>
                <a:ea typeface="+mn-ea"/>
                <a:cs typeface="+mn-cs"/>
              </a:defRPr>
            </a:lvl3pPr>
            <a:lvl4pPr marL="457200" indent="-114300" algn="l" defTabSz="480060" rtl="0" eaLnBrk="1" latinLnBrk="0" hangingPunct="1">
              <a:lnSpc>
                <a:spcPct val="100000"/>
              </a:lnSpc>
              <a:spcBef>
                <a:spcPts val="0"/>
              </a:spcBef>
              <a:buFont typeface="Verdana" panose="020B0604030504040204" pitchFamily="34" charset="0"/>
              <a:buChar char="–"/>
              <a:defRPr sz="900" kern="1200">
                <a:solidFill>
                  <a:schemeClr val="tx1"/>
                </a:solidFill>
                <a:latin typeface="+mn-lt"/>
                <a:ea typeface="+mn-ea"/>
                <a:cs typeface="+mn-cs"/>
              </a:defRPr>
            </a:lvl4pPr>
            <a:lvl5pPr marL="571500" indent="-114300" algn="l" defTabSz="480060" rtl="0" eaLnBrk="1" latinLnBrk="0" hangingPunct="1">
              <a:lnSpc>
                <a:spcPct val="100000"/>
              </a:lnSpc>
              <a:spcBef>
                <a:spcPts val="0"/>
              </a:spcBef>
              <a:buFont typeface="Arial" panose="020B0604020202020204" pitchFamily="34" charset="0"/>
              <a:buChar char="•"/>
              <a:defRPr sz="9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a:lstStyle>
          <a:p>
            <a:r>
              <a:rPr lang="en-US" sz="1200" dirty="0">
                <a:solidFill>
                  <a:srgbClr val="004A88"/>
                </a:solidFill>
                <a:latin typeface="+mj-lt"/>
              </a:rPr>
              <a:t>Personal Profile</a:t>
            </a:r>
          </a:p>
        </p:txBody>
      </p:sp>
      <p:sp>
        <p:nvSpPr>
          <p:cNvPr id="119" name="Text Placeholder 2">
            <a:extLst>
              <a:ext uri="{FF2B5EF4-FFF2-40B4-BE49-F238E27FC236}">
                <a16:creationId xmlns:a16="http://schemas.microsoft.com/office/drawing/2014/main" id="{E6090B2D-158A-434C-973A-F68E0049AF8D}"/>
              </a:ext>
            </a:extLst>
          </p:cNvPr>
          <p:cNvSpPr txBox="1">
            <a:spLocks/>
          </p:cNvSpPr>
          <p:nvPr/>
        </p:nvSpPr>
        <p:spPr bwMode="gray">
          <a:xfrm>
            <a:off x="282240" y="2341499"/>
            <a:ext cx="1390094" cy="130805"/>
          </a:xfrm>
          <a:prstGeom prst="rect">
            <a:avLst/>
          </a:prstGeom>
        </p:spPr>
        <p:txBody>
          <a:bodyPr vert="horz" wrap="square" lIns="0" tIns="0" rIns="0" bIns="0" rtlCol="0">
            <a:spAutoFit/>
          </a:bodyPr>
          <a:lstStyle>
            <a:lvl1pPr marL="0" indent="0" algn="l" defTabSz="480060" rtl="0" eaLnBrk="1" latinLnBrk="0" hangingPunct="1">
              <a:lnSpc>
                <a:spcPct val="100000"/>
              </a:lnSpc>
              <a:spcBef>
                <a:spcPts val="0"/>
              </a:spcBef>
              <a:buClrTx/>
              <a:buFont typeface="Arial" panose="020B0604020202020204" pitchFamily="34" charset="0"/>
              <a:buNone/>
              <a:defRPr sz="900" kern="1200">
                <a:solidFill>
                  <a:schemeClr val="tx1"/>
                </a:solidFill>
                <a:latin typeface="+mn-lt"/>
                <a:ea typeface="+mn-ea"/>
                <a:cs typeface="+mn-cs"/>
              </a:defRPr>
            </a:lvl1pPr>
            <a:lvl2pPr marL="228600" indent="-114300" algn="l" defTabSz="480060" rtl="0" eaLnBrk="1" latinLnBrk="0" hangingPunct="1">
              <a:lnSpc>
                <a:spcPct val="100000"/>
              </a:lnSpc>
              <a:spcBef>
                <a:spcPts val="0"/>
              </a:spcBef>
              <a:buClrTx/>
              <a:buFont typeface="Verdana" panose="020B0604030504040204" pitchFamily="34" charset="0"/>
              <a:buChar char="–"/>
              <a:defRPr sz="900" kern="1200">
                <a:solidFill>
                  <a:schemeClr val="tx1"/>
                </a:solidFill>
                <a:latin typeface="+mn-lt"/>
                <a:ea typeface="+mn-ea"/>
                <a:cs typeface="+mn-cs"/>
              </a:defRPr>
            </a:lvl2pPr>
            <a:lvl3pPr marL="342900" indent="-114300" algn="l" defTabSz="480060" rtl="0" eaLnBrk="1" latinLnBrk="0" hangingPunct="1">
              <a:lnSpc>
                <a:spcPct val="100000"/>
              </a:lnSpc>
              <a:spcBef>
                <a:spcPts val="0"/>
              </a:spcBef>
              <a:buClrTx/>
              <a:buFont typeface="Arial" panose="020B0604020202020204" pitchFamily="34" charset="0"/>
              <a:buChar char="•"/>
              <a:defRPr sz="900" kern="1200">
                <a:solidFill>
                  <a:schemeClr val="tx1"/>
                </a:solidFill>
                <a:latin typeface="+mn-lt"/>
                <a:ea typeface="+mn-ea"/>
                <a:cs typeface="+mn-cs"/>
              </a:defRPr>
            </a:lvl3pPr>
            <a:lvl4pPr marL="457200" indent="-114300" algn="l" defTabSz="480060" rtl="0" eaLnBrk="1" latinLnBrk="0" hangingPunct="1">
              <a:lnSpc>
                <a:spcPct val="100000"/>
              </a:lnSpc>
              <a:spcBef>
                <a:spcPts val="0"/>
              </a:spcBef>
              <a:buFont typeface="Verdana" panose="020B0604030504040204" pitchFamily="34" charset="0"/>
              <a:buChar char="–"/>
              <a:defRPr sz="900" kern="1200">
                <a:solidFill>
                  <a:schemeClr val="tx1"/>
                </a:solidFill>
                <a:latin typeface="+mn-lt"/>
                <a:ea typeface="+mn-ea"/>
                <a:cs typeface="+mn-cs"/>
              </a:defRPr>
            </a:lvl4pPr>
            <a:lvl5pPr marL="571500" indent="-114300" algn="l" defTabSz="480060" rtl="0" eaLnBrk="1" latinLnBrk="0" hangingPunct="1">
              <a:lnSpc>
                <a:spcPct val="100000"/>
              </a:lnSpc>
              <a:spcBef>
                <a:spcPts val="0"/>
              </a:spcBef>
              <a:buFont typeface="Arial" panose="020B0604020202020204" pitchFamily="34" charset="0"/>
              <a:buChar char="•"/>
              <a:defRPr sz="9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a:lstStyle>
          <a:p>
            <a:r>
              <a:rPr lang="en-US" sz="825" b="1" dirty="0">
                <a:solidFill>
                  <a:schemeClr val="accent3"/>
                </a:solidFill>
              </a:rPr>
              <a:t>College Journey</a:t>
            </a:r>
            <a:endParaRPr lang="en-US" sz="825" dirty="0">
              <a:solidFill>
                <a:schemeClr val="accent3"/>
              </a:solidFill>
            </a:endParaRPr>
          </a:p>
        </p:txBody>
      </p:sp>
      <p:sp>
        <p:nvSpPr>
          <p:cNvPr id="120" name="Text Placeholder 2">
            <a:extLst>
              <a:ext uri="{FF2B5EF4-FFF2-40B4-BE49-F238E27FC236}">
                <a16:creationId xmlns:a16="http://schemas.microsoft.com/office/drawing/2014/main" id="{C4575F1B-E634-1743-8258-851C15B90AA3}"/>
              </a:ext>
            </a:extLst>
          </p:cNvPr>
          <p:cNvSpPr txBox="1">
            <a:spLocks/>
          </p:cNvSpPr>
          <p:nvPr/>
        </p:nvSpPr>
        <p:spPr bwMode="gray">
          <a:xfrm>
            <a:off x="2558624" y="2339892"/>
            <a:ext cx="1390094" cy="130805"/>
          </a:xfrm>
          <a:prstGeom prst="rect">
            <a:avLst/>
          </a:prstGeom>
        </p:spPr>
        <p:txBody>
          <a:bodyPr vert="horz" wrap="square" lIns="0" tIns="0" rIns="0" bIns="0" rtlCol="0">
            <a:spAutoFit/>
          </a:bodyPr>
          <a:lstStyle>
            <a:lvl1pPr marL="0" indent="0" algn="l" defTabSz="480060" rtl="0" eaLnBrk="1" latinLnBrk="0" hangingPunct="1">
              <a:lnSpc>
                <a:spcPct val="100000"/>
              </a:lnSpc>
              <a:spcBef>
                <a:spcPts val="0"/>
              </a:spcBef>
              <a:buClrTx/>
              <a:buFont typeface="Arial" panose="020B0604020202020204" pitchFamily="34" charset="0"/>
              <a:buNone/>
              <a:defRPr sz="900" kern="1200">
                <a:solidFill>
                  <a:schemeClr val="tx1"/>
                </a:solidFill>
                <a:latin typeface="+mn-lt"/>
                <a:ea typeface="+mn-ea"/>
                <a:cs typeface="+mn-cs"/>
              </a:defRPr>
            </a:lvl1pPr>
            <a:lvl2pPr marL="228600" indent="-114300" algn="l" defTabSz="480060" rtl="0" eaLnBrk="1" latinLnBrk="0" hangingPunct="1">
              <a:lnSpc>
                <a:spcPct val="100000"/>
              </a:lnSpc>
              <a:spcBef>
                <a:spcPts val="0"/>
              </a:spcBef>
              <a:buClrTx/>
              <a:buFont typeface="Verdana" panose="020B0604030504040204" pitchFamily="34" charset="0"/>
              <a:buChar char="–"/>
              <a:defRPr sz="900" kern="1200">
                <a:solidFill>
                  <a:schemeClr val="tx1"/>
                </a:solidFill>
                <a:latin typeface="+mn-lt"/>
                <a:ea typeface="+mn-ea"/>
                <a:cs typeface="+mn-cs"/>
              </a:defRPr>
            </a:lvl2pPr>
            <a:lvl3pPr marL="342900" indent="-114300" algn="l" defTabSz="480060" rtl="0" eaLnBrk="1" latinLnBrk="0" hangingPunct="1">
              <a:lnSpc>
                <a:spcPct val="100000"/>
              </a:lnSpc>
              <a:spcBef>
                <a:spcPts val="0"/>
              </a:spcBef>
              <a:buClrTx/>
              <a:buFont typeface="Arial" panose="020B0604020202020204" pitchFamily="34" charset="0"/>
              <a:buChar char="•"/>
              <a:defRPr sz="900" kern="1200">
                <a:solidFill>
                  <a:schemeClr val="tx1"/>
                </a:solidFill>
                <a:latin typeface="+mn-lt"/>
                <a:ea typeface="+mn-ea"/>
                <a:cs typeface="+mn-cs"/>
              </a:defRPr>
            </a:lvl3pPr>
            <a:lvl4pPr marL="457200" indent="-114300" algn="l" defTabSz="480060" rtl="0" eaLnBrk="1" latinLnBrk="0" hangingPunct="1">
              <a:lnSpc>
                <a:spcPct val="100000"/>
              </a:lnSpc>
              <a:spcBef>
                <a:spcPts val="0"/>
              </a:spcBef>
              <a:buFont typeface="Verdana" panose="020B0604030504040204" pitchFamily="34" charset="0"/>
              <a:buChar char="–"/>
              <a:defRPr sz="900" kern="1200">
                <a:solidFill>
                  <a:schemeClr val="tx1"/>
                </a:solidFill>
                <a:latin typeface="+mn-lt"/>
                <a:ea typeface="+mn-ea"/>
                <a:cs typeface="+mn-cs"/>
              </a:defRPr>
            </a:lvl4pPr>
            <a:lvl5pPr marL="571500" indent="-114300" algn="l" defTabSz="480060" rtl="0" eaLnBrk="1" latinLnBrk="0" hangingPunct="1">
              <a:lnSpc>
                <a:spcPct val="100000"/>
              </a:lnSpc>
              <a:spcBef>
                <a:spcPts val="0"/>
              </a:spcBef>
              <a:buFont typeface="Arial" panose="020B0604020202020204" pitchFamily="34" charset="0"/>
              <a:buChar char="•"/>
              <a:defRPr sz="9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a:lstStyle>
          <a:p>
            <a:r>
              <a:rPr lang="en-US" sz="825" b="1" dirty="0">
                <a:solidFill>
                  <a:schemeClr val="accent3"/>
                </a:solidFill>
              </a:rPr>
              <a:t>Technology</a:t>
            </a:r>
            <a:endParaRPr lang="en-US" sz="825" dirty="0">
              <a:solidFill>
                <a:schemeClr val="accent3"/>
              </a:solidFill>
            </a:endParaRPr>
          </a:p>
        </p:txBody>
      </p:sp>
      <p:sp>
        <p:nvSpPr>
          <p:cNvPr id="121" name="Text Placeholder 2">
            <a:extLst>
              <a:ext uri="{FF2B5EF4-FFF2-40B4-BE49-F238E27FC236}">
                <a16:creationId xmlns:a16="http://schemas.microsoft.com/office/drawing/2014/main" id="{99DF2499-1801-1B49-AB81-8A47BE7AB49F}"/>
              </a:ext>
            </a:extLst>
          </p:cNvPr>
          <p:cNvSpPr txBox="1">
            <a:spLocks/>
          </p:cNvSpPr>
          <p:nvPr/>
        </p:nvSpPr>
        <p:spPr bwMode="gray">
          <a:xfrm>
            <a:off x="280194" y="3185992"/>
            <a:ext cx="1809992" cy="130805"/>
          </a:xfrm>
          <a:prstGeom prst="rect">
            <a:avLst/>
          </a:prstGeom>
        </p:spPr>
        <p:txBody>
          <a:bodyPr vert="horz" wrap="square" lIns="0" tIns="0" rIns="0" bIns="0" rtlCol="0">
            <a:spAutoFit/>
          </a:bodyPr>
          <a:lstStyle>
            <a:lvl1pPr marL="0" indent="0" algn="l" defTabSz="480060" rtl="0" eaLnBrk="1" latinLnBrk="0" hangingPunct="1">
              <a:lnSpc>
                <a:spcPct val="100000"/>
              </a:lnSpc>
              <a:spcBef>
                <a:spcPts val="0"/>
              </a:spcBef>
              <a:buClrTx/>
              <a:buFont typeface="Arial" panose="020B0604020202020204" pitchFamily="34" charset="0"/>
              <a:buNone/>
              <a:defRPr sz="900" kern="1200">
                <a:solidFill>
                  <a:schemeClr val="tx1"/>
                </a:solidFill>
                <a:latin typeface="+mn-lt"/>
                <a:ea typeface="+mn-ea"/>
                <a:cs typeface="+mn-cs"/>
              </a:defRPr>
            </a:lvl1pPr>
            <a:lvl2pPr marL="228600" indent="-114300" algn="l" defTabSz="480060" rtl="0" eaLnBrk="1" latinLnBrk="0" hangingPunct="1">
              <a:lnSpc>
                <a:spcPct val="100000"/>
              </a:lnSpc>
              <a:spcBef>
                <a:spcPts val="0"/>
              </a:spcBef>
              <a:buClrTx/>
              <a:buFont typeface="Verdana" panose="020B0604030504040204" pitchFamily="34" charset="0"/>
              <a:buChar char="–"/>
              <a:defRPr sz="900" kern="1200">
                <a:solidFill>
                  <a:schemeClr val="tx1"/>
                </a:solidFill>
                <a:latin typeface="+mn-lt"/>
                <a:ea typeface="+mn-ea"/>
                <a:cs typeface="+mn-cs"/>
              </a:defRPr>
            </a:lvl2pPr>
            <a:lvl3pPr marL="342900" indent="-114300" algn="l" defTabSz="480060" rtl="0" eaLnBrk="1" latinLnBrk="0" hangingPunct="1">
              <a:lnSpc>
                <a:spcPct val="100000"/>
              </a:lnSpc>
              <a:spcBef>
                <a:spcPts val="0"/>
              </a:spcBef>
              <a:buClrTx/>
              <a:buFont typeface="Arial" panose="020B0604020202020204" pitchFamily="34" charset="0"/>
              <a:buChar char="•"/>
              <a:defRPr sz="900" kern="1200">
                <a:solidFill>
                  <a:schemeClr val="tx1"/>
                </a:solidFill>
                <a:latin typeface="+mn-lt"/>
                <a:ea typeface="+mn-ea"/>
                <a:cs typeface="+mn-cs"/>
              </a:defRPr>
            </a:lvl3pPr>
            <a:lvl4pPr marL="457200" indent="-114300" algn="l" defTabSz="480060" rtl="0" eaLnBrk="1" latinLnBrk="0" hangingPunct="1">
              <a:lnSpc>
                <a:spcPct val="100000"/>
              </a:lnSpc>
              <a:spcBef>
                <a:spcPts val="0"/>
              </a:spcBef>
              <a:buFont typeface="Verdana" panose="020B0604030504040204" pitchFamily="34" charset="0"/>
              <a:buChar char="–"/>
              <a:defRPr sz="900" kern="1200">
                <a:solidFill>
                  <a:schemeClr val="tx1"/>
                </a:solidFill>
                <a:latin typeface="+mn-lt"/>
                <a:ea typeface="+mn-ea"/>
                <a:cs typeface="+mn-cs"/>
              </a:defRPr>
            </a:lvl4pPr>
            <a:lvl5pPr marL="571500" indent="-114300" algn="l" defTabSz="480060" rtl="0" eaLnBrk="1" latinLnBrk="0" hangingPunct="1">
              <a:lnSpc>
                <a:spcPct val="100000"/>
              </a:lnSpc>
              <a:spcBef>
                <a:spcPts val="0"/>
              </a:spcBef>
              <a:buFont typeface="Arial" panose="020B0604020202020204" pitchFamily="34" charset="0"/>
              <a:buChar char="•"/>
              <a:defRPr sz="9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a:lstStyle>
          <a:p>
            <a:r>
              <a:rPr lang="en-US" sz="825" b="1" dirty="0">
                <a:solidFill>
                  <a:schemeClr val="accent3"/>
                </a:solidFill>
              </a:rPr>
              <a:t>Type of School and Location</a:t>
            </a:r>
            <a:endParaRPr lang="en-US" sz="825" dirty="0">
              <a:solidFill>
                <a:schemeClr val="accent3"/>
              </a:solidFill>
            </a:endParaRPr>
          </a:p>
        </p:txBody>
      </p:sp>
      <p:sp>
        <p:nvSpPr>
          <p:cNvPr id="122" name="Text Placeholder 2">
            <a:extLst>
              <a:ext uri="{FF2B5EF4-FFF2-40B4-BE49-F238E27FC236}">
                <a16:creationId xmlns:a16="http://schemas.microsoft.com/office/drawing/2014/main" id="{4FAB7B63-9EEA-4F47-BBA8-593F85E59DC0}"/>
              </a:ext>
            </a:extLst>
          </p:cNvPr>
          <p:cNvSpPr txBox="1">
            <a:spLocks/>
          </p:cNvSpPr>
          <p:nvPr/>
        </p:nvSpPr>
        <p:spPr bwMode="gray">
          <a:xfrm>
            <a:off x="280194" y="3691344"/>
            <a:ext cx="1809992" cy="130805"/>
          </a:xfrm>
          <a:prstGeom prst="rect">
            <a:avLst/>
          </a:prstGeom>
        </p:spPr>
        <p:txBody>
          <a:bodyPr vert="horz" wrap="square" lIns="0" tIns="0" rIns="0" bIns="0" rtlCol="0">
            <a:spAutoFit/>
          </a:bodyPr>
          <a:lstStyle>
            <a:lvl1pPr marL="0" indent="0" algn="l" defTabSz="480060" rtl="0" eaLnBrk="1" latinLnBrk="0" hangingPunct="1">
              <a:lnSpc>
                <a:spcPct val="100000"/>
              </a:lnSpc>
              <a:spcBef>
                <a:spcPts val="0"/>
              </a:spcBef>
              <a:buClrTx/>
              <a:buFont typeface="Arial" panose="020B0604020202020204" pitchFamily="34" charset="0"/>
              <a:buNone/>
              <a:defRPr sz="900" kern="1200">
                <a:solidFill>
                  <a:schemeClr val="tx1"/>
                </a:solidFill>
                <a:latin typeface="+mn-lt"/>
                <a:ea typeface="+mn-ea"/>
                <a:cs typeface="+mn-cs"/>
              </a:defRPr>
            </a:lvl1pPr>
            <a:lvl2pPr marL="228600" indent="-114300" algn="l" defTabSz="480060" rtl="0" eaLnBrk="1" latinLnBrk="0" hangingPunct="1">
              <a:lnSpc>
                <a:spcPct val="100000"/>
              </a:lnSpc>
              <a:spcBef>
                <a:spcPts val="0"/>
              </a:spcBef>
              <a:buClrTx/>
              <a:buFont typeface="Verdana" panose="020B0604030504040204" pitchFamily="34" charset="0"/>
              <a:buChar char="–"/>
              <a:defRPr sz="900" kern="1200">
                <a:solidFill>
                  <a:schemeClr val="tx1"/>
                </a:solidFill>
                <a:latin typeface="+mn-lt"/>
                <a:ea typeface="+mn-ea"/>
                <a:cs typeface="+mn-cs"/>
              </a:defRPr>
            </a:lvl2pPr>
            <a:lvl3pPr marL="342900" indent="-114300" algn="l" defTabSz="480060" rtl="0" eaLnBrk="1" latinLnBrk="0" hangingPunct="1">
              <a:lnSpc>
                <a:spcPct val="100000"/>
              </a:lnSpc>
              <a:spcBef>
                <a:spcPts val="0"/>
              </a:spcBef>
              <a:buClrTx/>
              <a:buFont typeface="Arial" panose="020B0604020202020204" pitchFamily="34" charset="0"/>
              <a:buChar char="•"/>
              <a:defRPr sz="900" kern="1200">
                <a:solidFill>
                  <a:schemeClr val="tx1"/>
                </a:solidFill>
                <a:latin typeface="+mn-lt"/>
                <a:ea typeface="+mn-ea"/>
                <a:cs typeface="+mn-cs"/>
              </a:defRPr>
            </a:lvl3pPr>
            <a:lvl4pPr marL="457200" indent="-114300" algn="l" defTabSz="480060" rtl="0" eaLnBrk="1" latinLnBrk="0" hangingPunct="1">
              <a:lnSpc>
                <a:spcPct val="100000"/>
              </a:lnSpc>
              <a:spcBef>
                <a:spcPts val="0"/>
              </a:spcBef>
              <a:buFont typeface="Verdana" panose="020B0604030504040204" pitchFamily="34" charset="0"/>
              <a:buChar char="–"/>
              <a:defRPr sz="900" kern="1200">
                <a:solidFill>
                  <a:schemeClr val="tx1"/>
                </a:solidFill>
                <a:latin typeface="+mn-lt"/>
                <a:ea typeface="+mn-ea"/>
                <a:cs typeface="+mn-cs"/>
              </a:defRPr>
            </a:lvl4pPr>
            <a:lvl5pPr marL="571500" indent="-114300" algn="l" defTabSz="480060" rtl="0" eaLnBrk="1" latinLnBrk="0" hangingPunct="1">
              <a:lnSpc>
                <a:spcPct val="100000"/>
              </a:lnSpc>
              <a:spcBef>
                <a:spcPts val="0"/>
              </a:spcBef>
              <a:buFont typeface="Arial" panose="020B0604020202020204" pitchFamily="34" charset="0"/>
              <a:buChar char="•"/>
              <a:defRPr sz="9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a:lstStyle>
          <a:p>
            <a:r>
              <a:rPr lang="en-US" sz="825" b="1" dirty="0">
                <a:solidFill>
                  <a:schemeClr val="accent3"/>
                </a:solidFill>
              </a:rPr>
              <a:t>Likely</a:t>
            </a:r>
            <a:endParaRPr lang="en-US" sz="825" dirty="0">
              <a:solidFill>
                <a:schemeClr val="accent3"/>
              </a:solidFill>
            </a:endParaRPr>
          </a:p>
        </p:txBody>
      </p:sp>
      <p:sp>
        <p:nvSpPr>
          <p:cNvPr id="123" name="Text Placeholder 2">
            <a:extLst>
              <a:ext uri="{FF2B5EF4-FFF2-40B4-BE49-F238E27FC236}">
                <a16:creationId xmlns:a16="http://schemas.microsoft.com/office/drawing/2014/main" id="{A2CBC82E-8368-B24D-B475-E138A291C165}"/>
              </a:ext>
            </a:extLst>
          </p:cNvPr>
          <p:cNvSpPr txBox="1">
            <a:spLocks/>
          </p:cNvSpPr>
          <p:nvPr/>
        </p:nvSpPr>
        <p:spPr bwMode="gray">
          <a:xfrm>
            <a:off x="280194" y="4184378"/>
            <a:ext cx="1809992" cy="130805"/>
          </a:xfrm>
          <a:prstGeom prst="rect">
            <a:avLst/>
          </a:prstGeom>
        </p:spPr>
        <p:txBody>
          <a:bodyPr vert="horz" wrap="square" lIns="0" tIns="0" rIns="0" bIns="0" rtlCol="0">
            <a:spAutoFit/>
          </a:bodyPr>
          <a:lstStyle>
            <a:lvl1pPr marL="0" indent="0" algn="l" defTabSz="480060" rtl="0" eaLnBrk="1" latinLnBrk="0" hangingPunct="1">
              <a:lnSpc>
                <a:spcPct val="100000"/>
              </a:lnSpc>
              <a:spcBef>
                <a:spcPts val="0"/>
              </a:spcBef>
              <a:buClrTx/>
              <a:buFont typeface="Arial" panose="020B0604020202020204" pitchFamily="34" charset="0"/>
              <a:buNone/>
              <a:defRPr sz="900" kern="1200">
                <a:solidFill>
                  <a:schemeClr val="tx1"/>
                </a:solidFill>
                <a:latin typeface="+mn-lt"/>
                <a:ea typeface="+mn-ea"/>
                <a:cs typeface="+mn-cs"/>
              </a:defRPr>
            </a:lvl1pPr>
            <a:lvl2pPr marL="228600" indent="-114300" algn="l" defTabSz="480060" rtl="0" eaLnBrk="1" latinLnBrk="0" hangingPunct="1">
              <a:lnSpc>
                <a:spcPct val="100000"/>
              </a:lnSpc>
              <a:spcBef>
                <a:spcPts val="0"/>
              </a:spcBef>
              <a:buClrTx/>
              <a:buFont typeface="Verdana" panose="020B0604030504040204" pitchFamily="34" charset="0"/>
              <a:buChar char="–"/>
              <a:defRPr sz="900" kern="1200">
                <a:solidFill>
                  <a:schemeClr val="tx1"/>
                </a:solidFill>
                <a:latin typeface="+mn-lt"/>
                <a:ea typeface="+mn-ea"/>
                <a:cs typeface="+mn-cs"/>
              </a:defRPr>
            </a:lvl2pPr>
            <a:lvl3pPr marL="342900" indent="-114300" algn="l" defTabSz="480060" rtl="0" eaLnBrk="1" latinLnBrk="0" hangingPunct="1">
              <a:lnSpc>
                <a:spcPct val="100000"/>
              </a:lnSpc>
              <a:spcBef>
                <a:spcPts val="0"/>
              </a:spcBef>
              <a:buClrTx/>
              <a:buFont typeface="Arial" panose="020B0604020202020204" pitchFamily="34" charset="0"/>
              <a:buChar char="•"/>
              <a:defRPr sz="900" kern="1200">
                <a:solidFill>
                  <a:schemeClr val="tx1"/>
                </a:solidFill>
                <a:latin typeface="+mn-lt"/>
                <a:ea typeface="+mn-ea"/>
                <a:cs typeface="+mn-cs"/>
              </a:defRPr>
            </a:lvl3pPr>
            <a:lvl4pPr marL="457200" indent="-114300" algn="l" defTabSz="480060" rtl="0" eaLnBrk="1" latinLnBrk="0" hangingPunct="1">
              <a:lnSpc>
                <a:spcPct val="100000"/>
              </a:lnSpc>
              <a:spcBef>
                <a:spcPts val="0"/>
              </a:spcBef>
              <a:buFont typeface="Verdana" panose="020B0604030504040204" pitchFamily="34" charset="0"/>
              <a:buChar char="–"/>
              <a:defRPr sz="900" kern="1200">
                <a:solidFill>
                  <a:schemeClr val="tx1"/>
                </a:solidFill>
                <a:latin typeface="+mn-lt"/>
                <a:ea typeface="+mn-ea"/>
                <a:cs typeface="+mn-cs"/>
              </a:defRPr>
            </a:lvl4pPr>
            <a:lvl5pPr marL="571500" indent="-114300" algn="l" defTabSz="480060" rtl="0" eaLnBrk="1" latinLnBrk="0" hangingPunct="1">
              <a:lnSpc>
                <a:spcPct val="100000"/>
              </a:lnSpc>
              <a:spcBef>
                <a:spcPts val="0"/>
              </a:spcBef>
              <a:buFont typeface="Arial" panose="020B0604020202020204" pitchFamily="34" charset="0"/>
              <a:buChar char="•"/>
              <a:defRPr sz="9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a:lstStyle>
          <a:p>
            <a:r>
              <a:rPr lang="en-US" sz="825" b="1" dirty="0">
                <a:solidFill>
                  <a:schemeClr val="accent3"/>
                </a:solidFill>
              </a:rPr>
              <a:t>Unlikely</a:t>
            </a:r>
            <a:endParaRPr lang="en-US" sz="825" dirty="0">
              <a:solidFill>
                <a:schemeClr val="accent3"/>
              </a:solidFill>
            </a:endParaRPr>
          </a:p>
        </p:txBody>
      </p:sp>
      <p:sp>
        <p:nvSpPr>
          <p:cNvPr id="124" name="Text Placeholder 2">
            <a:extLst>
              <a:ext uri="{FF2B5EF4-FFF2-40B4-BE49-F238E27FC236}">
                <a16:creationId xmlns:a16="http://schemas.microsoft.com/office/drawing/2014/main" id="{DC284971-6C3D-A140-BBBC-5C024A1F45E5}"/>
              </a:ext>
            </a:extLst>
          </p:cNvPr>
          <p:cNvSpPr txBox="1">
            <a:spLocks/>
          </p:cNvSpPr>
          <p:nvPr/>
        </p:nvSpPr>
        <p:spPr bwMode="gray">
          <a:xfrm>
            <a:off x="2558624" y="3190295"/>
            <a:ext cx="1847627" cy="127727"/>
          </a:xfrm>
          <a:prstGeom prst="rect">
            <a:avLst/>
          </a:prstGeom>
        </p:spPr>
        <p:txBody>
          <a:bodyPr vert="horz" wrap="square" lIns="0" tIns="0" rIns="0" bIns="0" rtlCol="0">
            <a:spAutoFit/>
          </a:bodyPr>
          <a:lstStyle>
            <a:lvl1pPr marL="0" indent="0" algn="l" defTabSz="480060" rtl="0" eaLnBrk="1" latinLnBrk="0" hangingPunct="1">
              <a:lnSpc>
                <a:spcPct val="100000"/>
              </a:lnSpc>
              <a:spcBef>
                <a:spcPts val="0"/>
              </a:spcBef>
              <a:buClrTx/>
              <a:buFont typeface="Arial" panose="020B0604020202020204" pitchFamily="34" charset="0"/>
              <a:buNone/>
              <a:defRPr sz="900" kern="1200">
                <a:solidFill>
                  <a:schemeClr val="tx1"/>
                </a:solidFill>
                <a:latin typeface="+mn-lt"/>
                <a:ea typeface="+mn-ea"/>
                <a:cs typeface="+mn-cs"/>
              </a:defRPr>
            </a:lvl1pPr>
            <a:lvl2pPr marL="228600" indent="-114300" algn="l" defTabSz="480060" rtl="0" eaLnBrk="1" latinLnBrk="0" hangingPunct="1">
              <a:lnSpc>
                <a:spcPct val="100000"/>
              </a:lnSpc>
              <a:spcBef>
                <a:spcPts val="0"/>
              </a:spcBef>
              <a:buClrTx/>
              <a:buFont typeface="Verdana" panose="020B0604030504040204" pitchFamily="34" charset="0"/>
              <a:buChar char="–"/>
              <a:defRPr sz="900" kern="1200">
                <a:solidFill>
                  <a:schemeClr val="tx1"/>
                </a:solidFill>
                <a:latin typeface="+mn-lt"/>
                <a:ea typeface="+mn-ea"/>
                <a:cs typeface="+mn-cs"/>
              </a:defRPr>
            </a:lvl2pPr>
            <a:lvl3pPr marL="342900" indent="-114300" algn="l" defTabSz="480060" rtl="0" eaLnBrk="1" latinLnBrk="0" hangingPunct="1">
              <a:lnSpc>
                <a:spcPct val="100000"/>
              </a:lnSpc>
              <a:spcBef>
                <a:spcPts val="0"/>
              </a:spcBef>
              <a:buClrTx/>
              <a:buFont typeface="Arial" panose="020B0604020202020204" pitchFamily="34" charset="0"/>
              <a:buChar char="•"/>
              <a:defRPr sz="900" kern="1200">
                <a:solidFill>
                  <a:schemeClr val="tx1"/>
                </a:solidFill>
                <a:latin typeface="+mn-lt"/>
                <a:ea typeface="+mn-ea"/>
                <a:cs typeface="+mn-cs"/>
              </a:defRPr>
            </a:lvl3pPr>
            <a:lvl4pPr marL="457200" indent="-114300" algn="l" defTabSz="480060" rtl="0" eaLnBrk="1" latinLnBrk="0" hangingPunct="1">
              <a:lnSpc>
                <a:spcPct val="100000"/>
              </a:lnSpc>
              <a:spcBef>
                <a:spcPts val="0"/>
              </a:spcBef>
              <a:buFont typeface="Verdana" panose="020B0604030504040204" pitchFamily="34" charset="0"/>
              <a:buChar char="–"/>
              <a:defRPr sz="900" kern="1200">
                <a:solidFill>
                  <a:schemeClr val="tx1"/>
                </a:solidFill>
                <a:latin typeface="+mn-lt"/>
                <a:ea typeface="+mn-ea"/>
                <a:cs typeface="+mn-cs"/>
              </a:defRPr>
            </a:lvl4pPr>
            <a:lvl5pPr marL="571500" indent="-114300" algn="l" defTabSz="480060" rtl="0" eaLnBrk="1" latinLnBrk="0" hangingPunct="1">
              <a:lnSpc>
                <a:spcPct val="100000"/>
              </a:lnSpc>
              <a:spcBef>
                <a:spcPts val="0"/>
              </a:spcBef>
              <a:buFont typeface="Arial" panose="020B0604020202020204" pitchFamily="34" charset="0"/>
              <a:buChar char="•"/>
              <a:defRPr sz="9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a:lstStyle>
          <a:p>
            <a:r>
              <a:rPr lang="en-US" sz="830" b="1" dirty="0">
                <a:solidFill>
                  <a:schemeClr val="accent3"/>
                </a:solidFill>
              </a:rPr>
              <a:t>At 10 a.m. on Saturday</a:t>
            </a:r>
            <a:endParaRPr lang="en-US" sz="830" dirty="0">
              <a:solidFill>
                <a:schemeClr val="accent3"/>
              </a:solidFill>
            </a:endParaRPr>
          </a:p>
        </p:txBody>
      </p:sp>
      <p:sp>
        <p:nvSpPr>
          <p:cNvPr id="125" name="Text Placeholder 2">
            <a:extLst>
              <a:ext uri="{FF2B5EF4-FFF2-40B4-BE49-F238E27FC236}">
                <a16:creationId xmlns:a16="http://schemas.microsoft.com/office/drawing/2014/main" id="{FAD49582-291E-0541-A940-C120BADB4DFE}"/>
              </a:ext>
            </a:extLst>
          </p:cNvPr>
          <p:cNvSpPr txBox="1">
            <a:spLocks/>
          </p:cNvSpPr>
          <p:nvPr/>
        </p:nvSpPr>
        <p:spPr bwMode="gray">
          <a:xfrm>
            <a:off x="280194" y="3330174"/>
            <a:ext cx="1909484" cy="263598"/>
          </a:xfrm>
          <a:prstGeom prst="rect">
            <a:avLst/>
          </a:prstGeom>
        </p:spPr>
        <p:txBody>
          <a:bodyPr vert="horz" wrap="square" lIns="0" tIns="0" rIns="0" bIns="0" rtlCol="0">
            <a:spAutoFit/>
          </a:bodyPr>
          <a:lstStyle>
            <a:lvl1pPr marL="0" indent="0" algn="l" defTabSz="480060" rtl="0" eaLnBrk="1" latinLnBrk="0" hangingPunct="1">
              <a:lnSpc>
                <a:spcPct val="100000"/>
              </a:lnSpc>
              <a:spcBef>
                <a:spcPts val="0"/>
              </a:spcBef>
              <a:buClrTx/>
              <a:buFont typeface="Arial" panose="020B0604020202020204" pitchFamily="34" charset="0"/>
              <a:buNone/>
              <a:defRPr sz="900" kern="1200">
                <a:solidFill>
                  <a:schemeClr val="tx1"/>
                </a:solidFill>
                <a:latin typeface="+mn-lt"/>
                <a:ea typeface="+mn-ea"/>
                <a:cs typeface="+mn-cs"/>
              </a:defRPr>
            </a:lvl1pPr>
            <a:lvl2pPr marL="228600" indent="-114300" algn="l" defTabSz="480060" rtl="0" eaLnBrk="1" latinLnBrk="0" hangingPunct="1">
              <a:lnSpc>
                <a:spcPct val="100000"/>
              </a:lnSpc>
              <a:spcBef>
                <a:spcPts val="0"/>
              </a:spcBef>
              <a:buClrTx/>
              <a:buFont typeface="Verdana" panose="020B0604030504040204" pitchFamily="34" charset="0"/>
              <a:buChar char="–"/>
              <a:defRPr sz="900" kern="1200">
                <a:solidFill>
                  <a:schemeClr val="tx1"/>
                </a:solidFill>
                <a:latin typeface="+mn-lt"/>
                <a:ea typeface="+mn-ea"/>
                <a:cs typeface="+mn-cs"/>
              </a:defRPr>
            </a:lvl2pPr>
            <a:lvl3pPr marL="342900" indent="-114300" algn="l" defTabSz="480060" rtl="0" eaLnBrk="1" latinLnBrk="0" hangingPunct="1">
              <a:lnSpc>
                <a:spcPct val="100000"/>
              </a:lnSpc>
              <a:spcBef>
                <a:spcPts val="0"/>
              </a:spcBef>
              <a:buClrTx/>
              <a:buFont typeface="Arial" panose="020B0604020202020204" pitchFamily="34" charset="0"/>
              <a:buChar char="•"/>
              <a:defRPr sz="900" kern="1200">
                <a:solidFill>
                  <a:schemeClr val="tx1"/>
                </a:solidFill>
                <a:latin typeface="+mn-lt"/>
                <a:ea typeface="+mn-ea"/>
                <a:cs typeface="+mn-cs"/>
              </a:defRPr>
            </a:lvl3pPr>
            <a:lvl4pPr marL="457200" indent="-114300" algn="l" defTabSz="480060" rtl="0" eaLnBrk="1" latinLnBrk="0" hangingPunct="1">
              <a:lnSpc>
                <a:spcPct val="100000"/>
              </a:lnSpc>
              <a:spcBef>
                <a:spcPts val="0"/>
              </a:spcBef>
              <a:buFont typeface="Verdana" panose="020B0604030504040204" pitchFamily="34" charset="0"/>
              <a:buChar char="–"/>
              <a:defRPr sz="900" kern="1200">
                <a:solidFill>
                  <a:schemeClr val="tx1"/>
                </a:solidFill>
                <a:latin typeface="+mn-lt"/>
                <a:ea typeface="+mn-ea"/>
                <a:cs typeface="+mn-cs"/>
              </a:defRPr>
            </a:lvl4pPr>
            <a:lvl5pPr marL="571500" indent="-114300" algn="l" defTabSz="480060" rtl="0" eaLnBrk="1" latinLnBrk="0" hangingPunct="1">
              <a:lnSpc>
                <a:spcPct val="100000"/>
              </a:lnSpc>
              <a:spcBef>
                <a:spcPts val="0"/>
              </a:spcBef>
              <a:buFont typeface="Arial" panose="020B0604020202020204" pitchFamily="34" charset="0"/>
              <a:buChar char="•"/>
              <a:defRPr sz="9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a:lstStyle>
          <a:p>
            <a:pPr>
              <a:lnSpc>
                <a:spcPts val="1140"/>
              </a:lnSpc>
            </a:pPr>
            <a:r>
              <a:rPr lang="en-US" sz="630" dirty="0"/>
              <a:t>- Private as well as Public Institutions</a:t>
            </a:r>
          </a:p>
          <a:p>
            <a:pPr>
              <a:lnSpc>
                <a:spcPts val="1140"/>
              </a:lnSpc>
            </a:pPr>
            <a:r>
              <a:rPr lang="en-US" sz="630" dirty="0"/>
              <a:t>- Local and Regional</a:t>
            </a:r>
          </a:p>
        </p:txBody>
      </p:sp>
      <p:sp>
        <p:nvSpPr>
          <p:cNvPr id="126" name="Text Placeholder 2">
            <a:extLst>
              <a:ext uri="{FF2B5EF4-FFF2-40B4-BE49-F238E27FC236}">
                <a16:creationId xmlns:a16="http://schemas.microsoft.com/office/drawing/2014/main" id="{CD8596CB-EAAC-094E-A683-3DB917B0D283}"/>
              </a:ext>
            </a:extLst>
          </p:cNvPr>
          <p:cNvSpPr txBox="1">
            <a:spLocks/>
          </p:cNvSpPr>
          <p:nvPr/>
        </p:nvSpPr>
        <p:spPr bwMode="gray">
          <a:xfrm>
            <a:off x="280194" y="3827493"/>
            <a:ext cx="1998478" cy="96950"/>
          </a:xfrm>
          <a:prstGeom prst="rect">
            <a:avLst/>
          </a:prstGeom>
        </p:spPr>
        <p:txBody>
          <a:bodyPr vert="horz" wrap="square" lIns="0" tIns="0" rIns="0" bIns="0" rtlCol="0">
            <a:spAutoFit/>
          </a:bodyPr>
          <a:lstStyle>
            <a:lvl1pPr marL="0" indent="0" algn="l" defTabSz="480060" rtl="0" eaLnBrk="1" latinLnBrk="0" hangingPunct="1">
              <a:lnSpc>
                <a:spcPct val="100000"/>
              </a:lnSpc>
              <a:spcBef>
                <a:spcPts val="0"/>
              </a:spcBef>
              <a:buClrTx/>
              <a:buFont typeface="Arial" panose="020B0604020202020204" pitchFamily="34" charset="0"/>
              <a:buNone/>
              <a:defRPr sz="900" kern="1200">
                <a:solidFill>
                  <a:schemeClr val="tx1"/>
                </a:solidFill>
                <a:latin typeface="+mn-lt"/>
                <a:ea typeface="+mn-ea"/>
                <a:cs typeface="+mn-cs"/>
              </a:defRPr>
            </a:lvl1pPr>
            <a:lvl2pPr marL="228600" indent="-114300" algn="l" defTabSz="480060" rtl="0" eaLnBrk="1" latinLnBrk="0" hangingPunct="1">
              <a:lnSpc>
                <a:spcPct val="100000"/>
              </a:lnSpc>
              <a:spcBef>
                <a:spcPts val="0"/>
              </a:spcBef>
              <a:buClrTx/>
              <a:buFont typeface="Verdana" panose="020B0604030504040204" pitchFamily="34" charset="0"/>
              <a:buChar char="–"/>
              <a:defRPr sz="900" kern="1200">
                <a:solidFill>
                  <a:schemeClr val="tx1"/>
                </a:solidFill>
                <a:latin typeface="+mn-lt"/>
                <a:ea typeface="+mn-ea"/>
                <a:cs typeface="+mn-cs"/>
              </a:defRPr>
            </a:lvl2pPr>
            <a:lvl3pPr marL="342900" indent="-114300" algn="l" defTabSz="480060" rtl="0" eaLnBrk="1" latinLnBrk="0" hangingPunct="1">
              <a:lnSpc>
                <a:spcPct val="100000"/>
              </a:lnSpc>
              <a:spcBef>
                <a:spcPts val="0"/>
              </a:spcBef>
              <a:buClrTx/>
              <a:buFont typeface="Arial" panose="020B0604020202020204" pitchFamily="34" charset="0"/>
              <a:buChar char="•"/>
              <a:defRPr sz="900" kern="1200">
                <a:solidFill>
                  <a:schemeClr val="tx1"/>
                </a:solidFill>
                <a:latin typeface="+mn-lt"/>
                <a:ea typeface="+mn-ea"/>
                <a:cs typeface="+mn-cs"/>
              </a:defRPr>
            </a:lvl3pPr>
            <a:lvl4pPr marL="457200" indent="-114300" algn="l" defTabSz="480060" rtl="0" eaLnBrk="1" latinLnBrk="0" hangingPunct="1">
              <a:lnSpc>
                <a:spcPct val="100000"/>
              </a:lnSpc>
              <a:spcBef>
                <a:spcPts val="0"/>
              </a:spcBef>
              <a:buFont typeface="Verdana" panose="020B0604030504040204" pitchFamily="34" charset="0"/>
              <a:buChar char="–"/>
              <a:defRPr sz="900" kern="1200">
                <a:solidFill>
                  <a:schemeClr val="tx1"/>
                </a:solidFill>
                <a:latin typeface="+mn-lt"/>
                <a:ea typeface="+mn-ea"/>
                <a:cs typeface="+mn-cs"/>
              </a:defRPr>
            </a:lvl4pPr>
            <a:lvl5pPr marL="571500" indent="-114300" algn="l" defTabSz="480060" rtl="0" eaLnBrk="1" latinLnBrk="0" hangingPunct="1">
              <a:lnSpc>
                <a:spcPct val="100000"/>
              </a:lnSpc>
              <a:spcBef>
                <a:spcPts val="0"/>
              </a:spcBef>
              <a:buFont typeface="Arial" panose="020B0604020202020204" pitchFamily="34" charset="0"/>
              <a:buChar char="•"/>
              <a:defRPr sz="9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a:lstStyle>
          <a:p>
            <a:r>
              <a:rPr lang="en-US" sz="630" dirty="0"/>
              <a:t>Self-Initiate, Male, and Visible Early</a:t>
            </a:r>
          </a:p>
        </p:txBody>
      </p:sp>
      <p:sp>
        <p:nvSpPr>
          <p:cNvPr id="127" name="Text Placeholder 2">
            <a:extLst>
              <a:ext uri="{FF2B5EF4-FFF2-40B4-BE49-F238E27FC236}">
                <a16:creationId xmlns:a16="http://schemas.microsoft.com/office/drawing/2014/main" id="{40E1DE51-3CF3-034D-A760-AFD0270C9FFE}"/>
              </a:ext>
            </a:extLst>
          </p:cNvPr>
          <p:cNvSpPr txBox="1">
            <a:spLocks/>
          </p:cNvSpPr>
          <p:nvPr/>
        </p:nvSpPr>
        <p:spPr bwMode="gray">
          <a:xfrm>
            <a:off x="275646" y="4336332"/>
            <a:ext cx="1998478" cy="96950"/>
          </a:xfrm>
          <a:prstGeom prst="rect">
            <a:avLst/>
          </a:prstGeom>
        </p:spPr>
        <p:txBody>
          <a:bodyPr vert="horz" wrap="square" lIns="0" tIns="0" rIns="0" bIns="0" rtlCol="0">
            <a:spAutoFit/>
          </a:bodyPr>
          <a:lstStyle>
            <a:lvl1pPr marL="0" indent="0" algn="l" defTabSz="480060" rtl="0" eaLnBrk="1" latinLnBrk="0" hangingPunct="1">
              <a:lnSpc>
                <a:spcPct val="100000"/>
              </a:lnSpc>
              <a:spcBef>
                <a:spcPts val="0"/>
              </a:spcBef>
              <a:buClrTx/>
              <a:buFont typeface="Arial" panose="020B0604020202020204" pitchFamily="34" charset="0"/>
              <a:buNone/>
              <a:defRPr sz="900" kern="1200">
                <a:solidFill>
                  <a:schemeClr val="tx1"/>
                </a:solidFill>
                <a:latin typeface="+mn-lt"/>
                <a:ea typeface="+mn-ea"/>
                <a:cs typeface="+mn-cs"/>
              </a:defRPr>
            </a:lvl1pPr>
            <a:lvl2pPr marL="228600" indent="-114300" algn="l" defTabSz="480060" rtl="0" eaLnBrk="1" latinLnBrk="0" hangingPunct="1">
              <a:lnSpc>
                <a:spcPct val="100000"/>
              </a:lnSpc>
              <a:spcBef>
                <a:spcPts val="0"/>
              </a:spcBef>
              <a:buClrTx/>
              <a:buFont typeface="Verdana" panose="020B0604030504040204" pitchFamily="34" charset="0"/>
              <a:buChar char="–"/>
              <a:defRPr sz="900" kern="1200">
                <a:solidFill>
                  <a:schemeClr val="tx1"/>
                </a:solidFill>
                <a:latin typeface="+mn-lt"/>
                <a:ea typeface="+mn-ea"/>
                <a:cs typeface="+mn-cs"/>
              </a:defRPr>
            </a:lvl2pPr>
            <a:lvl3pPr marL="342900" indent="-114300" algn="l" defTabSz="480060" rtl="0" eaLnBrk="1" latinLnBrk="0" hangingPunct="1">
              <a:lnSpc>
                <a:spcPct val="100000"/>
              </a:lnSpc>
              <a:spcBef>
                <a:spcPts val="0"/>
              </a:spcBef>
              <a:buClrTx/>
              <a:buFont typeface="Arial" panose="020B0604020202020204" pitchFamily="34" charset="0"/>
              <a:buChar char="•"/>
              <a:defRPr sz="900" kern="1200">
                <a:solidFill>
                  <a:schemeClr val="tx1"/>
                </a:solidFill>
                <a:latin typeface="+mn-lt"/>
                <a:ea typeface="+mn-ea"/>
                <a:cs typeface="+mn-cs"/>
              </a:defRPr>
            </a:lvl3pPr>
            <a:lvl4pPr marL="457200" indent="-114300" algn="l" defTabSz="480060" rtl="0" eaLnBrk="1" latinLnBrk="0" hangingPunct="1">
              <a:lnSpc>
                <a:spcPct val="100000"/>
              </a:lnSpc>
              <a:spcBef>
                <a:spcPts val="0"/>
              </a:spcBef>
              <a:buFont typeface="Verdana" panose="020B0604030504040204" pitchFamily="34" charset="0"/>
              <a:buChar char="–"/>
              <a:defRPr sz="900" kern="1200">
                <a:solidFill>
                  <a:schemeClr val="tx1"/>
                </a:solidFill>
                <a:latin typeface="+mn-lt"/>
                <a:ea typeface="+mn-ea"/>
                <a:cs typeface="+mn-cs"/>
              </a:defRPr>
            </a:lvl4pPr>
            <a:lvl5pPr marL="571500" indent="-114300" algn="l" defTabSz="480060" rtl="0" eaLnBrk="1" latinLnBrk="0" hangingPunct="1">
              <a:lnSpc>
                <a:spcPct val="100000"/>
              </a:lnSpc>
              <a:spcBef>
                <a:spcPts val="0"/>
              </a:spcBef>
              <a:buFont typeface="Arial" panose="020B0604020202020204" pitchFamily="34" charset="0"/>
              <a:buChar char="•"/>
              <a:defRPr sz="9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a:lstStyle>
          <a:p>
            <a:r>
              <a:rPr lang="en-US" sz="630" dirty="0"/>
              <a:t>Interested in traveling long distances for school</a:t>
            </a:r>
          </a:p>
        </p:txBody>
      </p:sp>
      <p:cxnSp>
        <p:nvCxnSpPr>
          <p:cNvPr id="62" name="Straight Connector 61">
            <a:extLst>
              <a:ext uri="{FF2B5EF4-FFF2-40B4-BE49-F238E27FC236}">
                <a16:creationId xmlns:a16="http://schemas.microsoft.com/office/drawing/2014/main" id="{234898F6-2124-5B40-9AC1-48FA492D861E}"/>
              </a:ext>
            </a:extLst>
          </p:cNvPr>
          <p:cNvCxnSpPr>
            <a:cxnSpLocks/>
          </p:cNvCxnSpPr>
          <p:nvPr/>
        </p:nvCxnSpPr>
        <p:spPr bwMode="gray">
          <a:xfrm>
            <a:off x="2331364" y="2125325"/>
            <a:ext cx="0" cy="246888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FE8C8B2-447C-7142-9ED0-6398CD63DF0D}"/>
              </a:ext>
            </a:extLst>
          </p:cNvPr>
          <p:cNvCxnSpPr>
            <a:cxnSpLocks/>
          </p:cNvCxnSpPr>
          <p:nvPr/>
        </p:nvCxnSpPr>
        <p:spPr bwMode="gray">
          <a:xfrm>
            <a:off x="2602829" y="2571667"/>
            <a:ext cx="1240438" cy="0"/>
          </a:xfrm>
          <a:prstGeom prst="line">
            <a:avLst/>
          </a:prstGeom>
          <a:ln w="104775"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202FA90A-9717-F441-9F89-383F108AD241}"/>
              </a:ext>
            </a:extLst>
          </p:cNvPr>
          <p:cNvCxnSpPr>
            <a:cxnSpLocks/>
          </p:cNvCxnSpPr>
          <p:nvPr/>
        </p:nvCxnSpPr>
        <p:spPr bwMode="gray">
          <a:xfrm>
            <a:off x="2602829" y="2571667"/>
            <a:ext cx="967685" cy="0"/>
          </a:xfrm>
          <a:prstGeom prst="line">
            <a:avLst/>
          </a:prstGeom>
          <a:ln w="104775" cap="rnd">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012263B7-1EC7-5B4B-A0AF-BC92126EEA83}"/>
              </a:ext>
            </a:extLst>
          </p:cNvPr>
          <p:cNvCxnSpPr>
            <a:cxnSpLocks/>
          </p:cNvCxnSpPr>
          <p:nvPr/>
        </p:nvCxnSpPr>
        <p:spPr bwMode="gray">
          <a:xfrm>
            <a:off x="2602829" y="2871620"/>
            <a:ext cx="1240438" cy="0"/>
          </a:xfrm>
          <a:prstGeom prst="line">
            <a:avLst/>
          </a:prstGeom>
          <a:ln w="104775"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B4E99132-52FC-EA4F-B420-589CAC4B65F3}"/>
              </a:ext>
            </a:extLst>
          </p:cNvPr>
          <p:cNvCxnSpPr>
            <a:cxnSpLocks/>
          </p:cNvCxnSpPr>
          <p:nvPr/>
        </p:nvCxnSpPr>
        <p:spPr bwMode="gray">
          <a:xfrm>
            <a:off x="2602829" y="2871620"/>
            <a:ext cx="967685" cy="0"/>
          </a:xfrm>
          <a:prstGeom prst="line">
            <a:avLst/>
          </a:prstGeom>
          <a:ln w="104775" cap="rnd">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508687CF-0A2C-984C-AE1B-25BC5A4B14CD}"/>
              </a:ext>
            </a:extLst>
          </p:cNvPr>
          <p:cNvCxnSpPr>
            <a:cxnSpLocks/>
          </p:cNvCxnSpPr>
          <p:nvPr/>
        </p:nvCxnSpPr>
        <p:spPr bwMode="gray">
          <a:xfrm>
            <a:off x="319607" y="2571667"/>
            <a:ext cx="1240438" cy="0"/>
          </a:xfrm>
          <a:prstGeom prst="line">
            <a:avLst/>
          </a:prstGeom>
          <a:ln w="104775"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2140164E-2290-9240-9921-A1635F72B175}"/>
              </a:ext>
            </a:extLst>
          </p:cNvPr>
          <p:cNvCxnSpPr>
            <a:cxnSpLocks/>
          </p:cNvCxnSpPr>
          <p:nvPr/>
        </p:nvCxnSpPr>
        <p:spPr bwMode="gray">
          <a:xfrm>
            <a:off x="319607" y="2571667"/>
            <a:ext cx="303480" cy="0"/>
          </a:xfrm>
          <a:prstGeom prst="line">
            <a:avLst/>
          </a:prstGeom>
          <a:ln w="104775" cap="rnd">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9D96D553-76F2-8541-9841-C6DE73A147AA}"/>
              </a:ext>
            </a:extLst>
          </p:cNvPr>
          <p:cNvCxnSpPr>
            <a:cxnSpLocks/>
          </p:cNvCxnSpPr>
          <p:nvPr/>
        </p:nvCxnSpPr>
        <p:spPr bwMode="gray">
          <a:xfrm>
            <a:off x="319607" y="2871620"/>
            <a:ext cx="1240438" cy="0"/>
          </a:xfrm>
          <a:prstGeom prst="line">
            <a:avLst/>
          </a:prstGeom>
          <a:ln w="104775"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D8DAEEC5-77E6-7646-9927-8A1DFAC67263}"/>
              </a:ext>
            </a:extLst>
          </p:cNvPr>
          <p:cNvCxnSpPr>
            <a:cxnSpLocks/>
          </p:cNvCxnSpPr>
          <p:nvPr/>
        </p:nvCxnSpPr>
        <p:spPr bwMode="gray">
          <a:xfrm>
            <a:off x="319607" y="2871620"/>
            <a:ext cx="433439" cy="0"/>
          </a:xfrm>
          <a:prstGeom prst="line">
            <a:avLst/>
          </a:prstGeom>
          <a:ln w="10477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0EFA6F0D-F934-8945-BF58-586E45D1A5F6}"/>
              </a:ext>
            </a:extLst>
          </p:cNvPr>
          <p:cNvSpPr/>
          <p:nvPr/>
        </p:nvSpPr>
        <p:spPr bwMode="gray">
          <a:xfrm>
            <a:off x="295846" y="852637"/>
            <a:ext cx="457200" cy="457200"/>
          </a:xfrm>
          <a:prstGeom prst="rect">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9" name="Rectangle 78">
            <a:extLst>
              <a:ext uri="{FF2B5EF4-FFF2-40B4-BE49-F238E27FC236}">
                <a16:creationId xmlns:a16="http://schemas.microsoft.com/office/drawing/2014/main" id="{52F5FD41-6A3E-364E-A32D-701699889E54}"/>
              </a:ext>
            </a:extLst>
          </p:cNvPr>
          <p:cNvSpPr/>
          <p:nvPr/>
        </p:nvSpPr>
        <p:spPr bwMode="gray">
          <a:xfrm>
            <a:off x="784242" y="852637"/>
            <a:ext cx="457200" cy="457200"/>
          </a:xfrm>
          <a:prstGeom prst="rect">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0" name="Rectangle 79">
            <a:extLst>
              <a:ext uri="{FF2B5EF4-FFF2-40B4-BE49-F238E27FC236}">
                <a16:creationId xmlns:a16="http://schemas.microsoft.com/office/drawing/2014/main" id="{EF841729-2E84-BF44-A1F8-0A9A31E32749}"/>
              </a:ext>
            </a:extLst>
          </p:cNvPr>
          <p:cNvSpPr/>
          <p:nvPr/>
        </p:nvSpPr>
        <p:spPr bwMode="gray">
          <a:xfrm>
            <a:off x="784242" y="1338412"/>
            <a:ext cx="457200" cy="457200"/>
          </a:xfrm>
          <a:prstGeom prst="rect">
            <a:avLst/>
          </a:prstGeom>
          <a:solidFill>
            <a:srgbClr val="004A88"/>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1" name="Rectangle 80">
            <a:extLst>
              <a:ext uri="{FF2B5EF4-FFF2-40B4-BE49-F238E27FC236}">
                <a16:creationId xmlns:a16="http://schemas.microsoft.com/office/drawing/2014/main" id="{138E1EE6-E87E-6844-94C3-6339370E9FC1}"/>
              </a:ext>
            </a:extLst>
          </p:cNvPr>
          <p:cNvSpPr/>
          <p:nvPr/>
        </p:nvSpPr>
        <p:spPr bwMode="gray">
          <a:xfrm>
            <a:off x="295846" y="1338412"/>
            <a:ext cx="457200" cy="457200"/>
          </a:xfrm>
          <a:prstGeom prst="rect">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5" name="Text Placeholder 2">
            <a:extLst>
              <a:ext uri="{FF2B5EF4-FFF2-40B4-BE49-F238E27FC236}">
                <a16:creationId xmlns:a16="http://schemas.microsoft.com/office/drawing/2014/main" id="{86811DAB-A30A-0844-B8E2-7E8C8FE34497}"/>
              </a:ext>
            </a:extLst>
          </p:cNvPr>
          <p:cNvSpPr txBox="1">
            <a:spLocks/>
          </p:cNvSpPr>
          <p:nvPr/>
        </p:nvSpPr>
        <p:spPr bwMode="gray">
          <a:xfrm>
            <a:off x="295846" y="1850666"/>
            <a:ext cx="945589" cy="84639"/>
          </a:xfrm>
          <a:prstGeom prst="rect">
            <a:avLst/>
          </a:prstGeom>
        </p:spPr>
        <p:txBody>
          <a:bodyPr vert="horz" wrap="square" lIns="0" tIns="0" rIns="0" bIns="0" rtlCol="0">
            <a:spAutoFit/>
          </a:bodyPr>
          <a:lstStyle>
            <a:lvl1pPr marL="0" indent="0" algn="l" defTabSz="480060" rtl="0" eaLnBrk="1" latinLnBrk="0" hangingPunct="1">
              <a:lnSpc>
                <a:spcPct val="100000"/>
              </a:lnSpc>
              <a:spcBef>
                <a:spcPts val="0"/>
              </a:spcBef>
              <a:buClrTx/>
              <a:buFont typeface="Arial" panose="020B0604020202020204" pitchFamily="34" charset="0"/>
              <a:buNone/>
              <a:defRPr sz="900" kern="1200">
                <a:solidFill>
                  <a:schemeClr val="tx1"/>
                </a:solidFill>
                <a:latin typeface="+mn-lt"/>
                <a:ea typeface="+mn-ea"/>
                <a:cs typeface="+mn-cs"/>
              </a:defRPr>
            </a:lvl1pPr>
            <a:lvl2pPr marL="228600" indent="-114300" algn="l" defTabSz="480060" rtl="0" eaLnBrk="1" latinLnBrk="0" hangingPunct="1">
              <a:lnSpc>
                <a:spcPct val="100000"/>
              </a:lnSpc>
              <a:spcBef>
                <a:spcPts val="0"/>
              </a:spcBef>
              <a:buClrTx/>
              <a:buFont typeface="Verdana" panose="020B0604030504040204" pitchFamily="34" charset="0"/>
              <a:buChar char="–"/>
              <a:defRPr sz="900" kern="1200">
                <a:solidFill>
                  <a:schemeClr val="tx1"/>
                </a:solidFill>
                <a:latin typeface="+mn-lt"/>
                <a:ea typeface="+mn-ea"/>
                <a:cs typeface="+mn-cs"/>
              </a:defRPr>
            </a:lvl2pPr>
            <a:lvl3pPr marL="342900" indent="-114300" algn="l" defTabSz="480060" rtl="0" eaLnBrk="1" latinLnBrk="0" hangingPunct="1">
              <a:lnSpc>
                <a:spcPct val="100000"/>
              </a:lnSpc>
              <a:spcBef>
                <a:spcPts val="0"/>
              </a:spcBef>
              <a:buClrTx/>
              <a:buFont typeface="Arial" panose="020B0604020202020204" pitchFamily="34" charset="0"/>
              <a:buChar char="•"/>
              <a:defRPr sz="900" kern="1200">
                <a:solidFill>
                  <a:schemeClr val="tx1"/>
                </a:solidFill>
                <a:latin typeface="+mn-lt"/>
                <a:ea typeface="+mn-ea"/>
                <a:cs typeface="+mn-cs"/>
              </a:defRPr>
            </a:lvl3pPr>
            <a:lvl4pPr marL="457200" indent="-114300" algn="l" defTabSz="480060" rtl="0" eaLnBrk="1" latinLnBrk="0" hangingPunct="1">
              <a:lnSpc>
                <a:spcPct val="100000"/>
              </a:lnSpc>
              <a:spcBef>
                <a:spcPts val="0"/>
              </a:spcBef>
              <a:buFont typeface="Verdana" panose="020B0604030504040204" pitchFamily="34" charset="0"/>
              <a:buChar char="–"/>
              <a:defRPr sz="900" kern="1200">
                <a:solidFill>
                  <a:schemeClr val="tx1"/>
                </a:solidFill>
                <a:latin typeface="+mn-lt"/>
                <a:ea typeface="+mn-ea"/>
                <a:cs typeface="+mn-cs"/>
              </a:defRPr>
            </a:lvl4pPr>
            <a:lvl5pPr marL="571500" indent="-114300" algn="l" defTabSz="480060" rtl="0" eaLnBrk="1" latinLnBrk="0" hangingPunct="1">
              <a:lnSpc>
                <a:spcPct val="100000"/>
              </a:lnSpc>
              <a:spcBef>
                <a:spcPts val="0"/>
              </a:spcBef>
              <a:buFont typeface="Arial" panose="020B0604020202020204" pitchFamily="34" charset="0"/>
              <a:buChar char="•"/>
              <a:defRPr sz="9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a:lstStyle>
          <a:p>
            <a:pPr algn="ctr"/>
            <a:r>
              <a:rPr lang="en-US" sz="550" spc="20" dirty="0"/>
              <a:t>PREPAREDNESS</a:t>
            </a:r>
          </a:p>
        </p:txBody>
      </p:sp>
      <p:sp>
        <p:nvSpPr>
          <p:cNvPr id="86" name="Text Placeholder 2">
            <a:extLst>
              <a:ext uri="{FF2B5EF4-FFF2-40B4-BE49-F238E27FC236}">
                <a16:creationId xmlns:a16="http://schemas.microsoft.com/office/drawing/2014/main" id="{FF3E0051-CCED-1649-BCF9-AE15668150AA}"/>
              </a:ext>
            </a:extLst>
          </p:cNvPr>
          <p:cNvSpPr txBox="1">
            <a:spLocks/>
          </p:cNvSpPr>
          <p:nvPr/>
        </p:nvSpPr>
        <p:spPr bwMode="gray">
          <a:xfrm rot="16200000">
            <a:off x="-266840" y="1283113"/>
            <a:ext cx="945589" cy="84639"/>
          </a:xfrm>
          <a:prstGeom prst="rect">
            <a:avLst/>
          </a:prstGeom>
        </p:spPr>
        <p:txBody>
          <a:bodyPr vert="horz" wrap="square" lIns="0" tIns="0" rIns="0" bIns="0" rtlCol="0">
            <a:spAutoFit/>
          </a:bodyPr>
          <a:lstStyle>
            <a:lvl1pPr marL="0" indent="0" algn="l" defTabSz="480060" rtl="0" eaLnBrk="1" latinLnBrk="0" hangingPunct="1">
              <a:lnSpc>
                <a:spcPct val="100000"/>
              </a:lnSpc>
              <a:spcBef>
                <a:spcPts val="0"/>
              </a:spcBef>
              <a:buClrTx/>
              <a:buFont typeface="Arial" panose="020B0604020202020204" pitchFamily="34" charset="0"/>
              <a:buNone/>
              <a:defRPr sz="900" kern="1200">
                <a:solidFill>
                  <a:schemeClr val="tx1"/>
                </a:solidFill>
                <a:latin typeface="+mn-lt"/>
                <a:ea typeface="+mn-ea"/>
                <a:cs typeface="+mn-cs"/>
              </a:defRPr>
            </a:lvl1pPr>
            <a:lvl2pPr marL="228600" indent="-114300" algn="l" defTabSz="480060" rtl="0" eaLnBrk="1" latinLnBrk="0" hangingPunct="1">
              <a:lnSpc>
                <a:spcPct val="100000"/>
              </a:lnSpc>
              <a:spcBef>
                <a:spcPts val="0"/>
              </a:spcBef>
              <a:buClrTx/>
              <a:buFont typeface="Verdana" panose="020B0604030504040204" pitchFamily="34" charset="0"/>
              <a:buChar char="–"/>
              <a:defRPr sz="900" kern="1200">
                <a:solidFill>
                  <a:schemeClr val="tx1"/>
                </a:solidFill>
                <a:latin typeface="+mn-lt"/>
                <a:ea typeface="+mn-ea"/>
                <a:cs typeface="+mn-cs"/>
              </a:defRPr>
            </a:lvl2pPr>
            <a:lvl3pPr marL="342900" indent="-114300" algn="l" defTabSz="480060" rtl="0" eaLnBrk="1" latinLnBrk="0" hangingPunct="1">
              <a:lnSpc>
                <a:spcPct val="100000"/>
              </a:lnSpc>
              <a:spcBef>
                <a:spcPts val="0"/>
              </a:spcBef>
              <a:buClrTx/>
              <a:buFont typeface="Arial" panose="020B0604020202020204" pitchFamily="34" charset="0"/>
              <a:buChar char="•"/>
              <a:defRPr sz="900" kern="1200">
                <a:solidFill>
                  <a:schemeClr val="tx1"/>
                </a:solidFill>
                <a:latin typeface="+mn-lt"/>
                <a:ea typeface="+mn-ea"/>
                <a:cs typeface="+mn-cs"/>
              </a:defRPr>
            </a:lvl3pPr>
            <a:lvl4pPr marL="457200" indent="-114300" algn="l" defTabSz="480060" rtl="0" eaLnBrk="1" latinLnBrk="0" hangingPunct="1">
              <a:lnSpc>
                <a:spcPct val="100000"/>
              </a:lnSpc>
              <a:spcBef>
                <a:spcPts val="0"/>
              </a:spcBef>
              <a:buFont typeface="Verdana" panose="020B0604030504040204" pitchFamily="34" charset="0"/>
              <a:buChar char="–"/>
              <a:defRPr sz="900" kern="1200">
                <a:solidFill>
                  <a:schemeClr val="tx1"/>
                </a:solidFill>
                <a:latin typeface="+mn-lt"/>
                <a:ea typeface="+mn-ea"/>
                <a:cs typeface="+mn-cs"/>
              </a:defRPr>
            </a:lvl4pPr>
            <a:lvl5pPr marL="571500" indent="-114300" algn="l" defTabSz="480060" rtl="0" eaLnBrk="1" latinLnBrk="0" hangingPunct="1">
              <a:lnSpc>
                <a:spcPct val="100000"/>
              </a:lnSpc>
              <a:spcBef>
                <a:spcPts val="0"/>
              </a:spcBef>
              <a:buFont typeface="Arial" panose="020B0604020202020204" pitchFamily="34" charset="0"/>
              <a:buChar char="•"/>
              <a:defRPr sz="9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a:lstStyle>
          <a:p>
            <a:pPr algn="ctr"/>
            <a:r>
              <a:rPr lang="en-US" sz="550" spc="20" dirty="0"/>
              <a:t>ENGAGEMENT</a:t>
            </a:r>
          </a:p>
        </p:txBody>
      </p:sp>
      <p:sp>
        <p:nvSpPr>
          <p:cNvPr id="88" name="Text Placeholder 2">
            <a:extLst>
              <a:ext uri="{FF2B5EF4-FFF2-40B4-BE49-F238E27FC236}">
                <a16:creationId xmlns:a16="http://schemas.microsoft.com/office/drawing/2014/main" id="{D261E7AD-64E9-C84A-AD6A-96F0AE2DC7DB}"/>
              </a:ext>
            </a:extLst>
          </p:cNvPr>
          <p:cNvSpPr txBox="1">
            <a:spLocks/>
          </p:cNvSpPr>
          <p:nvPr/>
        </p:nvSpPr>
        <p:spPr bwMode="gray">
          <a:xfrm>
            <a:off x="282240" y="2649756"/>
            <a:ext cx="787715" cy="76944"/>
          </a:xfrm>
          <a:prstGeom prst="rect">
            <a:avLst/>
          </a:prstGeom>
        </p:spPr>
        <p:txBody>
          <a:bodyPr vert="horz" wrap="square" lIns="0" tIns="0" rIns="0" bIns="0" rtlCol="0">
            <a:spAutoFit/>
          </a:bodyPr>
          <a:lstStyle>
            <a:lvl1pPr marL="0" indent="0" algn="l" defTabSz="480060" rtl="0" eaLnBrk="1" latinLnBrk="0" hangingPunct="1">
              <a:lnSpc>
                <a:spcPct val="100000"/>
              </a:lnSpc>
              <a:spcBef>
                <a:spcPts val="0"/>
              </a:spcBef>
              <a:buClrTx/>
              <a:buFont typeface="Arial" panose="020B0604020202020204" pitchFamily="34" charset="0"/>
              <a:buNone/>
              <a:defRPr sz="900" kern="1200">
                <a:solidFill>
                  <a:schemeClr val="tx1"/>
                </a:solidFill>
                <a:latin typeface="+mn-lt"/>
                <a:ea typeface="+mn-ea"/>
                <a:cs typeface="+mn-cs"/>
              </a:defRPr>
            </a:lvl1pPr>
            <a:lvl2pPr marL="228600" indent="-114300" algn="l" defTabSz="480060" rtl="0" eaLnBrk="1" latinLnBrk="0" hangingPunct="1">
              <a:lnSpc>
                <a:spcPct val="100000"/>
              </a:lnSpc>
              <a:spcBef>
                <a:spcPts val="0"/>
              </a:spcBef>
              <a:buClrTx/>
              <a:buFont typeface="Verdana" panose="020B0604030504040204" pitchFamily="34" charset="0"/>
              <a:buChar char="–"/>
              <a:defRPr sz="900" kern="1200">
                <a:solidFill>
                  <a:schemeClr val="tx1"/>
                </a:solidFill>
                <a:latin typeface="+mn-lt"/>
                <a:ea typeface="+mn-ea"/>
                <a:cs typeface="+mn-cs"/>
              </a:defRPr>
            </a:lvl2pPr>
            <a:lvl3pPr marL="342900" indent="-114300" algn="l" defTabSz="480060" rtl="0" eaLnBrk="1" latinLnBrk="0" hangingPunct="1">
              <a:lnSpc>
                <a:spcPct val="100000"/>
              </a:lnSpc>
              <a:spcBef>
                <a:spcPts val="0"/>
              </a:spcBef>
              <a:buClrTx/>
              <a:buFont typeface="Arial" panose="020B0604020202020204" pitchFamily="34" charset="0"/>
              <a:buChar char="•"/>
              <a:defRPr sz="900" kern="1200">
                <a:solidFill>
                  <a:schemeClr val="tx1"/>
                </a:solidFill>
                <a:latin typeface="+mn-lt"/>
                <a:ea typeface="+mn-ea"/>
                <a:cs typeface="+mn-cs"/>
              </a:defRPr>
            </a:lvl3pPr>
            <a:lvl4pPr marL="457200" indent="-114300" algn="l" defTabSz="480060" rtl="0" eaLnBrk="1" latinLnBrk="0" hangingPunct="1">
              <a:lnSpc>
                <a:spcPct val="100000"/>
              </a:lnSpc>
              <a:spcBef>
                <a:spcPts val="0"/>
              </a:spcBef>
              <a:buFont typeface="Verdana" panose="020B0604030504040204" pitchFamily="34" charset="0"/>
              <a:buChar char="–"/>
              <a:defRPr sz="900" kern="1200">
                <a:solidFill>
                  <a:schemeClr val="tx1"/>
                </a:solidFill>
                <a:latin typeface="+mn-lt"/>
                <a:ea typeface="+mn-ea"/>
                <a:cs typeface="+mn-cs"/>
              </a:defRPr>
            </a:lvl4pPr>
            <a:lvl5pPr marL="571500" indent="-114300" algn="l" defTabSz="480060" rtl="0" eaLnBrk="1" latinLnBrk="0" hangingPunct="1">
              <a:lnSpc>
                <a:spcPct val="100000"/>
              </a:lnSpc>
              <a:spcBef>
                <a:spcPts val="0"/>
              </a:spcBef>
              <a:buFont typeface="Arial" panose="020B0604020202020204" pitchFamily="34" charset="0"/>
              <a:buChar char="•"/>
              <a:defRPr sz="9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a:lstStyle>
          <a:p>
            <a:r>
              <a:rPr lang="en-US" sz="500" dirty="0"/>
              <a:t>College Visits</a:t>
            </a:r>
          </a:p>
        </p:txBody>
      </p:sp>
      <p:sp>
        <p:nvSpPr>
          <p:cNvPr id="91" name="Text Placeholder 2">
            <a:extLst>
              <a:ext uri="{FF2B5EF4-FFF2-40B4-BE49-F238E27FC236}">
                <a16:creationId xmlns:a16="http://schemas.microsoft.com/office/drawing/2014/main" id="{15565A60-573F-DC42-8D71-D6EA91C3A393}"/>
              </a:ext>
            </a:extLst>
          </p:cNvPr>
          <p:cNvSpPr txBox="1">
            <a:spLocks/>
          </p:cNvSpPr>
          <p:nvPr/>
        </p:nvSpPr>
        <p:spPr bwMode="gray">
          <a:xfrm>
            <a:off x="280912" y="2952409"/>
            <a:ext cx="789063" cy="76944"/>
          </a:xfrm>
          <a:prstGeom prst="rect">
            <a:avLst/>
          </a:prstGeom>
        </p:spPr>
        <p:txBody>
          <a:bodyPr vert="horz" wrap="square" lIns="0" tIns="0" rIns="0" bIns="0" rtlCol="0">
            <a:spAutoFit/>
          </a:bodyPr>
          <a:lstStyle>
            <a:lvl1pPr marL="0" indent="0" algn="l" defTabSz="480060" rtl="0" eaLnBrk="1" latinLnBrk="0" hangingPunct="1">
              <a:lnSpc>
                <a:spcPct val="100000"/>
              </a:lnSpc>
              <a:spcBef>
                <a:spcPts val="0"/>
              </a:spcBef>
              <a:buClrTx/>
              <a:buFont typeface="Arial" panose="020B0604020202020204" pitchFamily="34" charset="0"/>
              <a:buNone/>
              <a:defRPr sz="900" kern="1200">
                <a:solidFill>
                  <a:schemeClr val="tx1"/>
                </a:solidFill>
                <a:latin typeface="+mn-lt"/>
                <a:ea typeface="+mn-ea"/>
                <a:cs typeface="+mn-cs"/>
              </a:defRPr>
            </a:lvl1pPr>
            <a:lvl2pPr marL="228600" indent="-114300" algn="l" defTabSz="480060" rtl="0" eaLnBrk="1" latinLnBrk="0" hangingPunct="1">
              <a:lnSpc>
                <a:spcPct val="100000"/>
              </a:lnSpc>
              <a:spcBef>
                <a:spcPts val="0"/>
              </a:spcBef>
              <a:buClrTx/>
              <a:buFont typeface="Verdana" panose="020B0604030504040204" pitchFamily="34" charset="0"/>
              <a:buChar char="–"/>
              <a:defRPr sz="900" kern="1200">
                <a:solidFill>
                  <a:schemeClr val="tx1"/>
                </a:solidFill>
                <a:latin typeface="+mn-lt"/>
                <a:ea typeface="+mn-ea"/>
                <a:cs typeface="+mn-cs"/>
              </a:defRPr>
            </a:lvl2pPr>
            <a:lvl3pPr marL="342900" indent="-114300" algn="l" defTabSz="480060" rtl="0" eaLnBrk="1" latinLnBrk="0" hangingPunct="1">
              <a:lnSpc>
                <a:spcPct val="100000"/>
              </a:lnSpc>
              <a:spcBef>
                <a:spcPts val="0"/>
              </a:spcBef>
              <a:buClrTx/>
              <a:buFont typeface="Arial" panose="020B0604020202020204" pitchFamily="34" charset="0"/>
              <a:buChar char="•"/>
              <a:defRPr sz="900" kern="1200">
                <a:solidFill>
                  <a:schemeClr val="tx1"/>
                </a:solidFill>
                <a:latin typeface="+mn-lt"/>
                <a:ea typeface="+mn-ea"/>
                <a:cs typeface="+mn-cs"/>
              </a:defRPr>
            </a:lvl3pPr>
            <a:lvl4pPr marL="457200" indent="-114300" algn="l" defTabSz="480060" rtl="0" eaLnBrk="1" latinLnBrk="0" hangingPunct="1">
              <a:lnSpc>
                <a:spcPct val="100000"/>
              </a:lnSpc>
              <a:spcBef>
                <a:spcPts val="0"/>
              </a:spcBef>
              <a:buFont typeface="Verdana" panose="020B0604030504040204" pitchFamily="34" charset="0"/>
              <a:buChar char="–"/>
              <a:defRPr sz="900" kern="1200">
                <a:solidFill>
                  <a:schemeClr val="tx1"/>
                </a:solidFill>
                <a:latin typeface="+mn-lt"/>
                <a:ea typeface="+mn-ea"/>
                <a:cs typeface="+mn-cs"/>
              </a:defRPr>
            </a:lvl4pPr>
            <a:lvl5pPr marL="571500" indent="-114300" algn="l" defTabSz="480060" rtl="0" eaLnBrk="1" latinLnBrk="0" hangingPunct="1">
              <a:lnSpc>
                <a:spcPct val="100000"/>
              </a:lnSpc>
              <a:spcBef>
                <a:spcPts val="0"/>
              </a:spcBef>
              <a:buFont typeface="Arial" panose="020B0604020202020204" pitchFamily="34" charset="0"/>
              <a:buChar char="•"/>
              <a:defRPr sz="9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a:lstStyle>
          <a:p>
            <a:r>
              <a:rPr lang="en-US" sz="500" dirty="0"/>
              <a:t>Parental Involvement</a:t>
            </a:r>
          </a:p>
        </p:txBody>
      </p:sp>
      <p:sp>
        <p:nvSpPr>
          <p:cNvPr id="92" name="Text Placeholder 2">
            <a:extLst>
              <a:ext uri="{FF2B5EF4-FFF2-40B4-BE49-F238E27FC236}">
                <a16:creationId xmlns:a16="http://schemas.microsoft.com/office/drawing/2014/main" id="{AEB2EFAF-94D7-334F-BF81-310DD19D2F03}"/>
              </a:ext>
            </a:extLst>
          </p:cNvPr>
          <p:cNvSpPr txBox="1">
            <a:spLocks/>
          </p:cNvSpPr>
          <p:nvPr/>
        </p:nvSpPr>
        <p:spPr bwMode="gray">
          <a:xfrm>
            <a:off x="2581657" y="2649464"/>
            <a:ext cx="787715" cy="76944"/>
          </a:xfrm>
          <a:prstGeom prst="rect">
            <a:avLst/>
          </a:prstGeom>
        </p:spPr>
        <p:txBody>
          <a:bodyPr vert="horz" wrap="square" lIns="0" tIns="0" rIns="0" bIns="0" rtlCol="0">
            <a:spAutoFit/>
          </a:bodyPr>
          <a:lstStyle>
            <a:lvl1pPr marL="0" indent="0" algn="l" defTabSz="480060" rtl="0" eaLnBrk="1" latinLnBrk="0" hangingPunct="1">
              <a:lnSpc>
                <a:spcPct val="100000"/>
              </a:lnSpc>
              <a:spcBef>
                <a:spcPts val="0"/>
              </a:spcBef>
              <a:buClrTx/>
              <a:buFont typeface="Arial" panose="020B0604020202020204" pitchFamily="34" charset="0"/>
              <a:buNone/>
              <a:defRPr sz="900" kern="1200">
                <a:solidFill>
                  <a:schemeClr val="tx1"/>
                </a:solidFill>
                <a:latin typeface="+mn-lt"/>
                <a:ea typeface="+mn-ea"/>
                <a:cs typeface="+mn-cs"/>
              </a:defRPr>
            </a:lvl1pPr>
            <a:lvl2pPr marL="228600" indent="-114300" algn="l" defTabSz="480060" rtl="0" eaLnBrk="1" latinLnBrk="0" hangingPunct="1">
              <a:lnSpc>
                <a:spcPct val="100000"/>
              </a:lnSpc>
              <a:spcBef>
                <a:spcPts val="0"/>
              </a:spcBef>
              <a:buClrTx/>
              <a:buFont typeface="Verdana" panose="020B0604030504040204" pitchFamily="34" charset="0"/>
              <a:buChar char="–"/>
              <a:defRPr sz="900" kern="1200">
                <a:solidFill>
                  <a:schemeClr val="tx1"/>
                </a:solidFill>
                <a:latin typeface="+mn-lt"/>
                <a:ea typeface="+mn-ea"/>
                <a:cs typeface="+mn-cs"/>
              </a:defRPr>
            </a:lvl2pPr>
            <a:lvl3pPr marL="342900" indent="-114300" algn="l" defTabSz="480060" rtl="0" eaLnBrk="1" latinLnBrk="0" hangingPunct="1">
              <a:lnSpc>
                <a:spcPct val="100000"/>
              </a:lnSpc>
              <a:spcBef>
                <a:spcPts val="0"/>
              </a:spcBef>
              <a:buClrTx/>
              <a:buFont typeface="Arial" panose="020B0604020202020204" pitchFamily="34" charset="0"/>
              <a:buChar char="•"/>
              <a:defRPr sz="900" kern="1200">
                <a:solidFill>
                  <a:schemeClr val="tx1"/>
                </a:solidFill>
                <a:latin typeface="+mn-lt"/>
                <a:ea typeface="+mn-ea"/>
                <a:cs typeface="+mn-cs"/>
              </a:defRPr>
            </a:lvl3pPr>
            <a:lvl4pPr marL="457200" indent="-114300" algn="l" defTabSz="480060" rtl="0" eaLnBrk="1" latinLnBrk="0" hangingPunct="1">
              <a:lnSpc>
                <a:spcPct val="100000"/>
              </a:lnSpc>
              <a:spcBef>
                <a:spcPts val="0"/>
              </a:spcBef>
              <a:buFont typeface="Verdana" panose="020B0604030504040204" pitchFamily="34" charset="0"/>
              <a:buChar char="–"/>
              <a:defRPr sz="900" kern="1200">
                <a:solidFill>
                  <a:schemeClr val="tx1"/>
                </a:solidFill>
                <a:latin typeface="+mn-lt"/>
                <a:ea typeface="+mn-ea"/>
                <a:cs typeface="+mn-cs"/>
              </a:defRPr>
            </a:lvl4pPr>
            <a:lvl5pPr marL="571500" indent="-114300" algn="l" defTabSz="480060" rtl="0" eaLnBrk="1" latinLnBrk="0" hangingPunct="1">
              <a:lnSpc>
                <a:spcPct val="100000"/>
              </a:lnSpc>
              <a:spcBef>
                <a:spcPts val="0"/>
              </a:spcBef>
              <a:buFont typeface="Arial" panose="020B0604020202020204" pitchFamily="34" charset="0"/>
              <a:buChar char="•"/>
              <a:defRPr sz="9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a:lstStyle>
          <a:p>
            <a:r>
              <a:rPr lang="en-US" sz="500" dirty="0"/>
              <a:t>Social Media Usage</a:t>
            </a:r>
          </a:p>
        </p:txBody>
      </p:sp>
      <p:sp>
        <p:nvSpPr>
          <p:cNvPr id="95" name="Text Placeholder 2">
            <a:extLst>
              <a:ext uri="{FF2B5EF4-FFF2-40B4-BE49-F238E27FC236}">
                <a16:creationId xmlns:a16="http://schemas.microsoft.com/office/drawing/2014/main" id="{8A0E9C6E-B9F6-B444-8C2B-72DAAFDA024E}"/>
              </a:ext>
            </a:extLst>
          </p:cNvPr>
          <p:cNvSpPr txBox="1">
            <a:spLocks/>
          </p:cNvSpPr>
          <p:nvPr/>
        </p:nvSpPr>
        <p:spPr bwMode="gray">
          <a:xfrm>
            <a:off x="2578482" y="2951742"/>
            <a:ext cx="717330" cy="76944"/>
          </a:xfrm>
          <a:prstGeom prst="rect">
            <a:avLst/>
          </a:prstGeom>
        </p:spPr>
        <p:txBody>
          <a:bodyPr vert="horz" wrap="square" lIns="0" tIns="0" rIns="0" bIns="0" rtlCol="0">
            <a:spAutoFit/>
          </a:bodyPr>
          <a:lstStyle>
            <a:lvl1pPr marL="0" indent="0" algn="l" defTabSz="480060" rtl="0" eaLnBrk="1" latinLnBrk="0" hangingPunct="1">
              <a:lnSpc>
                <a:spcPct val="100000"/>
              </a:lnSpc>
              <a:spcBef>
                <a:spcPts val="0"/>
              </a:spcBef>
              <a:buClrTx/>
              <a:buFont typeface="Arial" panose="020B0604020202020204" pitchFamily="34" charset="0"/>
              <a:buNone/>
              <a:defRPr sz="900" kern="1200">
                <a:solidFill>
                  <a:schemeClr val="tx1"/>
                </a:solidFill>
                <a:latin typeface="+mn-lt"/>
                <a:ea typeface="+mn-ea"/>
                <a:cs typeface="+mn-cs"/>
              </a:defRPr>
            </a:lvl1pPr>
            <a:lvl2pPr marL="228600" indent="-114300" algn="l" defTabSz="480060" rtl="0" eaLnBrk="1" latinLnBrk="0" hangingPunct="1">
              <a:lnSpc>
                <a:spcPct val="100000"/>
              </a:lnSpc>
              <a:spcBef>
                <a:spcPts val="0"/>
              </a:spcBef>
              <a:buClrTx/>
              <a:buFont typeface="Verdana" panose="020B0604030504040204" pitchFamily="34" charset="0"/>
              <a:buChar char="–"/>
              <a:defRPr sz="900" kern="1200">
                <a:solidFill>
                  <a:schemeClr val="tx1"/>
                </a:solidFill>
                <a:latin typeface="+mn-lt"/>
                <a:ea typeface="+mn-ea"/>
                <a:cs typeface="+mn-cs"/>
              </a:defRPr>
            </a:lvl2pPr>
            <a:lvl3pPr marL="342900" indent="-114300" algn="l" defTabSz="480060" rtl="0" eaLnBrk="1" latinLnBrk="0" hangingPunct="1">
              <a:lnSpc>
                <a:spcPct val="100000"/>
              </a:lnSpc>
              <a:spcBef>
                <a:spcPts val="0"/>
              </a:spcBef>
              <a:buClrTx/>
              <a:buFont typeface="Arial" panose="020B0604020202020204" pitchFamily="34" charset="0"/>
              <a:buChar char="•"/>
              <a:defRPr sz="900" kern="1200">
                <a:solidFill>
                  <a:schemeClr val="tx1"/>
                </a:solidFill>
                <a:latin typeface="+mn-lt"/>
                <a:ea typeface="+mn-ea"/>
                <a:cs typeface="+mn-cs"/>
              </a:defRPr>
            </a:lvl3pPr>
            <a:lvl4pPr marL="457200" indent="-114300" algn="l" defTabSz="480060" rtl="0" eaLnBrk="1" latinLnBrk="0" hangingPunct="1">
              <a:lnSpc>
                <a:spcPct val="100000"/>
              </a:lnSpc>
              <a:spcBef>
                <a:spcPts val="0"/>
              </a:spcBef>
              <a:buFont typeface="Verdana" panose="020B0604030504040204" pitchFamily="34" charset="0"/>
              <a:buChar char="–"/>
              <a:defRPr sz="900" kern="1200">
                <a:solidFill>
                  <a:schemeClr val="tx1"/>
                </a:solidFill>
                <a:latin typeface="+mn-lt"/>
                <a:ea typeface="+mn-ea"/>
                <a:cs typeface="+mn-cs"/>
              </a:defRPr>
            </a:lvl4pPr>
            <a:lvl5pPr marL="571500" indent="-114300" algn="l" defTabSz="480060" rtl="0" eaLnBrk="1" latinLnBrk="0" hangingPunct="1">
              <a:lnSpc>
                <a:spcPct val="100000"/>
              </a:lnSpc>
              <a:spcBef>
                <a:spcPts val="0"/>
              </a:spcBef>
              <a:buFont typeface="Arial" panose="020B0604020202020204" pitchFamily="34" charset="0"/>
              <a:buChar char="•"/>
              <a:defRPr sz="9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a:lstStyle>
          <a:p>
            <a:r>
              <a:rPr lang="en-US" sz="500" dirty="0"/>
              <a:t>Smartphone Usage</a:t>
            </a:r>
          </a:p>
        </p:txBody>
      </p:sp>
      <p:pic>
        <p:nvPicPr>
          <p:cNvPr id="15" name="Picture 14">
            <a:extLst>
              <a:ext uri="{FF2B5EF4-FFF2-40B4-BE49-F238E27FC236}">
                <a16:creationId xmlns:a16="http://schemas.microsoft.com/office/drawing/2014/main" id="{CD85845E-2DFE-4148-A74E-A40C83BE5AC6}"/>
              </a:ext>
            </a:extLst>
          </p:cNvPr>
          <p:cNvPicPr>
            <a:picLocks noChangeAspect="1"/>
          </p:cNvPicPr>
          <p:nvPr/>
        </p:nvPicPr>
        <p:blipFill>
          <a:blip r:embed="rId3">
            <a:alphaModFix/>
          </a:blip>
          <a:stretch>
            <a:fillRect/>
          </a:stretch>
        </p:blipFill>
        <p:spPr>
          <a:xfrm>
            <a:off x="2504455" y="3382242"/>
            <a:ext cx="804748" cy="1295362"/>
          </a:xfrm>
          <a:prstGeom prst="rect">
            <a:avLst/>
          </a:prstGeom>
        </p:spPr>
      </p:pic>
      <p:pic>
        <p:nvPicPr>
          <p:cNvPr id="50" name="Picture 49">
            <a:extLst>
              <a:ext uri="{FF2B5EF4-FFF2-40B4-BE49-F238E27FC236}">
                <a16:creationId xmlns:a16="http://schemas.microsoft.com/office/drawing/2014/main" id="{2C345529-E05D-B646-B502-2739258C3A54}"/>
              </a:ext>
            </a:extLst>
          </p:cNvPr>
          <p:cNvPicPr>
            <a:picLocks noChangeAspect="1"/>
          </p:cNvPicPr>
          <p:nvPr/>
        </p:nvPicPr>
        <p:blipFill>
          <a:blip r:embed="rId4">
            <a:alphaModFix/>
          </a:blip>
          <a:stretch>
            <a:fillRect/>
          </a:stretch>
        </p:blipFill>
        <p:spPr>
          <a:xfrm>
            <a:off x="2471642" y="3341714"/>
            <a:ext cx="824170" cy="1391812"/>
          </a:xfrm>
          <a:prstGeom prst="rect">
            <a:avLst/>
          </a:prstGeom>
        </p:spPr>
      </p:pic>
      <p:pic>
        <p:nvPicPr>
          <p:cNvPr id="16" name="Picture 15">
            <a:extLst>
              <a:ext uri="{FF2B5EF4-FFF2-40B4-BE49-F238E27FC236}">
                <a16:creationId xmlns:a16="http://schemas.microsoft.com/office/drawing/2014/main" id="{8C2435C4-CDD5-9E4D-B44E-41509BA4A0EB}"/>
              </a:ext>
            </a:extLst>
          </p:cNvPr>
          <p:cNvPicPr>
            <a:picLocks noChangeAspect="1"/>
          </p:cNvPicPr>
          <p:nvPr/>
        </p:nvPicPr>
        <p:blipFill>
          <a:blip r:embed="rId5"/>
          <a:stretch>
            <a:fillRect/>
          </a:stretch>
        </p:blipFill>
        <p:spPr>
          <a:xfrm>
            <a:off x="4816878" y="633802"/>
            <a:ext cx="1049155" cy="856810"/>
          </a:xfrm>
          <a:prstGeom prst="rect">
            <a:avLst/>
          </a:prstGeom>
        </p:spPr>
      </p:pic>
    </p:spTree>
    <p:extLst>
      <p:ext uri="{BB962C8B-B14F-4D97-AF65-F5344CB8AC3E}">
        <p14:creationId xmlns:p14="http://schemas.microsoft.com/office/powerpoint/2010/main" val="34742735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bwMode="gray">
          <a:xfrm>
            <a:off x="287817" y="313256"/>
            <a:ext cx="5744686" cy="249299"/>
          </a:xfrm>
        </p:spPr>
        <p:txBody>
          <a:bodyPr/>
          <a:lstStyle/>
          <a:p>
            <a:r>
              <a:rPr lang="en-US" dirty="0"/>
              <a:t>Students of Gen Z: Go-Getters</a:t>
            </a:r>
            <a:endParaRPr lang="en-US" b="0" dirty="0"/>
          </a:p>
        </p:txBody>
      </p:sp>
      <p:sp>
        <p:nvSpPr>
          <p:cNvPr id="29" name="Text Placeholder 6"/>
          <p:cNvSpPr>
            <a:spLocks noGrp="1"/>
          </p:cNvSpPr>
          <p:nvPr/>
        </p:nvSpPr>
        <p:spPr bwMode="gray">
          <a:xfrm rot="16200000">
            <a:off x="176978" y="2649771"/>
            <a:ext cx="1793848" cy="123111"/>
          </a:xfrm>
          <a:prstGeom prst="rect">
            <a:avLst/>
          </a:prstGeom>
        </p:spPr>
        <p:txBody>
          <a:bodyPr vert="horz" wrap="square" lIns="0" tIns="0" rIns="0" bIns="0" rtlCol="0">
            <a:spAutoFit/>
          </a:bodyPr>
          <a:lstStyle>
            <a:lvl1pPr marL="0" indent="0" algn="ctr" defTabSz="640080" rtl="0" eaLnBrk="1" latinLnBrk="0" hangingPunct="1">
              <a:spcBef>
                <a:spcPts val="0"/>
              </a:spcBef>
              <a:buFont typeface="Arial" pitchFamily="34" charset="0"/>
              <a:buNone/>
              <a:defRPr sz="900" i="1" kern="1200">
                <a:solidFill>
                  <a:sysClr val="windowText" lastClr="000000"/>
                </a:solidFill>
                <a:latin typeface="+mj-lt"/>
                <a:ea typeface="+mn-ea"/>
                <a:cs typeface="+mn-cs"/>
              </a:defRPr>
            </a:lvl1pPr>
            <a:lvl2pPr marL="228600" indent="-114300" algn="l" defTabSz="640080" rtl="0" eaLnBrk="1" latinLnBrk="0" hangingPunct="1">
              <a:spcBef>
                <a:spcPts val="300"/>
              </a:spcBef>
              <a:buFont typeface="Arial" pitchFamily="34" charset="0"/>
              <a:buChar char="–"/>
              <a:defRPr sz="900" kern="1200">
                <a:solidFill>
                  <a:schemeClr val="tx1"/>
                </a:solidFill>
                <a:latin typeface="+mn-lt"/>
                <a:ea typeface="+mn-ea"/>
                <a:cs typeface="+mn-cs"/>
              </a:defRPr>
            </a:lvl2pPr>
            <a:lvl3pPr marL="342900" indent="-114300" algn="l" defTabSz="640080" rtl="0" eaLnBrk="1" latinLnBrk="0" hangingPunct="1">
              <a:spcBef>
                <a:spcPts val="300"/>
              </a:spcBef>
              <a:buFont typeface="Arial" pitchFamily="34" charset="0"/>
              <a:buChar char="•"/>
              <a:defRPr sz="900" kern="1200">
                <a:solidFill>
                  <a:schemeClr val="tx1"/>
                </a:solidFill>
                <a:latin typeface="+mn-lt"/>
                <a:ea typeface="+mn-ea"/>
                <a:cs typeface="+mn-cs"/>
              </a:defRPr>
            </a:lvl3pPr>
            <a:lvl4pPr marL="457200" indent="-114300" algn="l" defTabSz="640080" rtl="0" eaLnBrk="1" latinLnBrk="0" hangingPunct="1">
              <a:spcBef>
                <a:spcPts val="300"/>
              </a:spcBef>
              <a:buFont typeface="Arial" pitchFamily="34" charset="0"/>
              <a:buChar char="–"/>
              <a:defRPr sz="900" kern="1200">
                <a:solidFill>
                  <a:schemeClr val="tx1"/>
                </a:solidFill>
                <a:latin typeface="+mn-lt"/>
                <a:ea typeface="+mn-ea"/>
                <a:cs typeface="+mn-cs"/>
              </a:defRPr>
            </a:lvl4pPr>
            <a:lvl5pPr marL="571500" indent="-114300" algn="l" defTabSz="640080" rtl="0" eaLnBrk="1" latinLnBrk="0" hangingPunct="1">
              <a:spcBef>
                <a:spcPts val="300"/>
              </a:spcBef>
              <a:buFont typeface="Arial" pitchFamily="34" charset="0"/>
              <a:buChar char="•"/>
              <a:defRPr sz="900" kern="1200" baseline="0">
                <a:solidFill>
                  <a:schemeClr val="tx1"/>
                </a:solidFill>
                <a:latin typeface="+mn-lt"/>
                <a:ea typeface="+mn-ea"/>
                <a:cs typeface="+mn-cs"/>
              </a:defRPr>
            </a:lvl5pPr>
            <a:lvl6pPr marL="176022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208026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40030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72034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9pPr>
          </a:lstStyle>
          <a:p>
            <a:pPr marL="0" marR="0" lvl="0" indent="0" algn="ctr" defTabSz="640080" rtl="0" eaLnBrk="1" fontAlgn="auto" latinLnBrk="0" hangingPunct="1">
              <a:lnSpc>
                <a:spcPct val="100000"/>
              </a:lnSpc>
              <a:spcBef>
                <a:spcPts val="0"/>
              </a:spcBef>
              <a:spcAft>
                <a:spcPts val="0"/>
              </a:spcAft>
              <a:buClrTx/>
              <a:buSzTx/>
              <a:buFont typeface="Arial" pitchFamily="34" charset="0"/>
              <a:buNone/>
              <a:tabLst/>
              <a:defRPr/>
            </a:pPr>
            <a:r>
              <a:rPr kumimoji="0" lang="en-US" sz="800" b="0" i="1" u="none" strike="noStrike" kern="1200" cap="none" spc="0" normalizeH="0" baseline="0" noProof="0" dirty="0">
                <a:ln>
                  <a:noFill/>
                </a:ln>
                <a:solidFill>
                  <a:srgbClr val="4F5861"/>
                </a:solidFill>
                <a:effectLst/>
                <a:uLnTx/>
                <a:uFillTx/>
                <a:latin typeface="Verdana"/>
                <a:ea typeface="+mn-ea"/>
                <a:cs typeface="+mn-cs"/>
              </a:rPr>
              <a:t>Level of Engagement</a:t>
            </a:r>
          </a:p>
        </p:txBody>
      </p:sp>
      <p:cxnSp>
        <p:nvCxnSpPr>
          <p:cNvPr id="34" name="Straight Connector 33"/>
          <p:cNvCxnSpPr/>
          <p:nvPr/>
        </p:nvCxnSpPr>
        <p:spPr bwMode="gray">
          <a:xfrm rot="5400000" flipH="1" flipV="1">
            <a:off x="282905" y="2637298"/>
            <a:ext cx="1940312" cy="1588"/>
          </a:xfrm>
          <a:prstGeom prst="line">
            <a:avLst/>
          </a:prstGeom>
          <a:solidFill>
            <a:schemeClr val="accent1"/>
          </a:solidFill>
          <a:ln w="12700" cap="flat" cmpd="sng" algn="ctr">
            <a:solidFill>
              <a:schemeClr val="tx2"/>
            </a:solidFill>
            <a:prstDash val="solid"/>
            <a:miter lim="800000"/>
            <a:headEnd type="none" w="med" len="med"/>
            <a:tailEnd type="triangle"/>
          </a:ln>
          <a:effectLst/>
        </p:spPr>
      </p:cxnSp>
      <p:sp>
        <p:nvSpPr>
          <p:cNvPr id="41" name="Text Placeholder 1"/>
          <p:cNvSpPr>
            <a:spLocks noGrp="1"/>
          </p:cNvSpPr>
          <p:nvPr>
            <p:ph type="body" sz="quarter" idx="4294967295"/>
          </p:nvPr>
        </p:nvSpPr>
        <p:spPr>
          <a:xfrm>
            <a:off x="280193" y="633448"/>
            <a:ext cx="5893392" cy="184666"/>
          </a:xfrm>
          <a:prstGeom prst="rect">
            <a:avLst/>
          </a:prstGeom>
        </p:spPr>
        <p:txBody>
          <a:bodyPr/>
          <a:lstStyle/>
          <a:p>
            <a:pPr marL="0" indent="0">
              <a:buNone/>
            </a:pPr>
            <a:r>
              <a:rPr lang="en-US" sz="1200" dirty="0">
                <a:solidFill>
                  <a:schemeClr val="accent4"/>
                </a:solidFill>
              </a:rPr>
              <a:t>A Highly Capable and Eager Audience</a:t>
            </a:r>
          </a:p>
        </p:txBody>
      </p:sp>
      <p:sp>
        <p:nvSpPr>
          <p:cNvPr id="2" name="TextBox 1">
            <a:extLst>
              <a:ext uri="{FF2B5EF4-FFF2-40B4-BE49-F238E27FC236}">
                <a16:creationId xmlns:a16="http://schemas.microsoft.com/office/drawing/2014/main" id="{E7D0481F-0EC0-4021-9146-DD94924E8361}"/>
              </a:ext>
            </a:extLst>
          </p:cNvPr>
          <p:cNvSpPr txBox="1"/>
          <p:nvPr/>
        </p:nvSpPr>
        <p:spPr>
          <a:xfrm>
            <a:off x="1813773" y="1888623"/>
            <a:ext cx="1659968" cy="628377"/>
          </a:xfrm>
          <a:prstGeom prst="rect">
            <a:avLst/>
          </a:prstGeom>
          <a:noFill/>
        </p:spPr>
        <p:txBody>
          <a:bodyPr wrap="square" lIns="0" tIns="0" rIns="0" bIns="0" rtlCol="0">
            <a:spAutoFit/>
          </a:bodyPr>
          <a:lstStyle/>
          <a:p>
            <a:pPr marL="171450" marR="0" lvl="0" indent="-171450" algn="l" defTabSz="537667"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650" b="0" i="0" u="none" strike="noStrike" kern="1200" cap="none" spc="0" normalizeH="0" baseline="0" noProof="0" dirty="0">
                <a:ln>
                  <a:noFill/>
                </a:ln>
                <a:solidFill>
                  <a:srgbClr val="4F5861"/>
                </a:solidFill>
                <a:effectLst/>
                <a:uLnTx/>
                <a:uFillTx/>
                <a:latin typeface="Verdana"/>
                <a:ea typeface="+mn-ea"/>
                <a:cs typeface="+mn-cs"/>
              </a:rPr>
              <a:t>Start college search freshman year or earlier </a:t>
            </a:r>
          </a:p>
          <a:p>
            <a:pPr marL="171450" marR="0" lvl="0" indent="-171450" algn="l" defTabSz="537667"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650" b="0" i="0" u="none" strike="noStrike" kern="1200" cap="none" spc="0" normalizeH="0" baseline="0" noProof="0" dirty="0">
                <a:ln>
                  <a:noFill/>
                </a:ln>
                <a:solidFill>
                  <a:srgbClr val="4F5861"/>
                </a:solidFill>
                <a:effectLst/>
                <a:uLnTx/>
                <a:uFillTx/>
                <a:latin typeface="Verdana"/>
                <a:ea typeface="+mn-ea"/>
                <a:cs typeface="+mn-cs"/>
              </a:rPr>
              <a:t>Are considering 10 or more schools </a:t>
            </a:r>
          </a:p>
          <a:p>
            <a:pPr marL="171450" marR="0" lvl="0" indent="-171450" algn="l" defTabSz="537667"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650" b="0" i="0" u="none" strike="noStrike" kern="1200" cap="none" spc="0" normalizeH="0" baseline="0" noProof="0" dirty="0">
                <a:ln>
                  <a:noFill/>
                </a:ln>
                <a:solidFill>
                  <a:srgbClr val="4F5861"/>
                </a:solidFill>
                <a:effectLst/>
                <a:uLnTx/>
                <a:uFillTx/>
                <a:latin typeface="Verdana"/>
                <a:ea typeface="+mn-ea"/>
                <a:cs typeface="+mn-cs"/>
              </a:rPr>
              <a:t>Participate in activities to look good on college applications </a:t>
            </a:r>
          </a:p>
        </p:txBody>
      </p:sp>
      <p:sp>
        <p:nvSpPr>
          <p:cNvPr id="38" name="TextBox 37">
            <a:extLst>
              <a:ext uri="{FF2B5EF4-FFF2-40B4-BE49-F238E27FC236}">
                <a16:creationId xmlns:a16="http://schemas.microsoft.com/office/drawing/2014/main" id="{81430FAC-C555-40BF-8615-818CC4CA0124}"/>
              </a:ext>
            </a:extLst>
          </p:cNvPr>
          <p:cNvSpPr txBox="1"/>
          <p:nvPr/>
        </p:nvSpPr>
        <p:spPr>
          <a:xfrm>
            <a:off x="-19994" y="1888623"/>
            <a:ext cx="1740384" cy="628377"/>
          </a:xfrm>
          <a:prstGeom prst="rect">
            <a:avLst/>
          </a:prstGeom>
          <a:noFill/>
        </p:spPr>
        <p:txBody>
          <a:bodyPr wrap="square" lIns="0" tIns="0" rIns="0" bIns="0" rtlCol="0">
            <a:spAutoFit/>
          </a:bodyPr>
          <a:lstStyle/>
          <a:p>
            <a:pPr marL="171450" marR="0" lvl="0" indent="-171450" algn="l" defTabSz="537667"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650" b="0" i="0" u="none" strike="noStrike" kern="1200" cap="none" spc="0" normalizeH="0" baseline="0" noProof="0" dirty="0">
                <a:ln>
                  <a:noFill/>
                </a:ln>
                <a:solidFill>
                  <a:srgbClr val="4F5861"/>
                </a:solidFill>
                <a:effectLst/>
                <a:uLnTx/>
                <a:uFillTx/>
                <a:latin typeface="Verdana"/>
                <a:ea typeface="+mn-ea"/>
                <a:cs typeface="+mn-cs"/>
              </a:rPr>
              <a:t>Have toured a college campus formally  </a:t>
            </a:r>
          </a:p>
          <a:p>
            <a:pPr marL="171450" marR="0" lvl="0" indent="-171450" algn="l" defTabSz="537667"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650" b="0" i="0" u="none" strike="noStrike" kern="1200" cap="none" spc="0" normalizeH="0" baseline="0" noProof="0" dirty="0">
                <a:ln>
                  <a:noFill/>
                </a:ln>
                <a:solidFill>
                  <a:srgbClr val="4F5861"/>
                </a:solidFill>
                <a:effectLst/>
                <a:uLnTx/>
                <a:uFillTx/>
                <a:latin typeface="Verdana"/>
                <a:ea typeface="+mn-ea"/>
                <a:cs typeface="+mn-cs"/>
              </a:rPr>
              <a:t>Know where they want to enroll as a sophomore </a:t>
            </a:r>
          </a:p>
          <a:p>
            <a:pPr marL="171450" marR="0" lvl="0" indent="-171450" algn="l" defTabSz="537667"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650" b="0" i="0" u="none" strike="noStrike" kern="1200" cap="none" spc="0" normalizeH="0" baseline="0" noProof="0" dirty="0">
                <a:ln>
                  <a:noFill/>
                </a:ln>
                <a:solidFill>
                  <a:srgbClr val="4F5861"/>
                </a:solidFill>
                <a:effectLst/>
                <a:uLnTx/>
                <a:uFillTx/>
                <a:latin typeface="Verdana"/>
                <a:ea typeface="+mn-ea"/>
                <a:cs typeface="+mn-cs"/>
              </a:rPr>
              <a:t>Don’t know their budget for school</a:t>
            </a:r>
          </a:p>
        </p:txBody>
      </p:sp>
      <p:sp>
        <p:nvSpPr>
          <p:cNvPr id="3" name="Rectangle 2">
            <a:extLst>
              <a:ext uri="{FF2B5EF4-FFF2-40B4-BE49-F238E27FC236}">
                <a16:creationId xmlns:a16="http://schemas.microsoft.com/office/drawing/2014/main" id="{3B4383D2-7864-6B45-B314-80BAFDE58668}"/>
              </a:ext>
            </a:extLst>
          </p:cNvPr>
          <p:cNvSpPr/>
          <p:nvPr/>
        </p:nvSpPr>
        <p:spPr bwMode="gray">
          <a:xfrm>
            <a:off x="0" y="1123426"/>
            <a:ext cx="6400799" cy="3100765"/>
          </a:xfrm>
          <a:prstGeom prst="rect">
            <a:avLst/>
          </a:prstGeom>
          <a:solidFill>
            <a:schemeClr val="accent5"/>
          </a:solidFill>
          <a:ln w="19050">
            <a:noFill/>
            <a:prstDash val="sysDash"/>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5" name="Rectangle 4">
            <a:extLst>
              <a:ext uri="{FF2B5EF4-FFF2-40B4-BE49-F238E27FC236}">
                <a16:creationId xmlns:a16="http://schemas.microsoft.com/office/drawing/2014/main" id="{A4840DCB-E283-CE49-A43E-8AAF4AA77C24}"/>
              </a:ext>
            </a:extLst>
          </p:cNvPr>
          <p:cNvSpPr/>
          <p:nvPr/>
        </p:nvSpPr>
        <p:spPr>
          <a:xfrm>
            <a:off x="1190246" y="1630213"/>
            <a:ext cx="2295549" cy="2169825"/>
          </a:xfrm>
          <a:prstGeom prst="rect">
            <a:avLst/>
          </a:prstGeom>
        </p:spPr>
        <p:txBody>
          <a:bodyPr wrap="square">
            <a:spAutoFit/>
          </a:bodyPr>
          <a:lstStyle/>
          <a:p>
            <a:pPr lvl="0">
              <a:defRPr/>
            </a:pPr>
            <a:r>
              <a:rPr lang="en-US" sz="900" dirty="0">
                <a:solidFill>
                  <a:srgbClr val="FFFFFF"/>
                </a:solidFill>
              </a:rPr>
              <a:t>Go-Getters are the most engaged and highest-prepared persona. They respond eagerly to EAB’s marketing strategies and take the college search very seriously. They are savvy, motivated, </a:t>
            </a:r>
            <a:r>
              <a:rPr lang="en-US" sz="900" dirty="0">
                <a:solidFill>
                  <a:srgbClr val="F28B00"/>
                </a:solidFill>
              </a:rPr>
              <a:t>and make themselves easily available to partner institutions. </a:t>
            </a:r>
          </a:p>
          <a:p>
            <a:pPr lvl="0">
              <a:defRPr/>
            </a:pPr>
            <a:endParaRPr lang="en-US" sz="900" dirty="0">
              <a:solidFill>
                <a:srgbClr val="F28B00"/>
              </a:solidFill>
            </a:endParaRPr>
          </a:p>
          <a:p>
            <a:pPr lvl="0">
              <a:defRPr/>
            </a:pPr>
            <a:r>
              <a:rPr lang="en-US" sz="900" dirty="0">
                <a:solidFill>
                  <a:srgbClr val="FFFFFF"/>
                </a:solidFill>
              </a:rPr>
              <a:t>Go-Getters are the persona type most likely to </a:t>
            </a:r>
            <a:r>
              <a:rPr lang="en-US" sz="900" dirty="0">
                <a:solidFill>
                  <a:schemeClr val="tx2"/>
                </a:solidFill>
              </a:rPr>
              <a:t>offer their parents’ information </a:t>
            </a:r>
            <a:r>
              <a:rPr lang="en-US" sz="900" dirty="0">
                <a:solidFill>
                  <a:srgbClr val="FFFFFF"/>
                </a:solidFill>
              </a:rPr>
              <a:t>during the college search process, and their parents are most likely to respond to parent-specific outreach.</a:t>
            </a:r>
            <a:endParaRPr lang="en-US" sz="900" dirty="0">
              <a:solidFill>
                <a:srgbClr val="4F5861"/>
              </a:solidFill>
            </a:endParaRPr>
          </a:p>
        </p:txBody>
      </p:sp>
      <p:sp>
        <p:nvSpPr>
          <p:cNvPr id="40" name="Text Placeholder 1">
            <a:extLst>
              <a:ext uri="{FF2B5EF4-FFF2-40B4-BE49-F238E27FC236}">
                <a16:creationId xmlns:a16="http://schemas.microsoft.com/office/drawing/2014/main" id="{F23EC395-A876-2342-ADA5-31546D311F59}"/>
              </a:ext>
            </a:extLst>
          </p:cNvPr>
          <p:cNvSpPr txBox="1">
            <a:spLocks/>
          </p:cNvSpPr>
          <p:nvPr/>
        </p:nvSpPr>
        <p:spPr bwMode="gray">
          <a:xfrm>
            <a:off x="6693645" y="1524870"/>
            <a:ext cx="1693426" cy="1306691"/>
          </a:xfrm>
          <a:custGeom>
            <a:avLst/>
            <a:gdLst>
              <a:gd name="connsiteX0" fmla="*/ 0 w 2167214"/>
              <a:gd name="connsiteY0" fmla="*/ 0 h 2248225"/>
              <a:gd name="connsiteX1" fmla="*/ 2167214 w 2167214"/>
              <a:gd name="connsiteY1" fmla="*/ 0 h 2248225"/>
              <a:gd name="connsiteX2" fmla="*/ 2167214 w 2167214"/>
              <a:gd name="connsiteY2" fmla="*/ 2248225 h 2248225"/>
              <a:gd name="connsiteX3" fmla="*/ 0 w 2167214"/>
              <a:gd name="connsiteY3" fmla="*/ 2248225 h 2248225"/>
              <a:gd name="connsiteX4" fmla="*/ 0 w 2167214"/>
              <a:gd name="connsiteY4" fmla="*/ 0 h 2248225"/>
              <a:gd name="connsiteX0" fmla="*/ 2158285 w 2167214"/>
              <a:gd name="connsiteY0" fmla="*/ 2281454 h 2248225"/>
              <a:gd name="connsiteX1" fmla="*/ -3446 w 2167214"/>
              <a:gd name="connsiteY1" fmla="*/ 2274214 h 2248225"/>
              <a:gd name="connsiteX0" fmla="*/ 3446 w 2176018"/>
              <a:gd name="connsiteY0" fmla="*/ 0 h 2274214"/>
              <a:gd name="connsiteX1" fmla="*/ 2170660 w 2176018"/>
              <a:gd name="connsiteY1" fmla="*/ 0 h 2274214"/>
              <a:gd name="connsiteX2" fmla="*/ 2170660 w 2176018"/>
              <a:gd name="connsiteY2" fmla="*/ 2248225 h 2274214"/>
              <a:gd name="connsiteX3" fmla="*/ 3446 w 2176018"/>
              <a:gd name="connsiteY3" fmla="*/ 2248225 h 2274214"/>
              <a:gd name="connsiteX4" fmla="*/ 3446 w 2176018"/>
              <a:gd name="connsiteY4" fmla="*/ 0 h 2274214"/>
              <a:gd name="connsiteX0" fmla="*/ 2176018 w 2176018"/>
              <a:gd name="connsiteY0" fmla="*/ 2248116 h 2274214"/>
              <a:gd name="connsiteX1" fmla="*/ 0 w 2176018"/>
              <a:gd name="connsiteY1" fmla="*/ 2274214 h 2274214"/>
              <a:gd name="connsiteX0" fmla="*/ 3446 w 2176018"/>
              <a:gd name="connsiteY0" fmla="*/ 0 h 2274214"/>
              <a:gd name="connsiteX1" fmla="*/ 2170660 w 2176018"/>
              <a:gd name="connsiteY1" fmla="*/ 0 h 2274214"/>
              <a:gd name="connsiteX2" fmla="*/ 2170660 w 2176018"/>
              <a:gd name="connsiteY2" fmla="*/ 2248225 h 2274214"/>
              <a:gd name="connsiteX3" fmla="*/ 3446 w 2176018"/>
              <a:gd name="connsiteY3" fmla="*/ 2248225 h 2274214"/>
              <a:gd name="connsiteX4" fmla="*/ 3446 w 2176018"/>
              <a:gd name="connsiteY4" fmla="*/ 0 h 2274214"/>
              <a:gd name="connsiteX0" fmla="*/ 2176018 w 2176018"/>
              <a:gd name="connsiteY0" fmla="*/ 2248116 h 2274214"/>
              <a:gd name="connsiteX1" fmla="*/ 0 w 2176018"/>
              <a:gd name="connsiteY1" fmla="*/ 2274214 h 2274214"/>
              <a:gd name="connsiteX0" fmla="*/ 10590 w 2183162"/>
              <a:gd name="connsiteY0" fmla="*/ 0 h 2248225"/>
              <a:gd name="connsiteX1" fmla="*/ 2177804 w 2183162"/>
              <a:gd name="connsiteY1" fmla="*/ 0 h 2248225"/>
              <a:gd name="connsiteX2" fmla="*/ 2177804 w 2183162"/>
              <a:gd name="connsiteY2" fmla="*/ 2248225 h 2248225"/>
              <a:gd name="connsiteX3" fmla="*/ 10590 w 2183162"/>
              <a:gd name="connsiteY3" fmla="*/ 2248225 h 2248225"/>
              <a:gd name="connsiteX4" fmla="*/ 10590 w 2183162"/>
              <a:gd name="connsiteY4" fmla="*/ 0 h 2248225"/>
              <a:gd name="connsiteX0" fmla="*/ 2183162 w 2183162"/>
              <a:gd name="connsiteY0" fmla="*/ 2248116 h 2248225"/>
              <a:gd name="connsiteX1" fmla="*/ 0 w 2183162"/>
              <a:gd name="connsiteY1" fmla="*/ 2248021 h 2248225"/>
              <a:gd name="connsiteX0" fmla="*/ 10590 w 2183162"/>
              <a:gd name="connsiteY0" fmla="*/ 0 h 2248225"/>
              <a:gd name="connsiteX1" fmla="*/ 2177804 w 2183162"/>
              <a:gd name="connsiteY1" fmla="*/ 0 h 2248225"/>
              <a:gd name="connsiteX2" fmla="*/ 2177804 w 2183162"/>
              <a:gd name="connsiteY2" fmla="*/ 2248225 h 2248225"/>
              <a:gd name="connsiteX3" fmla="*/ 10590 w 2183162"/>
              <a:gd name="connsiteY3" fmla="*/ 2248225 h 2248225"/>
              <a:gd name="connsiteX4" fmla="*/ 10590 w 2183162"/>
              <a:gd name="connsiteY4" fmla="*/ 0 h 2248225"/>
              <a:gd name="connsiteX0" fmla="*/ 2183162 w 2183162"/>
              <a:gd name="connsiteY0" fmla="*/ 2248116 h 2248225"/>
              <a:gd name="connsiteX1" fmla="*/ 0 w 2183162"/>
              <a:gd name="connsiteY1" fmla="*/ 2248021 h 2248225"/>
              <a:gd name="connsiteX0" fmla="*/ 1065 w 2173637"/>
              <a:gd name="connsiteY0" fmla="*/ 0 h 2248225"/>
              <a:gd name="connsiteX1" fmla="*/ 2168279 w 2173637"/>
              <a:gd name="connsiteY1" fmla="*/ 0 h 2248225"/>
              <a:gd name="connsiteX2" fmla="*/ 2168279 w 2173637"/>
              <a:gd name="connsiteY2" fmla="*/ 2248225 h 2248225"/>
              <a:gd name="connsiteX3" fmla="*/ 1065 w 2173637"/>
              <a:gd name="connsiteY3" fmla="*/ 2248225 h 2248225"/>
              <a:gd name="connsiteX4" fmla="*/ 1065 w 2173637"/>
              <a:gd name="connsiteY4" fmla="*/ 0 h 2248225"/>
              <a:gd name="connsiteX0" fmla="*/ 2173637 w 2173637"/>
              <a:gd name="connsiteY0" fmla="*/ 2248116 h 2248225"/>
              <a:gd name="connsiteX1" fmla="*/ 0 w 2173637"/>
              <a:gd name="connsiteY1" fmla="*/ 2248021 h 2248225"/>
              <a:gd name="connsiteX0" fmla="*/ 1065 w 2168279"/>
              <a:gd name="connsiteY0" fmla="*/ 0 h 2248225"/>
              <a:gd name="connsiteX1" fmla="*/ 2168279 w 2168279"/>
              <a:gd name="connsiteY1" fmla="*/ 0 h 2248225"/>
              <a:gd name="connsiteX2" fmla="*/ 2168279 w 2168279"/>
              <a:gd name="connsiteY2" fmla="*/ 2248225 h 2248225"/>
              <a:gd name="connsiteX3" fmla="*/ 1065 w 2168279"/>
              <a:gd name="connsiteY3" fmla="*/ 2248225 h 2248225"/>
              <a:gd name="connsiteX4" fmla="*/ 1065 w 2168279"/>
              <a:gd name="connsiteY4" fmla="*/ 0 h 2248225"/>
              <a:gd name="connsiteX0" fmla="*/ 2166493 w 2168279"/>
              <a:gd name="connsiteY0" fmla="*/ 2248116 h 2248225"/>
              <a:gd name="connsiteX1" fmla="*/ 0 w 2168279"/>
              <a:gd name="connsiteY1" fmla="*/ 2248021 h 2248225"/>
              <a:gd name="connsiteX0" fmla="*/ 1065 w 2168874"/>
              <a:gd name="connsiteY0" fmla="*/ 0 h 2248225"/>
              <a:gd name="connsiteX1" fmla="*/ 2168279 w 2168874"/>
              <a:gd name="connsiteY1" fmla="*/ 0 h 2248225"/>
              <a:gd name="connsiteX2" fmla="*/ 2168279 w 2168874"/>
              <a:gd name="connsiteY2" fmla="*/ 2248225 h 2248225"/>
              <a:gd name="connsiteX3" fmla="*/ 1065 w 2168874"/>
              <a:gd name="connsiteY3" fmla="*/ 2248225 h 2248225"/>
              <a:gd name="connsiteX4" fmla="*/ 1065 w 2168874"/>
              <a:gd name="connsiteY4" fmla="*/ 0 h 2248225"/>
              <a:gd name="connsiteX0" fmla="*/ 2168874 w 2168874"/>
              <a:gd name="connsiteY0" fmla="*/ 2248116 h 2248225"/>
              <a:gd name="connsiteX1" fmla="*/ 0 w 2168874"/>
              <a:gd name="connsiteY1" fmla="*/ 2248021 h 2248225"/>
            </a:gdLst>
            <a:ahLst/>
            <a:cxnLst>
              <a:cxn ang="0">
                <a:pos x="connsiteX0" y="connsiteY0"/>
              </a:cxn>
              <a:cxn ang="0">
                <a:pos x="connsiteX1" y="connsiteY1"/>
              </a:cxn>
            </a:cxnLst>
            <a:rect l="l" t="t" r="r" b="b"/>
            <a:pathLst>
              <a:path w="2168874" h="2248225" stroke="0" extrusionOk="0">
                <a:moveTo>
                  <a:pt x="1065" y="0"/>
                </a:moveTo>
                <a:lnTo>
                  <a:pt x="2168279" y="0"/>
                </a:lnTo>
                <a:lnTo>
                  <a:pt x="2168279" y="2248225"/>
                </a:lnTo>
                <a:lnTo>
                  <a:pt x="1065" y="2248225"/>
                </a:lnTo>
                <a:lnTo>
                  <a:pt x="1065" y="0"/>
                </a:lnTo>
                <a:close/>
              </a:path>
              <a:path w="2168874" h="2248225" fill="none" extrusionOk="0">
                <a:moveTo>
                  <a:pt x="2168874" y="2248116"/>
                </a:moveTo>
                <a:lnTo>
                  <a:pt x="0" y="2248021"/>
                </a:lnTo>
              </a:path>
            </a:pathLst>
          </a:custGeom>
          <a:noFill/>
          <a:ln w="28575">
            <a:noFill/>
            <a:miter lim="800000"/>
          </a:ln>
        </p:spPr>
        <p:txBody>
          <a:bodyPr vert="horz" wrap="square" lIns="96012" tIns="110414" rIns="96012" bIns="96012" rtlCol="0">
            <a:spAutoFit/>
          </a:bodyPr>
          <a:lstStyle>
            <a:lvl1pPr marL="114300" indent="-114300" algn="l" defTabSz="640080"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1pPr>
            <a:lvl2pPr marL="228600" indent="-114300"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2pPr>
            <a:lvl3pPr marL="342900" indent="-114300" algn="l" defTabSz="640080"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3pPr>
            <a:lvl4pPr marL="457200" indent="-114300"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4pPr>
            <a:lvl5pPr marL="571500" indent="-114300" algn="l" defTabSz="640080" rtl="0" eaLnBrk="1" latinLnBrk="0" hangingPunct="1">
              <a:spcBef>
                <a:spcPts val="500"/>
              </a:spcBef>
              <a:buSzPct val="100000"/>
              <a:buFont typeface="Arial" panose="020B0604020202020204" pitchFamily="34" charset="0"/>
              <a:buChar char="•"/>
              <a:defRPr sz="900" kern="1200" baseline="0">
                <a:solidFill>
                  <a:schemeClr val="tx1"/>
                </a:solidFill>
                <a:latin typeface="+mn-lt"/>
                <a:ea typeface="+mn-ea"/>
                <a:cs typeface="+mn-cs"/>
              </a:defRPr>
            </a:lvl5pPr>
            <a:lvl6pPr marL="687388" indent="-117475"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6pPr>
            <a:lvl7pPr marL="801688" indent="-112713" algn="l" defTabSz="640080"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7pPr>
            <a:lvl8pPr marL="914400" indent="-112713"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8pPr>
            <a:lvl9pPr marL="1027113" indent="-112713" algn="l" defTabSz="640080" rtl="0" eaLnBrk="1" latinLnBrk="0" hangingPunct="1">
              <a:spcBef>
                <a:spcPts val="500"/>
              </a:spcBef>
              <a:buClr>
                <a:schemeClr val="tx1"/>
              </a:buClr>
              <a:buSzPct val="100000"/>
              <a:buFont typeface="Arial" panose="020B0604020202020204" pitchFamily="34" charset="0"/>
              <a:buChar char="•"/>
              <a:defRPr sz="900" kern="1200">
                <a:solidFill>
                  <a:schemeClr val="tx1"/>
                </a:solidFill>
                <a:latin typeface="+mn-lt"/>
                <a:ea typeface="+mn-ea"/>
                <a:cs typeface="+mn-cs"/>
              </a:defRPr>
            </a:lvl9pPr>
          </a:lstStyle>
          <a:p>
            <a:pPr marL="0" marR="0" lvl="0" indent="0" algn="l" defTabSz="640080" rtl="0" eaLnBrk="1" fontAlgn="auto" latinLnBrk="0" hangingPunct="1">
              <a:lnSpc>
                <a:spcPct val="100000"/>
              </a:lnSpc>
              <a:spcBef>
                <a:spcPts val="500"/>
              </a:spcBef>
              <a:spcAft>
                <a:spcPts val="0"/>
              </a:spcAft>
              <a:buClrTx/>
              <a:buSzPct val="100000"/>
              <a:buFont typeface="Arial" panose="020B0604020202020204" pitchFamily="34" charset="0"/>
              <a:buNone/>
              <a:tabLst/>
              <a:defRPr/>
            </a:pPr>
            <a:r>
              <a:rPr kumimoji="0" lang="en-US" sz="840" b="1" i="0" u="none" strike="noStrike" kern="1200" cap="none" spc="0" normalizeH="0" baseline="0" noProof="0" dirty="0">
                <a:ln>
                  <a:noFill/>
                </a:ln>
                <a:solidFill>
                  <a:srgbClr val="333E48"/>
                </a:solidFill>
                <a:effectLst/>
                <a:uLnTx/>
                <a:uFillTx/>
                <a:latin typeface="Verdana" panose="020B0604030504040204" pitchFamily="34" charset="0"/>
                <a:ea typeface="Verdana" panose="020B0604030504040204" pitchFamily="34" charset="0"/>
                <a:cs typeface="+mn-cs"/>
              </a:rPr>
              <a:t>Key Behaviors:</a:t>
            </a:r>
          </a:p>
          <a:p>
            <a:pPr marL="114300" marR="0" lvl="0" indent="-114300" algn="l" defTabSz="640080" rtl="0" eaLnBrk="1" fontAlgn="auto" latinLnBrk="0" hangingPunct="1">
              <a:lnSpc>
                <a:spcPct val="100000"/>
              </a:lnSpc>
              <a:spcBef>
                <a:spcPts val="500"/>
              </a:spcBef>
              <a:spcAft>
                <a:spcPts val="0"/>
              </a:spcAft>
              <a:buClrTx/>
              <a:buSzPct val="100000"/>
              <a:buFont typeface="Arial" panose="020B0604020202020204" pitchFamily="34" charset="0"/>
              <a:buChar char="•"/>
              <a:tabLst/>
              <a:defRPr/>
            </a:pPr>
            <a:r>
              <a:rPr kumimoji="0" lang="en-US" sz="735" b="0" i="0" u="none" strike="noStrike" kern="1200" cap="none" spc="0" normalizeH="0" baseline="0" noProof="0" dirty="0">
                <a:ln>
                  <a:noFill/>
                </a:ln>
                <a:solidFill>
                  <a:srgbClr val="333E48"/>
                </a:solidFill>
                <a:effectLst/>
                <a:uLnTx/>
                <a:uFillTx/>
                <a:latin typeface="Verdana" panose="020B0604030504040204" pitchFamily="34" charset="0"/>
                <a:ea typeface="Verdana" panose="020B0604030504040204" pitchFamily="34" charset="0"/>
                <a:cs typeface="+mn-cs"/>
              </a:rPr>
              <a:t>Focused on local schools</a:t>
            </a:r>
          </a:p>
          <a:p>
            <a:pPr marL="114300" marR="0" lvl="0" indent="-114300" algn="l" defTabSz="64008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735" b="0" i="0" u="none" strike="noStrike" kern="1200" cap="none" spc="0" normalizeH="0" baseline="0" noProof="0" dirty="0">
                <a:ln>
                  <a:noFill/>
                </a:ln>
                <a:solidFill>
                  <a:srgbClr val="333E48"/>
                </a:solidFill>
                <a:effectLst/>
                <a:uLnTx/>
                <a:uFillTx/>
                <a:latin typeface="Verdana" panose="020B0604030504040204" pitchFamily="34" charset="0"/>
                <a:ea typeface="Verdana" panose="020B0604030504040204" pitchFamily="34" charset="0"/>
                <a:cs typeface="+mn-cs"/>
              </a:rPr>
              <a:t>Is unengaged with Search, EAM, and Parenting campaigns</a:t>
            </a:r>
          </a:p>
          <a:p>
            <a:pPr marL="114300" marR="0" lvl="0" indent="-114300" algn="l" defTabSz="64008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735" b="0" i="0" u="none" strike="noStrike" kern="1200" cap="none" spc="0" normalizeH="0" baseline="0" noProof="0" dirty="0">
                <a:ln>
                  <a:noFill/>
                </a:ln>
                <a:solidFill>
                  <a:srgbClr val="333E48"/>
                </a:solidFill>
                <a:effectLst/>
                <a:uLnTx/>
                <a:uFillTx/>
                <a:latin typeface="Verdana" panose="020B0604030504040204" pitchFamily="34" charset="0"/>
                <a:ea typeface="Verdana" panose="020B0604030504040204" pitchFamily="34" charset="0"/>
                <a:cs typeface="+mn-cs"/>
              </a:rPr>
              <a:t>Applies to fewer schools</a:t>
            </a:r>
          </a:p>
          <a:p>
            <a:pPr marL="114300" marR="0" lvl="0" indent="-114300" algn="l" defTabSz="64008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735" b="0" i="0" u="none" strike="noStrike" kern="1200" cap="none" spc="0" normalizeH="0" baseline="0" noProof="0" dirty="0">
                <a:ln>
                  <a:noFill/>
                </a:ln>
                <a:solidFill>
                  <a:srgbClr val="4F5861"/>
                </a:solidFill>
                <a:effectLst/>
                <a:uLnTx/>
                <a:uFillTx/>
                <a:latin typeface="Verdana" panose="020B0604030504040204" pitchFamily="34" charset="0"/>
                <a:ea typeface="Verdana" panose="020B0604030504040204" pitchFamily="34" charset="0"/>
                <a:cs typeface="+mn-cs"/>
              </a:rPr>
              <a:t>Focused on specific schools</a:t>
            </a:r>
            <a:endParaRPr kumimoji="0" lang="en-US" sz="735" b="0" i="0" u="none" strike="noStrike" kern="1200" cap="none" spc="0" normalizeH="0" baseline="0" noProof="0" dirty="0">
              <a:ln>
                <a:noFill/>
              </a:ln>
              <a:solidFill>
                <a:srgbClr val="333E48"/>
              </a:solidFill>
              <a:effectLst/>
              <a:uLnTx/>
              <a:uFillTx/>
              <a:latin typeface="Verdana" panose="020B0604030504040204" pitchFamily="34" charset="0"/>
              <a:ea typeface="Verdana" panose="020B0604030504040204" pitchFamily="34" charset="0"/>
              <a:cs typeface="+mn-cs"/>
            </a:endParaRPr>
          </a:p>
          <a:p>
            <a:pPr marL="114300" marR="0" lvl="0" indent="-114300" algn="l" defTabSz="64008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735" b="0" i="0" u="none" strike="noStrike" kern="1200" cap="none" spc="0" normalizeH="0" baseline="0" noProof="0" dirty="0">
                <a:ln>
                  <a:noFill/>
                </a:ln>
                <a:solidFill>
                  <a:srgbClr val="333E48"/>
                </a:solidFill>
                <a:effectLst/>
                <a:uLnTx/>
                <a:uFillTx/>
                <a:latin typeface="Verdana" panose="020B0604030504040204" pitchFamily="34" charset="0"/>
                <a:ea typeface="Verdana" panose="020B0604030504040204" pitchFamily="34" charset="0"/>
                <a:cs typeface="+mn-cs"/>
              </a:rPr>
              <a:t>Higher social media use</a:t>
            </a:r>
          </a:p>
          <a:p>
            <a:pPr marL="0" marR="0" lvl="0" indent="0" algn="l" defTabSz="640080" rtl="0" eaLnBrk="1" fontAlgn="auto" latinLnBrk="0" hangingPunct="1">
              <a:lnSpc>
                <a:spcPct val="100000"/>
              </a:lnSpc>
              <a:spcBef>
                <a:spcPts val="0"/>
              </a:spcBef>
              <a:spcAft>
                <a:spcPts val="0"/>
              </a:spcAft>
              <a:buClrTx/>
              <a:buSzPct val="100000"/>
              <a:buFont typeface="Arial" panose="020B0604020202020204" pitchFamily="34" charset="0"/>
              <a:buNone/>
              <a:tabLst/>
              <a:defRPr/>
            </a:pPr>
            <a:endParaRPr kumimoji="0" lang="en-US" sz="735" b="0" i="0" u="none" strike="noStrike" kern="1200" cap="none" spc="0" normalizeH="0" baseline="0" noProof="0" dirty="0">
              <a:ln>
                <a:noFill/>
              </a:ln>
              <a:solidFill>
                <a:srgbClr val="333E48"/>
              </a:solidFill>
              <a:effectLst/>
              <a:uLnTx/>
              <a:uFillTx/>
              <a:latin typeface="Verdana" panose="020B0604030504040204" pitchFamily="34" charset="0"/>
              <a:ea typeface="Verdana" panose="020B0604030504040204" pitchFamily="34" charset="0"/>
              <a:cs typeface="+mn-cs"/>
            </a:endParaRPr>
          </a:p>
        </p:txBody>
      </p:sp>
      <p:sp>
        <p:nvSpPr>
          <p:cNvPr id="45" name="Text Placeholder 1">
            <a:extLst>
              <a:ext uri="{FF2B5EF4-FFF2-40B4-BE49-F238E27FC236}">
                <a16:creationId xmlns:a16="http://schemas.microsoft.com/office/drawing/2014/main" id="{0C381A81-7CB2-1C47-B917-ADC1646E5E4F}"/>
              </a:ext>
            </a:extLst>
          </p:cNvPr>
          <p:cNvSpPr txBox="1">
            <a:spLocks/>
          </p:cNvSpPr>
          <p:nvPr/>
        </p:nvSpPr>
        <p:spPr bwMode="gray">
          <a:xfrm>
            <a:off x="6693644" y="3010086"/>
            <a:ext cx="1693425" cy="1306691"/>
          </a:xfrm>
          <a:custGeom>
            <a:avLst/>
            <a:gdLst>
              <a:gd name="connsiteX0" fmla="*/ 0 w 2167214"/>
              <a:gd name="connsiteY0" fmla="*/ 0 h 2248225"/>
              <a:gd name="connsiteX1" fmla="*/ 2167214 w 2167214"/>
              <a:gd name="connsiteY1" fmla="*/ 0 h 2248225"/>
              <a:gd name="connsiteX2" fmla="*/ 2167214 w 2167214"/>
              <a:gd name="connsiteY2" fmla="*/ 2248225 h 2248225"/>
              <a:gd name="connsiteX3" fmla="*/ 0 w 2167214"/>
              <a:gd name="connsiteY3" fmla="*/ 2248225 h 2248225"/>
              <a:gd name="connsiteX4" fmla="*/ 0 w 2167214"/>
              <a:gd name="connsiteY4" fmla="*/ 0 h 2248225"/>
              <a:gd name="connsiteX0" fmla="*/ 2158285 w 2167214"/>
              <a:gd name="connsiteY0" fmla="*/ 2281454 h 2248225"/>
              <a:gd name="connsiteX1" fmla="*/ -3446 w 2167214"/>
              <a:gd name="connsiteY1" fmla="*/ 2274214 h 2248225"/>
              <a:gd name="connsiteX0" fmla="*/ 3446 w 2176018"/>
              <a:gd name="connsiteY0" fmla="*/ 0 h 2274214"/>
              <a:gd name="connsiteX1" fmla="*/ 2170660 w 2176018"/>
              <a:gd name="connsiteY1" fmla="*/ 0 h 2274214"/>
              <a:gd name="connsiteX2" fmla="*/ 2170660 w 2176018"/>
              <a:gd name="connsiteY2" fmla="*/ 2248225 h 2274214"/>
              <a:gd name="connsiteX3" fmla="*/ 3446 w 2176018"/>
              <a:gd name="connsiteY3" fmla="*/ 2248225 h 2274214"/>
              <a:gd name="connsiteX4" fmla="*/ 3446 w 2176018"/>
              <a:gd name="connsiteY4" fmla="*/ 0 h 2274214"/>
              <a:gd name="connsiteX0" fmla="*/ 2176018 w 2176018"/>
              <a:gd name="connsiteY0" fmla="*/ 2248116 h 2274214"/>
              <a:gd name="connsiteX1" fmla="*/ 0 w 2176018"/>
              <a:gd name="connsiteY1" fmla="*/ 2274214 h 2274214"/>
              <a:gd name="connsiteX0" fmla="*/ 3446 w 2176018"/>
              <a:gd name="connsiteY0" fmla="*/ 0 h 2274214"/>
              <a:gd name="connsiteX1" fmla="*/ 2170660 w 2176018"/>
              <a:gd name="connsiteY1" fmla="*/ 0 h 2274214"/>
              <a:gd name="connsiteX2" fmla="*/ 2170660 w 2176018"/>
              <a:gd name="connsiteY2" fmla="*/ 2248225 h 2274214"/>
              <a:gd name="connsiteX3" fmla="*/ 3446 w 2176018"/>
              <a:gd name="connsiteY3" fmla="*/ 2248225 h 2274214"/>
              <a:gd name="connsiteX4" fmla="*/ 3446 w 2176018"/>
              <a:gd name="connsiteY4" fmla="*/ 0 h 2274214"/>
              <a:gd name="connsiteX0" fmla="*/ 2176018 w 2176018"/>
              <a:gd name="connsiteY0" fmla="*/ 2248116 h 2274214"/>
              <a:gd name="connsiteX1" fmla="*/ 0 w 2176018"/>
              <a:gd name="connsiteY1" fmla="*/ 2274214 h 2274214"/>
              <a:gd name="connsiteX0" fmla="*/ 10590 w 2183162"/>
              <a:gd name="connsiteY0" fmla="*/ 0 h 2248225"/>
              <a:gd name="connsiteX1" fmla="*/ 2177804 w 2183162"/>
              <a:gd name="connsiteY1" fmla="*/ 0 h 2248225"/>
              <a:gd name="connsiteX2" fmla="*/ 2177804 w 2183162"/>
              <a:gd name="connsiteY2" fmla="*/ 2248225 h 2248225"/>
              <a:gd name="connsiteX3" fmla="*/ 10590 w 2183162"/>
              <a:gd name="connsiteY3" fmla="*/ 2248225 h 2248225"/>
              <a:gd name="connsiteX4" fmla="*/ 10590 w 2183162"/>
              <a:gd name="connsiteY4" fmla="*/ 0 h 2248225"/>
              <a:gd name="connsiteX0" fmla="*/ 2183162 w 2183162"/>
              <a:gd name="connsiteY0" fmla="*/ 2248116 h 2248225"/>
              <a:gd name="connsiteX1" fmla="*/ 0 w 2183162"/>
              <a:gd name="connsiteY1" fmla="*/ 2248021 h 2248225"/>
              <a:gd name="connsiteX0" fmla="*/ 10590 w 2183162"/>
              <a:gd name="connsiteY0" fmla="*/ 0 h 2248225"/>
              <a:gd name="connsiteX1" fmla="*/ 2177804 w 2183162"/>
              <a:gd name="connsiteY1" fmla="*/ 0 h 2248225"/>
              <a:gd name="connsiteX2" fmla="*/ 2177804 w 2183162"/>
              <a:gd name="connsiteY2" fmla="*/ 2248225 h 2248225"/>
              <a:gd name="connsiteX3" fmla="*/ 10590 w 2183162"/>
              <a:gd name="connsiteY3" fmla="*/ 2248225 h 2248225"/>
              <a:gd name="connsiteX4" fmla="*/ 10590 w 2183162"/>
              <a:gd name="connsiteY4" fmla="*/ 0 h 2248225"/>
              <a:gd name="connsiteX0" fmla="*/ 2183162 w 2183162"/>
              <a:gd name="connsiteY0" fmla="*/ 2248116 h 2248225"/>
              <a:gd name="connsiteX1" fmla="*/ 0 w 2183162"/>
              <a:gd name="connsiteY1" fmla="*/ 2248021 h 2248225"/>
              <a:gd name="connsiteX0" fmla="*/ 1065 w 2173637"/>
              <a:gd name="connsiteY0" fmla="*/ 0 h 2248225"/>
              <a:gd name="connsiteX1" fmla="*/ 2168279 w 2173637"/>
              <a:gd name="connsiteY1" fmla="*/ 0 h 2248225"/>
              <a:gd name="connsiteX2" fmla="*/ 2168279 w 2173637"/>
              <a:gd name="connsiteY2" fmla="*/ 2248225 h 2248225"/>
              <a:gd name="connsiteX3" fmla="*/ 1065 w 2173637"/>
              <a:gd name="connsiteY3" fmla="*/ 2248225 h 2248225"/>
              <a:gd name="connsiteX4" fmla="*/ 1065 w 2173637"/>
              <a:gd name="connsiteY4" fmla="*/ 0 h 2248225"/>
              <a:gd name="connsiteX0" fmla="*/ 2173637 w 2173637"/>
              <a:gd name="connsiteY0" fmla="*/ 2248116 h 2248225"/>
              <a:gd name="connsiteX1" fmla="*/ 0 w 2173637"/>
              <a:gd name="connsiteY1" fmla="*/ 2248021 h 2248225"/>
              <a:gd name="connsiteX0" fmla="*/ 1065 w 2168279"/>
              <a:gd name="connsiteY0" fmla="*/ 0 h 2248225"/>
              <a:gd name="connsiteX1" fmla="*/ 2168279 w 2168279"/>
              <a:gd name="connsiteY1" fmla="*/ 0 h 2248225"/>
              <a:gd name="connsiteX2" fmla="*/ 2168279 w 2168279"/>
              <a:gd name="connsiteY2" fmla="*/ 2248225 h 2248225"/>
              <a:gd name="connsiteX3" fmla="*/ 1065 w 2168279"/>
              <a:gd name="connsiteY3" fmla="*/ 2248225 h 2248225"/>
              <a:gd name="connsiteX4" fmla="*/ 1065 w 2168279"/>
              <a:gd name="connsiteY4" fmla="*/ 0 h 2248225"/>
              <a:gd name="connsiteX0" fmla="*/ 2166493 w 2168279"/>
              <a:gd name="connsiteY0" fmla="*/ 2248116 h 2248225"/>
              <a:gd name="connsiteX1" fmla="*/ 0 w 2168279"/>
              <a:gd name="connsiteY1" fmla="*/ 2248021 h 2248225"/>
              <a:gd name="connsiteX0" fmla="*/ 1065 w 2168874"/>
              <a:gd name="connsiteY0" fmla="*/ 0 h 2248225"/>
              <a:gd name="connsiteX1" fmla="*/ 2168279 w 2168874"/>
              <a:gd name="connsiteY1" fmla="*/ 0 h 2248225"/>
              <a:gd name="connsiteX2" fmla="*/ 2168279 w 2168874"/>
              <a:gd name="connsiteY2" fmla="*/ 2248225 h 2248225"/>
              <a:gd name="connsiteX3" fmla="*/ 1065 w 2168874"/>
              <a:gd name="connsiteY3" fmla="*/ 2248225 h 2248225"/>
              <a:gd name="connsiteX4" fmla="*/ 1065 w 2168874"/>
              <a:gd name="connsiteY4" fmla="*/ 0 h 2248225"/>
              <a:gd name="connsiteX0" fmla="*/ 2168874 w 2168874"/>
              <a:gd name="connsiteY0" fmla="*/ 2248116 h 2248225"/>
              <a:gd name="connsiteX1" fmla="*/ 0 w 2168874"/>
              <a:gd name="connsiteY1" fmla="*/ 2248021 h 2248225"/>
            </a:gdLst>
            <a:ahLst/>
            <a:cxnLst>
              <a:cxn ang="0">
                <a:pos x="connsiteX0" y="connsiteY0"/>
              </a:cxn>
              <a:cxn ang="0">
                <a:pos x="connsiteX1" y="connsiteY1"/>
              </a:cxn>
            </a:cxnLst>
            <a:rect l="l" t="t" r="r" b="b"/>
            <a:pathLst>
              <a:path w="2168874" h="2248225" stroke="0" extrusionOk="0">
                <a:moveTo>
                  <a:pt x="1065" y="0"/>
                </a:moveTo>
                <a:lnTo>
                  <a:pt x="2168279" y="0"/>
                </a:lnTo>
                <a:lnTo>
                  <a:pt x="2168279" y="2248225"/>
                </a:lnTo>
                <a:lnTo>
                  <a:pt x="1065" y="2248225"/>
                </a:lnTo>
                <a:lnTo>
                  <a:pt x="1065" y="0"/>
                </a:lnTo>
                <a:close/>
              </a:path>
              <a:path w="2168874" h="2248225" fill="none" extrusionOk="0">
                <a:moveTo>
                  <a:pt x="2168874" y="2248116"/>
                </a:moveTo>
                <a:lnTo>
                  <a:pt x="0" y="2248021"/>
                </a:lnTo>
              </a:path>
            </a:pathLst>
          </a:custGeom>
          <a:noFill/>
          <a:ln w="28575">
            <a:noFill/>
            <a:miter lim="800000"/>
          </a:ln>
        </p:spPr>
        <p:txBody>
          <a:bodyPr vert="horz" wrap="square" lIns="96012" tIns="110414" rIns="96012" bIns="96012" rtlCol="0">
            <a:spAutoFit/>
          </a:bodyPr>
          <a:lstStyle>
            <a:lvl1pPr marL="114300" indent="-114300" algn="l" defTabSz="640080"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1pPr>
            <a:lvl2pPr marL="228600" indent="-114300"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2pPr>
            <a:lvl3pPr marL="342900" indent="-114300" algn="l" defTabSz="640080"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3pPr>
            <a:lvl4pPr marL="457200" indent="-114300"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4pPr>
            <a:lvl5pPr marL="571500" indent="-114300" algn="l" defTabSz="640080" rtl="0" eaLnBrk="1" latinLnBrk="0" hangingPunct="1">
              <a:spcBef>
                <a:spcPts val="500"/>
              </a:spcBef>
              <a:buSzPct val="100000"/>
              <a:buFont typeface="Arial" panose="020B0604020202020204" pitchFamily="34" charset="0"/>
              <a:buChar char="•"/>
              <a:defRPr sz="900" kern="1200" baseline="0">
                <a:solidFill>
                  <a:schemeClr val="tx1"/>
                </a:solidFill>
                <a:latin typeface="+mn-lt"/>
                <a:ea typeface="+mn-ea"/>
                <a:cs typeface="+mn-cs"/>
              </a:defRPr>
            </a:lvl5pPr>
            <a:lvl6pPr marL="687388" indent="-117475"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6pPr>
            <a:lvl7pPr marL="801688" indent="-112713" algn="l" defTabSz="640080"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7pPr>
            <a:lvl8pPr marL="914400" indent="-112713"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8pPr>
            <a:lvl9pPr marL="1027113" indent="-112713" algn="l" defTabSz="640080" rtl="0" eaLnBrk="1" latinLnBrk="0" hangingPunct="1">
              <a:spcBef>
                <a:spcPts val="500"/>
              </a:spcBef>
              <a:buClr>
                <a:schemeClr val="tx1"/>
              </a:buClr>
              <a:buSzPct val="100000"/>
              <a:buFont typeface="Arial" panose="020B0604020202020204" pitchFamily="34" charset="0"/>
              <a:buChar char="•"/>
              <a:defRPr sz="900" kern="1200">
                <a:solidFill>
                  <a:schemeClr val="tx1"/>
                </a:solidFill>
                <a:latin typeface="+mn-lt"/>
                <a:ea typeface="+mn-ea"/>
                <a:cs typeface="+mn-cs"/>
              </a:defRPr>
            </a:lvl9pPr>
          </a:lstStyle>
          <a:p>
            <a:pPr marL="0" marR="0" lvl="0" indent="0" algn="l" defTabSz="640080" rtl="0" eaLnBrk="1" fontAlgn="auto" latinLnBrk="0" hangingPunct="1">
              <a:lnSpc>
                <a:spcPct val="100000"/>
              </a:lnSpc>
              <a:spcBef>
                <a:spcPts val="500"/>
              </a:spcBef>
              <a:spcAft>
                <a:spcPts val="0"/>
              </a:spcAft>
              <a:buClrTx/>
              <a:buSzPct val="100000"/>
              <a:buFont typeface="Arial" panose="020B0604020202020204" pitchFamily="34" charset="0"/>
              <a:buNone/>
              <a:tabLst/>
              <a:defRPr/>
            </a:pPr>
            <a:r>
              <a:rPr kumimoji="0" lang="en-US" sz="840" b="1" i="0" u="none" strike="noStrike" kern="1200" cap="none" spc="0" normalizeH="0" baseline="0" noProof="0" dirty="0">
                <a:ln>
                  <a:noFill/>
                </a:ln>
                <a:solidFill>
                  <a:srgbClr val="333E48"/>
                </a:solidFill>
                <a:effectLst/>
                <a:uLnTx/>
                <a:uFillTx/>
                <a:latin typeface="Verdana" panose="020B0604030504040204" pitchFamily="34" charset="0"/>
                <a:ea typeface="Verdana" panose="020B0604030504040204" pitchFamily="34" charset="0"/>
                <a:cs typeface="+mn-cs"/>
              </a:rPr>
              <a:t>Key Interests:</a:t>
            </a:r>
          </a:p>
          <a:p>
            <a:pPr marL="114300" marR="0" lvl="0" indent="-114300" algn="l" defTabSz="640080" rtl="0" eaLnBrk="1" fontAlgn="auto" latinLnBrk="0" hangingPunct="1">
              <a:lnSpc>
                <a:spcPct val="100000"/>
              </a:lnSpc>
              <a:spcBef>
                <a:spcPts val="500"/>
              </a:spcBef>
              <a:spcAft>
                <a:spcPts val="0"/>
              </a:spcAft>
              <a:buClrTx/>
              <a:buSzPct val="100000"/>
              <a:buFont typeface="Arial" panose="020B0604020202020204" pitchFamily="34" charset="0"/>
              <a:buChar char="•"/>
              <a:tabLst/>
              <a:defRPr/>
            </a:pPr>
            <a:r>
              <a:rPr kumimoji="0" lang="en-US" sz="735" b="0" i="0" u="none" strike="noStrike" kern="1200" cap="none" spc="0" normalizeH="0" baseline="0" noProof="0" dirty="0">
                <a:ln>
                  <a:noFill/>
                </a:ln>
                <a:solidFill>
                  <a:srgbClr val="333E48"/>
                </a:solidFill>
                <a:effectLst/>
                <a:uLnTx/>
                <a:uFillTx/>
                <a:latin typeface="Verdana" panose="020B0604030504040204" pitchFamily="34" charset="0"/>
                <a:ea typeface="Verdana" panose="020B0604030504040204" pitchFamily="34" charset="0"/>
                <a:cs typeface="+mn-cs"/>
              </a:rPr>
              <a:t>Social Life on campus</a:t>
            </a:r>
          </a:p>
          <a:p>
            <a:pPr marL="114300" marR="0" lvl="0" indent="-114300" algn="l" defTabSz="64008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735" b="0" i="0" u="none" strike="noStrike" kern="1200" cap="none" spc="0" normalizeH="0" baseline="0" noProof="0" dirty="0">
                <a:ln>
                  <a:noFill/>
                </a:ln>
                <a:solidFill>
                  <a:srgbClr val="333E48"/>
                </a:solidFill>
                <a:effectLst/>
                <a:uLnTx/>
                <a:uFillTx/>
                <a:latin typeface="Verdana" panose="020B0604030504040204" pitchFamily="34" charset="0"/>
                <a:ea typeface="Verdana" panose="020B0604030504040204" pitchFamily="34" charset="0"/>
                <a:cs typeface="+mn-cs"/>
              </a:rPr>
              <a:t>Getting good grades once enrolled</a:t>
            </a:r>
          </a:p>
          <a:p>
            <a:pPr marL="114300" marR="0" lvl="0" indent="-114300" algn="l" defTabSz="64008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735" b="0" i="0" u="none" strike="noStrike" kern="1200" cap="none" spc="0" normalizeH="0" baseline="0" noProof="0" dirty="0">
                <a:ln>
                  <a:noFill/>
                </a:ln>
                <a:solidFill>
                  <a:srgbClr val="333E48"/>
                </a:solidFill>
                <a:effectLst/>
                <a:uLnTx/>
                <a:uFillTx/>
                <a:latin typeface="Verdana" panose="020B0604030504040204" pitchFamily="34" charset="0"/>
                <a:ea typeface="Verdana" panose="020B0604030504040204" pitchFamily="34" charset="0"/>
                <a:cs typeface="+mn-cs"/>
              </a:rPr>
              <a:t>Focusing on school subjects they already know</a:t>
            </a:r>
          </a:p>
          <a:p>
            <a:pPr marL="114300" marR="0" lvl="0" indent="-114300" algn="l" defTabSz="64008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735" b="0" i="0" u="none" strike="noStrike" kern="1200" cap="none" spc="0" normalizeH="0" baseline="0" noProof="0" dirty="0">
                <a:ln>
                  <a:noFill/>
                </a:ln>
                <a:solidFill>
                  <a:srgbClr val="333E48"/>
                </a:solidFill>
                <a:effectLst/>
                <a:uLnTx/>
                <a:uFillTx/>
                <a:latin typeface="Verdana" panose="020B0604030504040204" pitchFamily="34" charset="0"/>
                <a:ea typeface="Verdana" panose="020B0604030504040204" pitchFamily="34" charset="0"/>
                <a:cs typeface="+mn-cs"/>
              </a:rPr>
              <a:t>Uninterested in Liberal Arts schools</a:t>
            </a:r>
          </a:p>
          <a:p>
            <a:pPr marL="114300" marR="0" lvl="0" indent="-114300" algn="l" defTabSz="64008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endParaRPr kumimoji="0" lang="en-US" sz="735" b="0" i="0" u="none" strike="noStrike" kern="1200" cap="none" spc="0" normalizeH="0" baseline="0" noProof="0" dirty="0">
              <a:ln>
                <a:noFill/>
              </a:ln>
              <a:solidFill>
                <a:srgbClr val="333E48"/>
              </a:solidFill>
              <a:effectLst/>
              <a:uLnTx/>
              <a:uFillTx/>
              <a:latin typeface="Verdana" panose="020B0604030504040204" pitchFamily="34" charset="0"/>
              <a:ea typeface="Verdana" panose="020B0604030504040204" pitchFamily="34" charset="0"/>
              <a:cs typeface="+mn-cs"/>
            </a:endParaRPr>
          </a:p>
        </p:txBody>
      </p:sp>
      <p:sp>
        <p:nvSpPr>
          <p:cNvPr id="47" name="TextBox 46">
            <a:extLst>
              <a:ext uri="{FF2B5EF4-FFF2-40B4-BE49-F238E27FC236}">
                <a16:creationId xmlns:a16="http://schemas.microsoft.com/office/drawing/2014/main" id="{FD39426B-629B-4F15-B632-93BF5B375C24}"/>
              </a:ext>
            </a:extLst>
          </p:cNvPr>
          <p:cNvSpPr txBox="1"/>
          <p:nvPr/>
        </p:nvSpPr>
        <p:spPr bwMode="gray">
          <a:xfrm>
            <a:off x="300465" y="1334651"/>
            <a:ext cx="4343230" cy="153888"/>
          </a:xfrm>
          <a:prstGeom prst="rect">
            <a:avLst/>
          </a:prstGeom>
          <a:noFill/>
        </p:spPr>
        <p:txBody>
          <a:bodyPr wrap="square" lIns="0" tIns="0" rIns="0" bIns="0" rtlCol="0">
            <a:spAutoFit/>
          </a:bodyPr>
          <a:lstStyle/>
          <a:p>
            <a:pPr marL="0" marR="0" lvl="0" indent="0" algn="l" defTabSz="53766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bg1"/>
                </a:solidFill>
                <a:effectLst/>
                <a:uLnTx/>
                <a:uFillTx/>
                <a:latin typeface="Verdana"/>
                <a:ea typeface="+mn-ea"/>
                <a:cs typeface="+mn-cs"/>
              </a:rPr>
              <a:t>Go-Getters in Brief</a:t>
            </a:r>
          </a:p>
        </p:txBody>
      </p:sp>
      <p:sp>
        <p:nvSpPr>
          <p:cNvPr id="26" name="TextBox 25">
            <a:extLst>
              <a:ext uri="{FF2B5EF4-FFF2-40B4-BE49-F238E27FC236}">
                <a16:creationId xmlns:a16="http://schemas.microsoft.com/office/drawing/2014/main" id="{A361EE42-6DDF-4B04-970A-A3EBDBCD36DD}"/>
              </a:ext>
            </a:extLst>
          </p:cNvPr>
          <p:cNvSpPr txBox="1"/>
          <p:nvPr/>
        </p:nvSpPr>
        <p:spPr bwMode="gray">
          <a:xfrm>
            <a:off x="3994012" y="1932400"/>
            <a:ext cx="2406787" cy="207512"/>
          </a:xfrm>
          <a:prstGeom prst="rect">
            <a:avLst/>
          </a:prstGeom>
          <a:noFill/>
        </p:spPr>
        <p:txBody>
          <a:bodyPr wrap="square" lIns="0" tIns="0" rIns="0" bIns="0" rtlCol="0" anchor="t">
            <a:noAutofit/>
          </a:bodyPr>
          <a:lstStyle>
            <a:defPPr>
              <a:defRPr lang="en-US"/>
            </a:defPPr>
            <a:lvl1pPr algn="ctr">
              <a:spcBef>
                <a:spcPts val="500"/>
              </a:spcBef>
              <a:defRPr sz="1200"/>
            </a:lvl1pPr>
          </a:lstStyle>
          <a:p>
            <a:pPr marL="0" marR="0" lvl="0" indent="0" algn="l" defTabSz="537667" rtl="0" eaLnBrk="1" fontAlgn="auto" latinLnBrk="0" hangingPunct="1">
              <a:lnSpc>
                <a:spcPct val="100000"/>
              </a:lnSpc>
              <a:spcBef>
                <a:spcPts val="500"/>
              </a:spcBef>
              <a:spcAft>
                <a:spcPts val="0"/>
              </a:spcAft>
              <a:buClrTx/>
              <a:buSzTx/>
              <a:buFontTx/>
              <a:buNone/>
              <a:tabLst/>
              <a:defRPr/>
            </a:pPr>
            <a:r>
              <a:rPr kumimoji="0" lang="en-US" sz="900" b="0" i="1" u="none" strike="noStrike" kern="1200" cap="none" spc="0" normalizeH="0" baseline="0" noProof="0" dirty="0">
                <a:ln>
                  <a:noFill/>
                </a:ln>
                <a:solidFill>
                  <a:schemeClr val="bg1"/>
                </a:solidFill>
                <a:effectLst/>
                <a:uLnTx/>
                <a:uFillTx/>
                <a:latin typeface="Verdana"/>
                <a:ea typeface="+mn-ea"/>
                <a:cs typeface="+mn-cs"/>
              </a:rPr>
              <a:t>Percentage of Total Students</a:t>
            </a:r>
          </a:p>
        </p:txBody>
      </p:sp>
      <p:graphicFrame>
        <p:nvGraphicFramePr>
          <p:cNvPr id="27" name="Table 26">
            <a:extLst>
              <a:ext uri="{FF2B5EF4-FFF2-40B4-BE49-F238E27FC236}">
                <a16:creationId xmlns:a16="http://schemas.microsoft.com/office/drawing/2014/main" id="{D8D9ED7F-1F09-49F1-95E5-4B44DD085DA2}"/>
              </a:ext>
            </a:extLst>
          </p:cNvPr>
          <p:cNvGraphicFramePr>
            <a:graphicFrameLocks noGrp="1"/>
          </p:cNvGraphicFramePr>
          <p:nvPr/>
        </p:nvGraphicFramePr>
        <p:xfrm>
          <a:off x="4123674" y="2212600"/>
          <a:ext cx="1567372" cy="1399492"/>
        </p:xfrm>
        <a:graphic>
          <a:graphicData uri="http://schemas.openxmlformats.org/drawingml/2006/table">
            <a:tbl>
              <a:tblPr firstRow="1" bandRow="1">
                <a:tableStyleId>{7DF18680-E054-41AD-8BC1-D1AEF772440D}</a:tableStyleId>
              </a:tblPr>
              <a:tblGrid>
                <a:gridCol w="256730">
                  <a:extLst>
                    <a:ext uri="{9D8B030D-6E8A-4147-A177-3AD203B41FA5}">
                      <a16:colId xmlns:a16="http://schemas.microsoft.com/office/drawing/2014/main" val="4245995244"/>
                    </a:ext>
                  </a:extLst>
                </a:gridCol>
                <a:gridCol w="655321">
                  <a:extLst>
                    <a:ext uri="{9D8B030D-6E8A-4147-A177-3AD203B41FA5}">
                      <a16:colId xmlns:a16="http://schemas.microsoft.com/office/drawing/2014/main" val="2512522495"/>
                    </a:ext>
                  </a:extLst>
                </a:gridCol>
                <a:gridCol w="655321">
                  <a:extLst>
                    <a:ext uri="{9D8B030D-6E8A-4147-A177-3AD203B41FA5}">
                      <a16:colId xmlns:a16="http://schemas.microsoft.com/office/drawing/2014/main" val="4274865778"/>
                    </a:ext>
                  </a:extLst>
                </a:gridCol>
              </a:tblGrid>
              <a:tr h="552561">
                <a:tc rowSpan="2">
                  <a:txBody>
                    <a:bodyPr/>
                    <a:lstStyle/>
                    <a:p>
                      <a:pPr marL="0" marR="0" algn="ctr">
                        <a:lnSpc>
                          <a:spcPct val="107000"/>
                        </a:lnSpc>
                        <a:spcBef>
                          <a:spcPts val="0"/>
                        </a:spcBef>
                        <a:spcAft>
                          <a:spcPts val="0"/>
                        </a:spcAft>
                      </a:pPr>
                      <a:endParaRPr lang="en-US"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005" marR="36005" marT="0" marB="0"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1200" b="0" dirty="0">
                          <a:solidFill>
                            <a:schemeClr val="bg1"/>
                          </a:solidFill>
                          <a:effectLst/>
                        </a:rPr>
                        <a:t>18%</a:t>
                      </a:r>
                      <a:endParaRPr lang="en-US" sz="12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005" marR="36005"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0" marR="0" algn="ctr">
                        <a:lnSpc>
                          <a:spcPct val="107000"/>
                        </a:lnSpc>
                        <a:spcBef>
                          <a:spcPts val="0"/>
                        </a:spcBef>
                        <a:spcAft>
                          <a:spcPts val="0"/>
                        </a:spcAft>
                      </a:pPr>
                      <a:r>
                        <a:rPr lang="en-US" sz="1200" b="0" dirty="0">
                          <a:solidFill>
                            <a:schemeClr val="bg1"/>
                          </a:solidFill>
                          <a:effectLst/>
                        </a:rPr>
                        <a:t>16%</a:t>
                      </a:r>
                      <a:endParaRPr lang="en-US" sz="12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005" marR="36005"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4260327647"/>
                  </a:ext>
                </a:extLst>
              </a:tr>
              <a:tr h="552561">
                <a:tc vMerge="1">
                  <a:txBody>
                    <a:bodyPr/>
                    <a:lstStyle/>
                    <a:p>
                      <a:pPr marL="0" marR="0" algn="ctr">
                        <a:lnSpc>
                          <a:spcPct val="107000"/>
                        </a:lnSpc>
                        <a:spcBef>
                          <a:spcPts val="0"/>
                        </a:spcBef>
                        <a:spcAft>
                          <a:spcPts val="0"/>
                        </a:spcAft>
                      </a:pPr>
                      <a:endParaRPr lang="en-US"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005" marR="3600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algn="ctr">
                        <a:lnSpc>
                          <a:spcPct val="107000"/>
                        </a:lnSpc>
                        <a:spcBef>
                          <a:spcPts val="0"/>
                        </a:spcBef>
                        <a:spcAft>
                          <a:spcPts val="0"/>
                        </a:spcAft>
                      </a:pPr>
                      <a:r>
                        <a:rPr lang="en-US" sz="1200" b="0" dirty="0">
                          <a:solidFill>
                            <a:schemeClr val="bg1"/>
                          </a:solidFill>
                          <a:effectLst/>
                        </a:rPr>
                        <a:t>42%</a:t>
                      </a:r>
                      <a:endParaRPr lang="en-US" sz="12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005" marR="36005"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0" marR="0" algn="ctr">
                        <a:lnSpc>
                          <a:spcPct val="107000"/>
                        </a:lnSpc>
                        <a:spcBef>
                          <a:spcPts val="0"/>
                        </a:spcBef>
                        <a:spcAft>
                          <a:spcPts val="0"/>
                        </a:spcAft>
                      </a:pPr>
                      <a:r>
                        <a:rPr lang="en-US" sz="1200" b="0" dirty="0">
                          <a:solidFill>
                            <a:schemeClr val="bg1"/>
                          </a:solidFill>
                          <a:effectLst/>
                        </a:rPr>
                        <a:t>24%</a:t>
                      </a:r>
                      <a:endParaRPr lang="en-US" sz="12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005" marR="36005"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899478731"/>
                  </a:ext>
                </a:extLst>
              </a:tr>
              <a:tr h="294370">
                <a:tc>
                  <a:txBody>
                    <a:bodyPr/>
                    <a:lstStyle/>
                    <a:p>
                      <a:pPr marL="0" marR="0" algn="ctr">
                        <a:lnSpc>
                          <a:spcPct val="107000"/>
                        </a:lnSpc>
                        <a:spcBef>
                          <a:spcPts val="0"/>
                        </a:spcBef>
                        <a:spcAft>
                          <a:spcPts val="0"/>
                        </a:spcAft>
                      </a:pPr>
                      <a:endParaRPr lang="en-US"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005" marR="3600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algn="ctr">
                        <a:lnSpc>
                          <a:spcPct val="107000"/>
                        </a:lnSpc>
                        <a:spcBef>
                          <a:spcPts val="0"/>
                        </a:spcBef>
                        <a:spcAft>
                          <a:spcPts val="0"/>
                        </a:spcAft>
                      </a:pPr>
                      <a:endParaRPr lang="en-US"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005" marR="3600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gn="ctr">
                        <a:lnSpc>
                          <a:spcPct val="107000"/>
                        </a:lnSpc>
                        <a:spcBef>
                          <a:spcPts val="0"/>
                        </a:spcBef>
                        <a:spcAft>
                          <a:spcPts val="0"/>
                        </a:spcAft>
                      </a:pPr>
                      <a:endParaRPr lang="en-US"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005" marR="3600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007141844"/>
                  </a:ext>
                </a:extLst>
              </a:tr>
            </a:tbl>
          </a:graphicData>
        </a:graphic>
      </p:graphicFrame>
      <p:sp>
        <p:nvSpPr>
          <p:cNvPr id="31" name="Arrow: Up 30">
            <a:extLst>
              <a:ext uri="{FF2B5EF4-FFF2-40B4-BE49-F238E27FC236}">
                <a16:creationId xmlns:a16="http://schemas.microsoft.com/office/drawing/2014/main" id="{070B701A-DFE0-4D6F-A37A-E550A33AF2EE}"/>
              </a:ext>
            </a:extLst>
          </p:cNvPr>
          <p:cNvSpPr/>
          <p:nvPr/>
        </p:nvSpPr>
        <p:spPr bwMode="gray">
          <a:xfrm>
            <a:off x="4189355" y="2408228"/>
            <a:ext cx="130440" cy="708871"/>
          </a:xfrm>
          <a:prstGeom prst="up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Arrow: Up 31">
            <a:extLst>
              <a:ext uri="{FF2B5EF4-FFF2-40B4-BE49-F238E27FC236}">
                <a16:creationId xmlns:a16="http://schemas.microsoft.com/office/drawing/2014/main" id="{9A2A55D6-3ECF-46B1-B9FD-7A91C61C4E80}"/>
              </a:ext>
            </a:extLst>
          </p:cNvPr>
          <p:cNvSpPr/>
          <p:nvPr/>
        </p:nvSpPr>
        <p:spPr bwMode="gray">
          <a:xfrm rot="5400000">
            <a:off x="4974933" y="3007810"/>
            <a:ext cx="130440" cy="943507"/>
          </a:xfrm>
          <a:prstGeom prst="up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TextBox 22">
            <a:extLst>
              <a:ext uri="{FF2B5EF4-FFF2-40B4-BE49-F238E27FC236}">
                <a16:creationId xmlns:a16="http://schemas.microsoft.com/office/drawing/2014/main" id="{B6F27B50-89F8-4BE0-B8E5-3DB08611FA6D}"/>
              </a:ext>
            </a:extLst>
          </p:cNvPr>
          <p:cNvSpPr txBox="1"/>
          <p:nvPr/>
        </p:nvSpPr>
        <p:spPr bwMode="gray">
          <a:xfrm rot="16200000">
            <a:off x="3661809" y="2690212"/>
            <a:ext cx="843565" cy="128849"/>
          </a:xfrm>
          <a:prstGeom prst="rect">
            <a:avLst/>
          </a:prstGeom>
          <a:noFill/>
        </p:spPr>
        <p:txBody>
          <a:bodyPr wrap="square" lIns="0" tIns="0" rIns="0" bIns="0" rtlCol="0" anchor="ctr">
            <a:noAutofit/>
          </a:bodyPr>
          <a:lstStyle>
            <a:defPPr>
              <a:defRPr lang="en-US"/>
            </a:defPPr>
            <a:lvl1pPr algn="ctr">
              <a:spcBef>
                <a:spcPts val="500"/>
              </a:spcBef>
              <a:defRPr sz="1200"/>
            </a:lvl1pPr>
          </a:lstStyle>
          <a:p>
            <a:pPr marL="0" marR="0" lvl="0" indent="0" defTabSz="537667" rtl="0" eaLnBrk="1" fontAlgn="auto" latinLnBrk="0" hangingPunct="1">
              <a:lnSpc>
                <a:spcPct val="100000"/>
              </a:lnSpc>
              <a:spcBef>
                <a:spcPts val="500"/>
              </a:spcBef>
              <a:spcAft>
                <a:spcPts val="0"/>
              </a:spcAft>
              <a:buClrTx/>
              <a:buSzTx/>
              <a:buFontTx/>
              <a:buNone/>
              <a:tabLst/>
              <a:defRPr/>
            </a:pPr>
            <a:r>
              <a:rPr kumimoji="0" lang="en-US" sz="800" b="0" u="none" strike="noStrike" kern="1200" cap="none" spc="0" normalizeH="0" baseline="0" noProof="0" dirty="0">
                <a:ln>
                  <a:noFill/>
                </a:ln>
                <a:solidFill>
                  <a:schemeClr val="bg1"/>
                </a:solidFill>
                <a:effectLst/>
                <a:uLnTx/>
                <a:uFillTx/>
                <a:latin typeface="Verdana"/>
                <a:ea typeface="+mn-ea"/>
                <a:cs typeface="+mn-cs"/>
              </a:rPr>
              <a:t>Engagement</a:t>
            </a:r>
          </a:p>
        </p:txBody>
      </p:sp>
      <p:sp>
        <p:nvSpPr>
          <p:cNvPr id="24" name="TextBox 23">
            <a:extLst>
              <a:ext uri="{FF2B5EF4-FFF2-40B4-BE49-F238E27FC236}">
                <a16:creationId xmlns:a16="http://schemas.microsoft.com/office/drawing/2014/main" id="{9587A5E0-F63C-430C-B7A3-7513186D4B5A}"/>
              </a:ext>
            </a:extLst>
          </p:cNvPr>
          <p:cNvSpPr txBox="1"/>
          <p:nvPr/>
        </p:nvSpPr>
        <p:spPr bwMode="gray">
          <a:xfrm>
            <a:off x="4653450" y="3578294"/>
            <a:ext cx="766877" cy="106486"/>
          </a:xfrm>
          <a:prstGeom prst="rect">
            <a:avLst/>
          </a:prstGeom>
          <a:noFill/>
        </p:spPr>
        <p:txBody>
          <a:bodyPr wrap="square" lIns="0" tIns="0" rIns="0" bIns="0" rtlCol="0" anchor="ctr">
            <a:noAutofit/>
          </a:bodyPr>
          <a:lstStyle>
            <a:defPPr>
              <a:defRPr lang="en-US"/>
            </a:defPPr>
            <a:lvl1pPr algn="ctr">
              <a:spcBef>
                <a:spcPts val="500"/>
              </a:spcBef>
              <a:defRPr sz="1200"/>
            </a:lvl1pPr>
          </a:lstStyle>
          <a:p>
            <a:pPr marL="0" marR="0" lvl="0" indent="0" defTabSz="537667" rtl="0" eaLnBrk="1" fontAlgn="auto" latinLnBrk="0" hangingPunct="1">
              <a:lnSpc>
                <a:spcPct val="100000"/>
              </a:lnSpc>
              <a:spcBef>
                <a:spcPts val="500"/>
              </a:spcBef>
              <a:spcAft>
                <a:spcPts val="0"/>
              </a:spcAft>
              <a:buClrTx/>
              <a:buSzTx/>
              <a:buFontTx/>
              <a:buNone/>
              <a:tabLst/>
              <a:defRPr/>
            </a:pPr>
            <a:r>
              <a:rPr kumimoji="0" lang="en-US" sz="800" b="0" u="none" strike="noStrike" kern="1200" cap="none" spc="0" normalizeH="0" baseline="0" noProof="0" dirty="0">
                <a:ln>
                  <a:noFill/>
                </a:ln>
                <a:solidFill>
                  <a:schemeClr val="bg1"/>
                </a:solidFill>
                <a:effectLst/>
                <a:uLnTx/>
                <a:uFillTx/>
                <a:latin typeface="Verdana"/>
                <a:ea typeface="+mn-ea"/>
                <a:cs typeface="+mn-cs"/>
              </a:rPr>
              <a:t>Preparedness</a:t>
            </a:r>
          </a:p>
        </p:txBody>
      </p:sp>
      <p:pic>
        <p:nvPicPr>
          <p:cNvPr id="28" name="Picture 27">
            <a:extLst>
              <a:ext uri="{FF2B5EF4-FFF2-40B4-BE49-F238E27FC236}">
                <a16:creationId xmlns:a16="http://schemas.microsoft.com/office/drawing/2014/main" id="{80E297BA-FAB8-E841-AFD4-E451D32D2D3A}"/>
              </a:ext>
            </a:extLst>
          </p:cNvPr>
          <p:cNvPicPr/>
          <p:nvPr/>
        </p:nvPicPr>
        <p:blipFill rotWithShape="1">
          <a:blip r:embed="rId3"/>
          <a:srcRect/>
          <a:stretch/>
        </p:blipFill>
        <p:spPr bwMode="auto">
          <a:xfrm>
            <a:off x="306214" y="1700993"/>
            <a:ext cx="856667" cy="1130568"/>
          </a:xfrm>
          <a:prstGeom prst="rect">
            <a:avLst/>
          </a:prstGeom>
          <a:noFill/>
          <a:ln>
            <a:solidFill>
              <a:schemeClr val="bg1"/>
            </a:solidFill>
          </a:ln>
        </p:spPr>
      </p:pic>
      <p:grpSp>
        <p:nvGrpSpPr>
          <p:cNvPr id="7" name="Group 6">
            <a:extLst>
              <a:ext uri="{FF2B5EF4-FFF2-40B4-BE49-F238E27FC236}">
                <a16:creationId xmlns:a16="http://schemas.microsoft.com/office/drawing/2014/main" id="{56E7DBAF-B8EB-4B57-8697-DFC67FB49591}"/>
              </a:ext>
            </a:extLst>
          </p:cNvPr>
          <p:cNvGrpSpPr/>
          <p:nvPr/>
        </p:nvGrpSpPr>
        <p:grpSpPr>
          <a:xfrm>
            <a:off x="327656" y="1715948"/>
            <a:ext cx="823488" cy="1090695"/>
            <a:chOff x="39727" y="3010799"/>
            <a:chExt cx="823488" cy="1090695"/>
          </a:xfrm>
        </p:grpSpPr>
        <p:sp>
          <p:nvSpPr>
            <p:cNvPr id="30" name="Rectangle 29">
              <a:extLst>
                <a:ext uri="{FF2B5EF4-FFF2-40B4-BE49-F238E27FC236}">
                  <a16:creationId xmlns:a16="http://schemas.microsoft.com/office/drawing/2014/main" id="{D991C672-3672-5548-BE20-DD4E98DE7671}"/>
                </a:ext>
              </a:extLst>
            </p:cNvPr>
            <p:cNvSpPr/>
            <p:nvPr/>
          </p:nvSpPr>
          <p:spPr bwMode="gray">
            <a:xfrm>
              <a:off x="39727" y="3010799"/>
              <a:ext cx="823488" cy="1090695"/>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TextBox 34">
              <a:extLst>
                <a:ext uri="{FF2B5EF4-FFF2-40B4-BE49-F238E27FC236}">
                  <a16:creationId xmlns:a16="http://schemas.microsoft.com/office/drawing/2014/main" id="{438E3391-E96E-45B7-9BD2-D1A5D53F2322}"/>
                </a:ext>
              </a:extLst>
            </p:cNvPr>
            <p:cNvSpPr txBox="1"/>
            <p:nvPr/>
          </p:nvSpPr>
          <p:spPr>
            <a:xfrm>
              <a:off x="305284" y="3147227"/>
              <a:ext cx="330347" cy="717054"/>
            </a:xfrm>
            <a:prstGeom prst="rect">
              <a:avLst/>
            </a:prstGeom>
            <a:noFill/>
          </p:spPr>
          <p:txBody>
            <a:bodyPr wrap="square" lIns="0" tIns="0" rIns="0" bIns="0" rtlCol="0">
              <a:spAutoFit/>
            </a:bodyPr>
            <a:lstStyle/>
            <a:p>
              <a:pPr>
                <a:spcBef>
                  <a:spcPts val="500"/>
                </a:spcBef>
              </a:pPr>
              <a:r>
                <a:rPr lang="en-US" sz="4800" b="1" dirty="0">
                  <a:solidFill>
                    <a:schemeClr val="bg1"/>
                  </a:solidFill>
                  <a:latin typeface="+mj-lt"/>
                </a:rPr>
                <a:t>?</a:t>
              </a:r>
            </a:p>
          </p:txBody>
        </p:sp>
      </p:grpSp>
    </p:spTree>
    <p:extLst>
      <p:ext uri="{BB962C8B-B14F-4D97-AF65-F5344CB8AC3E}">
        <p14:creationId xmlns:p14="http://schemas.microsoft.com/office/powerpoint/2010/main" val="901960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bwMode="gray">
          <a:xfrm>
            <a:off x="266700" y="640267"/>
            <a:ext cx="5867400" cy="184666"/>
          </a:xfrm>
        </p:spPr>
        <p:txBody>
          <a:bodyPr/>
          <a:lstStyle/>
          <a:p>
            <a:r>
              <a:rPr lang="en-US" dirty="0"/>
              <a:t>2019 Student Communication Preferences Study Key Finding</a:t>
            </a:r>
          </a:p>
        </p:txBody>
      </p:sp>
      <p:sp>
        <p:nvSpPr>
          <p:cNvPr id="4" name="Text Placeholder 3"/>
          <p:cNvSpPr>
            <a:spLocks noGrp="1"/>
          </p:cNvSpPr>
          <p:nvPr>
            <p:ph type="body" sz="quarter" idx="12"/>
          </p:nvPr>
        </p:nvSpPr>
        <p:spPr bwMode="gray">
          <a:xfrm>
            <a:off x="266700" y="309824"/>
            <a:ext cx="5600700" cy="256480"/>
          </a:xfrm>
        </p:spPr>
        <p:txBody>
          <a:bodyPr/>
          <a:lstStyle/>
          <a:p>
            <a:r>
              <a:rPr lang="en-US" dirty="0"/>
              <a:t>Fun Fact: Parent Contact Information</a:t>
            </a:r>
          </a:p>
        </p:txBody>
      </p:sp>
      <p:sp>
        <p:nvSpPr>
          <p:cNvPr id="7" name="TextBox 6"/>
          <p:cNvSpPr txBox="1"/>
          <p:nvPr/>
        </p:nvSpPr>
        <p:spPr bwMode="gray">
          <a:xfrm>
            <a:off x="-5823746" y="1922719"/>
            <a:ext cx="4577443" cy="276999"/>
          </a:xfrm>
          <a:prstGeom prst="rect">
            <a:avLst/>
          </a:prstGeom>
          <a:noFill/>
        </p:spPr>
        <p:txBody>
          <a:bodyPr wrap="square" lIns="0" tIns="0" rIns="0" bIns="0" rtlCol="0">
            <a:spAutoFit/>
          </a:bodyPr>
          <a:lstStyle>
            <a:defPPr>
              <a:defRPr lang="en-US"/>
            </a:defPPr>
            <a:lvl1pPr algn="ctr">
              <a:spcBef>
                <a:spcPts val="500"/>
              </a:spcBef>
              <a:defRPr sz="1200"/>
            </a:lvl1p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1000" b="0" i="0" u="none" strike="noStrike" kern="1200" cap="none" spc="0" normalizeH="0" baseline="0" noProof="0" dirty="0">
                <a:ln>
                  <a:noFill/>
                </a:ln>
                <a:solidFill>
                  <a:srgbClr val="4F5861"/>
                </a:solidFill>
                <a:effectLst/>
                <a:uLnTx/>
                <a:uFillTx/>
                <a:latin typeface="Verdana"/>
                <a:ea typeface="+mn-ea"/>
                <a:cs typeface="+mn-cs"/>
              </a:rPr>
              <a:t>Regional Growth in High School Graduates</a:t>
            </a:r>
            <a:br>
              <a:rPr kumimoji="0" lang="en-US" sz="1000" b="0" i="0" u="none" strike="noStrike" kern="1200" cap="none" spc="0" normalizeH="0" baseline="0" noProof="0" dirty="0">
                <a:ln>
                  <a:noFill/>
                </a:ln>
                <a:solidFill>
                  <a:srgbClr val="4F5861"/>
                </a:solidFill>
                <a:effectLst/>
                <a:uLnTx/>
                <a:uFillTx/>
                <a:latin typeface="Verdana"/>
                <a:ea typeface="+mn-ea"/>
                <a:cs typeface="+mn-cs"/>
              </a:rPr>
            </a:br>
            <a:r>
              <a:rPr kumimoji="0" lang="en-US" sz="800" b="0" i="1" u="none" strike="noStrike" kern="1200" cap="none" spc="0" normalizeH="0" baseline="0" noProof="0" dirty="0">
                <a:ln>
                  <a:noFill/>
                </a:ln>
                <a:solidFill>
                  <a:srgbClr val="4F5861"/>
                </a:solidFill>
                <a:effectLst/>
                <a:uLnTx/>
                <a:uFillTx/>
                <a:latin typeface="Verdana"/>
                <a:ea typeface="+mn-ea"/>
                <a:cs typeface="+mn-cs"/>
              </a:rPr>
              <a:t>2011-2022</a:t>
            </a:r>
          </a:p>
        </p:txBody>
      </p:sp>
      <p:sp>
        <p:nvSpPr>
          <p:cNvPr id="8" name="TextBox 7"/>
          <p:cNvSpPr txBox="1"/>
          <p:nvPr/>
        </p:nvSpPr>
        <p:spPr bwMode="gray">
          <a:xfrm>
            <a:off x="-5842135" y="1490357"/>
            <a:ext cx="4577443" cy="215444"/>
          </a:xfrm>
          <a:prstGeom prst="rect">
            <a:avLst/>
          </a:prstGeom>
          <a:noFill/>
        </p:spPr>
        <p:txBody>
          <a:bodyPr wrap="square" lIns="0" tIns="0" rIns="0" bIns="0" rtlCol="0">
            <a:spAutoFit/>
          </a:bodyPr>
          <a:lstStyle>
            <a:defPPr>
              <a:defRPr lang="en-US"/>
            </a:defPPr>
            <a:lvl1pPr algn="ctr">
              <a:spcBef>
                <a:spcPts val="500"/>
              </a:spcBef>
              <a:defRPr sz="1200"/>
            </a:lvl1p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1400" b="0" i="0" u="none" strike="noStrike" kern="1200" cap="none" spc="0" normalizeH="0" baseline="0" noProof="0" dirty="0">
                <a:ln>
                  <a:noFill/>
                </a:ln>
                <a:solidFill>
                  <a:srgbClr val="4F5861"/>
                </a:solidFill>
                <a:effectLst/>
                <a:uLnTx/>
                <a:uFillTx/>
                <a:latin typeface="Verdana"/>
                <a:ea typeface="+mn-ea"/>
                <a:cs typeface="+mn-cs"/>
              </a:rPr>
              <a:t>Mixed Demographic Fortunes</a:t>
            </a:r>
            <a:endParaRPr kumimoji="0" lang="en-US" sz="1200" b="0" i="0" u="none" strike="noStrike" kern="1200" cap="none" spc="0" normalizeH="0" baseline="0" noProof="0" dirty="0">
              <a:ln>
                <a:noFill/>
              </a:ln>
              <a:solidFill>
                <a:srgbClr val="4F5861"/>
              </a:solidFill>
              <a:effectLst/>
              <a:uLnTx/>
              <a:uFillTx/>
              <a:latin typeface="Verdana"/>
              <a:ea typeface="+mn-ea"/>
              <a:cs typeface="+mn-cs"/>
            </a:endParaRPr>
          </a:p>
        </p:txBody>
      </p:sp>
      <p:sp>
        <p:nvSpPr>
          <p:cNvPr id="105" name="Rectangle 104"/>
          <p:cNvSpPr/>
          <p:nvPr/>
        </p:nvSpPr>
        <p:spPr bwMode="gray">
          <a:xfrm>
            <a:off x="-12537440" y="2395178"/>
            <a:ext cx="3779520" cy="5113528"/>
          </a:xfrm>
          <a:prstGeom prst="rect">
            <a:avLst/>
          </a:prstGeom>
          <a:solidFill>
            <a:schemeClr val="bg2"/>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06" name="Rectangle 105"/>
          <p:cNvSpPr/>
          <p:nvPr/>
        </p:nvSpPr>
        <p:spPr bwMode="gray">
          <a:xfrm>
            <a:off x="-12628880" y="3313495"/>
            <a:ext cx="3972560" cy="1487883"/>
          </a:xfrm>
          <a:prstGeom prst="rect">
            <a:avLst/>
          </a:prstGeom>
          <a:solidFill>
            <a:schemeClr val="bg1"/>
          </a:solidFill>
          <a:ln w="1905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07" name="Rectangle 106"/>
          <p:cNvSpPr/>
          <p:nvPr/>
        </p:nvSpPr>
        <p:spPr bwMode="gray">
          <a:xfrm>
            <a:off x="-8492336" y="2395178"/>
            <a:ext cx="2060457" cy="5113528"/>
          </a:xfrm>
          <a:prstGeom prst="rect">
            <a:avLst/>
          </a:prstGeom>
          <a:solidFill>
            <a:schemeClr val="bg2"/>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08" name="Rectangle 107"/>
          <p:cNvSpPr/>
          <p:nvPr/>
        </p:nvSpPr>
        <p:spPr bwMode="gray">
          <a:xfrm>
            <a:off x="-15343718" y="2395178"/>
            <a:ext cx="2524683" cy="5113528"/>
          </a:xfrm>
          <a:prstGeom prst="rect">
            <a:avLst/>
          </a:prstGeom>
          <a:solidFill>
            <a:schemeClr val="bg2"/>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09" name="TextBox 108"/>
          <p:cNvSpPr txBox="1"/>
          <p:nvPr/>
        </p:nvSpPr>
        <p:spPr bwMode="gray">
          <a:xfrm>
            <a:off x="-15110866" y="2061219"/>
            <a:ext cx="2156022" cy="184666"/>
          </a:xfrm>
          <a:prstGeom prst="rect">
            <a:avLst/>
          </a:prstGeom>
          <a:noFill/>
        </p:spPr>
        <p:txBody>
          <a:bodyPr wrap="square" lIns="0" tIns="0" rIns="0" bIns="0" rtlCol="0">
            <a:sp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1200" b="0" i="0" u="none" strike="noStrike" kern="1200" cap="none" spc="0" normalizeH="0" baseline="0" noProof="0" dirty="0">
                <a:ln>
                  <a:noFill/>
                </a:ln>
                <a:solidFill>
                  <a:srgbClr val="4F5861"/>
                </a:solidFill>
                <a:effectLst/>
                <a:uLnTx/>
                <a:uFillTx/>
                <a:latin typeface="Verdana"/>
                <a:ea typeface="+mn-ea"/>
                <a:cs typeface="+mn-cs"/>
              </a:rPr>
              <a:t>A Shifting Context</a:t>
            </a:r>
            <a:endParaRPr kumimoji="0" lang="en-US" sz="1200" b="0" i="1" u="none" strike="noStrike" kern="1200" cap="none" spc="0" normalizeH="0" baseline="0" noProof="0" dirty="0">
              <a:ln>
                <a:noFill/>
              </a:ln>
              <a:solidFill>
                <a:srgbClr val="4F5861"/>
              </a:solidFill>
              <a:effectLst/>
              <a:uLnTx/>
              <a:uFillTx/>
              <a:latin typeface="Verdana"/>
              <a:ea typeface="+mn-ea"/>
              <a:cs typeface="+mn-cs"/>
            </a:endParaRPr>
          </a:p>
        </p:txBody>
      </p:sp>
      <p:sp>
        <p:nvSpPr>
          <p:cNvPr id="110" name="TextBox 109"/>
          <p:cNvSpPr txBox="1"/>
          <p:nvPr/>
        </p:nvSpPr>
        <p:spPr bwMode="gray">
          <a:xfrm>
            <a:off x="-12537440" y="2069275"/>
            <a:ext cx="3779520" cy="184666"/>
          </a:xfrm>
          <a:prstGeom prst="rect">
            <a:avLst/>
          </a:prstGeom>
          <a:noFill/>
        </p:spPr>
        <p:txBody>
          <a:bodyPr wrap="square" lIns="0" tIns="0" rIns="0" bIns="0" rtlCol="0">
            <a:sp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1200" b="0" i="0" u="none" strike="noStrike" kern="1200" cap="none" spc="0" normalizeH="0" baseline="0" noProof="0" dirty="0">
                <a:ln>
                  <a:noFill/>
                </a:ln>
                <a:solidFill>
                  <a:srgbClr val="4F5861"/>
                </a:solidFill>
                <a:effectLst/>
                <a:uLnTx/>
                <a:uFillTx/>
                <a:latin typeface="Verdana"/>
                <a:ea typeface="+mn-ea"/>
                <a:cs typeface="+mn-cs"/>
              </a:rPr>
              <a:t>A Focused Response</a:t>
            </a:r>
            <a:endParaRPr kumimoji="0" lang="en-US" sz="1200" b="0" i="1" u="none" strike="noStrike" kern="1200" cap="none" spc="0" normalizeH="0" baseline="0" noProof="0" dirty="0">
              <a:ln>
                <a:noFill/>
              </a:ln>
              <a:solidFill>
                <a:srgbClr val="4F5861"/>
              </a:solidFill>
              <a:effectLst/>
              <a:uLnTx/>
              <a:uFillTx/>
              <a:latin typeface="Verdana"/>
              <a:ea typeface="+mn-ea"/>
              <a:cs typeface="+mn-cs"/>
            </a:endParaRPr>
          </a:p>
        </p:txBody>
      </p:sp>
      <p:sp>
        <p:nvSpPr>
          <p:cNvPr id="111" name="TextBox 110"/>
          <p:cNvSpPr txBox="1"/>
          <p:nvPr/>
        </p:nvSpPr>
        <p:spPr bwMode="gray">
          <a:xfrm>
            <a:off x="-8519863" y="2084369"/>
            <a:ext cx="2156022" cy="184666"/>
          </a:xfrm>
          <a:prstGeom prst="rect">
            <a:avLst/>
          </a:prstGeom>
          <a:noFill/>
        </p:spPr>
        <p:txBody>
          <a:bodyPr wrap="square" lIns="0" tIns="0" rIns="0" bIns="0" rtlCol="0">
            <a:sp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1200" b="0" i="0" u="none" strike="noStrike" kern="1200" cap="none" spc="0" normalizeH="0" baseline="0" noProof="0" dirty="0">
                <a:ln>
                  <a:noFill/>
                </a:ln>
                <a:solidFill>
                  <a:srgbClr val="4F5861"/>
                </a:solidFill>
                <a:effectLst/>
                <a:uLnTx/>
                <a:uFillTx/>
                <a:latin typeface="Verdana"/>
                <a:ea typeface="+mn-ea"/>
                <a:cs typeface="+mn-cs"/>
              </a:rPr>
              <a:t>A Decisive Result</a:t>
            </a:r>
            <a:endParaRPr kumimoji="0" lang="en-US" sz="1200" b="0" i="1" u="none" strike="noStrike" kern="1200" cap="none" spc="0" normalizeH="0" baseline="0" noProof="0" dirty="0">
              <a:ln>
                <a:noFill/>
              </a:ln>
              <a:solidFill>
                <a:srgbClr val="4F5861"/>
              </a:solidFill>
              <a:effectLst/>
              <a:uLnTx/>
              <a:uFillTx/>
              <a:latin typeface="Verdana"/>
              <a:ea typeface="+mn-ea"/>
              <a:cs typeface="+mn-cs"/>
            </a:endParaRPr>
          </a:p>
        </p:txBody>
      </p:sp>
      <p:sp>
        <p:nvSpPr>
          <p:cNvPr id="112" name="TextBox 111"/>
          <p:cNvSpPr txBox="1"/>
          <p:nvPr/>
        </p:nvSpPr>
        <p:spPr bwMode="gray">
          <a:xfrm>
            <a:off x="-15215121" y="2543011"/>
            <a:ext cx="2371624" cy="369332"/>
          </a:xfrm>
          <a:prstGeom prst="rect">
            <a:avLst/>
          </a:prstGeom>
          <a:noFill/>
        </p:spPr>
        <p:txBody>
          <a:bodyPr wrap="square" lIns="0" tIns="0" rIns="0" bIns="0" rtlCol="0">
            <a:sp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1200" b="0" i="0" u="none" strike="noStrike" kern="1200" cap="none" spc="0" normalizeH="0" baseline="0" noProof="0" dirty="0">
                <a:ln>
                  <a:noFill/>
                </a:ln>
                <a:solidFill>
                  <a:srgbClr val="4F5861"/>
                </a:solidFill>
                <a:effectLst/>
                <a:uLnTx/>
                <a:uFillTx/>
                <a:latin typeface="Verdana"/>
                <a:ea typeface="+mn-ea"/>
                <a:cs typeface="+mn-cs"/>
              </a:rPr>
              <a:t>Rise of the Small-Scale Campaign Donor</a:t>
            </a:r>
            <a:endParaRPr kumimoji="0" lang="en-US" sz="1200" b="0" i="1" u="none" strike="noStrike" kern="1200" cap="none" spc="0" normalizeH="0" baseline="0" noProof="0" dirty="0">
              <a:ln>
                <a:noFill/>
              </a:ln>
              <a:solidFill>
                <a:srgbClr val="4F5861"/>
              </a:solidFill>
              <a:effectLst/>
              <a:uLnTx/>
              <a:uFillTx/>
              <a:latin typeface="Verdana"/>
              <a:ea typeface="+mn-ea"/>
              <a:cs typeface="+mn-cs"/>
            </a:endParaRPr>
          </a:p>
        </p:txBody>
      </p:sp>
      <p:sp>
        <p:nvSpPr>
          <p:cNvPr id="113" name="TextBox 112"/>
          <p:cNvSpPr txBox="1"/>
          <p:nvPr/>
        </p:nvSpPr>
        <p:spPr bwMode="gray">
          <a:xfrm>
            <a:off x="-15272996" y="5351599"/>
            <a:ext cx="2371624" cy="184666"/>
          </a:xfrm>
          <a:prstGeom prst="rect">
            <a:avLst/>
          </a:prstGeom>
          <a:noFill/>
        </p:spPr>
        <p:txBody>
          <a:bodyPr wrap="square" lIns="0" tIns="0" rIns="0" bIns="0" rtlCol="0">
            <a:sp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1200" b="0" i="0" u="none" strike="noStrike" kern="1200" cap="none" spc="0" normalizeH="0" baseline="0" noProof="0" dirty="0">
                <a:ln>
                  <a:noFill/>
                </a:ln>
                <a:solidFill>
                  <a:srgbClr val="4F5861"/>
                </a:solidFill>
                <a:effectLst/>
                <a:uLnTx/>
                <a:uFillTx/>
                <a:latin typeface="Verdana"/>
                <a:ea typeface="+mn-ea"/>
                <a:cs typeface="+mn-cs"/>
              </a:rPr>
              <a:t>Rise of the Political Internet</a:t>
            </a:r>
            <a:endParaRPr kumimoji="0" lang="en-US" sz="1200" b="0" i="1" u="none" strike="noStrike" kern="1200" cap="none" spc="0" normalizeH="0" baseline="0" noProof="0" dirty="0">
              <a:ln>
                <a:noFill/>
              </a:ln>
              <a:solidFill>
                <a:srgbClr val="4F5861"/>
              </a:solidFill>
              <a:effectLst/>
              <a:uLnTx/>
              <a:uFillTx/>
              <a:latin typeface="Verdana"/>
              <a:ea typeface="+mn-ea"/>
              <a:cs typeface="+mn-cs"/>
            </a:endParaRPr>
          </a:p>
        </p:txBody>
      </p:sp>
      <p:sp>
        <p:nvSpPr>
          <p:cNvPr id="114" name="Rectangle 113"/>
          <p:cNvSpPr/>
          <p:nvPr/>
        </p:nvSpPr>
        <p:spPr bwMode="gray">
          <a:xfrm>
            <a:off x="-8014019" y="3201540"/>
            <a:ext cx="170332" cy="170332"/>
          </a:xfrm>
          <a:prstGeom prst="rect">
            <a:avLst/>
          </a:prstGeom>
          <a:solidFill>
            <a:schemeClr val="accent3"/>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15" name="Text Placeholder 19"/>
          <p:cNvSpPr>
            <a:spLocks noGrp="1"/>
          </p:cNvSpPr>
          <p:nvPr>
            <p:ph type="body" sz="quarter" idx="4294967295"/>
          </p:nvPr>
        </p:nvSpPr>
        <p:spPr bwMode="gray">
          <a:xfrm>
            <a:off x="-7769912" y="3218880"/>
            <a:ext cx="1070195" cy="123111"/>
          </a:xfrm>
          <a:prstGeom prst="rect">
            <a:avLst/>
          </a:prstGeom>
        </p:spPr>
        <p:txBody>
          <a:bodyPr/>
          <a:lstStyle/>
          <a:p>
            <a:pPr>
              <a:spcBef>
                <a:spcPts val="500"/>
              </a:spcBef>
            </a:pPr>
            <a:r>
              <a:rPr lang="en-US" sz="800" dirty="0"/>
              <a:t>Less than $200</a:t>
            </a:r>
            <a:endParaRPr lang="en-US" sz="800" i="1" dirty="0"/>
          </a:p>
        </p:txBody>
      </p:sp>
      <p:sp>
        <p:nvSpPr>
          <p:cNvPr id="116" name="Rectangle 115"/>
          <p:cNvSpPr/>
          <p:nvPr/>
        </p:nvSpPr>
        <p:spPr bwMode="gray">
          <a:xfrm>
            <a:off x="-8025373" y="2979403"/>
            <a:ext cx="170332" cy="170332"/>
          </a:xfrm>
          <a:prstGeom prst="rect">
            <a:avLst/>
          </a:prstGeom>
          <a:solidFill>
            <a:schemeClr val="bg1"/>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17" name="Text Placeholder 19"/>
          <p:cNvSpPr>
            <a:spLocks noGrp="1"/>
          </p:cNvSpPr>
          <p:nvPr>
            <p:ph type="body" sz="quarter" idx="4294967295"/>
          </p:nvPr>
        </p:nvSpPr>
        <p:spPr bwMode="gray">
          <a:xfrm>
            <a:off x="-7801585" y="2996743"/>
            <a:ext cx="1093482" cy="123111"/>
          </a:xfrm>
          <a:prstGeom prst="rect">
            <a:avLst/>
          </a:prstGeom>
        </p:spPr>
        <p:txBody>
          <a:bodyPr/>
          <a:lstStyle/>
          <a:p>
            <a:pPr>
              <a:spcBef>
                <a:spcPts val="500"/>
              </a:spcBef>
            </a:pPr>
            <a:r>
              <a:rPr lang="en-US" sz="800" dirty="0"/>
              <a:t>More than $200</a:t>
            </a:r>
            <a:endParaRPr lang="en-US" sz="800" i="1" dirty="0"/>
          </a:p>
        </p:txBody>
      </p:sp>
      <p:sp>
        <p:nvSpPr>
          <p:cNvPr id="118" name="Text Placeholder 19"/>
          <p:cNvSpPr>
            <a:spLocks noGrp="1"/>
          </p:cNvSpPr>
          <p:nvPr>
            <p:ph type="body" sz="quarter" idx="4294967295"/>
          </p:nvPr>
        </p:nvSpPr>
        <p:spPr bwMode="gray">
          <a:xfrm>
            <a:off x="-8367209" y="2580587"/>
            <a:ext cx="1781262" cy="184666"/>
          </a:xfrm>
          <a:prstGeom prst="rect">
            <a:avLst/>
          </a:prstGeom>
        </p:spPr>
        <p:txBody>
          <a:bodyPr/>
          <a:lstStyle/>
          <a:p>
            <a:pPr algn="ctr">
              <a:spcBef>
                <a:spcPts val="500"/>
              </a:spcBef>
            </a:pPr>
            <a:r>
              <a:rPr lang="en-US" sz="1200" dirty="0"/>
              <a:t>Total Contributions</a:t>
            </a:r>
          </a:p>
        </p:txBody>
      </p:sp>
      <p:sp>
        <p:nvSpPr>
          <p:cNvPr id="119" name="TextBox 118"/>
          <p:cNvSpPr txBox="1"/>
          <p:nvPr/>
        </p:nvSpPr>
        <p:spPr bwMode="gray">
          <a:xfrm>
            <a:off x="-15215121" y="3125414"/>
            <a:ext cx="2279024" cy="307777"/>
          </a:xfrm>
          <a:prstGeom prst="rect">
            <a:avLst/>
          </a:prstGeom>
          <a:noFill/>
        </p:spPr>
        <p:txBody>
          <a:bodyPr wrap="square" lIns="0" tIns="0" rIns="0" bIns="0" rtlCol="0">
            <a:sp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1000" b="0" i="0" u="none" strike="noStrike" kern="1200" cap="none" spc="0" normalizeH="0" baseline="0" noProof="0" dirty="0">
                <a:ln>
                  <a:noFill/>
                </a:ln>
                <a:solidFill>
                  <a:srgbClr val="4F5861"/>
                </a:solidFill>
                <a:effectLst/>
                <a:uLnTx/>
                <a:uFillTx/>
                <a:latin typeface="Verdana"/>
                <a:ea typeface="+mn-ea"/>
                <a:cs typeface="+mn-cs"/>
              </a:rPr>
              <a:t>2002 legislation caps individual contributions to political campaigns</a:t>
            </a:r>
          </a:p>
        </p:txBody>
      </p:sp>
      <p:sp>
        <p:nvSpPr>
          <p:cNvPr id="120" name="TextBox 119"/>
          <p:cNvSpPr txBox="1"/>
          <p:nvPr/>
        </p:nvSpPr>
        <p:spPr bwMode="gray">
          <a:xfrm>
            <a:off x="-15145384" y="5615818"/>
            <a:ext cx="2190540" cy="461665"/>
          </a:xfrm>
          <a:prstGeom prst="rect">
            <a:avLst/>
          </a:prstGeom>
          <a:noFill/>
        </p:spPr>
        <p:txBody>
          <a:bodyPr wrap="square" lIns="0" tIns="0" rIns="0" bIns="0" rtlCol="0">
            <a:sp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1000" b="0" i="0" u="none" strike="noStrike" kern="1200" cap="none" spc="0" normalizeH="0" baseline="0" noProof="0" dirty="0">
                <a:ln>
                  <a:noFill/>
                </a:ln>
                <a:solidFill>
                  <a:srgbClr val="4F5861"/>
                </a:solidFill>
                <a:effectLst/>
                <a:uLnTx/>
                <a:uFillTx/>
                <a:latin typeface="Verdana"/>
                <a:ea typeface="+mn-ea"/>
                <a:cs typeface="+mn-cs"/>
              </a:rPr>
              <a:t>% of U.S. Adults </a:t>
            </a:r>
            <a:br>
              <a:rPr kumimoji="0" lang="en-US" sz="1000" b="0" i="0" u="none" strike="noStrike" kern="1200" cap="none" spc="0" normalizeH="0" baseline="0" noProof="0" dirty="0">
                <a:ln>
                  <a:noFill/>
                </a:ln>
                <a:solidFill>
                  <a:srgbClr val="4F5861"/>
                </a:solidFill>
                <a:effectLst/>
                <a:uLnTx/>
                <a:uFillTx/>
                <a:latin typeface="Verdana"/>
                <a:ea typeface="+mn-ea"/>
                <a:cs typeface="+mn-cs"/>
              </a:rPr>
            </a:br>
            <a:r>
              <a:rPr kumimoji="0" lang="en-US" sz="1000" b="0" i="0" u="none" strike="noStrike" kern="1200" cap="none" spc="0" normalizeH="0" baseline="0" noProof="0" dirty="0">
                <a:ln>
                  <a:noFill/>
                </a:ln>
                <a:solidFill>
                  <a:srgbClr val="4F5861"/>
                </a:solidFill>
                <a:effectLst/>
                <a:uLnTx/>
                <a:uFillTx/>
                <a:latin typeface="Verdana"/>
                <a:ea typeface="+mn-ea"/>
                <a:cs typeface="+mn-cs"/>
              </a:rPr>
              <a:t>Politically Active Online</a:t>
            </a:r>
            <a:br>
              <a:rPr kumimoji="0" lang="en-US" sz="1000" b="0" i="0" u="none" strike="noStrike" kern="1200" cap="none" spc="0" normalizeH="0" baseline="0" noProof="0" dirty="0">
                <a:ln>
                  <a:noFill/>
                </a:ln>
                <a:solidFill>
                  <a:srgbClr val="4F5861"/>
                </a:solidFill>
                <a:effectLst/>
                <a:uLnTx/>
                <a:uFillTx/>
                <a:latin typeface="Verdana"/>
                <a:ea typeface="+mn-ea"/>
                <a:cs typeface="+mn-cs"/>
              </a:rPr>
            </a:br>
            <a:r>
              <a:rPr kumimoji="0" lang="en-US" sz="1000" b="0" i="1" u="none" strike="noStrike" kern="1200" cap="none" spc="0" normalizeH="0" baseline="0" noProof="0" dirty="0">
                <a:ln>
                  <a:noFill/>
                </a:ln>
                <a:solidFill>
                  <a:srgbClr val="4F5861"/>
                </a:solidFill>
                <a:effectLst/>
                <a:uLnTx/>
                <a:uFillTx/>
                <a:latin typeface="Verdana"/>
                <a:ea typeface="+mn-ea"/>
                <a:cs typeface="+mn-cs"/>
              </a:rPr>
              <a:t>2004 vs. 2008</a:t>
            </a:r>
          </a:p>
        </p:txBody>
      </p:sp>
      <p:sp>
        <p:nvSpPr>
          <p:cNvPr id="121" name="Rectangle 120"/>
          <p:cNvSpPr/>
          <p:nvPr/>
        </p:nvSpPr>
        <p:spPr bwMode="gray">
          <a:xfrm>
            <a:off x="-10505452" y="5451048"/>
            <a:ext cx="170332" cy="170332"/>
          </a:xfrm>
          <a:prstGeom prst="rect">
            <a:avLst/>
          </a:prstGeom>
          <a:solidFill>
            <a:schemeClr val="accent3"/>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22" name="Text Placeholder 19"/>
          <p:cNvSpPr>
            <a:spLocks noGrp="1"/>
          </p:cNvSpPr>
          <p:nvPr>
            <p:ph type="body" sz="quarter" idx="4294967295"/>
          </p:nvPr>
        </p:nvSpPr>
        <p:spPr bwMode="gray">
          <a:xfrm>
            <a:off x="-10261344" y="5468388"/>
            <a:ext cx="1345944" cy="153888"/>
          </a:xfrm>
          <a:prstGeom prst="rect">
            <a:avLst/>
          </a:prstGeom>
        </p:spPr>
        <p:txBody>
          <a:bodyPr/>
          <a:lstStyle/>
          <a:p>
            <a:pPr>
              <a:spcBef>
                <a:spcPts val="500"/>
              </a:spcBef>
            </a:pPr>
            <a:r>
              <a:rPr lang="en-US" sz="1000" b="1" dirty="0"/>
              <a:t>Obama</a:t>
            </a:r>
            <a:r>
              <a:rPr lang="en-US" sz="1000" dirty="0"/>
              <a:t> Supporters</a:t>
            </a:r>
            <a:endParaRPr lang="en-US" sz="1000" i="1" dirty="0"/>
          </a:p>
        </p:txBody>
      </p:sp>
      <p:sp>
        <p:nvSpPr>
          <p:cNvPr id="123" name="Rectangle 122"/>
          <p:cNvSpPr/>
          <p:nvPr/>
        </p:nvSpPr>
        <p:spPr bwMode="gray">
          <a:xfrm>
            <a:off x="-12222316" y="5450874"/>
            <a:ext cx="170332" cy="170332"/>
          </a:xfrm>
          <a:prstGeom prst="rect">
            <a:avLst/>
          </a:prstGeom>
          <a:solidFill>
            <a:schemeClr val="bg1"/>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24" name="Text Placeholder 19"/>
          <p:cNvSpPr>
            <a:spLocks noGrp="1"/>
          </p:cNvSpPr>
          <p:nvPr>
            <p:ph type="body" sz="quarter" idx="4294967295"/>
          </p:nvPr>
        </p:nvSpPr>
        <p:spPr bwMode="gray">
          <a:xfrm>
            <a:off x="-11998528" y="5468214"/>
            <a:ext cx="1389088" cy="307777"/>
          </a:xfrm>
          <a:prstGeom prst="rect">
            <a:avLst/>
          </a:prstGeom>
        </p:spPr>
        <p:txBody>
          <a:bodyPr/>
          <a:lstStyle/>
          <a:p>
            <a:pPr>
              <a:spcBef>
                <a:spcPts val="500"/>
              </a:spcBef>
            </a:pPr>
            <a:r>
              <a:rPr lang="en-US" sz="1000" b="1" dirty="0"/>
              <a:t>McCain</a:t>
            </a:r>
            <a:r>
              <a:rPr lang="en-US" sz="1000" dirty="0"/>
              <a:t> Supporters</a:t>
            </a:r>
            <a:endParaRPr lang="en-US" sz="1000" i="1" dirty="0"/>
          </a:p>
        </p:txBody>
      </p:sp>
      <p:cxnSp>
        <p:nvCxnSpPr>
          <p:cNvPr id="125" name="Straight Connector 124"/>
          <p:cNvCxnSpPr/>
          <p:nvPr/>
        </p:nvCxnSpPr>
        <p:spPr bwMode="gray">
          <a:xfrm>
            <a:off x="-11009856" y="5782843"/>
            <a:ext cx="0" cy="1471863"/>
          </a:xfrm>
          <a:prstGeom prst="line">
            <a:avLst/>
          </a:prstGeom>
          <a:ln w="12700">
            <a:solidFill>
              <a:schemeClr val="accent3"/>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26" name="TextBox 125"/>
          <p:cNvSpPr txBox="1"/>
          <p:nvPr/>
        </p:nvSpPr>
        <p:spPr bwMode="gray">
          <a:xfrm>
            <a:off x="-12259762" y="5863503"/>
            <a:ext cx="1153705" cy="307777"/>
          </a:xfrm>
          <a:prstGeom prst="rect">
            <a:avLst/>
          </a:prstGeom>
          <a:noFill/>
        </p:spPr>
        <p:txBody>
          <a:bodyPr wrap="square" lIns="0" tIns="0" rIns="0" bIns="0" rtlCol="0">
            <a:spAutoFit/>
          </a:bodyPr>
          <a:lstStyle/>
          <a:p>
            <a:pPr marL="0" marR="0" lvl="0" indent="0" algn="r" defTabSz="537667" rtl="0" eaLnBrk="1" fontAlgn="auto" latinLnBrk="0" hangingPunct="1">
              <a:lnSpc>
                <a:spcPct val="100000"/>
              </a:lnSpc>
              <a:spcBef>
                <a:spcPts val="500"/>
              </a:spcBef>
              <a:spcAft>
                <a:spcPts val="0"/>
              </a:spcAft>
              <a:buClrTx/>
              <a:buSzTx/>
              <a:buFontTx/>
              <a:buNone/>
              <a:tabLst/>
              <a:defRPr/>
            </a:pPr>
            <a:r>
              <a:rPr kumimoji="0" lang="en-US" sz="1000" b="0" i="1" u="none" strike="noStrike" kern="1200" cap="none" spc="0" normalizeH="0" baseline="0" noProof="0" dirty="0">
                <a:ln>
                  <a:noFill/>
                </a:ln>
                <a:solidFill>
                  <a:srgbClr val="4F5861"/>
                </a:solidFill>
                <a:effectLst/>
                <a:uLnTx/>
                <a:uFillTx/>
                <a:latin typeface="Verdana"/>
                <a:ea typeface="+mn-ea"/>
                <a:cs typeface="+mn-cs"/>
              </a:rPr>
              <a:t>Signed up for election updates</a:t>
            </a:r>
          </a:p>
        </p:txBody>
      </p:sp>
      <p:sp>
        <p:nvSpPr>
          <p:cNvPr id="127" name="Rectangle 126"/>
          <p:cNvSpPr/>
          <p:nvPr/>
        </p:nvSpPr>
        <p:spPr bwMode="gray">
          <a:xfrm>
            <a:off x="-11011850" y="5810777"/>
            <a:ext cx="778497" cy="170332"/>
          </a:xfrm>
          <a:prstGeom prst="rect">
            <a:avLst/>
          </a:prstGeom>
          <a:solidFill>
            <a:schemeClr val="bg1"/>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28" name="Rectangle 127"/>
          <p:cNvSpPr/>
          <p:nvPr/>
        </p:nvSpPr>
        <p:spPr bwMode="gray">
          <a:xfrm>
            <a:off x="-11011850" y="6023488"/>
            <a:ext cx="1573210" cy="170332"/>
          </a:xfrm>
          <a:prstGeom prst="rect">
            <a:avLst/>
          </a:prstGeom>
          <a:solidFill>
            <a:schemeClr val="accent3"/>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29" name="Text Placeholder 19"/>
          <p:cNvSpPr>
            <a:spLocks noGrp="1"/>
          </p:cNvSpPr>
          <p:nvPr>
            <p:ph type="body" sz="quarter" idx="4294967295"/>
          </p:nvPr>
        </p:nvSpPr>
        <p:spPr bwMode="gray">
          <a:xfrm>
            <a:off x="-10183089" y="5835399"/>
            <a:ext cx="277089" cy="123111"/>
          </a:xfrm>
          <a:prstGeom prst="rect">
            <a:avLst/>
          </a:prstGeom>
        </p:spPr>
        <p:txBody>
          <a:bodyPr/>
          <a:lstStyle/>
          <a:p>
            <a:pPr>
              <a:spcBef>
                <a:spcPts val="500"/>
              </a:spcBef>
            </a:pPr>
            <a:r>
              <a:rPr lang="en-US" sz="800" dirty="0"/>
              <a:t>9%</a:t>
            </a:r>
            <a:endParaRPr lang="en-US" sz="800" i="1" dirty="0"/>
          </a:p>
        </p:txBody>
      </p:sp>
      <p:sp>
        <p:nvSpPr>
          <p:cNvPr id="130" name="Text Placeholder 19"/>
          <p:cNvSpPr>
            <a:spLocks noGrp="1"/>
          </p:cNvSpPr>
          <p:nvPr>
            <p:ph type="body" sz="quarter" idx="4294967295"/>
          </p:nvPr>
        </p:nvSpPr>
        <p:spPr bwMode="gray">
          <a:xfrm>
            <a:off x="-9401129" y="6047098"/>
            <a:ext cx="277089" cy="123111"/>
          </a:xfrm>
          <a:prstGeom prst="rect">
            <a:avLst/>
          </a:prstGeom>
        </p:spPr>
        <p:txBody>
          <a:bodyPr/>
          <a:lstStyle/>
          <a:p>
            <a:pPr>
              <a:spcBef>
                <a:spcPts val="500"/>
              </a:spcBef>
            </a:pPr>
            <a:r>
              <a:rPr lang="en-US" sz="800" dirty="0"/>
              <a:t>18%</a:t>
            </a:r>
            <a:endParaRPr lang="en-US" sz="800" i="1" dirty="0"/>
          </a:p>
        </p:txBody>
      </p:sp>
      <p:sp>
        <p:nvSpPr>
          <p:cNvPr id="131" name="Text Placeholder 19"/>
          <p:cNvSpPr>
            <a:spLocks noGrp="1"/>
          </p:cNvSpPr>
          <p:nvPr>
            <p:ph type="body" sz="quarter" idx="4294967295"/>
          </p:nvPr>
        </p:nvSpPr>
        <p:spPr bwMode="gray">
          <a:xfrm>
            <a:off x="-7409875" y="3696149"/>
            <a:ext cx="624321" cy="184666"/>
          </a:xfrm>
          <a:prstGeom prst="rect">
            <a:avLst/>
          </a:prstGeom>
        </p:spPr>
        <p:txBody>
          <a:bodyPr/>
          <a:lstStyle/>
          <a:p>
            <a:pPr algn="ctr">
              <a:spcBef>
                <a:spcPts val="500"/>
              </a:spcBef>
            </a:pPr>
            <a:r>
              <a:rPr lang="en-US" sz="1200" dirty="0"/>
              <a:t>$</a:t>
            </a:r>
            <a:r>
              <a:rPr lang="en-US" sz="1200" b="1" dirty="0"/>
              <a:t>265</a:t>
            </a:r>
            <a:r>
              <a:rPr lang="en-US" sz="1200" dirty="0"/>
              <a:t>M</a:t>
            </a:r>
          </a:p>
        </p:txBody>
      </p:sp>
      <p:grpSp>
        <p:nvGrpSpPr>
          <p:cNvPr id="132" name="Group 131"/>
          <p:cNvGrpSpPr/>
          <p:nvPr/>
        </p:nvGrpSpPr>
        <p:grpSpPr>
          <a:xfrm>
            <a:off x="-7371148" y="3954568"/>
            <a:ext cx="570018" cy="3114771"/>
            <a:chOff x="7165109" y="5303288"/>
            <a:chExt cx="518198" cy="1454296"/>
          </a:xfrm>
        </p:grpSpPr>
        <p:sp>
          <p:nvSpPr>
            <p:cNvPr id="133" name="Rectangle 132"/>
            <p:cNvSpPr/>
            <p:nvPr/>
          </p:nvSpPr>
          <p:spPr bwMode="gray">
            <a:xfrm>
              <a:off x="7165109" y="6035598"/>
              <a:ext cx="518198" cy="721986"/>
            </a:xfrm>
            <a:prstGeom prst="rect">
              <a:avLst/>
            </a:prstGeom>
            <a:solidFill>
              <a:schemeClr val="accent3"/>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34" name="Rectangle 133"/>
            <p:cNvSpPr/>
            <p:nvPr/>
          </p:nvSpPr>
          <p:spPr bwMode="gray">
            <a:xfrm>
              <a:off x="7165109" y="5303288"/>
              <a:ext cx="518198" cy="732310"/>
            </a:xfrm>
            <a:prstGeom prst="rect">
              <a:avLst/>
            </a:prstGeom>
            <a:solidFill>
              <a:schemeClr val="bg1"/>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grpSp>
      <p:sp>
        <p:nvSpPr>
          <p:cNvPr id="135" name="Text Placeholder 19"/>
          <p:cNvSpPr>
            <a:spLocks noGrp="1"/>
          </p:cNvSpPr>
          <p:nvPr>
            <p:ph type="body" sz="quarter" idx="4294967295"/>
          </p:nvPr>
        </p:nvSpPr>
        <p:spPr bwMode="gray">
          <a:xfrm>
            <a:off x="-8111112" y="5834093"/>
            <a:ext cx="624321" cy="184666"/>
          </a:xfrm>
          <a:prstGeom prst="rect">
            <a:avLst/>
          </a:prstGeom>
        </p:spPr>
        <p:txBody>
          <a:bodyPr/>
          <a:lstStyle/>
          <a:p>
            <a:pPr algn="ctr">
              <a:spcBef>
                <a:spcPts val="500"/>
              </a:spcBef>
            </a:pPr>
            <a:r>
              <a:rPr lang="en-US" sz="1200" dirty="0"/>
              <a:t>$</a:t>
            </a:r>
            <a:r>
              <a:rPr lang="en-US" sz="1200" b="1" dirty="0"/>
              <a:t>88</a:t>
            </a:r>
            <a:r>
              <a:rPr lang="en-US" sz="1200" dirty="0"/>
              <a:t>M</a:t>
            </a:r>
          </a:p>
        </p:txBody>
      </p:sp>
      <p:grpSp>
        <p:nvGrpSpPr>
          <p:cNvPr id="136" name="Group 135"/>
          <p:cNvGrpSpPr/>
          <p:nvPr/>
        </p:nvGrpSpPr>
        <p:grpSpPr>
          <a:xfrm>
            <a:off x="-8072385" y="6066439"/>
            <a:ext cx="570018" cy="1005824"/>
            <a:chOff x="8286107" y="5281712"/>
            <a:chExt cx="518198" cy="1475872"/>
          </a:xfrm>
        </p:grpSpPr>
        <p:sp>
          <p:nvSpPr>
            <p:cNvPr id="137" name="Rectangle 136"/>
            <p:cNvSpPr/>
            <p:nvPr/>
          </p:nvSpPr>
          <p:spPr bwMode="gray">
            <a:xfrm>
              <a:off x="8286107" y="5281712"/>
              <a:ext cx="518198" cy="1220688"/>
            </a:xfrm>
            <a:prstGeom prst="rect">
              <a:avLst/>
            </a:prstGeom>
            <a:solidFill>
              <a:schemeClr val="bg1"/>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38" name="Rectangle 137"/>
            <p:cNvSpPr/>
            <p:nvPr/>
          </p:nvSpPr>
          <p:spPr bwMode="gray">
            <a:xfrm>
              <a:off x="8286107" y="6381086"/>
              <a:ext cx="518198" cy="376498"/>
            </a:xfrm>
            <a:prstGeom prst="rect">
              <a:avLst/>
            </a:prstGeom>
            <a:solidFill>
              <a:schemeClr val="accent3"/>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grpSp>
      <p:cxnSp>
        <p:nvCxnSpPr>
          <p:cNvPr id="139" name="Straight Connector 138"/>
          <p:cNvCxnSpPr/>
          <p:nvPr/>
        </p:nvCxnSpPr>
        <p:spPr bwMode="gray">
          <a:xfrm>
            <a:off x="-8302268" y="7076725"/>
            <a:ext cx="1616984" cy="0"/>
          </a:xfrm>
          <a:prstGeom prst="line">
            <a:avLst/>
          </a:prstGeom>
          <a:ln w="19050">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40" name="Text Placeholder 19"/>
          <p:cNvSpPr>
            <a:spLocks noGrp="1"/>
          </p:cNvSpPr>
          <p:nvPr>
            <p:ph type="body" sz="quarter" idx="4294967295"/>
          </p:nvPr>
        </p:nvSpPr>
        <p:spPr bwMode="gray">
          <a:xfrm>
            <a:off x="-8201378" y="7119304"/>
            <a:ext cx="830971" cy="153888"/>
          </a:xfrm>
          <a:prstGeom prst="rect">
            <a:avLst/>
          </a:prstGeom>
        </p:spPr>
        <p:txBody>
          <a:bodyPr/>
          <a:lstStyle/>
          <a:p>
            <a:pPr algn="ctr">
              <a:spcBef>
                <a:spcPts val="500"/>
              </a:spcBef>
            </a:pPr>
            <a:r>
              <a:rPr lang="en-US" sz="1000" dirty="0"/>
              <a:t>McCain</a:t>
            </a:r>
          </a:p>
        </p:txBody>
      </p:sp>
      <p:sp>
        <p:nvSpPr>
          <p:cNvPr id="141" name="Text Placeholder 19"/>
          <p:cNvSpPr>
            <a:spLocks noGrp="1"/>
          </p:cNvSpPr>
          <p:nvPr>
            <p:ph type="body" sz="quarter" idx="4294967295"/>
          </p:nvPr>
        </p:nvSpPr>
        <p:spPr bwMode="gray">
          <a:xfrm>
            <a:off x="-7485806" y="7117498"/>
            <a:ext cx="830971" cy="153888"/>
          </a:xfrm>
          <a:prstGeom prst="rect">
            <a:avLst/>
          </a:prstGeom>
        </p:spPr>
        <p:txBody>
          <a:bodyPr/>
          <a:lstStyle/>
          <a:p>
            <a:pPr algn="ctr">
              <a:spcBef>
                <a:spcPts val="500"/>
              </a:spcBef>
            </a:pPr>
            <a:r>
              <a:rPr lang="en-US" sz="1000" dirty="0"/>
              <a:t>Obama</a:t>
            </a:r>
          </a:p>
        </p:txBody>
      </p:sp>
      <p:sp>
        <p:nvSpPr>
          <p:cNvPr id="142" name="Oval 141"/>
          <p:cNvSpPr/>
          <p:nvPr/>
        </p:nvSpPr>
        <p:spPr bwMode="gray">
          <a:xfrm>
            <a:off x="-14745592" y="6846607"/>
            <a:ext cx="503398" cy="503398"/>
          </a:xfrm>
          <a:prstGeom prst="ellipse">
            <a:avLst/>
          </a:prstGeom>
          <a:solidFill>
            <a:schemeClr val="bg1"/>
          </a:solidFill>
          <a:ln w="1905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43" name="Oval 142"/>
          <p:cNvSpPr/>
          <p:nvPr/>
        </p:nvSpPr>
        <p:spPr bwMode="gray">
          <a:xfrm rot="10800000">
            <a:off x="-14612437" y="6218729"/>
            <a:ext cx="993127" cy="993127"/>
          </a:xfrm>
          <a:prstGeom prst="ellipse">
            <a:avLst/>
          </a:prstGeom>
          <a:solidFill>
            <a:schemeClr val="bg1"/>
          </a:solidFill>
          <a:ln w="28575">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44" name="Down Arrow 143"/>
          <p:cNvSpPr/>
          <p:nvPr/>
        </p:nvSpPr>
        <p:spPr bwMode="gray">
          <a:xfrm rot="10800000">
            <a:off x="-14298157" y="6304189"/>
            <a:ext cx="377103" cy="788159"/>
          </a:xfrm>
          <a:prstGeom prst="downArrow">
            <a:avLst/>
          </a:prstGeom>
          <a:solidFill>
            <a:schemeClr val="bg2"/>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45" name="TextBox 144"/>
          <p:cNvSpPr txBox="1"/>
          <p:nvPr/>
        </p:nvSpPr>
        <p:spPr bwMode="gray">
          <a:xfrm>
            <a:off x="-14690026" y="6548117"/>
            <a:ext cx="1157725" cy="307777"/>
          </a:xfrm>
          <a:prstGeom prst="rect">
            <a:avLst/>
          </a:prstGeom>
          <a:noFill/>
        </p:spPr>
        <p:txBody>
          <a:bodyPr wrap="square" lIns="0" tIns="0" rIns="0" bIns="0" rtlCol="0">
            <a:sp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2000" b="1" i="0" u="none" strike="noStrike" kern="1200" cap="none" spc="0" normalizeH="0" baseline="0" noProof="0" dirty="0">
                <a:ln>
                  <a:noFill/>
                </a:ln>
                <a:solidFill>
                  <a:srgbClr val="4F5861"/>
                </a:solidFill>
                <a:effectLst/>
                <a:uLnTx/>
                <a:uFillTx/>
                <a:latin typeface="Verdana"/>
                <a:ea typeface="+mn-ea"/>
                <a:cs typeface="+mn-cs"/>
              </a:rPr>
              <a:t>+</a:t>
            </a:r>
            <a:r>
              <a:rPr kumimoji="0" lang="en-US" sz="2000" b="0" i="0" u="none" strike="noStrike" kern="1200" cap="none" spc="0" normalizeH="0" baseline="0" noProof="0" dirty="0">
                <a:ln>
                  <a:noFill/>
                </a:ln>
                <a:solidFill>
                  <a:srgbClr val="4F5861"/>
                </a:solidFill>
                <a:effectLst/>
                <a:uLnTx/>
                <a:uFillTx/>
                <a:latin typeface="Verdana"/>
                <a:ea typeface="+mn-ea"/>
                <a:cs typeface="+mn-cs"/>
              </a:rPr>
              <a:t>24%</a:t>
            </a:r>
            <a:endParaRPr kumimoji="0" lang="en-US" sz="2000" b="0" i="1" u="none" strike="noStrike" kern="1200" cap="none" spc="0" normalizeH="0" baseline="0" noProof="0" dirty="0">
              <a:ln>
                <a:noFill/>
              </a:ln>
              <a:solidFill>
                <a:srgbClr val="4F5861"/>
              </a:solidFill>
              <a:effectLst/>
              <a:uLnTx/>
              <a:uFillTx/>
              <a:latin typeface="Verdana"/>
              <a:ea typeface="+mn-ea"/>
              <a:cs typeface="+mn-cs"/>
            </a:endParaRPr>
          </a:p>
        </p:txBody>
      </p:sp>
      <p:pic>
        <p:nvPicPr>
          <p:cNvPr id="146" name="Picture 2" descr="\\advisory.com\files\Public\Share\ABC Templates and Resources\ABC Art Icons Logos\ABC Modern Icons\Person_Casual_with_comput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4673837" y="6959785"/>
            <a:ext cx="291189" cy="241827"/>
          </a:xfrm>
          <a:prstGeom prst="rect">
            <a:avLst/>
          </a:prstGeom>
          <a:noFill/>
          <a:extLst>
            <a:ext uri="{909E8E84-426E-40dd-AFC4-6F175D3DCCD1}">
              <a14:hiddenFill xmlns:a14="http://schemas.microsoft.com/office/drawing/2010/main" xmlns="">
                <a:solidFill>
                  <a:srgbClr val="FFFFFF"/>
                </a:solidFill>
              </a14:hiddenFill>
            </a:ext>
          </a:extLst>
        </p:spPr>
      </p:pic>
      <p:sp>
        <p:nvSpPr>
          <p:cNvPr id="147" name="TextBox 146"/>
          <p:cNvSpPr txBox="1"/>
          <p:nvPr/>
        </p:nvSpPr>
        <p:spPr bwMode="gray">
          <a:xfrm>
            <a:off x="-12276056" y="6840094"/>
            <a:ext cx="1153705" cy="307777"/>
          </a:xfrm>
          <a:prstGeom prst="rect">
            <a:avLst/>
          </a:prstGeom>
          <a:noFill/>
        </p:spPr>
        <p:txBody>
          <a:bodyPr wrap="square" lIns="0" tIns="0" rIns="0" bIns="0" rtlCol="0">
            <a:spAutoFit/>
          </a:bodyPr>
          <a:lstStyle/>
          <a:p>
            <a:pPr marL="0" marR="0" lvl="0" indent="0" algn="r" defTabSz="537667" rtl="0" eaLnBrk="1" fontAlgn="auto" latinLnBrk="0" hangingPunct="1">
              <a:lnSpc>
                <a:spcPct val="100000"/>
              </a:lnSpc>
              <a:spcBef>
                <a:spcPts val="500"/>
              </a:spcBef>
              <a:spcAft>
                <a:spcPts val="0"/>
              </a:spcAft>
              <a:buClrTx/>
              <a:buSzTx/>
              <a:buFontTx/>
              <a:buNone/>
              <a:tabLst/>
              <a:defRPr/>
            </a:pPr>
            <a:r>
              <a:rPr kumimoji="0" lang="en-US" sz="1000" b="0" i="1" u="none" strike="noStrike" kern="1200" cap="none" spc="0" normalizeH="0" baseline="0" noProof="0" dirty="0">
                <a:ln>
                  <a:noFill/>
                </a:ln>
                <a:solidFill>
                  <a:srgbClr val="4F5861"/>
                </a:solidFill>
                <a:effectLst/>
                <a:uLnTx/>
                <a:uFillTx/>
                <a:latin typeface="Verdana"/>
                <a:ea typeface="+mn-ea"/>
                <a:cs typeface="+mn-cs"/>
              </a:rPr>
              <a:t>Donated money online</a:t>
            </a:r>
          </a:p>
        </p:txBody>
      </p:sp>
      <p:sp>
        <p:nvSpPr>
          <p:cNvPr id="148" name="Rectangle 147"/>
          <p:cNvSpPr/>
          <p:nvPr/>
        </p:nvSpPr>
        <p:spPr bwMode="gray">
          <a:xfrm>
            <a:off x="-11009856" y="6794834"/>
            <a:ext cx="646655" cy="170332"/>
          </a:xfrm>
          <a:prstGeom prst="rect">
            <a:avLst/>
          </a:prstGeom>
          <a:solidFill>
            <a:schemeClr val="bg1"/>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49" name="Rectangle 148"/>
          <p:cNvSpPr/>
          <p:nvPr/>
        </p:nvSpPr>
        <p:spPr bwMode="gray">
          <a:xfrm>
            <a:off x="-11009856" y="7007545"/>
            <a:ext cx="1225776" cy="170332"/>
          </a:xfrm>
          <a:prstGeom prst="rect">
            <a:avLst/>
          </a:prstGeom>
          <a:solidFill>
            <a:schemeClr val="accent3"/>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50" name="Text Placeholder 19"/>
          <p:cNvSpPr>
            <a:spLocks noGrp="1"/>
          </p:cNvSpPr>
          <p:nvPr>
            <p:ph type="body" sz="quarter" idx="4294967295"/>
          </p:nvPr>
        </p:nvSpPr>
        <p:spPr bwMode="gray">
          <a:xfrm>
            <a:off x="-10336395" y="6819456"/>
            <a:ext cx="277089" cy="123111"/>
          </a:xfrm>
          <a:prstGeom prst="rect">
            <a:avLst/>
          </a:prstGeom>
        </p:spPr>
        <p:txBody>
          <a:bodyPr/>
          <a:lstStyle/>
          <a:p>
            <a:pPr>
              <a:spcBef>
                <a:spcPts val="500"/>
              </a:spcBef>
            </a:pPr>
            <a:r>
              <a:rPr lang="en-US" sz="800" dirty="0"/>
              <a:t>6%</a:t>
            </a:r>
            <a:endParaRPr lang="en-US" sz="800" i="1" dirty="0"/>
          </a:p>
        </p:txBody>
      </p:sp>
      <p:sp>
        <p:nvSpPr>
          <p:cNvPr id="151" name="Text Placeholder 19"/>
          <p:cNvSpPr>
            <a:spLocks noGrp="1"/>
          </p:cNvSpPr>
          <p:nvPr>
            <p:ph type="body" sz="quarter" idx="4294967295"/>
          </p:nvPr>
        </p:nvSpPr>
        <p:spPr bwMode="gray">
          <a:xfrm>
            <a:off x="-9760065" y="7031155"/>
            <a:ext cx="277089" cy="123111"/>
          </a:xfrm>
          <a:prstGeom prst="rect">
            <a:avLst/>
          </a:prstGeom>
        </p:spPr>
        <p:txBody>
          <a:bodyPr/>
          <a:lstStyle/>
          <a:p>
            <a:pPr>
              <a:spcBef>
                <a:spcPts val="500"/>
              </a:spcBef>
            </a:pPr>
            <a:r>
              <a:rPr lang="en-US" sz="800" dirty="0"/>
              <a:t>15%</a:t>
            </a:r>
            <a:endParaRPr lang="en-US" sz="800" i="1" dirty="0"/>
          </a:p>
        </p:txBody>
      </p:sp>
      <p:sp>
        <p:nvSpPr>
          <p:cNvPr id="152" name="TextBox 151"/>
          <p:cNvSpPr txBox="1"/>
          <p:nvPr/>
        </p:nvSpPr>
        <p:spPr bwMode="gray">
          <a:xfrm>
            <a:off x="-12236394" y="6326840"/>
            <a:ext cx="1153705" cy="307777"/>
          </a:xfrm>
          <a:prstGeom prst="rect">
            <a:avLst/>
          </a:prstGeom>
          <a:noFill/>
        </p:spPr>
        <p:txBody>
          <a:bodyPr wrap="square" lIns="0" tIns="0" rIns="0" bIns="0" rtlCol="0">
            <a:spAutoFit/>
          </a:bodyPr>
          <a:lstStyle/>
          <a:p>
            <a:pPr marL="0" marR="0" lvl="0" indent="0" algn="r" defTabSz="537667" rtl="0" eaLnBrk="1" fontAlgn="auto" latinLnBrk="0" hangingPunct="1">
              <a:lnSpc>
                <a:spcPct val="100000"/>
              </a:lnSpc>
              <a:spcBef>
                <a:spcPts val="500"/>
              </a:spcBef>
              <a:spcAft>
                <a:spcPts val="0"/>
              </a:spcAft>
              <a:buClrTx/>
              <a:buSzTx/>
              <a:buFontTx/>
              <a:buNone/>
              <a:tabLst/>
              <a:defRPr/>
            </a:pPr>
            <a:r>
              <a:rPr kumimoji="0" lang="en-US" sz="1000" b="0" i="1" u="none" strike="noStrike" kern="1200" cap="none" spc="0" normalizeH="0" baseline="0" noProof="0" dirty="0">
                <a:ln>
                  <a:noFill/>
                </a:ln>
                <a:solidFill>
                  <a:srgbClr val="4F5861"/>
                </a:solidFill>
                <a:effectLst/>
                <a:uLnTx/>
                <a:uFillTx/>
                <a:latin typeface="Verdana"/>
                <a:ea typeface="+mn-ea"/>
                <a:cs typeface="+mn-cs"/>
              </a:rPr>
              <a:t>Signed up for email alerts</a:t>
            </a:r>
          </a:p>
        </p:txBody>
      </p:sp>
      <p:sp>
        <p:nvSpPr>
          <p:cNvPr id="153" name="Rectangle 152"/>
          <p:cNvSpPr/>
          <p:nvPr/>
        </p:nvSpPr>
        <p:spPr bwMode="gray">
          <a:xfrm>
            <a:off x="-11011805" y="6297822"/>
            <a:ext cx="722265" cy="170332"/>
          </a:xfrm>
          <a:prstGeom prst="rect">
            <a:avLst/>
          </a:prstGeom>
          <a:solidFill>
            <a:schemeClr val="bg1"/>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54" name="Rectangle 153"/>
          <p:cNvSpPr/>
          <p:nvPr/>
        </p:nvSpPr>
        <p:spPr bwMode="gray">
          <a:xfrm>
            <a:off x="-11011805" y="6510533"/>
            <a:ext cx="1105805" cy="170332"/>
          </a:xfrm>
          <a:prstGeom prst="rect">
            <a:avLst/>
          </a:prstGeom>
          <a:solidFill>
            <a:schemeClr val="accent3"/>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55" name="Text Placeholder 19"/>
          <p:cNvSpPr>
            <a:spLocks noGrp="1"/>
          </p:cNvSpPr>
          <p:nvPr>
            <p:ph type="body" sz="quarter" idx="4294967295"/>
          </p:nvPr>
        </p:nvSpPr>
        <p:spPr bwMode="gray">
          <a:xfrm>
            <a:off x="-10256749" y="6322444"/>
            <a:ext cx="277089" cy="123111"/>
          </a:xfrm>
          <a:prstGeom prst="rect">
            <a:avLst/>
          </a:prstGeom>
        </p:spPr>
        <p:txBody>
          <a:bodyPr/>
          <a:lstStyle/>
          <a:p>
            <a:pPr>
              <a:spcBef>
                <a:spcPts val="500"/>
              </a:spcBef>
            </a:pPr>
            <a:r>
              <a:rPr lang="en-US" sz="800" dirty="0"/>
              <a:t>8%</a:t>
            </a:r>
            <a:endParaRPr lang="en-US" sz="800" i="1" dirty="0"/>
          </a:p>
        </p:txBody>
      </p:sp>
      <p:sp>
        <p:nvSpPr>
          <p:cNvPr id="156" name="Text Placeholder 19"/>
          <p:cNvSpPr>
            <a:spLocks noGrp="1"/>
          </p:cNvSpPr>
          <p:nvPr>
            <p:ph type="body" sz="quarter" idx="4294967295"/>
          </p:nvPr>
        </p:nvSpPr>
        <p:spPr bwMode="gray">
          <a:xfrm>
            <a:off x="-9853204" y="6534143"/>
            <a:ext cx="277089" cy="123111"/>
          </a:xfrm>
          <a:prstGeom prst="rect">
            <a:avLst/>
          </a:prstGeom>
        </p:spPr>
        <p:txBody>
          <a:bodyPr/>
          <a:lstStyle/>
          <a:p>
            <a:pPr>
              <a:spcBef>
                <a:spcPts val="500"/>
              </a:spcBef>
            </a:pPr>
            <a:r>
              <a:rPr lang="en-US" sz="800" dirty="0"/>
              <a:t>12%</a:t>
            </a:r>
            <a:endParaRPr lang="en-US" sz="800" i="1" dirty="0"/>
          </a:p>
        </p:txBody>
      </p:sp>
      <p:grpSp>
        <p:nvGrpSpPr>
          <p:cNvPr id="157" name="Group 156"/>
          <p:cNvGrpSpPr/>
          <p:nvPr/>
        </p:nvGrpSpPr>
        <p:grpSpPr>
          <a:xfrm>
            <a:off x="-15065191" y="3685324"/>
            <a:ext cx="423088" cy="981597"/>
            <a:chOff x="939983" y="3795942"/>
            <a:chExt cx="423088" cy="981597"/>
          </a:xfrm>
        </p:grpSpPr>
        <p:pic>
          <p:nvPicPr>
            <p:cNvPr id="158" name="Picture 3" descr="\\advisory.com\files\Public\Share\ABC Templates and Resources\ABC Art Icons Logos\ABC Modern Icons\Mone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2346" y="3795942"/>
              <a:ext cx="130725" cy="239132"/>
            </a:xfrm>
            <a:prstGeom prst="rect">
              <a:avLst/>
            </a:prstGeom>
            <a:noFill/>
            <a:extLst>
              <a:ext uri="{909E8E84-426E-40dd-AFC4-6F175D3DCCD1}">
                <a14:hiddenFill xmlns:a14="http://schemas.microsoft.com/office/drawing/2010/main" xmlns="">
                  <a:solidFill>
                    <a:srgbClr val="FFFFFF"/>
                  </a:solidFill>
                </a14:hiddenFill>
              </a:ext>
            </a:extLst>
          </p:spPr>
        </p:pic>
        <p:pic>
          <p:nvPicPr>
            <p:cNvPr id="159" name="Picture 2" descr="\\advisory.com\files\Public\Share\ABC Templates and Resources\ABC Art Icons Logos\ABC Modern Icons\Stick_Exec_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983" y="3907070"/>
              <a:ext cx="327878" cy="870469"/>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60" name="Group 159"/>
          <p:cNvGrpSpPr/>
          <p:nvPr/>
        </p:nvGrpSpPr>
        <p:grpSpPr>
          <a:xfrm>
            <a:off x="-13903154" y="3734411"/>
            <a:ext cx="197375" cy="457923"/>
            <a:chOff x="939983" y="3795942"/>
            <a:chExt cx="423088" cy="981597"/>
          </a:xfrm>
        </p:grpSpPr>
        <p:pic>
          <p:nvPicPr>
            <p:cNvPr id="161" name="Picture 3" descr="\\advisory.com\files\Public\Share\ABC Templates and Resources\ABC Art Icons Logos\ABC Modern Icons\Mone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2346" y="3795942"/>
              <a:ext cx="130725" cy="239132"/>
            </a:xfrm>
            <a:prstGeom prst="rect">
              <a:avLst/>
            </a:prstGeom>
            <a:noFill/>
            <a:extLst>
              <a:ext uri="{909E8E84-426E-40dd-AFC4-6F175D3DCCD1}">
                <a14:hiddenFill xmlns:a14="http://schemas.microsoft.com/office/drawing/2010/main" xmlns="">
                  <a:solidFill>
                    <a:srgbClr val="FFFFFF"/>
                  </a:solidFill>
                </a14:hiddenFill>
              </a:ext>
            </a:extLst>
          </p:spPr>
        </p:pic>
        <p:pic>
          <p:nvPicPr>
            <p:cNvPr id="162" name="Picture 2" descr="\\advisory.com\files\Public\Share\ABC Templates and Resources\ABC Art Icons Logos\ABC Modern Icons\Stick_Exec_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983" y="3907070"/>
              <a:ext cx="327878" cy="870469"/>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63" name="Group 162"/>
          <p:cNvGrpSpPr/>
          <p:nvPr/>
        </p:nvGrpSpPr>
        <p:grpSpPr>
          <a:xfrm>
            <a:off x="-13697515" y="3734411"/>
            <a:ext cx="197375" cy="457923"/>
            <a:chOff x="939983" y="3795942"/>
            <a:chExt cx="423088" cy="981597"/>
          </a:xfrm>
        </p:grpSpPr>
        <p:pic>
          <p:nvPicPr>
            <p:cNvPr id="164" name="Picture 3" descr="\\advisory.com\files\Public\Share\ABC Templates and Resources\ABC Art Icons Logos\ABC Modern Icons\Mone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2346" y="3795942"/>
              <a:ext cx="130725" cy="239132"/>
            </a:xfrm>
            <a:prstGeom prst="rect">
              <a:avLst/>
            </a:prstGeom>
            <a:noFill/>
            <a:extLst>
              <a:ext uri="{909E8E84-426E-40dd-AFC4-6F175D3DCCD1}">
                <a14:hiddenFill xmlns:a14="http://schemas.microsoft.com/office/drawing/2010/main" xmlns="">
                  <a:solidFill>
                    <a:srgbClr val="FFFFFF"/>
                  </a:solidFill>
                </a14:hiddenFill>
              </a:ext>
            </a:extLst>
          </p:spPr>
        </p:pic>
        <p:pic>
          <p:nvPicPr>
            <p:cNvPr id="165" name="Picture 2" descr="\\advisory.com\files\Public\Share\ABC Templates and Resources\ABC Art Icons Logos\ABC Modern Icons\Stick_Exec_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983" y="3907070"/>
              <a:ext cx="327878" cy="870469"/>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66" name="Group 165"/>
          <p:cNvGrpSpPr/>
          <p:nvPr/>
        </p:nvGrpSpPr>
        <p:grpSpPr>
          <a:xfrm>
            <a:off x="-13494983" y="3734411"/>
            <a:ext cx="197375" cy="457923"/>
            <a:chOff x="939983" y="3795942"/>
            <a:chExt cx="423088" cy="981597"/>
          </a:xfrm>
        </p:grpSpPr>
        <p:pic>
          <p:nvPicPr>
            <p:cNvPr id="167" name="Picture 3" descr="\\advisory.com\files\Public\Share\ABC Templates and Resources\ABC Art Icons Logos\ABC Modern Icons\Mone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2346" y="3795942"/>
              <a:ext cx="130725" cy="239132"/>
            </a:xfrm>
            <a:prstGeom prst="rect">
              <a:avLst/>
            </a:prstGeom>
            <a:noFill/>
            <a:extLst>
              <a:ext uri="{909E8E84-426E-40dd-AFC4-6F175D3DCCD1}">
                <a14:hiddenFill xmlns:a14="http://schemas.microsoft.com/office/drawing/2010/main" xmlns="">
                  <a:solidFill>
                    <a:srgbClr val="FFFFFF"/>
                  </a:solidFill>
                </a14:hiddenFill>
              </a:ext>
            </a:extLst>
          </p:spPr>
        </p:pic>
        <p:pic>
          <p:nvPicPr>
            <p:cNvPr id="168" name="Picture 2" descr="\\advisory.com\files\Public\Share\ABC Templates and Resources\ABC Art Icons Logos\ABC Modern Icons\Stick_Exec_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983" y="3907070"/>
              <a:ext cx="327878" cy="870469"/>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69" name="Group 168"/>
          <p:cNvGrpSpPr/>
          <p:nvPr/>
        </p:nvGrpSpPr>
        <p:grpSpPr>
          <a:xfrm>
            <a:off x="-13297608" y="3734411"/>
            <a:ext cx="197375" cy="457923"/>
            <a:chOff x="939983" y="3795942"/>
            <a:chExt cx="423088" cy="981597"/>
          </a:xfrm>
        </p:grpSpPr>
        <p:pic>
          <p:nvPicPr>
            <p:cNvPr id="170" name="Picture 3" descr="\\advisory.com\files\Public\Share\ABC Templates and Resources\ABC Art Icons Logos\ABC Modern Icons\Mone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2346" y="3795942"/>
              <a:ext cx="130725" cy="239132"/>
            </a:xfrm>
            <a:prstGeom prst="rect">
              <a:avLst/>
            </a:prstGeom>
            <a:noFill/>
            <a:extLst>
              <a:ext uri="{909E8E84-426E-40dd-AFC4-6F175D3DCCD1}">
                <a14:hiddenFill xmlns:a14="http://schemas.microsoft.com/office/drawing/2010/main" xmlns="">
                  <a:solidFill>
                    <a:srgbClr val="FFFFFF"/>
                  </a:solidFill>
                </a14:hiddenFill>
              </a:ext>
            </a:extLst>
          </p:spPr>
        </p:pic>
        <p:pic>
          <p:nvPicPr>
            <p:cNvPr id="171" name="Picture 2" descr="\\advisory.com\files\Public\Share\ABC Templates and Resources\ABC Art Icons Logos\ABC Modern Icons\Stick_Exec_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983" y="3907070"/>
              <a:ext cx="327878" cy="870469"/>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72" name="Group 171"/>
          <p:cNvGrpSpPr/>
          <p:nvPr/>
        </p:nvGrpSpPr>
        <p:grpSpPr>
          <a:xfrm>
            <a:off x="-13905772" y="4203608"/>
            <a:ext cx="197375" cy="457923"/>
            <a:chOff x="939983" y="3795942"/>
            <a:chExt cx="423088" cy="981597"/>
          </a:xfrm>
        </p:grpSpPr>
        <p:pic>
          <p:nvPicPr>
            <p:cNvPr id="173" name="Picture 3" descr="\\advisory.com\files\Public\Share\ABC Templates and Resources\ABC Art Icons Logos\ABC Modern Icons\Mone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2346" y="3795942"/>
              <a:ext cx="130725" cy="239132"/>
            </a:xfrm>
            <a:prstGeom prst="rect">
              <a:avLst/>
            </a:prstGeom>
            <a:noFill/>
            <a:extLst>
              <a:ext uri="{909E8E84-426E-40dd-AFC4-6F175D3DCCD1}">
                <a14:hiddenFill xmlns:a14="http://schemas.microsoft.com/office/drawing/2010/main" xmlns="">
                  <a:solidFill>
                    <a:srgbClr val="FFFFFF"/>
                  </a:solidFill>
                </a14:hiddenFill>
              </a:ext>
            </a:extLst>
          </p:spPr>
        </p:pic>
        <p:pic>
          <p:nvPicPr>
            <p:cNvPr id="174" name="Picture 2" descr="\\advisory.com\files\Public\Share\ABC Templates and Resources\ABC Art Icons Logos\ABC Modern Icons\Stick_Exec_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983" y="3907070"/>
              <a:ext cx="327878" cy="870469"/>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75" name="Group 174"/>
          <p:cNvGrpSpPr/>
          <p:nvPr/>
        </p:nvGrpSpPr>
        <p:grpSpPr>
          <a:xfrm>
            <a:off x="-13700133" y="4203608"/>
            <a:ext cx="197375" cy="457923"/>
            <a:chOff x="939983" y="3795942"/>
            <a:chExt cx="423088" cy="981597"/>
          </a:xfrm>
        </p:grpSpPr>
        <p:pic>
          <p:nvPicPr>
            <p:cNvPr id="176" name="Picture 3" descr="\\advisory.com\files\Public\Share\ABC Templates and Resources\ABC Art Icons Logos\ABC Modern Icons\Mone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2346" y="3795942"/>
              <a:ext cx="130725" cy="239132"/>
            </a:xfrm>
            <a:prstGeom prst="rect">
              <a:avLst/>
            </a:prstGeom>
            <a:noFill/>
            <a:extLst>
              <a:ext uri="{909E8E84-426E-40dd-AFC4-6F175D3DCCD1}">
                <a14:hiddenFill xmlns:a14="http://schemas.microsoft.com/office/drawing/2010/main" xmlns="">
                  <a:solidFill>
                    <a:srgbClr val="FFFFFF"/>
                  </a:solidFill>
                </a14:hiddenFill>
              </a:ext>
            </a:extLst>
          </p:spPr>
        </p:pic>
        <p:pic>
          <p:nvPicPr>
            <p:cNvPr id="177" name="Picture 2" descr="\\advisory.com\files\Public\Share\ABC Templates and Resources\ABC Art Icons Logos\ABC Modern Icons\Stick_Exec_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983" y="3907070"/>
              <a:ext cx="327878" cy="870469"/>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78" name="Group 177"/>
          <p:cNvGrpSpPr/>
          <p:nvPr/>
        </p:nvGrpSpPr>
        <p:grpSpPr>
          <a:xfrm>
            <a:off x="-13497601" y="4203608"/>
            <a:ext cx="197375" cy="457923"/>
            <a:chOff x="939983" y="3795942"/>
            <a:chExt cx="423088" cy="981597"/>
          </a:xfrm>
        </p:grpSpPr>
        <p:pic>
          <p:nvPicPr>
            <p:cNvPr id="179" name="Picture 3" descr="\\advisory.com\files\Public\Share\ABC Templates and Resources\ABC Art Icons Logos\ABC Modern Icons\Mone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2346" y="3795942"/>
              <a:ext cx="130725" cy="239132"/>
            </a:xfrm>
            <a:prstGeom prst="rect">
              <a:avLst/>
            </a:prstGeom>
            <a:noFill/>
            <a:extLst>
              <a:ext uri="{909E8E84-426E-40dd-AFC4-6F175D3DCCD1}">
                <a14:hiddenFill xmlns:a14="http://schemas.microsoft.com/office/drawing/2010/main" xmlns="">
                  <a:solidFill>
                    <a:srgbClr val="FFFFFF"/>
                  </a:solidFill>
                </a14:hiddenFill>
              </a:ext>
            </a:extLst>
          </p:spPr>
        </p:pic>
        <p:pic>
          <p:nvPicPr>
            <p:cNvPr id="180" name="Picture 2" descr="\\advisory.com\files\Public\Share\ABC Templates and Resources\ABC Art Icons Logos\ABC Modern Icons\Stick_Exec_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983" y="3907070"/>
              <a:ext cx="327878" cy="870469"/>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81" name="Group 180"/>
          <p:cNvGrpSpPr/>
          <p:nvPr/>
        </p:nvGrpSpPr>
        <p:grpSpPr>
          <a:xfrm>
            <a:off x="-13300226" y="4203608"/>
            <a:ext cx="197375" cy="457923"/>
            <a:chOff x="939983" y="3795942"/>
            <a:chExt cx="423088" cy="981597"/>
          </a:xfrm>
        </p:grpSpPr>
        <p:pic>
          <p:nvPicPr>
            <p:cNvPr id="182" name="Picture 3" descr="\\advisory.com\files\Public\Share\ABC Templates and Resources\ABC Art Icons Logos\ABC Modern Icons\Mone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2346" y="3795942"/>
              <a:ext cx="130725" cy="239132"/>
            </a:xfrm>
            <a:prstGeom prst="rect">
              <a:avLst/>
            </a:prstGeom>
            <a:noFill/>
            <a:extLst>
              <a:ext uri="{909E8E84-426E-40dd-AFC4-6F175D3DCCD1}">
                <a14:hiddenFill xmlns:a14="http://schemas.microsoft.com/office/drawing/2010/main" xmlns="">
                  <a:solidFill>
                    <a:srgbClr val="FFFFFF"/>
                  </a:solidFill>
                </a14:hiddenFill>
              </a:ext>
            </a:extLst>
          </p:spPr>
        </p:pic>
        <p:pic>
          <p:nvPicPr>
            <p:cNvPr id="183" name="Picture 2" descr="\\advisory.com\files\Public\Share\ABC Templates and Resources\ABC Art Icons Logos\ABC Modern Icons\Stick_Exec_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983" y="3907070"/>
              <a:ext cx="327878" cy="870469"/>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184" name="TextBox 183"/>
          <p:cNvSpPr txBox="1"/>
          <p:nvPr/>
        </p:nvSpPr>
        <p:spPr bwMode="gray">
          <a:xfrm>
            <a:off x="-12537440" y="5149580"/>
            <a:ext cx="3779519" cy="184666"/>
          </a:xfrm>
          <a:prstGeom prst="rect">
            <a:avLst/>
          </a:prstGeom>
          <a:noFill/>
        </p:spPr>
        <p:txBody>
          <a:bodyPr wrap="square" lIns="0" tIns="0" rIns="0" bIns="0" rtlCol="0">
            <a:sp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1200" b="0" i="0" u="none" strike="noStrike" kern="1200" cap="none" spc="0" normalizeH="0" baseline="0" noProof="0" dirty="0">
                <a:ln>
                  <a:noFill/>
                </a:ln>
                <a:solidFill>
                  <a:srgbClr val="4F5861"/>
                </a:solidFill>
                <a:effectLst/>
                <a:uLnTx/>
                <a:uFillTx/>
                <a:latin typeface="Verdana"/>
                <a:ea typeface="+mn-ea"/>
                <a:cs typeface="+mn-cs"/>
              </a:rPr>
              <a:t>Voter Activity</a:t>
            </a:r>
            <a:endParaRPr kumimoji="0" lang="en-US" sz="1000" b="0" i="1" u="none" strike="noStrike" kern="1200" cap="none" spc="0" normalizeH="0" baseline="0" noProof="0" dirty="0">
              <a:ln>
                <a:noFill/>
              </a:ln>
              <a:solidFill>
                <a:srgbClr val="4F5861"/>
              </a:solidFill>
              <a:effectLst/>
              <a:uLnTx/>
              <a:uFillTx/>
              <a:latin typeface="Verdana"/>
              <a:ea typeface="+mn-ea"/>
              <a:cs typeface="+mn-cs"/>
            </a:endParaRPr>
          </a:p>
        </p:txBody>
      </p:sp>
      <p:pic>
        <p:nvPicPr>
          <p:cNvPr id="185" name="Picture 2" descr="https://upload.wikimedia.org/wikipedia/en/thumb/b/b4/Obama_logomark.svg/1024px-Obama_logomark.sv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33072" y="2516478"/>
            <a:ext cx="676347" cy="676347"/>
          </a:xfrm>
          <a:prstGeom prst="rect">
            <a:avLst/>
          </a:prstGeom>
          <a:noFill/>
          <a:extLst>
            <a:ext uri="{909E8E84-426E-40dd-AFC4-6F175D3DCCD1}">
              <a14:hiddenFill xmlns:a14="http://schemas.microsoft.com/office/drawing/2010/main" xmlns="">
                <a:solidFill>
                  <a:srgbClr val="FFFFFF"/>
                </a:solidFill>
              </a14:hiddenFill>
            </a:ext>
          </a:extLst>
        </p:spPr>
      </p:pic>
      <p:sp>
        <p:nvSpPr>
          <p:cNvPr id="186" name="TextBox 185"/>
          <p:cNvSpPr txBox="1"/>
          <p:nvPr/>
        </p:nvSpPr>
        <p:spPr bwMode="gray">
          <a:xfrm>
            <a:off x="-12536025" y="3434106"/>
            <a:ext cx="3779519" cy="184666"/>
          </a:xfrm>
          <a:prstGeom prst="rect">
            <a:avLst/>
          </a:prstGeom>
          <a:noFill/>
        </p:spPr>
        <p:txBody>
          <a:bodyPr wrap="square" lIns="0" tIns="0" rIns="0" bIns="0" rtlCol="0">
            <a:sp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1200" b="0" i="0" u="none" strike="noStrike" kern="1200" cap="none" spc="0" normalizeH="0" baseline="0" noProof="0" dirty="0">
                <a:ln>
                  <a:noFill/>
                </a:ln>
                <a:solidFill>
                  <a:srgbClr val="4F5861"/>
                </a:solidFill>
                <a:effectLst/>
                <a:uLnTx/>
                <a:uFillTx/>
                <a:latin typeface="Verdana"/>
                <a:ea typeface="+mn-ea"/>
                <a:cs typeface="+mn-cs"/>
              </a:rPr>
              <a:t>Digital Campaign Strategy</a:t>
            </a:r>
            <a:endParaRPr kumimoji="0" lang="en-US" sz="1000" b="0" i="1" u="none" strike="noStrike" kern="1200" cap="none" spc="0" normalizeH="0" baseline="0" noProof="0" dirty="0">
              <a:ln>
                <a:noFill/>
              </a:ln>
              <a:solidFill>
                <a:srgbClr val="4F5861"/>
              </a:solidFill>
              <a:effectLst/>
              <a:uLnTx/>
              <a:uFillTx/>
              <a:latin typeface="Verdana"/>
              <a:ea typeface="+mn-ea"/>
              <a:cs typeface="+mn-cs"/>
            </a:endParaRPr>
          </a:p>
        </p:txBody>
      </p:sp>
      <p:sp>
        <p:nvSpPr>
          <p:cNvPr id="187" name="Right Arrow 186"/>
          <p:cNvSpPr/>
          <p:nvPr/>
        </p:nvSpPr>
        <p:spPr bwMode="gray">
          <a:xfrm>
            <a:off x="-14485287" y="4066953"/>
            <a:ext cx="419604" cy="294952"/>
          </a:xfrm>
          <a:prstGeom prst="rightArrow">
            <a:avLst/>
          </a:prstGeom>
          <a:solidFill>
            <a:schemeClr val="bg1"/>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88" name="TextBox 187"/>
          <p:cNvSpPr txBox="1"/>
          <p:nvPr/>
        </p:nvSpPr>
        <p:spPr bwMode="gray">
          <a:xfrm>
            <a:off x="-11401440" y="2593206"/>
            <a:ext cx="2279024" cy="461665"/>
          </a:xfrm>
          <a:prstGeom prst="rect">
            <a:avLst/>
          </a:prstGeom>
          <a:noFill/>
        </p:spPr>
        <p:txBody>
          <a:bodyPr wrap="square" lIns="0" tIns="0" rIns="0" bIns="0" rtlCol="0">
            <a:spAutoFit/>
          </a:bodyPr>
          <a:lstStyle/>
          <a:p>
            <a:pPr marL="0" marR="0" lvl="0" indent="0" algn="l" defTabSz="537667" rtl="0" eaLnBrk="1" fontAlgn="auto" latinLnBrk="0" hangingPunct="1">
              <a:lnSpc>
                <a:spcPct val="100000"/>
              </a:lnSpc>
              <a:spcBef>
                <a:spcPts val="500"/>
              </a:spcBef>
              <a:spcAft>
                <a:spcPts val="0"/>
              </a:spcAft>
              <a:buClrTx/>
              <a:buSzTx/>
              <a:buFontTx/>
              <a:buNone/>
              <a:tabLst/>
              <a:defRPr/>
            </a:pPr>
            <a:r>
              <a:rPr kumimoji="0" lang="en-US" sz="1000" b="0" i="1" u="none" strike="noStrike" kern="1200" cap="none" spc="0" normalizeH="0" baseline="0" noProof="0" dirty="0">
                <a:ln>
                  <a:noFill/>
                </a:ln>
                <a:solidFill>
                  <a:srgbClr val="4F5861"/>
                </a:solidFill>
                <a:effectLst/>
                <a:uLnTx/>
                <a:uFillTx/>
                <a:latin typeface="Verdana"/>
                <a:ea typeface="+mn-ea"/>
                <a:cs typeface="+mn-cs"/>
              </a:rPr>
              <a:t>Obama campaign hires Facebook cofounder Chris Hughes to run digital/online strategy </a:t>
            </a:r>
          </a:p>
        </p:txBody>
      </p:sp>
      <p:sp>
        <p:nvSpPr>
          <p:cNvPr id="189" name="Text Placeholder 19"/>
          <p:cNvSpPr>
            <a:spLocks noGrp="1"/>
          </p:cNvSpPr>
          <p:nvPr>
            <p:ph type="body" sz="quarter" idx="4294967295"/>
          </p:nvPr>
        </p:nvSpPr>
        <p:spPr bwMode="gray">
          <a:xfrm>
            <a:off x="-15208243" y="4759108"/>
            <a:ext cx="624321" cy="153888"/>
          </a:xfrm>
          <a:prstGeom prst="rect">
            <a:avLst/>
          </a:prstGeom>
        </p:spPr>
        <p:txBody>
          <a:bodyPr/>
          <a:lstStyle/>
          <a:p>
            <a:pPr algn="ctr">
              <a:spcBef>
                <a:spcPts val="500"/>
              </a:spcBef>
            </a:pPr>
            <a:r>
              <a:rPr lang="en-US" sz="1000" i="1" dirty="0"/>
              <a:t>Before</a:t>
            </a:r>
          </a:p>
        </p:txBody>
      </p:sp>
      <p:sp>
        <p:nvSpPr>
          <p:cNvPr id="190" name="Text Placeholder 19"/>
          <p:cNvSpPr>
            <a:spLocks noGrp="1"/>
          </p:cNvSpPr>
          <p:nvPr>
            <p:ph type="body" sz="quarter" idx="4294967295"/>
          </p:nvPr>
        </p:nvSpPr>
        <p:spPr bwMode="gray">
          <a:xfrm>
            <a:off x="-13830159" y="4759108"/>
            <a:ext cx="624321" cy="153888"/>
          </a:xfrm>
          <a:prstGeom prst="rect">
            <a:avLst/>
          </a:prstGeom>
        </p:spPr>
        <p:txBody>
          <a:bodyPr/>
          <a:lstStyle/>
          <a:p>
            <a:pPr algn="ctr">
              <a:spcBef>
                <a:spcPts val="500"/>
              </a:spcBef>
            </a:pPr>
            <a:r>
              <a:rPr lang="en-US" sz="1000" i="1" dirty="0"/>
              <a:t>After</a:t>
            </a:r>
          </a:p>
        </p:txBody>
      </p:sp>
      <p:sp>
        <p:nvSpPr>
          <p:cNvPr id="191" name="Down Arrow 190"/>
          <p:cNvSpPr/>
          <p:nvPr/>
        </p:nvSpPr>
        <p:spPr bwMode="gray">
          <a:xfrm>
            <a:off x="-10846770" y="4541056"/>
            <a:ext cx="408339" cy="515007"/>
          </a:xfrm>
          <a:prstGeom prst="downArrow">
            <a:avLst/>
          </a:prstGeom>
          <a:solidFill>
            <a:schemeClr val="bg1"/>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pic>
        <p:nvPicPr>
          <p:cNvPr id="192" name="Picture 2" descr="\\advisory.com\files\Public\Share\ABC Templates and Resources\ABC Art Icons Logos\ABC Modern Icons\Data_analytics.png"/>
          <p:cNvPicPr>
            <a:picLocks noChangeAspect="1" noChangeArrowheads="1"/>
          </p:cNvPicPr>
          <p:nvPr/>
        </p:nvPicPr>
        <p:blipFill>
          <a:blip r:embed="rId7">
            <a:grayscl/>
            <a:extLst>
              <a:ext uri="{28A0092B-C50C-407E-A947-70E740481C1C}">
                <a14:useLocalDpi xmlns:a14="http://schemas.microsoft.com/office/drawing/2010/main" val="0"/>
              </a:ext>
            </a:extLst>
          </a:blip>
          <a:srcRect/>
          <a:stretch>
            <a:fillRect/>
          </a:stretch>
        </p:blipFill>
        <p:spPr bwMode="auto">
          <a:xfrm>
            <a:off x="-12200398" y="3700464"/>
            <a:ext cx="291356" cy="202979"/>
          </a:xfrm>
          <a:prstGeom prst="rect">
            <a:avLst/>
          </a:prstGeom>
          <a:noFill/>
          <a:extLst>
            <a:ext uri="{909E8E84-426E-40dd-AFC4-6F175D3DCCD1}">
              <a14:hiddenFill xmlns:a14="http://schemas.microsoft.com/office/drawing/2010/main" xmlns="">
                <a:solidFill>
                  <a:srgbClr val="FFFFFF"/>
                </a:solidFill>
              </a14:hiddenFill>
            </a:ext>
          </a:extLst>
        </p:spPr>
      </p:pic>
      <p:sp>
        <p:nvSpPr>
          <p:cNvPr id="193" name="TextBox 192"/>
          <p:cNvSpPr txBox="1"/>
          <p:nvPr/>
        </p:nvSpPr>
        <p:spPr bwMode="gray">
          <a:xfrm>
            <a:off x="-11706993" y="3746408"/>
            <a:ext cx="3115896" cy="153888"/>
          </a:xfrm>
          <a:prstGeom prst="rect">
            <a:avLst/>
          </a:prstGeom>
          <a:noFill/>
        </p:spPr>
        <p:txBody>
          <a:bodyPr wrap="square" lIns="0" tIns="0" rIns="0" bIns="0" rtlCol="0">
            <a:spAutoFit/>
          </a:bodyPr>
          <a:lstStyle/>
          <a:p>
            <a:pPr marL="0" marR="0" lvl="0" indent="0" algn="l" defTabSz="537667" rtl="0" eaLnBrk="1" fontAlgn="auto" latinLnBrk="0" hangingPunct="1">
              <a:lnSpc>
                <a:spcPct val="100000"/>
              </a:lnSpc>
              <a:spcBef>
                <a:spcPts val="500"/>
              </a:spcBef>
              <a:spcAft>
                <a:spcPts val="0"/>
              </a:spcAft>
              <a:buClrTx/>
              <a:buSzTx/>
              <a:buFontTx/>
              <a:buNone/>
              <a:tabLst/>
              <a:defRPr/>
            </a:pPr>
            <a:r>
              <a:rPr kumimoji="0" lang="en-US" sz="1000" b="0" i="0" u="none" strike="noStrike" kern="1200" cap="none" spc="0" normalizeH="0" baseline="0" noProof="0" dirty="0">
                <a:ln>
                  <a:noFill/>
                </a:ln>
                <a:solidFill>
                  <a:srgbClr val="4F5861"/>
                </a:solidFill>
                <a:effectLst/>
                <a:uLnTx/>
                <a:uFillTx/>
                <a:latin typeface="Verdana"/>
                <a:ea typeface="+mn-ea"/>
                <a:cs typeface="+mn-cs"/>
              </a:rPr>
              <a:t>Intensive data collection and analysis</a:t>
            </a:r>
          </a:p>
        </p:txBody>
      </p:sp>
      <p:sp>
        <p:nvSpPr>
          <p:cNvPr id="194" name="TextBox 193"/>
          <p:cNvSpPr txBox="1"/>
          <p:nvPr/>
        </p:nvSpPr>
        <p:spPr bwMode="gray">
          <a:xfrm>
            <a:off x="-11706993" y="4079784"/>
            <a:ext cx="3115896" cy="153888"/>
          </a:xfrm>
          <a:prstGeom prst="rect">
            <a:avLst/>
          </a:prstGeom>
          <a:noFill/>
        </p:spPr>
        <p:txBody>
          <a:bodyPr wrap="square" lIns="0" tIns="0" rIns="0" bIns="0" rtlCol="0">
            <a:spAutoFit/>
          </a:bodyPr>
          <a:lstStyle/>
          <a:p>
            <a:pPr marL="0" marR="0" lvl="0" indent="0" algn="l" defTabSz="537667" rtl="0" eaLnBrk="1" fontAlgn="auto" latinLnBrk="0" hangingPunct="1">
              <a:lnSpc>
                <a:spcPct val="100000"/>
              </a:lnSpc>
              <a:spcBef>
                <a:spcPts val="500"/>
              </a:spcBef>
              <a:spcAft>
                <a:spcPts val="0"/>
              </a:spcAft>
              <a:buClrTx/>
              <a:buSzTx/>
              <a:buFontTx/>
              <a:buNone/>
              <a:tabLst/>
              <a:defRPr/>
            </a:pPr>
            <a:r>
              <a:rPr kumimoji="0" lang="en-US" sz="1000" b="0" i="0" u="none" strike="noStrike" kern="1200" cap="none" spc="0" normalizeH="0" baseline="0" noProof="0" dirty="0">
                <a:ln>
                  <a:noFill/>
                </a:ln>
                <a:solidFill>
                  <a:srgbClr val="4F5861"/>
                </a:solidFill>
                <a:effectLst/>
                <a:uLnTx/>
                <a:uFillTx/>
                <a:latin typeface="Verdana"/>
                <a:ea typeface="+mn-ea"/>
                <a:cs typeface="+mn-cs"/>
              </a:rPr>
              <a:t>Intensive direct mail outreach</a:t>
            </a:r>
          </a:p>
        </p:txBody>
      </p:sp>
      <p:sp>
        <p:nvSpPr>
          <p:cNvPr id="195" name="TextBox 194"/>
          <p:cNvSpPr txBox="1"/>
          <p:nvPr/>
        </p:nvSpPr>
        <p:spPr bwMode="gray">
          <a:xfrm>
            <a:off x="-11706993" y="4428400"/>
            <a:ext cx="3115896" cy="153888"/>
          </a:xfrm>
          <a:prstGeom prst="rect">
            <a:avLst/>
          </a:prstGeom>
          <a:noFill/>
        </p:spPr>
        <p:txBody>
          <a:bodyPr wrap="square" lIns="0" tIns="0" rIns="0" bIns="0" rtlCol="0">
            <a:spAutoFit/>
          </a:bodyPr>
          <a:lstStyle/>
          <a:p>
            <a:pPr marL="0" marR="0" lvl="0" indent="0" algn="l" defTabSz="537667" rtl="0" eaLnBrk="1" fontAlgn="auto" latinLnBrk="0" hangingPunct="1">
              <a:lnSpc>
                <a:spcPct val="100000"/>
              </a:lnSpc>
              <a:spcBef>
                <a:spcPts val="500"/>
              </a:spcBef>
              <a:spcAft>
                <a:spcPts val="0"/>
              </a:spcAft>
              <a:buClrTx/>
              <a:buSzTx/>
              <a:buFontTx/>
              <a:buNone/>
              <a:tabLst/>
              <a:defRPr/>
            </a:pPr>
            <a:r>
              <a:rPr kumimoji="0" lang="en-US" sz="1000" b="0" i="0" u="none" strike="noStrike" kern="1200" cap="none" spc="0" normalizeH="0" baseline="0" noProof="0" dirty="0">
                <a:ln>
                  <a:noFill/>
                </a:ln>
                <a:solidFill>
                  <a:srgbClr val="4F5861"/>
                </a:solidFill>
                <a:effectLst/>
                <a:uLnTx/>
                <a:uFillTx/>
                <a:latin typeface="Verdana"/>
                <a:ea typeface="+mn-ea"/>
                <a:cs typeface="+mn-cs"/>
              </a:rPr>
              <a:t>Broad mix of paper and digital media</a:t>
            </a:r>
          </a:p>
        </p:txBody>
      </p:sp>
      <p:pic>
        <p:nvPicPr>
          <p:cNvPr id="196" name="Picture 3" descr="\\advisory.com\files\Public\Share\ABC Templates and Resources\ABC Art Icons Logos\ABC Modern Icons\Email.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181421" y="4058470"/>
            <a:ext cx="291357" cy="211719"/>
          </a:xfrm>
          <a:prstGeom prst="rect">
            <a:avLst/>
          </a:prstGeom>
          <a:noFill/>
          <a:extLst>
            <a:ext uri="{909E8E84-426E-40dd-AFC4-6F175D3DCCD1}">
              <a14:hiddenFill xmlns:a14="http://schemas.microsoft.com/office/drawing/2010/main" xmlns="">
                <a:solidFill>
                  <a:srgbClr val="FFFFFF"/>
                </a:solidFill>
              </a14:hiddenFill>
            </a:ext>
          </a:extLst>
        </p:spPr>
      </p:pic>
      <p:pic>
        <p:nvPicPr>
          <p:cNvPr id="197" name="Picture 5" descr="\\advisory.com\files\Public\Share\ABC Templates and Resources\ABC Art Icons Logos\ABC Modern Icons\Megaphone.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175372" y="4400201"/>
            <a:ext cx="320493" cy="258532"/>
          </a:xfrm>
          <a:prstGeom prst="rect">
            <a:avLst/>
          </a:prstGeom>
          <a:noFill/>
          <a:extLst>
            <a:ext uri="{909E8E84-426E-40dd-AFC4-6F175D3DCCD1}">
              <a14:hiddenFill xmlns:a14="http://schemas.microsoft.com/office/drawing/2010/main" xmlns="">
                <a:solidFill>
                  <a:srgbClr val="FFFFFF"/>
                </a:solidFill>
              </a14:hiddenFill>
            </a:ext>
          </a:extLst>
        </p:spPr>
      </p:pic>
      <p:sp>
        <p:nvSpPr>
          <p:cNvPr id="201" name="Oval 200"/>
          <p:cNvSpPr/>
          <p:nvPr/>
        </p:nvSpPr>
        <p:spPr bwMode="gray">
          <a:xfrm>
            <a:off x="7544990" y="2593206"/>
            <a:ext cx="413791" cy="413791"/>
          </a:xfrm>
          <a:prstGeom prst="ellipse">
            <a:avLst/>
          </a:prstGeom>
          <a:solidFill>
            <a:schemeClr val="bg1"/>
          </a:solidFill>
          <a:ln w="12700">
            <a:solidFill>
              <a:schemeClr val="bg1">
                <a:lumMod val="6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cxnSp>
        <p:nvCxnSpPr>
          <p:cNvPr id="20" name="Straight Connector 19"/>
          <p:cNvCxnSpPr/>
          <p:nvPr/>
        </p:nvCxnSpPr>
        <p:spPr bwMode="gray">
          <a:xfrm>
            <a:off x="-2721306" y="2744840"/>
            <a:ext cx="308196" cy="0"/>
          </a:xfrm>
          <a:prstGeom prst="line">
            <a:avLst/>
          </a:prstGeom>
          <a:ln w="12700">
            <a:solidFill>
              <a:schemeClr val="accent3"/>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bwMode="gray">
          <a:xfrm>
            <a:off x="-2391106" y="2746652"/>
            <a:ext cx="308196" cy="0"/>
          </a:xfrm>
          <a:prstGeom prst="line">
            <a:avLst/>
          </a:prstGeom>
          <a:ln w="12700">
            <a:solidFill>
              <a:schemeClr val="accent3"/>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bwMode="gray">
          <a:xfrm>
            <a:off x="-2721306" y="2578161"/>
            <a:ext cx="302916" cy="323814"/>
          </a:xfrm>
          <a:prstGeom prst="rect">
            <a:avLst/>
          </a:prstGeom>
          <a:no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210" name="Rectangle 209"/>
          <p:cNvSpPr/>
          <p:nvPr/>
        </p:nvSpPr>
        <p:spPr bwMode="gray">
          <a:xfrm>
            <a:off x="-2390174" y="2578161"/>
            <a:ext cx="302916" cy="323814"/>
          </a:xfrm>
          <a:prstGeom prst="rect">
            <a:avLst/>
          </a:prstGeom>
          <a:no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cxnSp>
        <p:nvCxnSpPr>
          <p:cNvPr id="211" name="Straight Connector 210"/>
          <p:cNvCxnSpPr/>
          <p:nvPr/>
        </p:nvCxnSpPr>
        <p:spPr bwMode="gray">
          <a:xfrm>
            <a:off x="-2058248" y="2599790"/>
            <a:ext cx="308196" cy="0"/>
          </a:xfrm>
          <a:prstGeom prst="line">
            <a:avLst/>
          </a:prstGeom>
          <a:ln w="12700">
            <a:solidFill>
              <a:schemeClr val="accent3"/>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212" name="Rectangle 211"/>
          <p:cNvSpPr/>
          <p:nvPr/>
        </p:nvSpPr>
        <p:spPr bwMode="gray">
          <a:xfrm>
            <a:off x="-2057316" y="2431299"/>
            <a:ext cx="302916" cy="323814"/>
          </a:xfrm>
          <a:prstGeom prst="rect">
            <a:avLst/>
          </a:prstGeom>
          <a:no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98" name="TextBox 197"/>
          <p:cNvSpPr txBox="1"/>
          <p:nvPr/>
        </p:nvSpPr>
        <p:spPr bwMode="gray">
          <a:xfrm>
            <a:off x="-5006141" y="3511728"/>
            <a:ext cx="3736886" cy="469359"/>
          </a:xfrm>
          <a:prstGeom prst="rect">
            <a:avLst/>
          </a:prstGeom>
          <a:noFill/>
        </p:spPr>
        <p:txBody>
          <a:bodyPr wrap="square" lIns="0" tIns="0" rIns="0" bIns="0" rtlCol="0">
            <a:spAutoFit/>
          </a:bodyPr>
          <a:lstStyle/>
          <a:p>
            <a:pPr marL="0" marR="0" lvl="0" indent="0" algn="l" defTabSz="537667" rtl="0" eaLnBrk="1" fontAlgn="auto" latinLnBrk="0" hangingPunct="1">
              <a:lnSpc>
                <a:spcPct val="100000"/>
              </a:lnSpc>
              <a:spcBef>
                <a:spcPts val="300"/>
              </a:spcBef>
              <a:spcAft>
                <a:spcPts val="0"/>
              </a:spcAft>
              <a:buClrTx/>
              <a:buSzTx/>
              <a:buFontTx/>
              <a:buNone/>
              <a:tabLst/>
              <a:defRPr/>
            </a:pPr>
            <a:r>
              <a:rPr kumimoji="0" lang="en-US" sz="1000" b="1" i="0" u="none" strike="noStrike" kern="1200" cap="none" spc="0" normalizeH="0" baseline="0" noProof="0" dirty="0">
                <a:ln>
                  <a:noFill/>
                </a:ln>
                <a:solidFill>
                  <a:srgbClr val="333E48"/>
                </a:solidFill>
                <a:effectLst/>
                <a:uLnTx/>
                <a:uFillTx/>
                <a:latin typeface="Verdana"/>
                <a:ea typeface="+mn-ea"/>
                <a:cs typeface="+mn-cs"/>
              </a:rPr>
              <a:t>An Ever-Expanding Social Media Menagerie</a:t>
            </a:r>
          </a:p>
          <a:p>
            <a:pPr marL="0" marR="0" lvl="0" indent="0" algn="l" defTabSz="537667" rtl="0" eaLnBrk="1" fontAlgn="auto" latinLnBrk="0" hangingPunct="1">
              <a:lnSpc>
                <a:spcPct val="100000"/>
              </a:lnSpc>
              <a:spcBef>
                <a:spcPts val="300"/>
              </a:spcBef>
              <a:spcAft>
                <a:spcPts val="0"/>
              </a:spcAft>
              <a:buClrTx/>
              <a:buSzTx/>
              <a:buFontTx/>
              <a:buNone/>
              <a:tabLst/>
              <a:defRPr/>
            </a:pPr>
            <a:r>
              <a:rPr kumimoji="0" lang="en-US" sz="900" b="0" i="1" u="none" strike="noStrike" kern="1200" cap="none" spc="0" normalizeH="0" baseline="0" noProof="0" dirty="0">
                <a:ln>
                  <a:noFill/>
                </a:ln>
                <a:solidFill>
                  <a:srgbClr val="666E76"/>
                </a:solidFill>
                <a:effectLst/>
                <a:uLnTx/>
                <a:uFillTx/>
                <a:latin typeface="Verdana"/>
                <a:ea typeface="+mn-ea"/>
                <a:cs typeface="+mn-cs"/>
              </a:rPr>
              <a:t>Percentage of Surveyed Teens 13 to 17 Who Use </a:t>
            </a:r>
            <a:br>
              <a:rPr kumimoji="0" lang="en-US" sz="900" b="0" i="1" u="none" strike="noStrike" kern="1200" cap="none" spc="0" normalizeH="0" baseline="0" noProof="0" dirty="0">
                <a:ln>
                  <a:noFill/>
                </a:ln>
                <a:solidFill>
                  <a:srgbClr val="666E76"/>
                </a:solidFill>
                <a:effectLst/>
                <a:uLnTx/>
                <a:uFillTx/>
                <a:latin typeface="Verdana"/>
                <a:ea typeface="+mn-ea"/>
                <a:cs typeface="+mn-cs"/>
              </a:rPr>
            </a:br>
            <a:r>
              <a:rPr kumimoji="0" lang="en-US" sz="900" b="0" i="1" u="none" strike="noStrike" kern="1200" cap="none" spc="0" normalizeH="0" baseline="0" noProof="0" dirty="0">
                <a:ln>
                  <a:noFill/>
                </a:ln>
                <a:solidFill>
                  <a:srgbClr val="666E76"/>
                </a:solidFill>
                <a:effectLst/>
                <a:uLnTx/>
                <a:uFillTx/>
                <a:latin typeface="Verdana"/>
                <a:ea typeface="+mn-ea"/>
                <a:cs typeface="+mn-cs"/>
              </a:rPr>
              <a:t>Selected Social Media</a:t>
            </a:r>
          </a:p>
        </p:txBody>
      </p:sp>
      <p:sp>
        <p:nvSpPr>
          <p:cNvPr id="12" name="AutoShape 6" descr="Image result for google adword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537667" rtl="0" eaLnBrk="1" fontAlgn="auto" latinLnBrk="0" hangingPunct="1">
              <a:lnSpc>
                <a:spcPct val="100000"/>
              </a:lnSpc>
              <a:spcBef>
                <a:spcPts val="0"/>
              </a:spcBef>
              <a:spcAft>
                <a:spcPts val="0"/>
              </a:spcAft>
              <a:buClrTx/>
              <a:buSzTx/>
              <a:buFontTx/>
              <a:buNone/>
              <a:tabLst/>
              <a:defRPr/>
            </a:pPr>
            <a:endParaRPr kumimoji="0" lang="en-US" sz="1058" b="0" i="0" u="none" strike="noStrike" kern="1200" cap="none" spc="0" normalizeH="0" baseline="0" noProof="0" dirty="0">
              <a:ln>
                <a:noFill/>
              </a:ln>
              <a:solidFill>
                <a:srgbClr val="333E48"/>
              </a:solidFill>
              <a:effectLst/>
              <a:uLnTx/>
              <a:uFillTx/>
              <a:latin typeface="Verdana"/>
              <a:ea typeface="+mn-ea"/>
              <a:cs typeface="+mn-cs"/>
            </a:endParaRPr>
          </a:p>
        </p:txBody>
      </p:sp>
      <p:sp>
        <p:nvSpPr>
          <p:cNvPr id="13" name="AutoShape 11" descr="Image result for pandora log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537667" rtl="0" eaLnBrk="1" fontAlgn="auto" latinLnBrk="0" hangingPunct="1">
              <a:lnSpc>
                <a:spcPct val="100000"/>
              </a:lnSpc>
              <a:spcBef>
                <a:spcPts val="0"/>
              </a:spcBef>
              <a:spcAft>
                <a:spcPts val="0"/>
              </a:spcAft>
              <a:buClrTx/>
              <a:buSzTx/>
              <a:buFontTx/>
              <a:buNone/>
              <a:tabLst/>
              <a:defRPr/>
            </a:pPr>
            <a:endParaRPr kumimoji="0" lang="en-US" sz="1058" b="0" i="0" u="none" strike="noStrike" kern="1200" cap="none" spc="0" normalizeH="0" baseline="0" noProof="0" dirty="0">
              <a:ln>
                <a:noFill/>
              </a:ln>
              <a:solidFill>
                <a:srgbClr val="333E48"/>
              </a:solidFill>
              <a:effectLst/>
              <a:uLnTx/>
              <a:uFillTx/>
              <a:latin typeface="Verdana"/>
              <a:ea typeface="+mn-ea"/>
              <a:cs typeface="+mn-cs"/>
            </a:endParaRPr>
          </a:p>
        </p:txBody>
      </p:sp>
      <p:sp>
        <p:nvSpPr>
          <p:cNvPr id="199" name="Text Placeholder 19">
            <a:extLst>
              <a:ext uri="{FF2B5EF4-FFF2-40B4-BE49-F238E27FC236}">
                <a16:creationId xmlns:a16="http://schemas.microsoft.com/office/drawing/2014/main" id="{7435FB4B-2AB3-5C44-8112-8A485829612E}"/>
              </a:ext>
            </a:extLst>
          </p:cNvPr>
          <p:cNvSpPr txBox="1">
            <a:spLocks noGrp="1"/>
          </p:cNvSpPr>
          <p:nvPr>
            <p:ph type="body" sz="quarter" idx="10"/>
          </p:nvPr>
        </p:nvSpPr>
        <p:spPr bwMode="gray">
          <a:xfrm>
            <a:off x="261938" y="96838"/>
            <a:ext cx="2951162" cy="123825"/>
          </a:xfrm>
          <a:prstGeom prst="rect">
            <a:avLst/>
          </a:prstGeom>
        </p:spPr>
        <p:txBody>
          <a:bodyPr vert="horz" wrap="square" lIns="0" tIns="0" rIns="0" bIns="0" rtlCol="0" anchor="ctr" anchorCtr="0">
            <a:spAutoFit/>
          </a:bodyPr>
          <a:lstStyle>
            <a:lvl1pPr marL="0" indent="0" algn="l" defTabSz="480060" rtl="0" eaLnBrk="1" latinLnBrk="0" hangingPunct="1">
              <a:lnSpc>
                <a:spcPct val="100000"/>
              </a:lnSpc>
              <a:spcBef>
                <a:spcPts val="0"/>
              </a:spcBef>
              <a:buClrTx/>
              <a:buFont typeface="Arial" panose="020B0604020202020204" pitchFamily="34" charset="0"/>
              <a:buNone/>
              <a:defRPr sz="800" kern="1200">
                <a:solidFill>
                  <a:schemeClr val="tx1"/>
                </a:solidFill>
                <a:latin typeface="+mn-lt"/>
                <a:ea typeface="+mn-ea"/>
                <a:cs typeface="+mn-cs"/>
              </a:defRPr>
            </a:lvl1pPr>
            <a:lvl2pPr marL="114300" indent="0" algn="l" defTabSz="480060" rtl="0" eaLnBrk="1" latinLnBrk="0" hangingPunct="1">
              <a:lnSpc>
                <a:spcPct val="100000"/>
              </a:lnSpc>
              <a:spcBef>
                <a:spcPts val="0"/>
              </a:spcBef>
              <a:buClrTx/>
              <a:buFont typeface="Verdana" panose="020B0604030504040204" pitchFamily="34" charset="0"/>
              <a:buNone/>
              <a:defRPr sz="800" kern="1200">
                <a:solidFill>
                  <a:schemeClr val="tx1"/>
                </a:solidFill>
                <a:latin typeface="+mn-lt"/>
                <a:ea typeface="+mn-ea"/>
                <a:cs typeface="+mn-cs"/>
              </a:defRPr>
            </a:lvl2pPr>
            <a:lvl3pPr marL="228600" indent="0" algn="l" defTabSz="480060" rtl="0" eaLnBrk="1" latinLnBrk="0" hangingPunct="1">
              <a:lnSpc>
                <a:spcPct val="100000"/>
              </a:lnSpc>
              <a:spcBef>
                <a:spcPts val="0"/>
              </a:spcBef>
              <a:buClrTx/>
              <a:buFont typeface="Arial" panose="020B0604020202020204" pitchFamily="34" charset="0"/>
              <a:buNone/>
              <a:defRPr sz="800" kern="1200">
                <a:solidFill>
                  <a:schemeClr val="tx1"/>
                </a:solidFill>
                <a:latin typeface="+mn-lt"/>
                <a:ea typeface="+mn-ea"/>
                <a:cs typeface="+mn-cs"/>
              </a:defRPr>
            </a:lvl3pPr>
            <a:lvl4pPr marL="342900" indent="0" algn="l" defTabSz="480060" rtl="0" eaLnBrk="1" latinLnBrk="0" hangingPunct="1">
              <a:lnSpc>
                <a:spcPct val="100000"/>
              </a:lnSpc>
              <a:spcBef>
                <a:spcPts val="0"/>
              </a:spcBef>
              <a:buFont typeface="Verdana" panose="020B0604030504040204" pitchFamily="34" charset="0"/>
              <a:buNone/>
              <a:defRPr sz="800" kern="1200">
                <a:solidFill>
                  <a:schemeClr val="tx1"/>
                </a:solidFill>
                <a:latin typeface="+mn-lt"/>
                <a:ea typeface="+mn-ea"/>
                <a:cs typeface="+mn-cs"/>
              </a:defRPr>
            </a:lvl4pPr>
            <a:lvl5pPr marL="457200" indent="0" algn="l" defTabSz="480060" rtl="0" eaLnBrk="1" latinLnBrk="0" hangingPunct="1">
              <a:lnSpc>
                <a:spcPct val="100000"/>
              </a:lnSpc>
              <a:spcBef>
                <a:spcPts val="0"/>
              </a:spcBef>
              <a:buFont typeface="Arial" panose="020B0604020202020204" pitchFamily="34" charset="0"/>
              <a:buNone/>
              <a:defRPr sz="8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a:lstStyle>
          <a:p>
            <a:endParaRPr lang="en-US" dirty="0">
              <a:solidFill>
                <a:schemeClr val="accent4"/>
              </a:solidFill>
            </a:endParaRPr>
          </a:p>
        </p:txBody>
      </p:sp>
      <p:grpSp>
        <p:nvGrpSpPr>
          <p:cNvPr id="200" name="Group 199">
            <a:extLst>
              <a:ext uri="{FF2B5EF4-FFF2-40B4-BE49-F238E27FC236}">
                <a16:creationId xmlns:a16="http://schemas.microsoft.com/office/drawing/2014/main" id="{7C3E5E00-CEF4-754B-89D8-C941832ACF47}"/>
              </a:ext>
            </a:extLst>
          </p:cNvPr>
          <p:cNvGrpSpPr/>
          <p:nvPr/>
        </p:nvGrpSpPr>
        <p:grpSpPr bwMode="gray">
          <a:xfrm>
            <a:off x="460375" y="1500587"/>
            <a:ext cx="5596778" cy="1799426"/>
            <a:chOff x="2541698" y="2945165"/>
            <a:chExt cx="4134511" cy="1329291"/>
          </a:xfrm>
        </p:grpSpPr>
        <p:sp>
          <p:nvSpPr>
            <p:cNvPr id="202" name="Rounded Rectangle 76">
              <a:extLst>
                <a:ext uri="{FF2B5EF4-FFF2-40B4-BE49-F238E27FC236}">
                  <a16:creationId xmlns:a16="http://schemas.microsoft.com/office/drawing/2014/main" id="{658D7C41-B122-1743-8FEE-64530F250BCB}"/>
                </a:ext>
              </a:extLst>
            </p:cNvPr>
            <p:cNvSpPr/>
            <p:nvPr/>
          </p:nvSpPr>
          <p:spPr bwMode="gray">
            <a:xfrm>
              <a:off x="2960551" y="2969449"/>
              <a:ext cx="813164" cy="1164702"/>
            </a:xfrm>
            <a:custGeom>
              <a:avLst/>
              <a:gdLst>
                <a:gd name="connsiteX0" fmla="*/ 0 w 813163"/>
                <a:gd name="connsiteY0" fmla="*/ 0 h 1164016"/>
                <a:gd name="connsiteX1" fmla="*/ 0 w 813163"/>
                <a:gd name="connsiteY1" fmla="*/ 0 h 1164016"/>
                <a:gd name="connsiteX2" fmla="*/ 813163 w 813163"/>
                <a:gd name="connsiteY2" fmla="*/ 0 h 1164016"/>
                <a:gd name="connsiteX3" fmla="*/ 813163 w 813163"/>
                <a:gd name="connsiteY3" fmla="*/ 0 h 1164016"/>
                <a:gd name="connsiteX4" fmla="*/ 813163 w 813163"/>
                <a:gd name="connsiteY4" fmla="*/ 1164016 h 1164016"/>
                <a:gd name="connsiteX5" fmla="*/ 813163 w 813163"/>
                <a:gd name="connsiteY5" fmla="*/ 1164016 h 1164016"/>
                <a:gd name="connsiteX6" fmla="*/ 0 w 813163"/>
                <a:gd name="connsiteY6" fmla="*/ 1164016 h 1164016"/>
                <a:gd name="connsiteX7" fmla="*/ 0 w 813163"/>
                <a:gd name="connsiteY7" fmla="*/ 1164016 h 1164016"/>
                <a:gd name="connsiteX8" fmla="*/ 0 w 813163"/>
                <a:gd name="connsiteY8" fmla="*/ 0 h 1164016"/>
                <a:gd name="connsiteX0" fmla="*/ 0 w 813163"/>
                <a:gd name="connsiteY0" fmla="*/ 0 h 1164703"/>
                <a:gd name="connsiteX1" fmla="*/ 0 w 813163"/>
                <a:gd name="connsiteY1" fmla="*/ 0 h 1164703"/>
                <a:gd name="connsiteX2" fmla="*/ 813163 w 813163"/>
                <a:gd name="connsiteY2" fmla="*/ 0 h 1164703"/>
                <a:gd name="connsiteX3" fmla="*/ 813163 w 813163"/>
                <a:gd name="connsiteY3" fmla="*/ 0 h 1164703"/>
                <a:gd name="connsiteX4" fmla="*/ 813163 w 813163"/>
                <a:gd name="connsiteY4" fmla="*/ 1164016 h 1164703"/>
                <a:gd name="connsiteX5" fmla="*/ 813163 w 813163"/>
                <a:gd name="connsiteY5" fmla="*/ 1164016 h 1164703"/>
                <a:gd name="connsiteX6" fmla="*/ 501107 w 813163"/>
                <a:gd name="connsiteY6" fmla="*/ 1164703 h 1164703"/>
                <a:gd name="connsiteX7" fmla="*/ 0 w 813163"/>
                <a:gd name="connsiteY7" fmla="*/ 1164016 h 1164703"/>
                <a:gd name="connsiteX8" fmla="*/ 0 w 813163"/>
                <a:gd name="connsiteY8" fmla="*/ 1164016 h 1164703"/>
                <a:gd name="connsiteX9" fmla="*/ 0 w 813163"/>
                <a:gd name="connsiteY9" fmla="*/ 0 h 1164703"/>
                <a:gd name="connsiteX0" fmla="*/ 0 w 813163"/>
                <a:gd name="connsiteY0" fmla="*/ 0 h 1164703"/>
                <a:gd name="connsiteX1" fmla="*/ 0 w 813163"/>
                <a:gd name="connsiteY1" fmla="*/ 0 h 1164703"/>
                <a:gd name="connsiteX2" fmla="*/ 813163 w 813163"/>
                <a:gd name="connsiteY2" fmla="*/ 0 h 1164703"/>
                <a:gd name="connsiteX3" fmla="*/ 813163 w 813163"/>
                <a:gd name="connsiteY3" fmla="*/ 0 h 1164703"/>
                <a:gd name="connsiteX4" fmla="*/ 813163 w 813163"/>
                <a:gd name="connsiteY4" fmla="*/ 1164016 h 1164703"/>
                <a:gd name="connsiteX5" fmla="*/ 813163 w 813163"/>
                <a:gd name="connsiteY5" fmla="*/ 1164016 h 1164703"/>
                <a:gd name="connsiteX6" fmla="*/ 501107 w 813163"/>
                <a:gd name="connsiteY6" fmla="*/ 1164703 h 1164703"/>
                <a:gd name="connsiteX7" fmla="*/ 0 w 813163"/>
                <a:gd name="connsiteY7" fmla="*/ 1164016 h 1164703"/>
                <a:gd name="connsiteX8" fmla="*/ 246743 w 813163"/>
                <a:gd name="connsiteY8" fmla="*/ 878569 h 1164703"/>
                <a:gd name="connsiteX9" fmla="*/ 0 w 813163"/>
                <a:gd name="connsiteY9" fmla="*/ 0 h 1164703"/>
                <a:gd name="connsiteX0" fmla="*/ 0 w 813163"/>
                <a:gd name="connsiteY0" fmla="*/ 0 h 1164703"/>
                <a:gd name="connsiteX1" fmla="*/ 0 w 813163"/>
                <a:gd name="connsiteY1" fmla="*/ 0 h 1164703"/>
                <a:gd name="connsiteX2" fmla="*/ 813163 w 813163"/>
                <a:gd name="connsiteY2" fmla="*/ 0 h 1164703"/>
                <a:gd name="connsiteX3" fmla="*/ 813163 w 813163"/>
                <a:gd name="connsiteY3" fmla="*/ 0 h 1164703"/>
                <a:gd name="connsiteX4" fmla="*/ 813163 w 813163"/>
                <a:gd name="connsiteY4" fmla="*/ 1164016 h 1164703"/>
                <a:gd name="connsiteX5" fmla="*/ 813163 w 813163"/>
                <a:gd name="connsiteY5" fmla="*/ 1164016 h 1164703"/>
                <a:gd name="connsiteX6" fmla="*/ 501107 w 813163"/>
                <a:gd name="connsiteY6" fmla="*/ 1164703 h 1164703"/>
                <a:gd name="connsiteX7" fmla="*/ 246743 w 813163"/>
                <a:gd name="connsiteY7" fmla="*/ 878569 h 1164703"/>
                <a:gd name="connsiteX8" fmla="*/ 0 w 813163"/>
                <a:gd name="connsiteY8" fmla="*/ 0 h 1164703"/>
                <a:gd name="connsiteX0" fmla="*/ 0 w 813163"/>
                <a:gd name="connsiteY0" fmla="*/ 0 h 1164703"/>
                <a:gd name="connsiteX1" fmla="*/ 0 w 813163"/>
                <a:gd name="connsiteY1" fmla="*/ 0 h 1164703"/>
                <a:gd name="connsiteX2" fmla="*/ 813163 w 813163"/>
                <a:gd name="connsiteY2" fmla="*/ 0 h 1164703"/>
                <a:gd name="connsiteX3" fmla="*/ 813163 w 813163"/>
                <a:gd name="connsiteY3" fmla="*/ 0 h 1164703"/>
                <a:gd name="connsiteX4" fmla="*/ 813163 w 813163"/>
                <a:gd name="connsiteY4" fmla="*/ 1164016 h 1164703"/>
                <a:gd name="connsiteX5" fmla="*/ 813163 w 813163"/>
                <a:gd name="connsiteY5" fmla="*/ 1164016 h 1164703"/>
                <a:gd name="connsiteX6" fmla="*/ 501107 w 813163"/>
                <a:gd name="connsiteY6" fmla="*/ 1164703 h 1164703"/>
                <a:gd name="connsiteX7" fmla="*/ 246743 w 813163"/>
                <a:gd name="connsiteY7" fmla="*/ 878569 h 1164703"/>
                <a:gd name="connsiteX8" fmla="*/ 99545 w 813163"/>
                <a:gd name="connsiteY8" fmla="*/ 363999 h 1164703"/>
                <a:gd name="connsiteX9" fmla="*/ 0 w 813163"/>
                <a:gd name="connsiteY9" fmla="*/ 0 h 1164703"/>
                <a:gd name="connsiteX0" fmla="*/ 0 w 813163"/>
                <a:gd name="connsiteY0" fmla="*/ 0 h 1164703"/>
                <a:gd name="connsiteX1" fmla="*/ 0 w 813163"/>
                <a:gd name="connsiteY1" fmla="*/ 0 h 1164703"/>
                <a:gd name="connsiteX2" fmla="*/ 813163 w 813163"/>
                <a:gd name="connsiteY2" fmla="*/ 0 h 1164703"/>
                <a:gd name="connsiteX3" fmla="*/ 813163 w 813163"/>
                <a:gd name="connsiteY3" fmla="*/ 0 h 1164703"/>
                <a:gd name="connsiteX4" fmla="*/ 813163 w 813163"/>
                <a:gd name="connsiteY4" fmla="*/ 1164016 h 1164703"/>
                <a:gd name="connsiteX5" fmla="*/ 813163 w 813163"/>
                <a:gd name="connsiteY5" fmla="*/ 1164016 h 1164703"/>
                <a:gd name="connsiteX6" fmla="*/ 501107 w 813163"/>
                <a:gd name="connsiteY6" fmla="*/ 1164703 h 1164703"/>
                <a:gd name="connsiteX7" fmla="*/ 246743 w 813163"/>
                <a:gd name="connsiteY7" fmla="*/ 878569 h 1164703"/>
                <a:gd name="connsiteX8" fmla="*/ 430955 w 813163"/>
                <a:gd name="connsiteY8" fmla="*/ 376094 h 1164703"/>
                <a:gd name="connsiteX9" fmla="*/ 0 w 813163"/>
                <a:gd name="connsiteY9" fmla="*/ 0 h 1164703"/>
                <a:gd name="connsiteX0" fmla="*/ 0 w 813163"/>
                <a:gd name="connsiteY0" fmla="*/ 0 h 1164703"/>
                <a:gd name="connsiteX1" fmla="*/ 0 w 813163"/>
                <a:gd name="connsiteY1" fmla="*/ 0 h 1164703"/>
                <a:gd name="connsiteX2" fmla="*/ 813163 w 813163"/>
                <a:gd name="connsiteY2" fmla="*/ 0 h 1164703"/>
                <a:gd name="connsiteX3" fmla="*/ 813163 w 813163"/>
                <a:gd name="connsiteY3" fmla="*/ 0 h 1164703"/>
                <a:gd name="connsiteX4" fmla="*/ 813163 w 813163"/>
                <a:gd name="connsiteY4" fmla="*/ 1164016 h 1164703"/>
                <a:gd name="connsiteX5" fmla="*/ 813163 w 813163"/>
                <a:gd name="connsiteY5" fmla="*/ 1164016 h 1164703"/>
                <a:gd name="connsiteX6" fmla="*/ 501107 w 813163"/>
                <a:gd name="connsiteY6" fmla="*/ 1164703 h 1164703"/>
                <a:gd name="connsiteX7" fmla="*/ 246743 w 813163"/>
                <a:gd name="connsiteY7" fmla="*/ 878569 h 1164703"/>
                <a:gd name="connsiteX8" fmla="*/ 430955 w 813163"/>
                <a:gd name="connsiteY8" fmla="*/ 376094 h 1164703"/>
                <a:gd name="connsiteX9" fmla="*/ 0 w 813163"/>
                <a:gd name="connsiteY9" fmla="*/ 0 h 1164703"/>
                <a:gd name="connsiteX0" fmla="*/ 0 w 813163"/>
                <a:gd name="connsiteY0" fmla="*/ 0 h 1164703"/>
                <a:gd name="connsiteX1" fmla="*/ 0 w 813163"/>
                <a:gd name="connsiteY1" fmla="*/ 0 h 1164703"/>
                <a:gd name="connsiteX2" fmla="*/ 813163 w 813163"/>
                <a:gd name="connsiteY2" fmla="*/ 0 h 1164703"/>
                <a:gd name="connsiteX3" fmla="*/ 813163 w 813163"/>
                <a:gd name="connsiteY3" fmla="*/ 0 h 1164703"/>
                <a:gd name="connsiteX4" fmla="*/ 813163 w 813163"/>
                <a:gd name="connsiteY4" fmla="*/ 1164016 h 1164703"/>
                <a:gd name="connsiteX5" fmla="*/ 813163 w 813163"/>
                <a:gd name="connsiteY5" fmla="*/ 1164016 h 1164703"/>
                <a:gd name="connsiteX6" fmla="*/ 501107 w 813163"/>
                <a:gd name="connsiteY6" fmla="*/ 1164703 h 1164703"/>
                <a:gd name="connsiteX7" fmla="*/ 246743 w 813163"/>
                <a:gd name="connsiteY7" fmla="*/ 878569 h 1164703"/>
                <a:gd name="connsiteX8" fmla="*/ 430955 w 813163"/>
                <a:gd name="connsiteY8" fmla="*/ 376094 h 1164703"/>
                <a:gd name="connsiteX9" fmla="*/ 0 w 813163"/>
                <a:gd name="connsiteY9" fmla="*/ 0 h 116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163" h="1164703">
                  <a:moveTo>
                    <a:pt x="0" y="0"/>
                  </a:moveTo>
                  <a:lnTo>
                    <a:pt x="0" y="0"/>
                  </a:lnTo>
                  <a:lnTo>
                    <a:pt x="813163" y="0"/>
                  </a:lnTo>
                  <a:lnTo>
                    <a:pt x="813163" y="0"/>
                  </a:lnTo>
                  <a:lnTo>
                    <a:pt x="813163" y="1164016"/>
                  </a:lnTo>
                  <a:lnTo>
                    <a:pt x="813163" y="1164016"/>
                  </a:lnTo>
                  <a:lnTo>
                    <a:pt x="501107" y="1164703"/>
                  </a:lnTo>
                  <a:lnTo>
                    <a:pt x="246743" y="878569"/>
                  </a:lnTo>
                  <a:cubicBezTo>
                    <a:pt x="308147" y="711077"/>
                    <a:pt x="471151" y="809681"/>
                    <a:pt x="430955" y="376094"/>
                  </a:cubicBezTo>
                  <a:cubicBezTo>
                    <a:pt x="321170" y="74138"/>
                    <a:pt x="143652" y="125365"/>
                    <a:pt x="0" y="0"/>
                  </a:cubicBezTo>
                  <a:close/>
                </a:path>
              </a:pathLst>
            </a:custGeom>
            <a:solidFill>
              <a:schemeClr val="bg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err="1">
                <a:solidFill>
                  <a:schemeClr val="bg1"/>
                </a:solidFill>
              </a:endParaRPr>
            </a:p>
          </p:txBody>
        </p:sp>
        <p:sp>
          <p:nvSpPr>
            <p:cNvPr id="222" name="Rounded Rectangle 221">
              <a:extLst>
                <a:ext uri="{FF2B5EF4-FFF2-40B4-BE49-F238E27FC236}">
                  <a16:creationId xmlns:a16="http://schemas.microsoft.com/office/drawing/2014/main" id="{F7BCA1F8-E147-9141-9958-97D16A82D332}"/>
                </a:ext>
              </a:extLst>
            </p:cNvPr>
            <p:cNvSpPr/>
            <p:nvPr/>
          </p:nvSpPr>
          <p:spPr bwMode="gray">
            <a:xfrm>
              <a:off x="3400857" y="2969447"/>
              <a:ext cx="3275352" cy="1164702"/>
            </a:xfrm>
            <a:prstGeom prst="roundRect">
              <a:avLst>
                <a:gd name="adj" fmla="val 19060"/>
              </a:avLst>
            </a:prstGeom>
            <a:solidFill>
              <a:schemeClr val="bg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Bef>
                  <a:spcPts val="500"/>
                </a:spcBef>
              </a:pPr>
              <a:r>
                <a:rPr lang="en-US" sz="1200" b="1" dirty="0">
                  <a:solidFill>
                    <a:schemeClr val="tx1"/>
                  </a:solidFill>
                </a:rPr>
                <a:t>TRUE OR FALSE? </a:t>
              </a:r>
            </a:p>
            <a:p>
              <a:pPr>
                <a:spcBef>
                  <a:spcPts val="500"/>
                </a:spcBef>
              </a:pPr>
              <a:r>
                <a:rPr lang="en-US" sz="1200" dirty="0">
                  <a:solidFill>
                    <a:schemeClr val="tx1"/>
                  </a:solidFill>
                </a:rPr>
                <a:t>When students do not share their parents’ or guardian’s contact information it is because they do not know the information. </a:t>
              </a:r>
            </a:p>
          </p:txBody>
        </p:sp>
        <p:grpSp>
          <p:nvGrpSpPr>
            <p:cNvPr id="223" name="Group 222">
              <a:extLst>
                <a:ext uri="{FF2B5EF4-FFF2-40B4-BE49-F238E27FC236}">
                  <a16:creationId xmlns:a16="http://schemas.microsoft.com/office/drawing/2014/main" id="{E1931FD1-0F0C-9A45-8CE7-CD085A53F0D7}"/>
                </a:ext>
              </a:extLst>
            </p:cNvPr>
            <p:cNvGrpSpPr/>
            <p:nvPr/>
          </p:nvGrpSpPr>
          <p:grpSpPr bwMode="gray">
            <a:xfrm>
              <a:off x="2541698" y="2945165"/>
              <a:ext cx="1005950" cy="1329291"/>
              <a:chOff x="2432083" y="2557025"/>
              <a:chExt cx="767195" cy="1013794"/>
            </a:xfrm>
          </p:grpSpPr>
          <p:sp>
            <p:nvSpPr>
              <p:cNvPr id="228" name="Isosceles Triangle 68">
                <a:extLst>
                  <a:ext uri="{FF2B5EF4-FFF2-40B4-BE49-F238E27FC236}">
                    <a16:creationId xmlns:a16="http://schemas.microsoft.com/office/drawing/2014/main" id="{2BB0BE27-DB82-3648-B459-A9CA00FA3EA0}"/>
                  </a:ext>
                </a:extLst>
              </p:cNvPr>
              <p:cNvSpPr/>
              <p:nvPr/>
            </p:nvSpPr>
            <p:spPr bwMode="gray">
              <a:xfrm rot="9000000">
                <a:off x="2432083" y="2557025"/>
                <a:ext cx="767195" cy="1013794"/>
              </a:xfrm>
              <a:custGeom>
                <a:avLst/>
                <a:gdLst/>
                <a:ahLst/>
                <a:cxnLst/>
                <a:rect l="l" t="t" r="r" b="b"/>
                <a:pathLst>
                  <a:path w="1873257" h="2475376">
                    <a:moveTo>
                      <a:pt x="468473" y="2349735"/>
                    </a:moveTo>
                    <a:cubicBezTo>
                      <a:pt x="20488" y="2091091"/>
                      <a:pt x="-133004" y="1518253"/>
                      <a:pt x="125641" y="1070267"/>
                    </a:cubicBezTo>
                    <a:cubicBezTo>
                      <a:pt x="264533" y="829698"/>
                      <a:pt x="494028" y="674054"/>
                      <a:pt x="746144" y="623768"/>
                    </a:cubicBezTo>
                    <a:cubicBezTo>
                      <a:pt x="746199" y="415845"/>
                      <a:pt x="746254" y="207923"/>
                      <a:pt x="746309" y="0"/>
                    </a:cubicBezTo>
                    <a:lnTo>
                      <a:pt x="991600" y="607293"/>
                    </a:lnTo>
                    <a:cubicBezTo>
                      <a:pt x="991742" y="607274"/>
                      <a:pt x="991883" y="607284"/>
                      <a:pt x="992024" y="607294"/>
                    </a:cubicBezTo>
                    <a:lnTo>
                      <a:pt x="992026" y="608348"/>
                    </a:lnTo>
                    <a:lnTo>
                      <a:pt x="992838" y="610359"/>
                    </a:lnTo>
                    <a:lnTo>
                      <a:pt x="992030" y="610485"/>
                    </a:lnTo>
                    <a:lnTo>
                      <a:pt x="992417" y="805507"/>
                    </a:lnTo>
                    <a:cubicBezTo>
                      <a:pt x="718841" y="782347"/>
                      <a:pt x="444463" y="916113"/>
                      <a:pt x="298007" y="1169782"/>
                    </a:cubicBezTo>
                    <a:cubicBezTo>
                      <a:pt x="94323" y="1522573"/>
                      <a:pt x="215198" y="1973685"/>
                      <a:pt x="567989" y="2177370"/>
                    </a:cubicBezTo>
                    <a:cubicBezTo>
                      <a:pt x="920780" y="2381054"/>
                      <a:pt x="1371892" y="2260178"/>
                      <a:pt x="1575576" y="1907387"/>
                    </a:cubicBezTo>
                    <a:cubicBezTo>
                      <a:pt x="1722033" y="1653718"/>
                      <a:pt x="1700688" y="1349217"/>
                      <a:pt x="1543843" y="1123873"/>
                    </a:cubicBezTo>
                    <a:lnTo>
                      <a:pt x="1715698" y="1025107"/>
                    </a:lnTo>
                    <a:cubicBezTo>
                      <a:pt x="1907567" y="1309539"/>
                      <a:pt x="1931167" y="1689548"/>
                      <a:pt x="1747942" y="2006903"/>
                    </a:cubicBezTo>
                    <a:cubicBezTo>
                      <a:pt x="1489297" y="2454889"/>
                      <a:pt x="916459" y="2608380"/>
                      <a:pt x="468473" y="2349735"/>
                    </a:cubicBezTo>
                    <a:close/>
                  </a:path>
                </a:pathLst>
              </a:custGeom>
              <a:solidFill>
                <a:schemeClr val="accent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err="1">
                  <a:solidFill>
                    <a:schemeClr val="bg1"/>
                  </a:solidFill>
                </a:endParaRPr>
              </a:p>
            </p:txBody>
          </p:sp>
          <p:pic>
            <p:nvPicPr>
              <p:cNvPr id="229" name="Picture 228">
                <a:extLst>
                  <a:ext uri="{FF2B5EF4-FFF2-40B4-BE49-F238E27FC236}">
                    <a16:creationId xmlns:a16="http://schemas.microsoft.com/office/drawing/2014/main" id="{BD7F4E2D-2EB7-5647-BDDD-DAECF73061A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bwMode="gray">
              <a:xfrm>
                <a:off x="2610224" y="2771014"/>
                <a:ext cx="282599" cy="510723"/>
              </a:xfrm>
              <a:prstGeom prst="rect">
                <a:avLst/>
              </a:prstGeom>
            </p:spPr>
          </p:pic>
        </p:grpSp>
      </p:grpSp>
      <p:grpSp>
        <p:nvGrpSpPr>
          <p:cNvPr id="19" name="Group 18">
            <a:extLst>
              <a:ext uri="{FF2B5EF4-FFF2-40B4-BE49-F238E27FC236}">
                <a16:creationId xmlns:a16="http://schemas.microsoft.com/office/drawing/2014/main" id="{D09428C5-13E7-B24A-8A58-D665540B23D0}"/>
              </a:ext>
            </a:extLst>
          </p:cNvPr>
          <p:cNvGrpSpPr/>
          <p:nvPr/>
        </p:nvGrpSpPr>
        <p:grpSpPr>
          <a:xfrm>
            <a:off x="645260" y="3533737"/>
            <a:ext cx="5006185" cy="585881"/>
            <a:chOff x="645260" y="3533737"/>
            <a:chExt cx="5006185" cy="585881"/>
          </a:xfrm>
        </p:grpSpPr>
        <p:grpSp>
          <p:nvGrpSpPr>
            <p:cNvPr id="18" name="Group 17">
              <a:extLst>
                <a:ext uri="{FF2B5EF4-FFF2-40B4-BE49-F238E27FC236}">
                  <a16:creationId xmlns:a16="http://schemas.microsoft.com/office/drawing/2014/main" id="{330ED5EE-F292-7743-B612-67FE6B48971F}"/>
                </a:ext>
              </a:extLst>
            </p:cNvPr>
            <p:cNvGrpSpPr/>
            <p:nvPr/>
          </p:nvGrpSpPr>
          <p:grpSpPr>
            <a:xfrm>
              <a:off x="937239" y="3533737"/>
              <a:ext cx="4714206" cy="585881"/>
              <a:chOff x="973044" y="3474649"/>
              <a:chExt cx="4714206" cy="585881"/>
            </a:xfrm>
          </p:grpSpPr>
          <p:sp>
            <p:nvSpPr>
              <p:cNvPr id="247" name="Trapezoid 7">
                <a:extLst>
                  <a:ext uri="{FF2B5EF4-FFF2-40B4-BE49-F238E27FC236}">
                    <a16:creationId xmlns:a16="http://schemas.microsoft.com/office/drawing/2014/main" id="{D8EE643D-A81B-CB40-BFFC-A8CFF15A409A}"/>
                  </a:ext>
                </a:extLst>
              </p:cNvPr>
              <p:cNvSpPr/>
              <p:nvPr/>
            </p:nvSpPr>
            <p:spPr bwMode="gray">
              <a:xfrm rot="10800000">
                <a:off x="1156268" y="3770714"/>
                <a:ext cx="4530982" cy="289816"/>
              </a:xfrm>
              <a:custGeom>
                <a:avLst/>
                <a:gdLst>
                  <a:gd name="connsiteX0" fmla="*/ 0 w 3950924"/>
                  <a:gd name="connsiteY0" fmla="*/ 491680 h 491680"/>
                  <a:gd name="connsiteX1" fmla="*/ 347205 w 3950924"/>
                  <a:gd name="connsiteY1" fmla="*/ 0 h 491680"/>
                  <a:gd name="connsiteX2" fmla="*/ 3603719 w 3950924"/>
                  <a:gd name="connsiteY2" fmla="*/ 0 h 491680"/>
                  <a:gd name="connsiteX3" fmla="*/ 3950924 w 3950924"/>
                  <a:gd name="connsiteY3" fmla="*/ 491680 h 491680"/>
                  <a:gd name="connsiteX4" fmla="*/ 0 w 3950924"/>
                  <a:gd name="connsiteY4" fmla="*/ 491680 h 491680"/>
                  <a:gd name="connsiteX0" fmla="*/ 0 w 3950924"/>
                  <a:gd name="connsiteY0" fmla="*/ 491680 h 583120"/>
                  <a:gd name="connsiteX1" fmla="*/ 347205 w 3950924"/>
                  <a:gd name="connsiteY1" fmla="*/ 0 h 583120"/>
                  <a:gd name="connsiteX2" fmla="*/ 3603719 w 3950924"/>
                  <a:gd name="connsiteY2" fmla="*/ 0 h 583120"/>
                  <a:gd name="connsiteX3" fmla="*/ 3950924 w 3950924"/>
                  <a:gd name="connsiteY3" fmla="*/ 491680 h 583120"/>
                  <a:gd name="connsiteX4" fmla="*/ 91440 w 3950924"/>
                  <a:gd name="connsiteY4" fmla="*/ 583120 h 583120"/>
                  <a:gd name="connsiteX0" fmla="*/ 0 w 3950924"/>
                  <a:gd name="connsiteY0" fmla="*/ 491680 h 491680"/>
                  <a:gd name="connsiteX1" fmla="*/ 347205 w 3950924"/>
                  <a:gd name="connsiteY1" fmla="*/ 0 h 491680"/>
                  <a:gd name="connsiteX2" fmla="*/ 3603719 w 3950924"/>
                  <a:gd name="connsiteY2" fmla="*/ 0 h 491680"/>
                  <a:gd name="connsiteX3" fmla="*/ 3950924 w 3950924"/>
                  <a:gd name="connsiteY3" fmla="*/ 491680 h 491680"/>
                  <a:gd name="connsiteX0" fmla="*/ 0 w 3603719"/>
                  <a:gd name="connsiteY0" fmla="*/ 0 h 491680"/>
                  <a:gd name="connsiteX1" fmla="*/ 3256514 w 3603719"/>
                  <a:gd name="connsiteY1" fmla="*/ 0 h 491680"/>
                  <a:gd name="connsiteX2" fmla="*/ 3603719 w 3603719"/>
                  <a:gd name="connsiteY2" fmla="*/ 491680 h 491680"/>
                  <a:gd name="connsiteX0" fmla="*/ 0 w 3463042"/>
                  <a:gd name="connsiteY0" fmla="*/ 0 h 284802"/>
                  <a:gd name="connsiteX1" fmla="*/ 3256514 w 3463042"/>
                  <a:gd name="connsiteY1" fmla="*/ 0 h 284802"/>
                  <a:gd name="connsiteX2" fmla="*/ 3463042 w 3463042"/>
                  <a:gd name="connsiteY2" fmla="*/ 284802 h 284802"/>
                  <a:gd name="connsiteX0" fmla="*/ 0 w 3467179"/>
                  <a:gd name="connsiteY0" fmla="*/ 0 h 359278"/>
                  <a:gd name="connsiteX1" fmla="*/ 3256514 w 3467179"/>
                  <a:gd name="connsiteY1" fmla="*/ 0 h 359278"/>
                  <a:gd name="connsiteX2" fmla="*/ 3467179 w 3467179"/>
                  <a:gd name="connsiteY2" fmla="*/ 359278 h 359278"/>
                  <a:gd name="connsiteX0" fmla="*/ 0 w 3387896"/>
                  <a:gd name="connsiteY0" fmla="*/ 0 h 322279"/>
                  <a:gd name="connsiteX1" fmla="*/ 3256514 w 3387896"/>
                  <a:gd name="connsiteY1" fmla="*/ 0 h 322279"/>
                  <a:gd name="connsiteX2" fmla="*/ 3387896 w 3387896"/>
                  <a:gd name="connsiteY2" fmla="*/ 322279 h 322279"/>
                  <a:gd name="connsiteX0" fmla="*/ 0 w 3387896"/>
                  <a:gd name="connsiteY0" fmla="*/ 0 h 322279"/>
                  <a:gd name="connsiteX1" fmla="*/ 3147107 w 3387896"/>
                  <a:gd name="connsiteY1" fmla="*/ 0 h 322279"/>
                  <a:gd name="connsiteX2" fmla="*/ 3387896 w 3387896"/>
                  <a:gd name="connsiteY2" fmla="*/ 322279 h 322279"/>
                </a:gdLst>
                <a:ahLst/>
                <a:cxnLst>
                  <a:cxn ang="0">
                    <a:pos x="connsiteX0" y="connsiteY0"/>
                  </a:cxn>
                  <a:cxn ang="0">
                    <a:pos x="connsiteX1" y="connsiteY1"/>
                  </a:cxn>
                  <a:cxn ang="0">
                    <a:pos x="connsiteX2" y="connsiteY2"/>
                  </a:cxn>
                </a:cxnLst>
                <a:rect l="l" t="t" r="r" b="b"/>
                <a:pathLst>
                  <a:path w="3387896" h="322279">
                    <a:moveTo>
                      <a:pt x="0" y="0"/>
                    </a:moveTo>
                    <a:lnTo>
                      <a:pt x="3147107" y="0"/>
                    </a:lnTo>
                    <a:lnTo>
                      <a:pt x="3387896" y="322279"/>
                    </a:lnTo>
                  </a:path>
                </a:pathLst>
              </a:custGeom>
              <a:noFill/>
              <a:ln w="12700">
                <a:solidFill>
                  <a:schemeClr val="accent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GB" sz="1000" dirty="0" err="1">
                  <a:solidFill>
                    <a:schemeClr val="bg1"/>
                  </a:solidFill>
                </a:endParaRPr>
              </a:p>
            </p:txBody>
          </p:sp>
          <p:sp>
            <p:nvSpPr>
              <p:cNvPr id="245" name="TextBox 244">
                <a:extLst>
                  <a:ext uri="{FF2B5EF4-FFF2-40B4-BE49-F238E27FC236}">
                    <a16:creationId xmlns:a16="http://schemas.microsoft.com/office/drawing/2014/main" id="{DF02309D-12AA-7A41-85D5-66275381F77F}"/>
                  </a:ext>
                </a:extLst>
              </p:cNvPr>
              <p:cNvSpPr txBox="1"/>
              <p:nvPr/>
            </p:nvSpPr>
            <p:spPr bwMode="gray">
              <a:xfrm>
                <a:off x="973044" y="3549623"/>
                <a:ext cx="643665" cy="153888"/>
              </a:xfrm>
              <a:prstGeom prst="rect">
                <a:avLst/>
              </a:prstGeom>
              <a:noFill/>
            </p:spPr>
            <p:txBody>
              <a:bodyPr wrap="square" lIns="0" tIns="0" rIns="0" bIns="0" rtlCol="0" anchor="ctr" anchorCtr="0">
                <a:spAutoFit/>
              </a:bodyPr>
              <a:lstStyle/>
              <a:p>
                <a:r>
                  <a:rPr lang="en-US" sz="1000" b="1" dirty="0">
                    <a:solidFill>
                      <a:schemeClr val="tx2"/>
                    </a:solidFill>
                  </a:rPr>
                  <a:t>FALSE</a:t>
                </a:r>
              </a:p>
            </p:txBody>
          </p:sp>
          <p:sp>
            <p:nvSpPr>
              <p:cNvPr id="248" name="Text Placeholder 3">
                <a:extLst>
                  <a:ext uri="{FF2B5EF4-FFF2-40B4-BE49-F238E27FC236}">
                    <a16:creationId xmlns:a16="http://schemas.microsoft.com/office/drawing/2014/main" id="{BE0F115E-3D43-3A47-9235-BD4879B67C8E}"/>
                  </a:ext>
                </a:extLst>
              </p:cNvPr>
              <p:cNvSpPr txBox="1">
                <a:spLocks/>
              </p:cNvSpPr>
              <p:nvPr/>
            </p:nvSpPr>
            <p:spPr bwMode="gray">
              <a:xfrm>
                <a:off x="1804279" y="3474649"/>
                <a:ext cx="3882971" cy="461665"/>
              </a:xfrm>
              <a:prstGeom prst="rect">
                <a:avLst/>
              </a:prstGeom>
            </p:spPr>
            <p:txBody>
              <a:bodyPr vert="horz" wrap="square" lIns="0" tIns="0" rIns="0" bIns="0" rtlCol="0">
                <a:spAutoFit/>
              </a:bodyPr>
              <a:lstStyle>
                <a:lvl1pPr marL="0" indent="0" algn="l" defTabSz="1018879" rtl="0" eaLnBrk="1" latinLnBrk="0" hangingPunct="1">
                  <a:spcBef>
                    <a:spcPts val="0"/>
                  </a:spcBef>
                  <a:buFont typeface="Arial" pitchFamily="34" charset="0"/>
                  <a:buNone/>
                  <a:defRPr sz="1500" kern="1200" baseline="0">
                    <a:solidFill>
                      <a:schemeClr val="accent3"/>
                    </a:solidFill>
                    <a:latin typeface="+mn-lt"/>
                    <a:ea typeface="+mn-ea"/>
                    <a:cs typeface="+mn-cs"/>
                  </a:defRPr>
                </a:lvl1pPr>
                <a:lvl2pPr marL="230188" indent="-117475" algn="l" defTabSz="1018879" rtl="0" eaLnBrk="1" latinLnBrk="0" hangingPunct="1">
                  <a:spcBef>
                    <a:spcPts val="500"/>
                  </a:spcBef>
                  <a:buFont typeface="Arial" pitchFamily="34" charset="0"/>
                  <a:buChar char="–"/>
                  <a:defRPr sz="1000" kern="1200">
                    <a:solidFill>
                      <a:schemeClr val="tx1"/>
                    </a:solidFill>
                    <a:latin typeface="+mn-lt"/>
                    <a:ea typeface="+mn-ea"/>
                    <a:cs typeface="+mn-cs"/>
                  </a:defRPr>
                </a:lvl2pPr>
                <a:lvl3pPr marL="342900" indent="-112713" algn="l" defTabSz="1018879" rtl="0" eaLnBrk="1" latinLnBrk="0" hangingPunct="1">
                  <a:spcBef>
                    <a:spcPts val="500"/>
                  </a:spcBef>
                  <a:buFont typeface="Arial" pitchFamily="34" charset="0"/>
                  <a:buChar char="•"/>
                  <a:defRPr sz="1000" kern="1200">
                    <a:solidFill>
                      <a:schemeClr val="tx1"/>
                    </a:solidFill>
                    <a:latin typeface="+mn-lt"/>
                    <a:ea typeface="+mn-ea"/>
                    <a:cs typeface="+mn-cs"/>
                  </a:defRPr>
                </a:lvl3pPr>
                <a:lvl4pPr marL="458788" indent="-115888" algn="l" defTabSz="1018879" rtl="0" eaLnBrk="1" latinLnBrk="0" hangingPunct="1">
                  <a:spcBef>
                    <a:spcPts val="500"/>
                  </a:spcBef>
                  <a:buFont typeface="Arial" pitchFamily="34" charset="0"/>
                  <a:buChar char="–"/>
                  <a:defRPr sz="1000" kern="1200">
                    <a:solidFill>
                      <a:schemeClr val="tx1"/>
                    </a:solidFill>
                    <a:latin typeface="+mn-lt"/>
                    <a:ea typeface="+mn-ea"/>
                    <a:cs typeface="+mn-cs"/>
                  </a:defRPr>
                </a:lvl4pPr>
                <a:lvl5pPr marL="571500" indent="-112713" algn="l" defTabSz="1018879" rtl="0" eaLnBrk="1" latinLnBrk="0" hangingPunct="1">
                  <a:spcBef>
                    <a:spcPts val="500"/>
                  </a:spcBef>
                  <a:buFont typeface="Arial" pitchFamily="34" charset="0"/>
                  <a:buChar char="•"/>
                  <a:defRPr sz="1000" kern="1200" baseline="0">
                    <a:solidFill>
                      <a:schemeClr val="tx1"/>
                    </a:solidFill>
                    <a:latin typeface="+mn-lt"/>
                    <a:ea typeface="+mn-ea"/>
                    <a:cs typeface="+mn-cs"/>
                  </a:defRPr>
                </a:lvl5pPr>
                <a:lvl6pPr marL="2801918" indent="-254720" algn="l" defTabSz="1018879"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11358" indent="-254720" algn="l" defTabSz="1018879"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20798" indent="-254720" algn="l" defTabSz="1018879"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30237" indent="-254720" algn="l" defTabSz="1018879" rtl="0" eaLnBrk="1" latinLnBrk="0" hangingPunct="1">
                  <a:spcBef>
                    <a:spcPct val="20000"/>
                  </a:spcBef>
                  <a:buFont typeface="Arial" pitchFamily="34" charset="0"/>
                  <a:buChar char="•"/>
                  <a:defRPr sz="2200" kern="1200">
                    <a:solidFill>
                      <a:schemeClr val="tx1"/>
                    </a:solidFill>
                    <a:latin typeface="+mn-lt"/>
                    <a:ea typeface="+mn-ea"/>
                    <a:cs typeface="+mn-cs"/>
                  </a:defRPr>
                </a:lvl9pPr>
              </a:lstStyle>
              <a:p>
                <a:r>
                  <a:rPr lang="en-US" sz="1000" b="1" dirty="0">
                    <a:solidFill>
                      <a:schemeClr val="accent4"/>
                    </a:solidFill>
                  </a:rPr>
                  <a:t>Only 2.3% </a:t>
                </a:r>
                <a:r>
                  <a:rPr lang="en-US" sz="1000" dirty="0">
                    <a:solidFill>
                      <a:schemeClr val="accent4"/>
                    </a:solidFill>
                  </a:rPr>
                  <a:t>of students do not know their parents’ or guardians’ email address and </a:t>
                </a:r>
                <a:r>
                  <a:rPr lang="en-US" sz="1000" b="1" dirty="0">
                    <a:solidFill>
                      <a:schemeClr val="accent4"/>
                    </a:solidFill>
                  </a:rPr>
                  <a:t>only 0.9% </a:t>
                </a:r>
                <a:r>
                  <a:rPr lang="en-US" sz="1000" dirty="0">
                    <a:solidFill>
                      <a:schemeClr val="accent4"/>
                    </a:solidFill>
                  </a:rPr>
                  <a:t>of students do not know their cell number.</a:t>
                </a:r>
              </a:p>
            </p:txBody>
          </p:sp>
        </p:grpSp>
        <p:sp>
          <p:nvSpPr>
            <p:cNvPr id="249" name="Freeform 52">
              <a:extLst>
                <a:ext uri="{FF2B5EF4-FFF2-40B4-BE49-F238E27FC236}">
                  <a16:creationId xmlns:a16="http://schemas.microsoft.com/office/drawing/2014/main" id="{FC8E6325-570C-E943-A9A0-9BDBB9019AB7}"/>
                </a:ext>
              </a:extLst>
            </p:cNvPr>
            <p:cNvSpPr>
              <a:spLocks noEditPoints="1"/>
            </p:cNvSpPr>
            <p:nvPr/>
          </p:nvSpPr>
          <p:spPr bwMode="gray">
            <a:xfrm>
              <a:off x="645260" y="3542977"/>
              <a:ext cx="991958" cy="292608"/>
            </a:xfrm>
            <a:custGeom>
              <a:avLst/>
              <a:gdLst>
                <a:gd name="T0" fmla="*/ 69 w 1035"/>
                <a:gd name="T1" fmla="*/ 28 h 292"/>
                <a:gd name="T2" fmla="*/ 69 w 1035"/>
                <a:gd name="T3" fmla="*/ 28 h 292"/>
                <a:gd name="T4" fmla="*/ 29 w 1035"/>
                <a:gd name="T5" fmla="*/ 68 h 292"/>
                <a:gd name="T6" fmla="*/ 29 w 1035"/>
                <a:gd name="T7" fmla="*/ 223 h 292"/>
                <a:gd name="T8" fmla="*/ 69 w 1035"/>
                <a:gd name="T9" fmla="*/ 263 h 292"/>
                <a:gd name="T10" fmla="*/ 966 w 1035"/>
                <a:gd name="T11" fmla="*/ 263 h 292"/>
                <a:gd name="T12" fmla="*/ 1006 w 1035"/>
                <a:gd name="T13" fmla="*/ 223 h 292"/>
                <a:gd name="T14" fmla="*/ 1006 w 1035"/>
                <a:gd name="T15" fmla="*/ 68 h 292"/>
                <a:gd name="T16" fmla="*/ 966 w 1035"/>
                <a:gd name="T17" fmla="*/ 28 h 292"/>
                <a:gd name="T18" fmla="*/ 69 w 1035"/>
                <a:gd name="T19" fmla="*/ 28 h 292"/>
                <a:gd name="T20" fmla="*/ 966 w 1035"/>
                <a:gd name="T21" fmla="*/ 292 h 292"/>
                <a:gd name="T22" fmla="*/ 966 w 1035"/>
                <a:gd name="T23" fmla="*/ 292 h 292"/>
                <a:gd name="T24" fmla="*/ 69 w 1035"/>
                <a:gd name="T25" fmla="*/ 292 h 292"/>
                <a:gd name="T26" fmla="*/ 0 w 1035"/>
                <a:gd name="T27" fmla="*/ 223 h 292"/>
                <a:gd name="T28" fmla="*/ 0 w 1035"/>
                <a:gd name="T29" fmla="*/ 68 h 292"/>
                <a:gd name="T30" fmla="*/ 69 w 1035"/>
                <a:gd name="T31" fmla="*/ 0 h 292"/>
                <a:gd name="T32" fmla="*/ 966 w 1035"/>
                <a:gd name="T33" fmla="*/ 0 h 292"/>
                <a:gd name="T34" fmla="*/ 1035 w 1035"/>
                <a:gd name="T35" fmla="*/ 68 h 292"/>
                <a:gd name="T36" fmla="*/ 1035 w 1035"/>
                <a:gd name="T37" fmla="*/ 223 h 292"/>
                <a:gd name="T38" fmla="*/ 966 w 1035"/>
                <a:gd name="T39" fmla="*/ 292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35" h="292">
                  <a:moveTo>
                    <a:pt x="69" y="28"/>
                  </a:moveTo>
                  <a:lnTo>
                    <a:pt x="69" y="28"/>
                  </a:lnTo>
                  <a:cubicBezTo>
                    <a:pt x="47" y="28"/>
                    <a:pt x="29" y="46"/>
                    <a:pt x="29" y="68"/>
                  </a:cubicBezTo>
                  <a:lnTo>
                    <a:pt x="29" y="223"/>
                  </a:lnTo>
                  <a:cubicBezTo>
                    <a:pt x="29" y="245"/>
                    <a:pt x="47" y="263"/>
                    <a:pt x="69" y="263"/>
                  </a:cubicBezTo>
                  <a:lnTo>
                    <a:pt x="966" y="263"/>
                  </a:lnTo>
                  <a:cubicBezTo>
                    <a:pt x="988" y="263"/>
                    <a:pt x="1006" y="245"/>
                    <a:pt x="1006" y="223"/>
                  </a:cubicBezTo>
                  <a:lnTo>
                    <a:pt x="1006" y="68"/>
                  </a:lnTo>
                  <a:cubicBezTo>
                    <a:pt x="1006" y="46"/>
                    <a:pt x="988" y="28"/>
                    <a:pt x="966" y="28"/>
                  </a:cubicBezTo>
                  <a:lnTo>
                    <a:pt x="69" y="28"/>
                  </a:lnTo>
                  <a:close/>
                  <a:moveTo>
                    <a:pt x="966" y="292"/>
                  </a:moveTo>
                  <a:lnTo>
                    <a:pt x="966" y="292"/>
                  </a:lnTo>
                  <a:lnTo>
                    <a:pt x="69" y="292"/>
                  </a:lnTo>
                  <a:cubicBezTo>
                    <a:pt x="31" y="292"/>
                    <a:pt x="0" y="261"/>
                    <a:pt x="0" y="223"/>
                  </a:cubicBezTo>
                  <a:lnTo>
                    <a:pt x="0" y="68"/>
                  </a:lnTo>
                  <a:cubicBezTo>
                    <a:pt x="0" y="30"/>
                    <a:pt x="31" y="0"/>
                    <a:pt x="69" y="0"/>
                  </a:cubicBezTo>
                  <a:lnTo>
                    <a:pt x="966" y="0"/>
                  </a:lnTo>
                  <a:cubicBezTo>
                    <a:pt x="1004" y="0"/>
                    <a:pt x="1035" y="30"/>
                    <a:pt x="1035" y="68"/>
                  </a:cubicBezTo>
                  <a:lnTo>
                    <a:pt x="1035" y="223"/>
                  </a:lnTo>
                  <a:cubicBezTo>
                    <a:pt x="1035" y="261"/>
                    <a:pt x="1004" y="292"/>
                    <a:pt x="966" y="292"/>
                  </a:cubicBez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8446969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bwMode="gray">
          <a:xfrm>
            <a:off x="266700" y="640267"/>
            <a:ext cx="5867400" cy="184666"/>
          </a:xfrm>
        </p:spPr>
        <p:txBody>
          <a:bodyPr/>
          <a:lstStyle/>
          <a:p>
            <a:r>
              <a:rPr lang="en-US" dirty="0">
                <a:solidFill>
                  <a:schemeClr val="accent4"/>
                </a:solidFill>
              </a:rPr>
              <a:t>Still Room to Push on Parent Collection</a:t>
            </a:r>
          </a:p>
        </p:txBody>
      </p:sp>
      <p:sp>
        <p:nvSpPr>
          <p:cNvPr id="4" name="Text Placeholder 3"/>
          <p:cNvSpPr>
            <a:spLocks noGrp="1"/>
          </p:cNvSpPr>
          <p:nvPr>
            <p:ph type="body" sz="quarter" idx="12"/>
          </p:nvPr>
        </p:nvSpPr>
        <p:spPr bwMode="gray">
          <a:xfrm>
            <a:off x="266700" y="309824"/>
            <a:ext cx="5600700" cy="256480"/>
          </a:xfrm>
        </p:spPr>
        <p:txBody>
          <a:bodyPr/>
          <a:lstStyle/>
          <a:p>
            <a:r>
              <a:rPr lang="en-US" dirty="0">
                <a:solidFill>
                  <a:schemeClr val="accent4"/>
                </a:solidFill>
              </a:rPr>
              <a:t>Parent Data is an Indicator of Interest</a:t>
            </a:r>
          </a:p>
        </p:txBody>
      </p:sp>
      <p:sp>
        <p:nvSpPr>
          <p:cNvPr id="7" name="TextBox 6"/>
          <p:cNvSpPr txBox="1"/>
          <p:nvPr/>
        </p:nvSpPr>
        <p:spPr bwMode="gray">
          <a:xfrm>
            <a:off x="-5823746" y="1922719"/>
            <a:ext cx="4577443" cy="276999"/>
          </a:xfrm>
          <a:prstGeom prst="rect">
            <a:avLst/>
          </a:prstGeom>
          <a:noFill/>
        </p:spPr>
        <p:txBody>
          <a:bodyPr wrap="square" lIns="0" tIns="0" rIns="0" bIns="0" rtlCol="0">
            <a:spAutoFit/>
          </a:bodyPr>
          <a:lstStyle>
            <a:defPPr>
              <a:defRPr lang="en-US"/>
            </a:defPPr>
            <a:lvl1pPr algn="ctr">
              <a:spcBef>
                <a:spcPts val="500"/>
              </a:spcBef>
              <a:defRPr sz="1200"/>
            </a:lvl1p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1000" b="0" i="0" u="none" strike="noStrike" kern="1200" cap="none" spc="0" normalizeH="0" baseline="0" noProof="0" dirty="0">
                <a:ln>
                  <a:noFill/>
                </a:ln>
                <a:solidFill>
                  <a:srgbClr val="4F5861"/>
                </a:solidFill>
                <a:effectLst/>
                <a:uLnTx/>
                <a:uFillTx/>
                <a:latin typeface="Verdana"/>
                <a:ea typeface="+mn-ea"/>
                <a:cs typeface="+mn-cs"/>
              </a:rPr>
              <a:t>Regional Growth in High School Graduates</a:t>
            </a:r>
            <a:br>
              <a:rPr kumimoji="0" lang="en-US" sz="1000" b="0" i="0" u="none" strike="noStrike" kern="1200" cap="none" spc="0" normalizeH="0" baseline="0" noProof="0" dirty="0">
                <a:ln>
                  <a:noFill/>
                </a:ln>
                <a:solidFill>
                  <a:srgbClr val="4F5861"/>
                </a:solidFill>
                <a:effectLst/>
                <a:uLnTx/>
                <a:uFillTx/>
                <a:latin typeface="Verdana"/>
                <a:ea typeface="+mn-ea"/>
                <a:cs typeface="+mn-cs"/>
              </a:rPr>
            </a:br>
            <a:r>
              <a:rPr kumimoji="0" lang="en-US" sz="800" b="0" i="1" u="none" strike="noStrike" kern="1200" cap="none" spc="0" normalizeH="0" baseline="0" noProof="0" dirty="0">
                <a:ln>
                  <a:noFill/>
                </a:ln>
                <a:solidFill>
                  <a:srgbClr val="4F5861"/>
                </a:solidFill>
                <a:effectLst/>
                <a:uLnTx/>
                <a:uFillTx/>
                <a:latin typeface="Verdana"/>
                <a:ea typeface="+mn-ea"/>
                <a:cs typeface="+mn-cs"/>
              </a:rPr>
              <a:t>2011-2022</a:t>
            </a:r>
          </a:p>
        </p:txBody>
      </p:sp>
      <p:sp>
        <p:nvSpPr>
          <p:cNvPr id="8" name="TextBox 7"/>
          <p:cNvSpPr txBox="1"/>
          <p:nvPr/>
        </p:nvSpPr>
        <p:spPr bwMode="gray">
          <a:xfrm>
            <a:off x="-5842135" y="1490357"/>
            <a:ext cx="4577443" cy="215444"/>
          </a:xfrm>
          <a:prstGeom prst="rect">
            <a:avLst/>
          </a:prstGeom>
          <a:noFill/>
        </p:spPr>
        <p:txBody>
          <a:bodyPr wrap="square" lIns="0" tIns="0" rIns="0" bIns="0" rtlCol="0">
            <a:spAutoFit/>
          </a:bodyPr>
          <a:lstStyle>
            <a:defPPr>
              <a:defRPr lang="en-US"/>
            </a:defPPr>
            <a:lvl1pPr algn="ctr">
              <a:spcBef>
                <a:spcPts val="500"/>
              </a:spcBef>
              <a:defRPr sz="1200"/>
            </a:lvl1p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1400" b="0" i="0" u="none" strike="noStrike" kern="1200" cap="none" spc="0" normalizeH="0" baseline="0" noProof="0" dirty="0">
                <a:ln>
                  <a:noFill/>
                </a:ln>
                <a:solidFill>
                  <a:srgbClr val="4F5861"/>
                </a:solidFill>
                <a:effectLst/>
                <a:uLnTx/>
                <a:uFillTx/>
                <a:latin typeface="Verdana"/>
                <a:ea typeface="+mn-ea"/>
                <a:cs typeface="+mn-cs"/>
              </a:rPr>
              <a:t>Mixed Demographic Fortunes</a:t>
            </a:r>
            <a:endParaRPr kumimoji="0" lang="en-US" sz="1200" b="0" i="0" u="none" strike="noStrike" kern="1200" cap="none" spc="0" normalizeH="0" baseline="0" noProof="0" dirty="0">
              <a:ln>
                <a:noFill/>
              </a:ln>
              <a:solidFill>
                <a:srgbClr val="4F5861"/>
              </a:solidFill>
              <a:effectLst/>
              <a:uLnTx/>
              <a:uFillTx/>
              <a:latin typeface="Verdana"/>
              <a:ea typeface="+mn-ea"/>
              <a:cs typeface="+mn-cs"/>
            </a:endParaRPr>
          </a:p>
        </p:txBody>
      </p:sp>
      <p:sp>
        <p:nvSpPr>
          <p:cNvPr id="105" name="Rectangle 104"/>
          <p:cNvSpPr/>
          <p:nvPr/>
        </p:nvSpPr>
        <p:spPr bwMode="gray">
          <a:xfrm>
            <a:off x="-12537440" y="2395178"/>
            <a:ext cx="3779520" cy="5113528"/>
          </a:xfrm>
          <a:prstGeom prst="rect">
            <a:avLst/>
          </a:prstGeom>
          <a:solidFill>
            <a:schemeClr val="bg2"/>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06" name="Rectangle 105"/>
          <p:cNvSpPr/>
          <p:nvPr/>
        </p:nvSpPr>
        <p:spPr bwMode="gray">
          <a:xfrm>
            <a:off x="-12628880" y="3313495"/>
            <a:ext cx="3972560" cy="1487883"/>
          </a:xfrm>
          <a:prstGeom prst="rect">
            <a:avLst/>
          </a:prstGeom>
          <a:solidFill>
            <a:schemeClr val="bg1"/>
          </a:solidFill>
          <a:ln w="1905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07" name="Rectangle 106"/>
          <p:cNvSpPr/>
          <p:nvPr/>
        </p:nvSpPr>
        <p:spPr bwMode="gray">
          <a:xfrm>
            <a:off x="-8492336" y="2395178"/>
            <a:ext cx="2060457" cy="5113528"/>
          </a:xfrm>
          <a:prstGeom prst="rect">
            <a:avLst/>
          </a:prstGeom>
          <a:solidFill>
            <a:schemeClr val="bg2"/>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08" name="Rectangle 107"/>
          <p:cNvSpPr/>
          <p:nvPr/>
        </p:nvSpPr>
        <p:spPr bwMode="gray">
          <a:xfrm>
            <a:off x="-15343718" y="2395178"/>
            <a:ext cx="2524683" cy="5113528"/>
          </a:xfrm>
          <a:prstGeom prst="rect">
            <a:avLst/>
          </a:prstGeom>
          <a:solidFill>
            <a:schemeClr val="bg2"/>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09" name="TextBox 108"/>
          <p:cNvSpPr txBox="1"/>
          <p:nvPr/>
        </p:nvSpPr>
        <p:spPr bwMode="gray">
          <a:xfrm>
            <a:off x="-15110866" y="2061219"/>
            <a:ext cx="2156022" cy="184666"/>
          </a:xfrm>
          <a:prstGeom prst="rect">
            <a:avLst/>
          </a:prstGeom>
          <a:noFill/>
        </p:spPr>
        <p:txBody>
          <a:bodyPr wrap="square" lIns="0" tIns="0" rIns="0" bIns="0" rtlCol="0">
            <a:sp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1200" b="0" i="0" u="none" strike="noStrike" kern="1200" cap="none" spc="0" normalizeH="0" baseline="0" noProof="0" dirty="0">
                <a:ln>
                  <a:noFill/>
                </a:ln>
                <a:solidFill>
                  <a:srgbClr val="4F5861"/>
                </a:solidFill>
                <a:effectLst/>
                <a:uLnTx/>
                <a:uFillTx/>
                <a:latin typeface="Verdana"/>
                <a:ea typeface="+mn-ea"/>
                <a:cs typeface="+mn-cs"/>
              </a:rPr>
              <a:t>A Shifting Context</a:t>
            </a:r>
            <a:endParaRPr kumimoji="0" lang="en-US" sz="1200" b="0" i="1" u="none" strike="noStrike" kern="1200" cap="none" spc="0" normalizeH="0" baseline="0" noProof="0" dirty="0">
              <a:ln>
                <a:noFill/>
              </a:ln>
              <a:solidFill>
                <a:srgbClr val="4F5861"/>
              </a:solidFill>
              <a:effectLst/>
              <a:uLnTx/>
              <a:uFillTx/>
              <a:latin typeface="Verdana"/>
              <a:ea typeface="+mn-ea"/>
              <a:cs typeface="+mn-cs"/>
            </a:endParaRPr>
          </a:p>
        </p:txBody>
      </p:sp>
      <p:sp>
        <p:nvSpPr>
          <p:cNvPr id="110" name="TextBox 109"/>
          <p:cNvSpPr txBox="1"/>
          <p:nvPr/>
        </p:nvSpPr>
        <p:spPr bwMode="gray">
          <a:xfrm>
            <a:off x="-12537440" y="2069275"/>
            <a:ext cx="3779520" cy="184666"/>
          </a:xfrm>
          <a:prstGeom prst="rect">
            <a:avLst/>
          </a:prstGeom>
          <a:noFill/>
        </p:spPr>
        <p:txBody>
          <a:bodyPr wrap="square" lIns="0" tIns="0" rIns="0" bIns="0" rtlCol="0">
            <a:sp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1200" b="0" i="0" u="none" strike="noStrike" kern="1200" cap="none" spc="0" normalizeH="0" baseline="0" noProof="0" dirty="0">
                <a:ln>
                  <a:noFill/>
                </a:ln>
                <a:solidFill>
                  <a:srgbClr val="4F5861"/>
                </a:solidFill>
                <a:effectLst/>
                <a:uLnTx/>
                <a:uFillTx/>
                <a:latin typeface="Verdana"/>
                <a:ea typeface="+mn-ea"/>
                <a:cs typeface="+mn-cs"/>
              </a:rPr>
              <a:t>A Focused Response</a:t>
            </a:r>
            <a:endParaRPr kumimoji="0" lang="en-US" sz="1200" b="0" i="1" u="none" strike="noStrike" kern="1200" cap="none" spc="0" normalizeH="0" baseline="0" noProof="0" dirty="0">
              <a:ln>
                <a:noFill/>
              </a:ln>
              <a:solidFill>
                <a:srgbClr val="4F5861"/>
              </a:solidFill>
              <a:effectLst/>
              <a:uLnTx/>
              <a:uFillTx/>
              <a:latin typeface="Verdana"/>
              <a:ea typeface="+mn-ea"/>
              <a:cs typeface="+mn-cs"/>
            </a:endParaRPr>
          </a:p>
        </p:txBody>
      </p:sp>
      <p:sp>
        <p:nvSpPr>
          <p:cNvPr id="111" name="TextBox 110"/>
          <p:cNvSpPr txBox="1"/>
          <p:nvPr/>
        </p:nvSpPr>
        <p:spPr bwMode="gray">
          <a:xfrm>
            <a:off x="-8519863" y="2084369"/>
            <a:ext cx="2156022" cy="184666"/>
          </a:xfrm>
          <a:prstGeom prst="rect">
            <a:avLst/>
          </a:prstGeom>
          <a:noFill/>
        </p:spPr>
        <p:txBody>
          <a:bodyPr wrap="square" lIns="0" tIns="0" rIns="0" bIns="0" rtlCol="0">
            <a:sp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1200" b="0" i="0" u="none" strike="noStrike" kern="1200" cap="none" spc="0" normalizeH="0" baseline="0" noProof="0" dirty="0">
                <a:ln>
                  <a:noFill/>
                </a:ln>
                <a:solidFill>
                  <a:srgbClr val="4F5861"/>
                </a:solidFill>
                <a:effectLst/>
                <a:uLnTx/>
                <a:uFillTx/>
                <a:latin typeface="Verdana"/>
                <a:ea typeface="+mn-ea"/>
                <a:cs typeface="+mn-cs"/>
              </a:rPr>
              <a:t>A Decisive Result</a:t>
            </a:r>
            <a:endParaRPr kumimoji="0" lang="en-US" sz="1200" b="0" i="1" u="none" strike="noStrike" kern="1200" cap="none" spc="0" normalizeH="0" baseline="0" noProof="0" dirty="0">
              <a:ln>
                <a:noFill/>
              </a:ln>
              <a:solidFill>
                <a:srgbClr val="4F5861"/>
              </a:solidFill>
              <a:effectLst/>
              <a:uLnTx/>
              <a:uFillTx/>
              <a:latin typeface="Verdana"/>
              <a:ea typeface="+mn-ea"/>
              <a:cs typeface="+mn-cs"/>
            </a:endParaRPr>
          </a:p>
        </p:txBody>
      </p:sp>
      <p:sp>
        <p:nvSpPr>
          <p:cNvPr id="112" name="TextBox 111"/>
          <p:cNvSpPr txBox="1"/>
          <p:nvPr/>
        </p:nvSpPr>
        <p:spPr bwMode="gray">
          <a:xfrm>
            <a:off x="-15215121" y="2543011"/>
            <a:ext cx="2371624" cy="369332"/>
          </a:xfrm>
          <a:prstGeom prst="rect">
            <a:avLst/>
          </a:prstGeom>
          <a:noFill/>
        </p:spPr>
        <p:txBody>
          <a:bodyPr wrap="square" lIns="0" tIns="0" rIns="0" bIns="0" rtlCol="0">
            <a:sp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1200" b="0" i="0" u="none" strike="noStrike" kern="1200" cap="none" spc="0" normalizeH="0" baseline="0" noProof="0" dirty="0">
                <a:ln>
                  <a:noFill/>
                </a:ln>
                <a:solidFill>
                  <a:srgbClr val="4F5861"/>
                </a:solidFill>
                <a:effectLst/>
                <a:uLnTx/>
                <a:uFillTx/>
                <a:latin typeface="Verdana"/>
                <a:ea typeface="+mn-ea"/>
                <a:cs typeface="+mn-cs"/>
              </a:rPr>
              <a:t>Rise of the Small-Scale Campaign Donor</a:t>
            </a:r>
            <a:endParaRPr kumimoji="0" lang="en-US" sz="1200" b="0" i="1" u="none" strike="noStrike" kern="1200" cap="none" spc="0" normalizeH="0" baseline="0" noProof="0" dirty="0">
              <a:ln>
                <a:noFill/>
              </a:ln>
              <a:solidFill>
                <a:srgbClr val="4F5861"/>
              </a:solidFill>
              <a:effectLst/>
              <a:uLnTx/>
              <a:uFillTx/>
              <a:latin typeface="Verdana"/>
              <a:ea typeface="+mn-ea"/>
              <a:cs typeface="+mn-cs"/>
            </a:endParaRPr>
          </a:p>
        </p:txBody>
      </p:sp>
      <p:sp>
        <p:nvSpPr>
          <p:cNvPr id="113" name="TextBox 112"/>
          <p:cNvSpPr txBox="1"/>
          <p:nvPr/>
        </p:nvSpPr>
        <p:spPr bwMode="gray">
          <a:xfrm>
            <a:off x="-15272996" y="5351599"/>
            <a:ext cx="2371624" cy="184666"/>
          </a:xfrm>
          <a:prstGeom prst="rect">
            <a:avLst/>
          </a:prstGeom>
          <a:noFill/>
        </p:spPr>
        <p:txBody>
          <a:bodyPr wrap="square" lIns="0" tIns="0" rIns="0" bIns="0" rtlCol="0">
            <a:sp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1200" b="0" i="0" u="none" strike="noStrike" kern="1200" cap="none" spc="0" normalizeH="0" baseline="0" noProof="0" dirty="0">
                <a:ln>
                  <a:noFill/>
                </a:ln>
                <a:solidFill>
                  <a:srgbClr val="4F5861"/>
                </a:solidFill>
                <a:effectLst/>
                <a:uLnTx/>
                <a:uFillTx/>
                <a:latin typeface="Verdana"/>
                <a:ea typeface="+mn-ea"/>
                <a:cs typeface="+mn-cs"/>
              </a:rPr>
              <a:t>Rise of the Political Internet</a:t>
            </a:r>
            <a:endParaRPr kumimoji="0" lang="en-US" sz="1200" b="0" i="1" u="none" strike="noStrike" kern="1200" cap="none" spc="0" normalizeH="0" baseline="0" noProof="0" dirty="0">
              <a:ln>
                <a:noFill/>
              </a:ln>
              <a:solidFill>
                <a:srgbClr val="4F5861"/>
              </a:solidFill>
              <a:effectLst/>
              <a:uLnTx/>
              <a:uFillTx/>
              <a:latin typeface="Verdana"/>
              <a:ea typeface="+mn-ea"/>
              <a:cs typeface="+mn-cs"/>
            </a:endParaRPr>
          </a:p>
        </p:txBody>
      </p:sp>
      <p:sp>
        <p:nvSpPr>
          <p:cNvPr id="114" name="Rectangle 113"/>
          <p:cNvSpPr/>
          <p:nvPr/>
        </p:nvSpPr>
        <p:spPr bwMode="gray">
          <a:xfrm>
            <a:off x="-8014019" y="3201540"/>
            <a:ext cx="170332" cy="170332"/>
          </a:xfrm>
          <a:prstGeom prst="rect">
            <a:avLst/>
          </a:prstGeom>
          <a:solidFill>
            <a:schemeClr val="accent3"/>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15" name="Text Placeholder 19"/>
          <p:cNvSpPr>
            <a:spLocks noGrp="1"/>
          </p:cNvSpPr>
          <p:nvPr>
            <p:ph type="body" sz="quarter" idx="4294967295"/>
          </p:nvPr>
        </p:nvSpPr>
        <p:spPr bwMode="gray">
          <a:xfrm>
            <a:off x="-7769912" y="3218880"/>
            <a:ext cx="1070195" cy="123111"/>
          </a:xfrm>
          <a:prstGeom prst="rect">
            <a:avLst/>
          </a:prstGeom>
        </p:spPr>
        <p:txBody>
          <a:bodyPr/>
          <a:lstStyle/>
          <a:p>
            <a:pPr>
              <a:spcBef>
                <a:spcPts val="500"/>
              </a:spcBef>
            </a:pPr>
            <a:r>
              <a:rPr lang="en-US" sz="800" dirty="0"/>
              <a:t>Less than $200</a:t>
            </a:r>
            <a:endParaRPr lang="en-US" sz="800" i="1" dirty="0"/>
          </a:p>
        </p:txBody>
      </p:sp>
      <p:sp>
        <p:nvSpPr>
          <p:cNvPr id="116" name="Rectangle 115"/>
          <p:cNvSpPr/>
          <p:nvPr/>
        </p:nvSpPr>
        <p:spPr bwMode="gray">
          <a:xfrm>
            <a:off x="-8025373" y="2979403"/>
            <a:ext cx="170332" cy="170332"/>
          </a:xfrm>
          <a:prstGeom prst="rect">
            <a:avLst/>
          </a:prstGeom>
          <a:solidFill>
            <a:schemeClr val="bg1"/>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17" name="Text Placeholder 19"/>
          <p:cNvSpPr>
            <a:spLocks noGrp="1"/>
          </p:cNvSpPr>
          <p:nvPr>
            <p:ph type="body" sz="quarter" idx="4294967295"/>
          </p:nvPr>
        </p:nvSpPr>
        <p:spPr bwMode="gray">
          <a:xfrm>
            <a:off x="-7801585" y="2996743"/>
            <a:ext cx="1093482" cy="123111"/>
          </a:xfrm>
          <a:prstGeom prst="rect">
            <a:avLst/>
          </a:prstGeom>
        </p:spPr>
        <p:txBody>
          <a:bodyPr/>
          <a:lstStyle/>
          <a:p>
            <a:pPr>
              <a:spcBef>
                <a:spcPts val="500"/>
              </a:spcBef>
            </a:pPr>
            <a:r>
              <a:rPr lang="en-US" sz="800" dirty="0"/>
              <a:t>More than $200</a:t>
            </a:r>
            <a:endParaRPr lang="en-US" sz="800" i="1" dirty="0"/>
          </a:p>
        </p:txBody>
      </p:sp>
      <p:sp>
        <p:nvSpPr>
          <p:cNvPr id="118" name="Text Placeholder 19"/>
          <p:cNvSpPr>
            <a:spLocks noGrp="1"/>
          </p:cNvSpPr>
          <p:nvPr>
            <p:ph type="body" sz="quarter" idx="4294967295"/>
          </p:nvPr>
        </p:nvSpPr>
        <p:spPr bwMode="gray">
          <a:xfrm>
            <a:off x="-8367209" y="2580587"/>
            <a:ext cx="1781262" cy="184666"/>
          </a:xfrm>
          <a:prstGeom prst="rect">
            <a:avLst/>
          </a:prstGeom>
        </p:spPr>
        <p:txBody>
          <a:bodyPr/>
          <a:lstStyle/>
          <a:p>
            <a:pPr algn="ctr">
              <a:spcBef>
                <a:spcPts val="500"/>
              </a:spcBef>
            </a:pPr>
            <a:r>
              <a:rPr lang="en-US" sz="1200" dirty="0"/>
              <a:t>Total Contributions</a:t>
            </a:r>
          </a:p>
        </p:txBody>
      </p:sp>
      <p:sp>
        <p:nvSpPr>
          <p:cNvPr id="119" name="TextBox 118"/>
          <p:cNvSpPr txBox="1"/>
          <p:nvPr/>
        </p:nvSpPr>
        <p:spPr bwMode="gray">
          <a:xfrm>
            <a:off x="-15215121" y="3125414"/>
            <a:ext cx="2279024" cy="307777"/>
          </a:xfrm>
          <a:prstGeom prst="rect">
            <a:avLst/>
          </a:prstGeom>
          <a:noFill/>
        </p:spPr>
        <p:txBody>
          <a:bodyPr wrap="square" lIns="0" tIns="0" rIns="0" bIns="0" rtlCol="0">
            <a:sp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1000" b="0" i="0" u="none" strike="noStrike" kern="1200" cap="none" spc="0" normalizeH="0" baseline="0" noProof="0" dirty="0">
                <a:ln>
                  <a:noFill/>
                </a:ln>
                <a:solidFill>
                  <a:srgbClr val="4F5861"/>
                </a:solidFill>
                <a:effectLst/>
                <a:uLnTx/>
                <a:uFillTx/>
                <a:latin typeface="Verdana"/>
                <a:ea typeface="+mn-ea"/>
                <a:cs typeface="+mn-cs"/>
              </a:rPr>
              <a:t>2002 legislation caps individual contributions to political campaigns</a:t>
            </a:r>
          </a:p>
        </p:txBody>
      </p:sp>
      <p:sp>
        <p:nvSpPr>
          <p:cNvPr id="120" name="TextBox 119"/>
          <p:cNvSpPr txBox="1"/>
          <p:nvPr/>
        </p:nvSpPr>
        <p:spPr bwMode="gray">
          <a:xfrm>
            <a:off x="-15145384" y="5615818"/>
            <a:ext cx="2190540" cy="461665"/>
          </a:xfrm>
          <a:prstGeom prst="rect">
            <a:avLst/>
          </a:prstGeom>
          <a:noFill/>
        </p:spPr>
        <p:txBody>
          <a:bodyPr wrap="square" lIns="0" tIns="0" rIns="0" bIns="0" rtlCol="0">
            <a:sp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1000" b="0" i="0" u="none" strike="noStrike" kern="1200" cap="none" spc="0" normalizeH="0" baseline="0" noProof="0" dirty="0">
                <a:ln>
                  <a:noFill/>
                </a:ln>
                <a:solidFill>
                  <a:srgbClr val="4F5861"/>
                </a:solidFill>
                <a:effectLst/>
                <a:uLnTx/>
                <a:uFillTx/>
                <a:latin typeface="Verdana"/>
                <a:ea typeface="+mn-ea"/>
                <a:cs typeface="+mn-cs"/>
              </a:rPr>
              <a:t>% of U.S. Adults </a:t>
            </a:r>
            <a:br>
              <a:rPr kumimoji="0" lang="en-US" sz="1000" b="0" i="0" u="none" strike="noStrike" kern="1200" cap="none" spc="0" normalizeH="0" baseline="0" noProof="0" dirty="0">
                <a:ln>
                  <a:noFill/>
                </a:ln>
                <a:solidFill>
                  <a:srgbClr val="4F5861"/>
                </a:solidFill>
                <a:effectLst/>
                <a:uLnTx/>
                <a:uFillTx/>
                <a:latin typeface="Verdana"/>
                <a:ea typeface="+mn-ea"/>
                <a:cs typeface="+mn-cs"/>
              </a:rPr>
            </a:br>
            <a:r>
              <a:rPr kumimoji="0" lang="en-US" sz="1000" b="0" i="0" u="none" strike="noStrike" kern="1200" cap="none" spc="0" normalizeH="0" baseline="0" noProof="0" dirty="0">
                <a:ln>
                  <a:noFill/>
                </a:ln>
                <a:solidFill>
                  <a:srgbClr val="4F5861"/>
                </a:solidFill>
                <a:effectLst/>
                <a:uLnTx/>
                <a:uFillTx/>
                <a:latin typeface="Verdana"/>
                <a:ea typeface="+mn-ea"/>
                <a:cs typeface="+mn-cs"/>
              </a:rPr>
              <a:t>Politically Active Online</a:t>
            </a:r>
            <a:br>
              <a:rPr kumimoji="0" lang="en-US" sz="1000" b="0" i="0" u="none" strike="noStrike" kern="1200" cap="none" spc="0" normalizeH="0" baseline="0" noProof="0" dirty="0">
                <a:ln>
                  <a:noFill/>
                </a:ln>
                <a:solidFill>
                  <a:srgbClr val="4F5861"/>
                </a:solidFill>
                <a:effectLst/>
                <a:uLnTx/>
                <a:uFillTx/>
                <a:latin typeface="Verdana"/>
                <a:ea typeface="+mn-ea"/>
                <a:cs typeface="+mn-cs"/>
              </a:rPr>
            </a:br>
            <a:r>
              <a:rPr kumimoji="0" lang="en-US" sz="1000" b="0" i="1" u="none" strike="noStrike" kern="1200" cap="none" spc="0" normalizeH="0" baseline="0" noProof="0" dirty="0">
                <a:ln>
                  <a:noFill/>
                </a:ln>
                <a:solidFill>
                  <a:srgbClr val="4F5861"/>
                </a:solidFill>
                <a:effectLst/>
                <a:uLnTx/>
                <a:uFillTx/>
                <a:latin typeface="Verdana"/>
                <a:ea typeface="+mn-ea"/>
                <a:cs typeface="+mn-cs"/>
              </a:rPr>
              <a:t>2004 vs. 2008</a:t>
            </a:r>
          </a:p>
        </p:txBody>
      </p:sp>
      <p:sp>
        <p:nvSpPr>
          <p:cNvPr id="121" name="Rectangle 120"/>
          <p:cNvSpPr/>
          <p:nvPr/>
        </p:nvSpPr>
        <p:spPr bwMode="gray">
          <a:xfrm>
            <a:off x="-10505452" y="5451048"/>
            <a:ext cx="170332" cy="170332"/>
          </a:xfrm>
          <a:prstGeom prst="rect">
            <a:avLst/>
          </a:prstGeom>
          <a:solidFill>
            <a:schemeClr val="accent3"/>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22" name="Text Placeholder 19"/>
          <p:cNvSpPr>
            <a:spLocks noGrp="1"/>
          </p:cNvSpPr>
          <p:nvPr>
            <p:ph type="body" sz="quarter" idx="4294967295"/>
          </p:nvPr>
        </p:nvSpPr>
        <p:spPr bwMode="gray">
          <a:xfrm>
            <a:off x="-10261344" y="5468388"/>
            <a:ext cx="1345944" cy="153888"/>
          </a:xfrm>
          <a:prstGeom prst="rect">
            <a:avLst/>
          </a:prstGeom>
        </p:spPr>
        <p:txBody>
          <a:bodyPr/>
          <a:lstStyle/>
          <a:p>
            <a:pPr>
              <a:spcBef>
                <a:spcPts val="500"/>
              </a:spcBef>
            </a:pPr>
            <a:r>
              <a:rPr lang="en-US" sz="1000" b="1" dirty="0"/>
              <a:t>Obama</a:t>
            </a:r>
            <a:r>
              <a:rPr lang="en-US" sz="1000" dirty="0"/>
              <a:t> Supporters</a:t>
            </a:r>
            <a:endParaRPr lang="en-US" sz="1000" i="1" dirty="0"/>
          </a:p>
        </p:txBody>
      </p:sp>
      <p:sp>
        <p:nvSpPr>
          <p:cNvPr id="123" name="Rectangle 122"/>
          <p:cNvSpPr/>
          <p:nvPr/>
        </p:nvSpPr>
        <p:spPr bwMode="gray">
          <a:xfrm>
            <a:off x="-12222316" y="5450874"/>
            <a:ext cx="170332" cy="170332"/>
          </a:xfrm>
          <a:prstGeom prst="rect">
            <a:avLst/>
          </a:prstGeom>
          <a:solidFill>
            <a:schemeClr val="bg1"/>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24" name="Text Placeholder 19"/>
          <p:cNvSpPr>
            <a:spLocks noGrp="1"/>
          </p:cNvSpPr>
          <p:nvPr>
            <p:ph type="body" sz="quarter" idx="4294967295"/>
          </p:nvPr>
        </p:nvSpPr>
        <p:spPr bwMode="gray">
          <a:xfrm>
            <a:off x="-11998528" y="5468214"/>
            <a:ext cx="1389088" cy="307777"/>
          </a:xfrm>
          <a:prstGeom prst="rect">
            <a:avLst/>
          </a:prstGeom>
        </p:spPr>
        <p:txBody>
          <a:bodyPr/>
          <a:lstStyle/>
          <a:p>
            <a:pPr>
              <a:spcBef>
                <a:spcPts val="500"/>
              </a:spcBef>
            </a:pPr>
            <a:r>
              <a:rPr lang="en-US" sz="1000" b="1" dirty="0"/>
              <a:t>McCain</a:t>
            </a:r>
            <a:r>
              <a:rPr lang="en-US" sz="1000" dirty="0"/>
              <a:t> Supporters</a:t>
            </a:r>
            <a:endParaRPr lang="en-US" sz="1000" i="1" dirty="0"/>
          </a:p>
        </p:txBody>
      </p:sp>
      <p:cxnSp>
        <p:nvCxnSpPr>
          <p:cNvPr id="125" name="Straight Connector 124"/>
          <p:cNvCxnSpPr/>
          <p:nvPr/>
        </p:nvCxnSpPr>
        <p:spPr bwMode="gray">
          <a:xfrm>
            <a:off x="-11009856" y="5782843"/>
            <a:ext cx="0" cy="1471863"/>
          </a:xfrm>
          <a:prstGeom prst="line">
            <a:avLst/>
          </a:prstGeom>
          <a:ln w="12700">
            <a:solidFill>
              <a:schemeClr val="accent3"/>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26" name="TextBox 125"/>
          <p:cNvSpPr txBox="1"/>
          <p:nvPr/>
        </p:nvSpPr>
        <p:spPr bwMode="gray">
          <a:xfrm>
            <a:off x="-12259762" y="5863503"/>
            <a:ext cx="1153705" cy="307777"/>
          </a:xfrm>
          <a:prstGeom prst="rect">
            <a:avLst/>
          </a:prstGeom>
          <a:noFill/>
        </p:spPr>
        <p:txBody>
          <a:bodyPr wrap="square" lIns="0" tIns="0" rIns="0" bIns="0" rtlCol="0">
            <a:spAutoFit/>
          </a:bodyPr>
          <a:lstStyle/>
          <a:p>
            <a:pPr marL="0" marR="0" lvl="0" indent="0" algn="r" defTabSz="537667" rtl="0" eaLnBrk="1" fontAlgn="auto" latinLnBrk="0" hangingPunct="1">
              <a:lnSpc>
                <a:spcPct val="100000"/>
              </a:lnSpc>
              <a:spcBef>
                <a:spcPts val="500"/>
              </a:spcBef>
              <a:spcAft>
                <a:spcPts val="0"/>
              </a:spcAft>
              <a:buClrTx/>
              <a:buSzTx/>
              <a:buFontTx/>
              <a:buNone/>
              <a:tabLst/>
              <a:defRPr/>
            </a:pPr>
            <a:r>
              <a:rPr kumimoji="0" lang="en-US" sz="1000" b="0" i="1" u="none" strike="noStrike" kern="1200" cap="none" spc="0" normalizeH="0" baseline="0" noProof="0" dirty="0">
                <a:ln>
                  <a:noFill/>
                </a:ln>
                <a:solidFill>
                  <a:srgbClr val="4F5861"/>
                </a:solidFill>
                <a:effectLst/>
                <a:uLnTx/>
                <a:uFillTx/>
                <a:latin typeface="Verdana"/>
                <a:ea typeface="+mn-ea"/>
                <a:cs typeface="+mn-cs"/>
              </a:rPr>
              <a:t>Signed up for election updates</a:t>
            </a:r>
          </a:p>
        </p:txBody>
      </p:sp>
      <p:sp>
        <p:nvSpPr>
          <p:cNvPr id="127" name="Rectangle 126"/>
          <p:cNvSpPr/>
          <p:nvPr/>
        </p:nvSpPr>
        <p:spPr bwMode="gray">
          <a:xfrm>
            <a:off x="-11011850" y="5810777"/>
            <a:ext cx="778497" cy="170332"/>
          </a:xfrm>
          <a:prstGeom prst="rect">
            <a:avLst/>
          </a:prstGeom>
          <a:solidFill>
            <a:schemeClr val="bg1"/>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28" name="Rectangle 127"/>
          <p:cNvSpPr/>
          <p:nvPr/>
        </p:nvSpPr>
        <p:spPr bwMode="gray">
          <a:xfrm>
            <a:off x="-11011850" y="6023488"/>
            <a:ext cx="1573210" cy="170332"/>
          </a:xfrm>
          <a:prstGeom prst="rect">
            <a:avLst/>
          </a:prstGeom>
          <a:solidFill>
            <a:schemeClr val="accent3"/>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29" name="Text Placeholder 19"/>
          <p:cNvSpPr>
            <a:spLocks noGrp="1"/>
          </p:cNvSpPr>
          <p:nvPr>
            <p:ph type="body" sz="quarter" idx="4294967295"/>
          </p:nvPr>
        </p:nvSpPr>
        <p:spPr bwMode="gray">
          <a:xfrm>
            <a:off x="-10183089" y="5835399"/>
            <a:ext cx="277089" cy="123111"/>
          </a:xfrm>
          <a:prstGeom prst="rect">
            <a:avLst/>
          </a:prstGeom>
        </p:spPr>
        <p:txBody>
          <a:bodyPr/>
          <a:lstStyle/>
          <a:p>
            <a:pPr>
              <a:spcBef>
                <a:spcPts val="500"/>
              </a:spcBef>
            </a:pPr>
            <a:r>
              <a:rPr lang="en-US" sz="800" dirty="0"/>
              <a:t>9%</a:t>
            </a:r>
            <a:endParaRPr lang="en-US" sz="800" i="1" dirty="0"/>
          </a:p>
        </p:txBody>
      </p:sp>
      <p:sp>
        <p:nvSpPr>
          <p:cNvPr id="130" name="Text Placeholder 19"/>
          <p:cNvSpPr>
            <a:spLocks noGrp="1"/>
          </p:cNvSpPr>
          <p:nvPr>
            <p:ph type="body" sz="quarter" idx="4294967295"/>
          </p:nvPr>
        </p:nvSpPr>
        <p:spPr bwMode="gray">
          <a:xfrm>
            <a:off x="-9401129" y="6047098"/>
            <a:ext cx="277089" cy="123111"/>
          </a:xfrm>
          <a:prstGeom prst="rect">
            <a:avLst/>
          </a:prstGeom>
        </p:spPr>
        <p:txBody>
          <a:bodyPr/>
          <a:lstStyle/>
          <a:p>
            <a:pPr>
              <a:spcBef>
                <a:spcPts val="500"/>
              </a:spcBef>
            </a:pPr>
            <a:r>
              <a:rPr lang="en-US" sz="800" dirty="0"/>
              <a:t>18%</a:t>
            </a:r>
            <a:endParaRPr lang="en-US" sz="800" i="1" dirty="0"/>
          </a:p>
        </p:txBody>
      </p:sp>
      <p:sp>
        <p:nvSpPr>
          <p:cNvPr id="131" name="Text Placeholder 19"/>
          <p:cNvSpPr>
            <a:spLocks noGrp="1"/>
          </p:cNvSpPr>
          <p:nvPr>
            <p:ph type="body" sz="quarter" idx="4294967295"/>
          </p:nvPr>
        </p:nvSpPr>
        <p:spPr bwMode="gray">
          <a:xfrm>
            <a:off x="-7409875" y="3696149"/>
            <a:ext cx="624321" cy="184666"/>
          </a:xfrm>
          <a:prstGeom prst="rect">
            <a:avLst/>
          </a:prstGeom>
        </p:spPr>
        <p:txBody>
          <a:bodyPr/>
          <a:lstStyle/>
          <a:p>
            <a:pPr algn="ctr">
              <a:spcBef>
                <a:spcPts val="500"/>
              </a:spcBef>
            </a:pPr>
            <a:r>
              <a:rPr lang="en-US" sz="1200" dirty="0"/>
              <a:t>$</a:t>
            </a:r>
            <a:r>
              <a:rPr lang="en-US" sz="1200" b="1" dirty="0"/>
              <a:t>265</a:t>
            </a:r>
            <a:r>
              <a:rPr lang="en-US" sz="1200" dirty="0"/>
              <a:t>M</a:t>
            </a:r>
          </a:p>
        </p:txBody>
      </p:sp>
      <p:grpSp>
        <p:nvGrpSpPr>
          <p:cNvPr id="132" name="Group 131"/>
          <p:cNvGrpSpPr/>
          <p:nvPr/>
        </p:nvGrpSpPr>
        <p:grpSpPr>
          <a:xfrm>
            <a:off x="-7371148" y="3954568"/>
            <a:ext cx="570018" cy="3114771"/>
            <a:chOff x="7165109" y="5303288"/>
            <a:chExt cx="518198" cy="1454296"/>
          </a:xfrm>
        </p:grpSpPr>
        <p:sp>
          <p:nvSpPr>
            <p:cNvPr id="133" name="Rectangle 132"/>
            <p:cNvSpPr/>
            <p:nvPr/>
          </p:nvSpPr>
          <p:spPr bwMode="gray">
            <a:xfrm>
              <a:off x="7165109" y="6035598"/>
              <a:ext cx="518198" cy="721986"/>
            </a:xfrm>
            <a:prstGeom prst="rect">
              <a:avLst/>
            </a:prstGeom>
            <a:solidFill>
              <a:schemeClr val="accent3"/>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34" name="Rectangle 133"/>
            <p:cNvSpPr/>
            <p:nvPr/>
          </p:nvSpPr>
          <p:spPr bwMode="gray">
            <a:xfrm>
              <a:off x="7165109" y="5303288"/>
              <a:ext cx="518198" cy="732310"/>
            </a:xfrm>
            <a:prstGeom prst="rect">
              <a:avLst/>
            </a:prstGeom>
            <a:solidFill>
              <a:schemeClr val="bg1"/>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grpSp>
      <p:sp>
        <p:nvSpPr>
          <p:cNvPr id="135" name="Text Placeholder 19"/>
          <p:cNvSpPr>
            <a:spLocks noGrp="1"/>
          </p:cNvSpPr>
          <p:nvPr>
            <p:ph type="body" sz="quarter" idx="4294967295"/>
          </p:nvPr>
        </p:nvSpPr>
        <p:spPr bwMode="gray">
          <a:xfrm>
            <a:off x="-8111112" y="5834093"/>
            <a:ext cx="624321" cy="184666"/>
          </a:xfrm>
          <a:prstGeom prst="rect">
            <a:avLst/>
          </a:prstGeom>
        </p:spPr>
        <p:txBody>
          <a:bodyPr/>
          <a:lstStyle/>
          <a:p>
            <a:pPr algn="ctr">
              <a:spcBef>
                <a:spcPts val="500"/>
              </a:spcBef>
            </a:pPr>
            <a:r>
              <a:rPr lang="en-US" sz="1200" dirty="0"/>
              <a:t>$</a:t>
            </a:r>
            <a:r>
              <a:rPr lang="en-US" sz="1200" b="1" dirty="0"/>
              <a:t>88</a:t>
            </a:r>
            <a:r>
              <a:rPr lang="en-US" sz="1200" dirty="0"/>
              <a:t>M</a:t>
            </a:r>
          </a:p>
        </p:txBody>
      </p:sp>
      <p:grpSp>
        <p:nvGrpSpPr>
          <p:cNvPr id="136" name="Group 135"/>
          <p:cNvGrpSpPr/>
          <p:nvPr/>
        </p:nvGrpSpPr>
        <p:grpSpPr>
          <a:xfrm>
            <a:off x="-8072385" y="6066439"/>
            <a:ext cx="570018" cy="1005824"/>
            <a:chOff x="8286107" y="5281712"/>
            <a:chExt cx="518198" cy="1475872"/>
          </a:xfrm>
        </p:grpSpPr>
        <p:sp>
          <p:nvSpPr>
            <p:cNvPr id="137" name="Rectangle 136"/>
            <p:cNvSpPr/>
            <p:nvPr/>
          </p:nvSpPr>
          <p:spPr bwMode="gray">
            <a:xfrm>
              <a:off x="8286107" y="5281712"/>
              <a:ext cx="518198" cy="1220688"/>
            </a:xfrm>
            <a:prstGeom prst="rect">
              <a:avLst/>
            </a:prstGeom>
            <a:solidFill>
              <a:schemeClr val="bg1"/>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38" name="Rectangle 137"/>
            <p:cNvSpPr/>
            <p:nvPr/>
          </p:nvSpPr>
          <p:spPr bwMode="gray">
            <a:xfrm>
              <a:off x="8286107" y="6381086"/>
              <a:ext cx="518198" cy="376498"/>
            </a:xfrm>
            <a:prstGeom prst="rect">
              <a:avLst/>
            </a:prstGeom>
            <a:solidFill>
              <a:schemeClr val="accent3"/>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grpSp>
      <p:cxnSp>
        <p:nvCxnSpPr>
          <p:cNvPr id="139" name="Straight Connector 138"/>
          <p:cNvCxnSpPr/>
          <p:nvPr/>
        </p:nvCxnSpPr>
        <p:spPr bwMode="gray">
          <a:xfrm>
            <a:off x="-8302268" y="7076725"/>
            <a:ext cx="1616984" cy="0"/>
          </a:xfrm>
          <a:prstGeom prst="line">
            <a:avLst/>
          </a:prstGeom>
          <a:ln w="19050">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40" name="Text Placeholder 19"/>
          <p:cNvSpPr>
            <a:spLocks noGrp="1"/>
          </p:cNvSpPr>
          <p:nvPr>
            <p:ph type="body" sz="quarter" idx="4294967295"/>
          </p:nvPr>
        </p:nvSpPr>
        <p:spPr bwMode="gray">
          <a:xfrm>
            <a:off x="-8201378" y="7119304"/>
            <a:ext cx="830971" cy="153888"/>
          </a:xfrm>
          <a:prstGeom prst="rect">
            <a:avLst/>
          </a:prstGeom>
        </p:spPr>
        <p:txBody>
          <a:bodyPr/>
          <a:lstStyle/>
          <a:p>
            <a:pPr algn="ctr">
              <a:spcBef>
                <a:spcPts val="500"/>
              </a:spcBef>
            </a:pPr>
            <a:r>
              <a:rPr lang="en-US" sz="1000" dirty="0"/>
              <a:t>McCain</a:t>
            </a:r>
          </a:p>
        </p:txBody>
      </p:sp>
      <p:sp>
        <p:nvSpPr>
          <p:cNvPr id="141" name="Text Placeholder 19"/>
          <p:cNvSpPr>
            <a:spLocks noGrp="1"/>
          </p:cNvSpPr>
          <p:nvPr>
            <p:ph type="body" sz="quarter" idx="4294967295"/>
          </p:nvPr>
        </p:nvSpPr>
        <p:spPr bwMode="gray">
          <a:xfrm>
            <a:off x="-7485806" y="7117498"/>
            <a:ext cx="830971" cy="153888"/>
          </a:xfrm>
          <a:prstGeom prst="rect">
            <a:avLst/>
          </a:prstGeom>
        </p:spPr>
        <p:txBody>
          <a:bodyPr/>
          <a:lstStyle/>
          <a:p>
            <a:pPr algn="ctr">
              <a:spcBef>
                <a:spcPts val="500"/>
              </a:spcBef>
            </a:pPr>
            <a:r>
              <a:rPr lang="en-US" sz="1000" dirty="0"/>
              <a:t>Obama</a:t>
            </a:r>
          </a:p>
        </p:txBody>
      </p:sp>
      <p:sp>
        <p:nvSpPr>
          <p:cNvPr id="142" name="Oval 141"/>
          <p:cNvSpPr/>
          <p:nvPr/>
        </p:nvSpPr>
        <p:spPr bwMode="gray">
          <a:xfrm>
            <a:off x="-14745592" y="6846607"/>
            <a:ext cx="503398" cy="503398"/>
          </a:xfrm>
          <a:prstGeom prst="ellipse">
            <a:avLst/>
          </a:prstGeom>
          <a:solidFill>
            <a:schemeClr val="bg1"/>
          </a:solidFill>
          <a:ln w="1905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43" name="Oval 142"/>
          <p:cNvSpPr/>
          <p:nvPr/>
        </p:nvSpPr>
        <p:spPr bwMode="gray">
          <a:xfrm rot="10800000">
            <a:off x="-14612437" y="6218729"/>
            <a:ext cx="993127" cy="993127"/>
          </a:xfrm>
          <a:prstGeom prst="ellipse">
            <a:avLst/>
          </a:prstGeom>
          <a:solidFill>
            <a:schemeClr val="bg1"/>
          </a:solidFill>
          <a:ln w="28575">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44" name="Down Arrow 143"/>
          <p:cNvSpPr/>
          <p:nvPr/>
        </p:nvSpPr>
        <p:spPr bwMode="gray">
          <a:xfrm rot="10800000">
            <a:off x="-14298157" y="6304189"/>
            <a:ext cx="377103" cy="788159"/>
          </a:xfrm>
          <a:prstGeom prst="downArrow">
            <a:avLst/>
          </a:prstGeom>
          <a:solidFill>
            <a:schemeClr val="bg2"/>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45" name="TextBox 144"/>
          <p:cNvSpPr txBox="1"/>
          <p:nvPr/>
        </p:nvSpPr>
        <p:spPr bwMode="gray">
          <a:xfrm>
            <a:off x="-14690026" y="6548117"/>
            <a:ext cx="1157725" cy="307777"/>
          </a:xfrm>
          <a:prstGeom prst="rect">
            <a:avLst/>
          </a:prstGeom>
          <a:noFill/>
        </p:spPr>
        <p:txBody>
          <a:bodyPr wrap="square" lIns="0" tIns="0" rIns="0" bIns="0" rtlCol="0">
            <a:sp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2000" b="1" i="0" u="none" strike="noStrike" kern="1200" cap="none" spc="0" normalizeH="0" baseline="0" noProof="0" dirty="0">
                <a:ln>
                  <a:noFill/>
                </a:ln>
                <a:solidFill>
                  <a:srgbClr val="4F5861"/>
                </a:solidFill>
                <a:effectLst/>
                <a:uLnTx/>
                <a:uFillTx/>
                <a:latin typeface="Verdana"/>
                <a:ea typeface="+mn-ea"/>
                <a:cs typeface="+mn-cs"/>
              </a:rPr>
              <a:t>+</a:t>
            </a:r>
            <a:r>
              <a:rPr kumimoji="0" lang="en-US" sz="2000" b="0" i="0" u="none" strike="noStrike" kern="1200" cap="none" spc="0" normalizeH="0" baseline="0" noProof="0" dirty="0">
                <a:ln>
                  <a:noFill/>
                </a:ln>
                <a:solidFill>
                  <a:srgbClr val="4F5861"/>
                </a:solidFill>
                <a:effectLst/>
                <a:uLnTx/>
                <a:uFillTx/>
                <a:latin typeface="Verdana"/>
                <a:ea typeface="+mn-ea"/>
                <a:cs typeface="+mn-cs"/>
              </a:rPr>
              <a:t>24%</a:t>
            </a:r>
            <a:endParaRPr kumimoji="0" lang="en-US" sz="2000" b="0" i="1" u="none" strike="noStrike" kern="1200" cap="none" spc="0" normalizeH="0" baseline="0" noProof="0" dirty="0">
              <a:ln>
                <a:noFill/>
              </a:ln>
              <a:solidFill>
                <a:srgbClr val="4F5861"/>
              </a:solidFill>
              <a:effectLst/>
              <a:uLnTx/>
              <a:uFillTx/>
              <a:latin typeface="Verdana"/>
              <a:ea typeface="+mn-ea"/>
              <a:cs typeface="+mn-cs"/>
            </a:endParaRPr>
          </a:p>
        </p:txBody>
      </p:sp>
      <p:pic>
        <p:nvPicPr>
          <p:cNvPr id="146" name="Picture 2" descr="\\advisory.com\files\Public\Share\ABC Templates and Resources\ABC Art Icons Logos\ABC Modern Icons\Person_Casual_with_comput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4673837" y="6959785"/>
            <a:ext cx="291189" cy="241827"/>
          </a:xfrm>
          <a:prstGeom prst="rect">
            <a:avLst/>
          </a:prstGeom>
          <a:noFill/>
          <a:extLst>
            <a:ext uri="{909E8E84-426E-40dd-AFC4-6F175D3DCCD1}">
              <a14:hiddenFill xmlns:a14="http://schemas.microsoft.com/office/drawing/2010/main" xmlns="">
                <a:solidFill>
                  <a:srgbClr val="FFFFFF"/>
                </a:solidFill>
              </a14:hiddenFill>
            </a:ext>
          </a:extLst>
        </p:spPr>
      </p:pic>
      <p:sp>
        <p:nvSpPr>
          <p:cNvPr id="147" name="TextBox 146"/>
          <p:cNvSpPr txBox="1"/>
          <p:nvPr/>
        </p:nvSpPr>
        <p:spPr bwMode="gray">
          <a:xfrm>
            <a:off x="-12276056" y="6840094"/>
            <a:ext cx="1153705" cy="307777"/>
          </a:xfrm>
          <a:prstGeom prst="rect">
            <a:avLst/>
          </a:prstGeom>
          <a:noFill/>
        </p:spPr>
        <p:txBody>
          <a:bodyPr wrap="square" lIns="0" tIns="0" rIns="0" bIns="0" rtlCol="0">
            <a:spAutoFit/>
          </a:bodyPr>
          <a:lstStyle/>
          <a:p>
            <a:pPr marL="0" marR="0" lvl="0" indent="0" algn="r" defTabSz="537667" rtl="0" eaLnBrk="1" fontAlgn="auto" latinLnBrk="0" hangingPunct="1">
              <a:lnSpc>
                <a:spcPct val="100000"/>
              </a:lnSpc>
              <a:spcBef>
                <a:spcPts val="500"/>
              </a:spcBef>
              <a:spcAft>
                <a:spcPts val="0"/>
              </a:spcAft>
              <a:buClrTx/>
              <a:buSzTx/>
              <a:buFontTx/>
              <a:buNone/>
              <a:tabLst/>
              <a:defRPr/>
            </a:pPr>
            <a:r>
              <a:rPr kumimoji="0" lang="en-US" sz="1000" b="0" i="1" u="none" strike="noStrike" kern="1200" cap="none" spc="0" normalizeH="0" baseline="0" noProof="0" dirty="0">
                <a:ln>
                  <a:noFill/>
                </a:ln>
                <a:solidFill>
                  <a:srgbClr val="4F5861"/>
                </a:solidFill>
                <a:effectLst/>
                <a:uLnTx/>
                <a:uFillTx/>
                <a:latin typeface="Verdana"/>
                <a:ea typeface="+mn-ea"/>
                <a:cs typeface="+mn-cs"/>
              </a:rPr>
              <a:t>Donated money online</a:t>
            </a:r>
          </a:p>
        </p:txBody>
      </p:sp>
      <p:sp>
        <p:nvSpPr>
          <p:cNvPr id="148" name="Rectangle 147"/>
          <p:cNvSpPr/>
          <p:nvPr/>
        </p:nvSpPr>
        <p:spPr bwMode="gray">
          <a:xfrm>
            <a:off x="-11009856" y="6794834"/>
            <a:ext cx="646655" cy="170332"/>
          </a:xfrm>
          <a:prstGeom prst="rect">
            <a:avLst/>
          </a:prstGeom>
          <a:solidFill>
            <a:schemeClr val="bg1"/>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49" name="Rectangle 148"/>
          <p:cNvSpPr/>
          <p:nvPr/>
        </p:nvSpPr>
        <p:spPr bwMode="gray">
          <a:xfrm>
            <a:off x="-11009856" y="7007545"/>
            <a:ext cx="1225776" cy="170332"/>
          </a:xfrm>
          <a:prstGeom prst="rect">
            <a:avLst/>
          </a:prstGeom>
          <a:solidFill>
            <a:schemeClr val="accent3"/>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50" name="Text Placeholder 19"/>
          <p:cNvSpPr>
            <a:spLocks noGrp="1"/>
          </p:cNvSpPr>
          <p:nvPr>
            <p:ph type="body" sz="quarter" idx="4294967295"/>
          </p:nvPr>
        </p:nvSpPr>
        <p:spPr bwMode="gray">
          <a:xfrm>
            <a:off x="-10336395" y="6819456"/>
            <a:ext cx="277089" cy="123111"/>
          </a:xfrm>
          <a:prstGeom prst="rect">
            <a:avLst/>
          </a:prstGeom>
        </p:spPr>
        <p:txBody>
          <a:bodyPr/>
          <a:lstStyle/>
          <a:p>
            <a:pPr>
              <a:spcBef>
                <a:spcPts val="500"/>
              </a:spcBef>
            </a:pPr>
            <a:r>
              <a:rPr lang="en-US" sz="800" dirty="0"/>
              <a:t>6%</a:t>
            </a:r>
            <a:endParaRPr lang="en-US" sz="800" i="1" dirty="0"/>
          </a:p>
        </p:txBody>
      </p:sp>
      <p:sp>
        <p:nvSpPr>
          <p:cNvPr id="151" name="Text Placeholder 19"/>
          <p:cNvSpPr>
            <a:spLocks noGrp="1"/>
          </p:cNvSpPr>
          <p:nvPr>
            <p:ph type="body" sz="quarter" idx="4294967295"/>
          </p:nvPr>
        </p:nvSpPr>
        <p:spPr bwMode="gray">
          <a:xfrm>
            <a:off x="-9760065" y="7031155"/>
            <a:ext cx="277089" cy="123111"/>
          </a:xfrm>
          <a:prstGeom prst="rect">
            <a:avLst/>
          </a:prstGeom>
        </p:spPr>
        <p:txBody>
          <a:bodyPr/>
          <a:lstStyle/>
          <a:p>
            <a:pPr>
              <a:spcBef>
                <a:spcPts val="500"/>
              </a:spcBef>
            </a:pPr>
            <a:r>
              <a:rPr lang="en-US" sz="800" dirty="0"/>
              <a:t>15%</a:t>
            </a:r>
            <a:endParaRPr lang="en-US" sz="800" i="1" dirty="0"/>
          </a:p>
        </p:txBody>
      </p:sp>
      <p:sp>
        <p:nvSpPr>
          <p:cNvPr id="152" name="TextBox 151"/>
          <p:cNvSpPr txBox="1"/>
          <p:nvPr/>
        </p:nvSpPr>
        <p:spPr bwMode="gray">
          <a:xfrm>
            <a:off x="-12236394" y="6326840"/>
            <a:ext cx="1153705" cy="307777"/>
          </a:xfrm>
          <a:prstGeom prst="rect">
            <a:avLst/>
          </a:prstGeom>
          <a:noFill/>
        </p:spPr>
        <p:txBody>
          <a:bodyPr wrap="square" lIns="0" tIns="0" rIns="0" bIns="0" rtlCol="0">
            <a:spAutoFit/>
          </a:bodyPr>
          <a:lstStyle/>
          <a:p>
            <a:pPr marL="0" marR="0" lvl="0" indent="0" algn="r" defTabSz="537667" rtl="0" eaLnBrk="1" fontAlgn="auto" latinLnBrk="0" hangingPunct="1">
              <a:lnSpc>
                <a:spcPct val="100000"/>
              </a:lnSpc>
              <a:spcBef>
                <a:spcPts val="500"/>
              </a:spcBef>
              <a:spcAft>
                <a:spcPts val="0"/>
              </a:spcAft>
              <a:buClrTx/>
              <a:buSzTx/>
              <a:buFontTx/>
              <a:buNone/>
              <a:tabLst/>
              <a:defRPr/>
            </a:pPr>
            <a:r>
              <a:rPr kumimoji="0" lang="en-US" sz="1000" b="0" i="1" u="none" strike="noStrike" kern="1200" cap="none" spc="0" normalizeH="0" baseline="0" noProof="0" dirty="0">
                <a:ln>
                  <a:noFill/>
                </a:ln>
                <a:solidFill>
                  <a:srgbClr val="4F5861"/>
                </a:solidFill>
                <a:effectLst/>
                <a:uLnTx/>
                <a:uFillTx/>
                <a:latin typeface="Verdana"/>
                <a:ea typeface="+mn-ea"/>
                <a:cs typeface="+mn-cs"/>
              </a:rPr>
              <a:t>Signed up for email alerts</a:t>
            </a:r>
          </a:p>
        </p:txBody>
      </p:sp>
      <p:sp>
        <p:nvSpPr>
          <p:cNvPr id="153" name="Rectangle 152"/>
          <p:cNvSpPr/>
          <p:nvPr/>
        </p:nvSpPr>
        <p:spPr bwMode="gray">
          <a:xfrm>
            <a:off x="-11011805" y="6297822"/>
            <a:ext cx="722265" cy="170332"/>
          </a:xfrm>
          <a:prstGeom prst="rect">
            <a:avLst/>
          </a:prstGeom>
          <a:solidFill>
            <a:schemeClr val="bg1"/>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54" name="Rectangle 153"/>
          <p:cNvSpPr/>
          <p:nvPr/>
        </p:nvSpPr>
        <p:spPr bwMode="gray">
          <a:xfrm>
            <a:off x="-11011805" y="6510533"/>
            <a:ext cx="1105805" cy="170332"/>
          </a:xfrm>
          <a:prstGeom prst="rect">
            <a:avLst/>
          </a:prstGeom>
          <a:solidFill>
            <a:schemeClr val="accent3"/>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55" name="Text Placeholder 19"/>
          <p:cNvSpPr>
            <a:spLocks noGrp="1"/>
          </p:cNvSpPr>
          <p:nvPr>
            <p:ph type="body" sz="quarter" idx="4294967295"/>
          </p:nvPr>
        </p:nvSpPr>
        <p:spPr bwMode="gray">
          <a:xfrm>
            <a:off x="-10256749" y="6322444"/>
            <a:ext cx="277089" cy="123111"/>
          </a:xfrm>
          <a:prstGeom prst="rect">
            <a:avLst/>
          </a:prstGeom>
        </p:spPr>
        <p:txBody>
          <a:bodyPr/>
          <a:lstStyle/>
          <a:p>
            <a:pPr>
              <a:spcBef>
                <a:spcPts val="500"/>
              </a:spcBef>
            </a:pPr>
            <a:r>
              <a:rPr lang="en-US" sz="800" dirty="0"/>
              <a:t>8%</a:t>
            </a:r>
            <a:endParaRPr lang="en-US" sz="800" i="1" dirty="0"/>
          </a:p>
        </p:txBody>
      </p:sp>
      <p:sp>
        <p:nvSpPr>
          <p:cNvPr id="156" name="Text Placeholder 19"/>
          <p:cNvSpPr>
            <a:spLocks noGrp="1"/>
          </p:cNvSpPr>
          <p:nvPr>
            <p:ph type="body" sz="quarter" idx="4294967295"/>
          </p:nvPr>
        </p:nvSpPr>
        <p:spPr bwMode="gray">
          <a:xfrm>
            <a:off x="-9853204" y="6534143"/>
            <a:ext cx="277089" cy="123111"/>
          </a:xfrm>
          <a:prstGeom prst="rect">
            <a:avLst/>
          </a:prstGeom>
        </p:spPr>
        <p:txBody>
          <a:bodyPr/>
          <a:lstStyle/>
          <a:p>
            <a:pPr>
              <a:spcBef>
                <a:spcPts val="500"/>
              </a:spcBef>
            </a:pPr>
            <a:r>
              <a:rPr lang="en-US" sz="800" dirty="0"/>
              <a:t>12%</a:t>
            </a:r>
            <a:endParaRPr lang="en-US" sz="800" i="1" dirty="0"/>
          </a:p>
        </p:txBody>
      </p:sp>
      <p:grpSp>
        <p:nvGrpSpPr>
          <p:cNvPr id="157" name="Group 156"/>
          <p:cNvGrpSpPr/>
          <p:nvPr/>
        </p:nvGrpSpPr>
        <p:grpSpPr>
          <a:xfrm>
            <a:off x="-15065191" y="3685324"/>
            <a:ext cx="423088" cy="981597"/>
            <a:chOff x="939983" y="3795942"/>
            <a:chExt cx="423088" cy="981597"/>
          </a:xfrm>
        </p:grpSpPr>
        <p:pic>
          <p:nvPicPr>
            <p:cNvPr id="158" name="Picture 3" descr="\\advisory.com\files\Public\Share\ABC Templates and Resources\ABC Art Icons Logos\ABC Modern Icons\Mone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2346" y="3795942"/>
              <a:ext cx="130725" cy="239132"/>
            </a:xfrm>
            <a:prstGeom prst="rect">
              <a:avLst/>
            </a:prstGeom>
            <a:noFill/>
            <a:extLst>
              <a:ext uri="{909E8E84-426E-40dd-AFC4-6F175D3DCCD1}">
                <a14:hiddenFill xmlns:a14="http://schemas.microsoft.com/office/drawing/2010/main" xmlns="">
                  <a:solidFill>
                    <a:srgbClr val="FFFFFF"/>
                  </a:solidFill>
                </a14:hiddenFill>
              </a:ext>
            </a:extLst>
          </p:spPr>
        </p:pic>
        <p:pic>
          <p:nvPicPr>
            <p:cNvPr id="159" name="Picture 2" descr="\\advisory.com\files\Public\Share\ABC Templates and Resources\ABC Art Icons Logos\ABC Modern Icons\Stick_Exec_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983" y="3907070"/>
              <a:ext cx="327878" cy="870469"/>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60" name="Group 159"/>
          <p:cNvGrpSpPr/>
          <p:nvPr/>
        </p:nvGrpSpPr>
        <p:grpSpPr>
          <a:xfrm>
            <a:off x="-13903154" y="3734411"/>
            <a:ext cx="197375" cy="457923"/>
            <a:chOff x="939983" y="3795942"/>
            <a:chExt cx="423088" cy="981597"/>
          </a:xfrm>
        </p:grpSpPr>
        <p:pic>
          <p:nvPicPr>
            <p:cNvPr id="161" name="Picture 3" descr="\\advisory.com\files\Public\Share\ABC Templates and Resources\ABC Art Icons Logos\ABC Modern Icons\Mone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2346" y="3795942"/>
              <a:ext cx="130725" cy="239132"/>
            </a:xfrm>
            <a:prstGeom prst="rect">
              <a:avLst/>
            </a:prstGeom>
            <a:noFill/>
            <a:extLst>
              <a:ext uri="{909E8E84-426E-40dd-AFC4-6F175D3DCCD1}">
                <a14:hiddenFill xmlns:a14="http://schemas.microsoft.com/office/drawing/2010/main" xmlns="">
                  <a:solidFill>
                    <a:srgbClr val="FFFFFF"/>
                  </a:solidFill>
                </a14:hiddenFill>
              </a:ext>
            </a:extLst>
          </p:spPr>
        </p:pic>
        <p:pic>
          <p:nvPicPr>
            <p:cNvPr id="162" name="Picture 2" descr="\\advisory.com\files\Public\Share\ABC Templates and Resources\ABC Art Icons Logos\ABC Modern Icons\Stick_Exec_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983" y="3907070"/>
              <a:ext cx="327878" cy="870469"/>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63" name="Group 162"/>
          <p:cNvGrpSpPr/>
          <p:nvPr/>
        </p:nvGrpSpPr>
        <p:grpSpPr>
          <a:xfrm>
            <a:off x="-13697515" y="3734411"/>
            <a:ext cx="197375" cy="457923"/>
            <a:chOff x="939983" y="3795942"/>
            <a:chExt cx="423088" cy="981597"/>
          </a:xfrm>
        </p:grpSpPr>
        <p:pic>
          <p:nvPicPr>
            <p:cNvPr id="164" name="Picture 3" descr="\\advisory.com\files\Public\Share\ABC Templates and Resources\ABC Art Icons Logos\ABC Modern Icons\Mone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2346" y="3795942"/>
              <a:ext cx="130725" cy="239132"/>
            </a:xfrm>
            <a:prstGeom prst="rect">
              <a:avLst/>
            </a:prstGeom>
            <a:noFill/>
            <a:extLst>
              <a:ext uri="{909E8E84-426E-40dd-AFC4-6F175D3DCCD1}">
                <a14:hiddenFill xmlns:a14="http://schemas.microsoft.com/office/drawing/2010/main" xmlns="">
                  <a:solidFill>
                    <a:srgbClr val="FFFFFF"/>
                  </a:solidFill>
                </a14:hiddenFill>
              </a:ext>
            </a:extLst>
          </p:spPr>
        </p:pic>
        <p:pic>
          <p:nvPicPr>
            <p:cNvPr id="165" name="Picture 2" descr="\\advisory.com\files\Public\Share\ABC Templates and Resources\ABC Art Icons Logos\ABC Modern Icons\Stick_Exec_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983" y="3907070"/>
              <a:ext cx="327878" cy="870469"/>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66" name="Group 165"/>
          <p:cNvGrpSpPr/>
          <p:nvPr/>
        </p:nvGrpSpPr>
        <p:grpSpPr>
          <a:xfrm>
            <a:off x="-13494983" y="3734411"/>
            <a:ext cx="197375" cy="457923"/>
            <a:chOff x="939983" y="3795942"/>
            <a:chExt cx="423088" cy="981597"/>
          </a:xfrm>
        </p:grpSpPr>
        <p:pic>
          <p:nvPicPr>
            <p:cNvPr id="167" name="Picture 3" descr="\\advisory.com\files\Public\Share\ABC Templates and Resources\ABC Art Icons Logos\ABC Modern Icons\Mone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2346" y="3795942"/>
              <a:ext cx="130725" cy="239132"/>
            </a:xfrm>
            <a:prstGeom prst="rect">
              <a:avLst/>
            </a:prstGeom>
            <a:noFill/>
            <a:extLst>
              <a:ext uri="{909E8E84-426E-40dd-AFC4-6F175D3DCCD1}">
                <a14:hiddenFill xmlns:a14="http://schemas.microsoft.com/office/drawing/2010/main" xmlns="">
                  <a:solidFill>
                    <a:srgbClr val="FFFFFF"/>
                  </a:solidFill>
                </a14:hiddenFill>
              </a:ext>
            </a:extLst>
          </p:spPr>
        </p:pic>
        <p:pic>
          <p:nvPicPr>
            <p:cNvPr id="168" name="Picture 2" descr="\\advisory.com\files\Public\Share\ABC Templates and Resources\ABC Art Icons Logos\ABC Modern Icons\Stick_Exec_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983" y="3907070"/>
              <a:ext cx="327878" cy="870469"/>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69" name="Group 168"/>
          <p:cNvGrpSpPr/>
          <p:nvPr/>
        </p:nvGrpSpPr>
        <p:grpSpPr>
          <a:xfrm>
            <a:off x="-13297608" y="3734411"/>
            <a:ext cx="197375" cy="457923"/>
            <a:chOff x="939983" y="3795942"/>
            <a:chExt cx="423088" cy="981597"/>
          </a:xfrm>
        </p:grpSpPr>
        <p:pic>
          <p:nvPicPr>
            <p:cNvPr id="170" name="Picture 3" descr="\\advisory.com\files\Public\Share\ABC Templates and Resources\ABC Art Icons Logos\ABC Modern Icons\Mone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2346" y="3795942"/>
              <a:ext cx="130725" cy="239132"/>
            </a:xfrm>
            <a:prstGeom prst="rect">
              <a:avLst/>
            </a:prstGeom>
            <a:noFill/>
            <a:extLst>
              <a:ext uri="{909E8E84-426E-40dd-AFC4-6F175D3DCCD1}">
                <a14:hiddenFill xmlns:a14="http://schemas.microsoft.com/office/drawing/2010/main" xmlns="">
                  <a:solidFill>
                    <a:srgbClr val="FFFFFF"/>
                  </a:solidFill>
                </a14:hiddenFill>
              </a:ext>
            </a:extLst>
          </p:spPr>
        </p:pic>
        <p:pic>
          <p:nvPicPr>
            <p:cNvPr id="171" name="Picture 2" descr="\\advisory.com\files\Public\Share\ABC Templates and Resources\ABC Art Icons Logos\ABC Modern Icons\Stick_Exec_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983" y="3907070"/>
              <a:ext cx="327878" cy="870469"/>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72" name="Group 171"/>
          <p:cNvGrpSpPr/>
          <p:nvPr/>
        </p:nvGrpSpPr>
        <p:grpSpPr>
          <a:xfrm>
            <a:off x="-13905772" y="4203608"/>
            <a:ext cx="197375" cy="457923"/>
            <a:chOff x="939983" y="3795942"/>
            <a:chExt cx="423088" cy="981597"/>
          </a:xfrm>
        </p:grpSpPr>
        <p:pic>
          <p:nvPicPr>
            <p:cNvPr id="173" name="Picture 3" descr="\\advisory.com\files\Public\Share\ABC Templates and Resources\ABC Art Icons Logos\ABC Modern Icons\Mone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2346" y="3795942"/>
              <a:ext cx="130725" cy="239132"/>
            </a:xfrm>
            <a:prstGeom prst="rect">
              <a:avLst/>
            </a:prstGeom>
            <a:noFill/>
            <a:extLst>
              <a:ext uri="{909E8E84-426E-40dd-AFC4-6F175D3DCCD1}">
                <a14:hiddenFill xmlns:a14="http://schemas.microsoft.com/office/drawing/2010/main" xmlns="">
                  <a:solidFill>
                    <a:srgbClr val="FFFFFF"/>
                  </a:solidFill>
                </a14:hiddenFill>
              </a:ext>
            </a:extLst>
          </p:spPr>
        </p:pic>
        <p:pic>
          <p:nvPicPr>
            <p:cNvPr id="174" name="Picture 2" descr="\\advisory.com\files\Public\Share\ABC Templates and Resources\ABC Art Icons Logos\ABC Modern Icons\Stick_Exec_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983" y="3907070"/>
              <a:ext cx="327878" cy="870469"/>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75" name="Group 174"/>
          <p:cNvGrpSpPr/>
          <p:nvPr/>
        </p:nvGrpSpPr>
        <p:grpSpPr>
          <a:xfrm>
            <a:off x="-13700133" y="4203608"/>
            <a:ext cx="197375" cy="457923"/>
            <a:chOff x="939983" y="3795942"/>
            <a:chExt cx="423088" cy="981597"/>
          </a:xfrm>
        </p:grpSpPr>
        <p:pic>
          <p:nvPicPr>
            <p:cNvPr id="176" name="Picture 3" descr="\\advisory.com\files\Public\Share\ABC Templates and Resources\ABC Art Icons Logos\ABC Modern Icons\Mone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2346" y="3795942"/>
              <a:ext cx="130725" cy="239132"/>
            </a:xfrm>
            <a:prstGeom prst="rect">
              <a:avLst/>
            </a:prstGeom>
            <a:noFill/>
            <a:extLst>
              <a:ext uri="{909E8E84-426E-40dd-AFC4-6F175D3DCCD1}">
                <a14:hiddenFill xmlns:a14="http://schemas.microsoft.com/office/drawing/2010/main" xmlns="">
                  <a:solidFill>
                    <a:srgbClr val="FFFFFF"/>
                  </a:solidFill>
                </a14:hiddenFill>
              </a:ext>
            </a:extLst>
          </p:spPr>
        </p:pic>
        <p:pic>
          <p:nvPicPr>
            <p:cNvPr id="177" name="Picture 2" descr="\\advisory.com\files\Public\Share\ABC Templates and Resources\ABC Art Icons Logos\ABC Modern Icons\Stick_Exec_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983" y="3907070"/>
              <a:ext cx="327878" cy="870469"/>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78" name="Group 177"/>
          <p:cNvGrpSpPr/>
          <p:nvPr/>
        </p:nvGrpSpPr>
        <p:grpSpPr>
          <a:xfrm>
            <a:off x="-13497601" y="4203608"/>
            <a:ext cx="197375" cy="457923"/>
            <a:chOff x="939983" y="3795942"/>
            <a:chExt cx="423088" cy="981597"/>
          </a:xfrm>
        </p:grpSpPr>
        <p:pic>
          <p:nvPicPr>
            <p:cNvPr id="179" name="Picture 3" descr="\\advisory.com\files\Public\Share\ABC Templates and Resources\ABC Art Icons Logos\ABC Modern Icons\Mone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2346" y="3795942"/>
              <a:ext cx="130725" cy="239132"/>
            </a:xfrm>
            <a:prstGeom prst="rect">
              <a:avLst/>
            </a:prstGeom>
            <a:noFill/>
            <a:extLst>
              <a:ext uri="{909E8E84-426E-40dd-AFC4-6F175D3DCCD1}">
                <a14:hiddenFill xmlns:a14="http://schemas.microsoft.com/office/drawing/2010/main" xmlns="">
                  <a:solidFill>
                    <a:srgbClr val="FFFFFF"/>
                  </a:solidFill>
                </a14:hiddenFill>
              </a:ext>
            </a:extLst>
          </p:spPr>
        </p:pic>
        <p:pic>
          <p:nvPicPr>
            <p:cNvPr id="180" name="Picture 2" descr="\\advisory.com\files\Public\Share\ABC Templates and Resources\ABC Art Icons Logos\ABC Modern Icons\Stick_Exec_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983" y="3907070"/>
              <a:ext cx="327878" cy="870469"/>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81" name="Group 180"/>
          <p:cNvGrpSpPr/>
          <p:nvPr/>
        </p:nvGrpSpPr>
        <p:grpSpPr>
          <a:xfrm>
            <a:off x="-13300226" y="4203608"/>
            <a:ext cx="197375" cy="457923"/>
            <a:chOff x="939983" y="3795942"/>
            <a:chExt cx="423088" cy="981597"/>
          </a:xfrm>
        </p:grpSpPr>
        <p:pic>
          <p:nvPicPr>
            <p:cNvPr id="182" name="Picture 3" descr="\\advisory.com\files\Public\Share\ABC Templates and Resources\ABC Art Icons Logos\ABC Modern Icons\Mone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2346" y="3795942"/>
              <a:ext cx="130725" cy="239132"/>
            </a:xfrm>
            <a:prstGeom prst="rect">
              <a:avLst/>
            </a:prstGeom>
            <a:noFill/>
            <a:extLst>
              <a:ext uri="{909E8E84-426E-40dd-AFC4-6F175D3DCCD1}">
                <a14:hiddenFill xmlns:a14="http://schemas.microsoft.com/office/drawing/2010/main" xmlns="">
                  <a:solidFill>
                    <a:srgbClr val="FFFFFF"/>
                  </a:solidFill>
                </a14:hiddenFill>
              </a:ext>
            </a:extLst>
          </p:spPr>
        </p:pic>
        <p:pic>
          <p:nvPicPr>
            <p:cNvPr id="183" name="Picture 2" descr="\\advisory.com\files\Public\Share\ABC Templates and Resources\ABC Art Icons Logos\ABC Modern Icons\Stick_Exec_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983" y="3907070"/>
              <a:ext cx="327878" cy="870469"/>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184" name="TextBox 183"/>
          <p:cNvSpPr txBox="1"/>
          <p:nvPr/>
        </p:nvSpPr>
        <p:spPr bwMode="gray">
          <a:xfrm>
            <a:off x="-12537440" y="5149580"/>
            <a:ext cx="3779519" cy="184666"/>
          </a:xfrm>
          <a:prstGeom prst="rect">
            <a:avLst/>
          </a:prstGeom>
          <a:noFill/>
        </p:spPr>
        <p:txBody>
          <a:bodyPr wrap="square" lIns="0" tIns="0" rIns="0" bIns="0" rtlCol="0">
            <a:sp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1200" b="0" i="0" u="none" strike="noStrike" kern="1200" cap="none" spc="0" normalizeH="0" baseline="0" noProof="0" dirty="0">
                <a:ln>
                  <a:noFill/>
                </a:ln>
                <a:solidFill>
                  <a:srgbClr val="4F5861"/>
                </a:solidFill>
                <a:effectLst/>
                <a:uLnTx/>
                <a:uFillTx/>
                <a:latin typeface="Verdana"/>
                <a:ea typeface="+mn-ea"/>
                <a:cs typeface="+mn-cs"/>
              </a:rPr>
              <a:t>Voter Activity</a:t>
            </a:r>
            <a:endParaRPr kumimoji="0" lang="en-US" sz="1000" b="0" i="1" u="none" strike="noStrike" kern="1200" cap="none" spc="0" normalizeH="0" baseline="0" noProof="0" dirty="0">
              <a:ln>
                <a:noFill/>
              </a:ln>
              <a:solidFill>
                <a:srgbClr val="4F5861"/>
              </a:solidFill>
              <a:effectLst/>
              <a:uLnTx/>
              <a:uFillTx/>
              <a:latin typeface="Verdana"/>
              <a:ea typeface="+mn-ea"/>
              <a:cs typeface="+mn-cs"/>
            </a:endParaRPr>
          </a:p>
        </p:txBody>
      </p:sp>
      <p:pic>
        <p:nvPicPr>
          <p:cNvPr id="185" name="Picture 2" descr="https://upload.wikimedia.org/wikipedia/en/thumb/b/b4/Obama_logomark.svg/1024px-Obama_logomark.sv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33072" y="2516478"/>
            <a:ext cx="676347" cy="676347"/>
          </a:xfrm>
          <a:prstGeom prst="rect">
            <a:avLst/>
          </a:prstGeom>
          <a:noFill/>
          <a:extLst>
            <a:ext uri="{909E8E84-426E-40dd-AFC4-6F175D3DCCD1}">
              <a14:hiddenFill xmlns:a14="http://schemas.microsoft.com/office/drawing/2010/main" xmlns="">
                <a:solidFill>
                  <a:srgbClr val="FFFFFF"/>
                </a:solidFill>
              </a14:hiddenFill>
            </a:ext>
          </a:extLst>
        </p:spPr>
      </p:pic>
      <p:sp>
        <p:nvSpPr>
          <p:cNvPr id="186" name="TextBox 185"/>
          <p:cNvSpPr txBox="1"/>
          <p:nvPr/>
        </p:nvSpPr>
        <p:spPr bwMode="gray">
          <a:xfrm>
            <a:off x="-12536025" y="3434106"/>
            <a:ext cx="3779519" cy="184666"/>
          </a:xfrm>
          <a:prstGeom prst="rect">
            <a:avLst/>
          </a:prstGeom>
          <a:noFill/>
        </p:spPr>
        <p:txBody>
          <a:bodyPr wrap="square" lIns="0" tIns="0" rIns="0" bIns="0" rtlCol="0">
            <a:sp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1200" b="0" i="0" u="none" strike="noStrike" kern="1200" cap="none" spc="0" normalizeH="0" baseline="0" noProof="0" dirty="0">
                <a:ln>
                  <a:noFill/>
                </a:ln>
                <a:solidFill>
                  <a:srgbClr val="4F5861"/>
                </a:solidFill>
                <a:effectLst/>
                <a:uLnTx/>
                <a:uFillTx/>
                <a:latin typeface="Verdana"/>
                <a:ea typeface="+mn-ea"/>
                <a:cs typeface="+mn-cs"/>
              </a:rPr>
              <a:t>Digital Campaign Strategy</a:t>
            </a:r>
            <a:endParaRPr kumimoji="0" lang="en-US" sz="1000" b="0" i="1" u="none" strike="noStrike" kern="1200" cap="none" spc="0" normalizeH="0" baseline="0" noProof="0" dirty="0">
              <a:ln>
                <a:noFill/>
              </a:ln>
              <a:solidFill>
                <a:srgbClr val="4F5861"/>
              </a:solidFill>
              <a:effectLst/>
              <a:uLnTx/>
              <a:uFillTx/>
              <a:latin typeface="Verdana"/>
              <a:ea typeface="+mn-ea"/>
              <a:cs typeface="+mn-cs"/>
            </a:endParaRPr>
          </a:p>
        </p:txBody>
      </p:sp>
      <p:sp>
        <p:nvSpPr>
          <p:cNvPr id="187" name="Right Arrow 186"/>
          <p:cNvSpPr/>
          <p:nvPr/>
        </p:nvSpPr>
        <p:spPr bwMode="gray">
          <a:xfrm>
            <a:off x="-14485287" y="4066953"/>
            <a:ext cx="419604" cy="294952"/>
          </a:xfrm>
          <a:prstGeom prst="rightArrow">
            <a:avLst/>
          </a:prstGeom>
          <a:solidFill>
            <a:schemeClr val="bg1"/>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88" name="TextBox 187"/>
          <p:cNvSpPr txBox="1"/>
          <p:nvPr/>
        </p:nvSpPr>
        <p:spPr bwMode="gray">
          <a:xfrm>
            <a:off x="-11401440" y="2593206"/>
            <a:ext cx="2279024" cy="461665"/>
          </a:xfrm>
          <a:prstGeom prst="rect">
            <a:avLst/>
          </a:prstGeom>
          <a:noFill/>
        </p:spPr>
        <p:txBody>
          <a:bodyPr wrap="square" lIns="0" tIns="0" rIns="0" bIns="0" rtlCol="0">
            <a:spAutoFit/>
          </a:bodyPr>
          <a:lstStyle/>
          <a:p>
            <a:pPr marL="0" marR="0" lvl="0" indent="0" algn="l" defTabSz="537667" rtl="0" eaLnBrk="1" fontAlgn="auto" latinLnBrk="0" hangingPunct="1">
              <a:lnSpc>
                <a:spcPct val="100000"/>
              </a:lnSpc>
              <a:spcBef>
                <a:spcPts val="500"/>
              </a:spcBef>
              <a:spcAft>
                <a:spcPts val="0"/>
              </a:spcAft>
              <a:buClrTx/>
              <a:buSzTx/>
              <a:buFontTx/>
              <a:buNone/>
              <a:tabLst/>
              <a:defRPr/>
            </a:pPr>
            <a:r>
              <a:rPr kumimoji="0" lang="en-US" sz="1000" b="0" i="1" u="none" strike="noStrike" kern="1200" cap="none" spc="0" normalizeH="0" baseline="0" noProof="0" dirty="0">
                <a:ln>
                  <a:noFill/>
                </a:ln>
                <a:solidFill>
                  <a:srgbClr val="4F5861"/>
                </a:solidFill>
                <a:effectLst/>
                <a:uLnTx/>
                <a:uFillTx/>
                <a:latin typeface="Verdana"/>
                <a:ea typeface="+mn-ea"/>
                <a:cs typeface="+mn-cs"/>
              </a:rPr>
              <a:t>Obama campaign hires Facebook cofounder Chris Hughes to run digital/online strategy </a:t>
            </a:r>
          </a:p>
        </p:txBody>
      </p:sp>
      <p:sp>
        <p:nvSpPr>
          <p:cNvPr id="189" name="Text Placeholder 19"/>
          <p:cNvSpPr>
            <a:spLocks noGrp="1"/>
          </p:cNvSpPr>
          <p:nvPr>
            <p:ph type="body" sz="quarter" idx="4294967295"/>
          </p:nvPr>
        </p:nvSpPr>
        <p:spPr bwMode="gray">
          <a:xfrm>
            <a:off x="-15208243" y="4759108"/>
            <a:ext cx="624321" cy="153888"/>
          </a:xfrm>
          <a:prstGeom prst="rect">
            <a:avLst/>
          </a:prstGeom>
        </p:spPr>
        <p:txBody>
          <a:bodyPr/>
          <a:lstStyle/>
          <a:p>
            <a:pPr algn="ctr">
              <a:spcBef>
                <a:spcPts val="500"/>
              </a:spcBef>
            </a:pPr>
            <a:r>
              <a:rPr lang="en-US" sz="1000" i="1" dirty="0"/>
              <a:t>Before</a:t>
            </a:r>
          </a:p>
        </p:txBody>
      </p:sp>
      <p:sp>
        <p:nvSpPr>
          <p:cNvPr id="190" name="Text Placeholder 19"/>
          <p:cNvSpPr>
            <a:spLocks noGrp="1"/>
          </p:cNvSpPr>
          <p:nvPr>
            <p:ph type="body" sz="quarter" idx="4294967295"/>
          </p:nvPr>
        </p:nvSpPr>
        <p:spPr bwMode="gray">
          <a:xfrm>
            <a:off x="-13830159" y="4759108"/>
            <a:ext cx="624321" cy="153888"/>
          </a:xfrm>
          <a:prstGeom prst="rect">
            <a:avLst/>
          </a:prstGeom>
        </p:spPr>
        <p:txBody>
          <a:bodyPr/>
          <a:lstStyle/>
          <a:p>
            <a:pPr algn="ctr">
              <a:spcBef>
                <a:spcPts val="500"/>
              </a:spcBef>
            </a:pPr>
            <a:r>
              <a:rPr lang="en-US" sz="1000" i="1" dirty="0"/>
              <a:t>After</a:t>
            </a:r>
          </a:p>
        </p:txBody>
      </p:sp>
      <p:sp>
        <p:nvSpPr>
          <p:cNvPr id="191" name="Down Arrow 190"/>
          <p:cNvSpPr/>
          <p:nvPr/>
        </p:nvSpPr>
        <p:spPr bwMode="gray">
          <a:xfrm>
            <a:off x="-10846770" y="4541056"/>
            <a:ext cx="408339" cy="515007"/>
          </a:xfrm>
          <a:prstGeom prst="downArrow">
            <a:avLst/>
          </a:prstGeom>
          <a:solidFill>
            <a:schemeClr val="bg1"/>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pic>
        <p:nvPicPr>
          <p:cNvPr id="192" name="Picture 2" descr="\\advisory.com\files\Public\Share\ABC Templates and Resources\ABC Art Icons Logos\ABC Modern Icons\Data_analytics.png"/>
          <p:cNvPicPr>
            <a:picLocks noChangeAspect="1" noChangeArrowheads="1"/>
          </p:cNvPicPr>
          <p:nvPr/>
        </p:nvPicPr>
        <p:blipFill>
          <a:blip r:embed="rId7">
            <a:grayscl/>
            <a:extLst>
              <a:ext uri="{28A0092B-C50C-407E-A947-70E740481C1C}">
                <a14:useLocalDpi xmlns:a14="http://schemas.microsoft.com/office/drawing/2010/main" val="0"/>
              </a:ext>
            </a:extLst>
          </a:blip>
          <a:srcRect/>
          <a:stretch>
            <a:fillRect/>
          </a:stretch>
        </p:blipFill>
        <p:spPr bwMode="auto">
          <a:xfrm>
            <a:off x="-12200398" y="3700464"/>
            <a:ext cx="291356" cy="202979"/>
          </a:xfrm>
          <a:prstGeom prst="rect">
            <a:avLst/>
          </a:prstGeom>
          <a:noFill/>
          <a:extLst>
            <a:ext uri="{909E8E84-426E-40dd-AFC4-6F175D3DCCD1}">
              <a14:hiddenFill xmlns:a14="http://schemas.microsoft.com/office/drawing/2010/main" xmlns="">
                <a:solidFill>
                  <a:srgbClr val="FFFFFF"/>
                </a:solidFill>
              </a14:hiddenFill>
            </a:ext>
          </a:extLst>
        </p:spPr>
      </p:pic>
      <p:sp>
        <p:nvSpPr>
          <p:cNvPr id="193" name="TextBox 192"/>
          <p:cNvSpPr txBox="1"/>
          <p:nvPr/>
        </p:nvSpPr>
        <p:spPr bwMode="gray">
          <a:xfrm>
            <a:off x="-11706993" y="3746408"/>
            <a:ext cx="3115896" cy="153888"/>
          </a:xfrm>
          <a:prstGeom prst="rect">
            <a:avLst/>
          </a:prstGeom>
          <a:noFill/>
        </p:spPr>
        <p:txBody>
          <a:bodyPr wrap="square" lIns="0" tIns="0" rIns="0" bIns="0" rtlCol="0">
            <a:spAutoFit/>
          </a:bodyPr>
          <a:lstStyle/>
          <a:p>
            <a:pPr marL="0" marR="0" lvl="0" indent="0" algn="l" defTabSz="537667" rtl="0" eaLnBrk="1" fontAlgn="auto" latinLnBrk="0" hangingPunct="1">
              <a:lnSpc>
                <a:spcPct val="100000"/>
              </a:lnSpc>
              <a:spcBef>
                <a:spcPts val="500"/>
              </a:spcBef>
              <a:spcAft>
                <a:spcPts val="0"/>
              </a:spcAft>
              <a:buClrTx/>
              <a:buSzTx/>
              <a:buFontTx/>
              <a:buNone/>
              <a:tabLst/>
              <a:defRPr/>
            </a:pPr>
            <a:r>
              <a:rPr kumimoji="0" lang="en-US" sz="1000" b="0" i="0" u="none" strike="noStrike" kern="1200" cap="none" spc="0" normalizeH="0" baseline="0" noProof="0" dirty="0">
                <a:ln>
                  <a:noFill/>
                </a:ln>
                <a:solidFill>
                  <a:srgbClr val="4F5861"/>
                </a:solidFill>
                <a:effectLst/>
                <a:uLnTx/>
                <a:uFillTx/>
                <a:latin typeface="Verdana"/>
                <a:ea typeface="+mn-ea"/>
                <a:cs typeface="+mn-cs"/>
              </a:rPr>
              <a:t>Intensive data collection and analysis</a:t>
            </a:r>
          </a:p>
        </p:txBody>
      </p:sp>
      <p:sp>
        <p:nvSpPr>
          <p:cNvPr id="194" name="TextBox 193"/>
          <p:cNvSpPr txBox="1"/>
          <p:nvPr/>
        </p:nvSpPr>
        <p:spPr bwMode="gray">
          <a:xfrm>
            <a:off x="-11706993" y="4079784"/>
            <a:ext cx="3115896" cy="153888"/>
          </a:xfrm>
          <a:prstGeom prst="rect">
            <a:avLst/>
          </a:prstGeom>
          <a:noFill/>
        </p:spPr>
        <p:txBody>
          <a:bodyPr wrap="square" lIns="0" tIns="0" rIns="0" bIns="0" rtlCol="0">
            <a:spAutoFit/>
          </a:bodyPr>
          <a:lstStyle/>
          <a:p>
            <a:pPr marL="0" marR="0" lvl="0" indent="0" algn="l" defTabSz="537667" rtl="0" eaLnBrk="1" fontAlgn="auto" latinLnBrk="0" hangingPunct="1">
              <a:lnSpc>
                <a:spcPct val="100000"/>
              </a:lnSpc>
              <a:spcBef>
                <a:spcPts val="500"/>
              </a:spcBef>
              <a:spcAft>
                <a:spcPts val="0"/>
              </a:spcAft>
              <a:buClrTx/>
              <a:buSzTx/>
              <a:buFontTx/>
              <a:buNone/>
              <a:tabLst/>
              <a:defRPr/>
            </a:pPr>
            <a:r>
              <a:rPr kumimoji="0" lang="en-US" sz="1000" b="0" i="0" u="none" strike="noStrike" kern="1200" cap="none" spc="0" normalizeH="0" baseline="0" noProof="0" dirty="0">
                <a:ln>
                  <a:noFill/>
                </a:ln>
                <a:solidFill>
                  <a:srgbClr val="4F5861"/>
                </a:solidFill>
                <a:effectLst/>
                <a:uLnTx/>
                <a:uFillTx/>
                <a:latin typeface="Verdana"/>
                <a:ea typeface="+mn-ea"/>
                <a:cs typeface="+mn-cs"/>
              </a:rPr>
              <a:t>Intensive direct mail outreach</a:t>
            </a:r>
          </a:p>
        </p:txBody>
      </p:sp>
      <p:sp>
        <p:nvSpPr>
          <p:cNvPr id="195" name="TextBox 194"/>
          <p:cNvSpPr txBox="1"/>
          <p:nvPr/>
        </p:nvSpPr>
        <p:spPr bwMode="gray">
          <a:xfrm>
            <a:off x="-11706993" y="4428400"/>
            <a:ext cx="3115896" cy="153888"/>
          </a:xfrm>
          <a:prstGeom prst="rect">
            <a:avLst/>
          </a:prstGeom>
          <a:noFill/>
        </p:spPr>
        <p:txBody>
          <a:bodyPr wrap="square" lIns="0" tIns="0" rIns="0" bIns="0" rtlCol="0">
            <a:spAutoFit/>
          </a:bodyPr>
          <a:lstStyle/>
          <a:p>
            <a:pPr marL="0" marR="0" lvl="0" indent="0" algn="l" defTabSz="537667" rtl="0" eaLnBrk="1" fontAlgn="auto" latinLnBrk="0" hangingPunct="1">
              <a:lnSpc>
                <a:spcPct val="100000"/>
              </a:lnSpc>
              <a:spcBef>
                <a:spcPts val="500"/>
              </a:spcBef>
              <a:spcAft>
                <a:spcPts val="0"/>
              </a:spcAft>
              <a:buClrTx/>
              <a:buSzTx/>
              <a:buFontTx/>
              <a:buNone/>
              <a:tabLst/>
              <a:defRPr/>
            </a:pPr>
            <a:r>
              <a:rPr kumimoji="0" lang="en-US" sz="1000" b="0" i="0" u="none" strike="noStrike" kern="1200" cap="none" spc="0" normalizeH="0" baseline="0" noProof="0" dirty="0">
                <a:ln>
                  <a:noFill/>
                </a:ln>
                <a:solidFill>
                  <a:srgbClr val="4F5861"/>
                </a:solidFill>
                <a:effectLst/>
                <a:uLnTx/>
                <a:uFillTx/>
                <a:latin typeface="Verdana"/>
                <a:ea typeface="+mn-ea"/>
                <a:cs typeface="+mn-cs"/>
              </a:rPr>
              <a:t>Broad mix of paper and digital media</a:t>
            </a:r>
          </a:p>
        </p:txBody>
      </p:sp>
      <p:pic>
        <p:nvPicPr>
          <p:cNvPr id="196" name="Picture 3" descr="\\advisory.com\files\Public\Share\ABC Templates and Resources\ABC Art Icons Logos\ABC Modern Icons\Email.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181421" y="4058470"/>
            <a:ext cx="291357" cy="211719"/>
          </a:xfrm>
          <a:prstGeom prst="rect">
            <a:avLst/>
          </a:prstGeom>
          <a:noFill/>
          <a:extLst>
            <a:ext uri="{909E8E84-426E-40dd-AFC4-6F175D3DCCD1}">
              <a14:hiddenFill xmlns:a14="http://schemas.microsoft.com/office/drawing/2010/main" xmlns="">
                <a:solidFill>
                  <a:srgbClr val="FFFFFF"/>
                </a:solidFill>
              </a14:hiddenFill>
            </a:ext>
          </a:extLst>
        </p:spPr>
      </p:pic>
      <p:pic>
        <p:nvPicPr>
          <p:cNvPr id="197" name="Picture 5" descr="\\advisory.com\files\Public\Share\ABC Templates and Resources\ABC Art Icons Logos\ABC Modern Icons\Megaphone.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175372" y="4400201"/>
            <a:ext cx="320493" cy="258532"/>
          </a:xfrm>
          <a:prstGeom prst="rect">
            <a:avLst/>
          </a:prstGeom>
          <a:noFill/>
          <a:extLst>
            <a:ext uri="{909E8E84-426E-40dd-AFC4-6F175D3DCCD1}">
              <a14:hiddenFill xmlns:a14="http://schemas.microsoft.com/office/drawing/2010/main" xmlns="">
                <a:solidFill>
                  <a:srgbClr val="FFFFFF"/>
                </a:solidFill>
              </a14:hiddenFill>
            </a:ext>
          </a:extLst>
        </p:spPr>
      </p:pic>
      <p:sp>
        <p:nvSpPr>
          <p:cNvPr id="201" name="Oval 200"/>
          <p:cNvSpPr/>
          <p:nvPr/>
        </p:nvSpPr>
        <p:spPr bwMode="gray">
          <a:xfrm>
            <a:off x="7544990" y="2593206"/>
            <a:ext cx="413791" cy="413791"/>
          </a:xfrm>
          <a:prstGeom prst="ellipse">
            <a:avLst/>
          </a:prstGeom>
          <a:solidFill>
            <a:schemeClr val="bg1"/>
          </a:solidFill>
          <a:ln w="12700">
            <a:solidFill>
              <a:schemeClr val="bg1">
                <a:lumMod val="6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cxnSp>
        <p:nvCxnSpPr>
          <p:cNvPr id="20" name="Straight Connector 19"/>
          <p:cNvCxnSpPr/>
          <p:nvPr/>
        </p:nvCxnSpPr>
        <p:spPr bwMode="gray">
          <a:xfrm>
            <a:off x="-2721306" y="2744840"/>
            <a:ext cx="308196" cy="0"/>
          </a:xfrm>
          <a:prstGeom prst="line">
            <a:avLst/>
          </a:prstGeom>
          <a:ln w="12700">
            <a:solidFill>
              <a:schemeClr val="accent3"/>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bwMode="gray">
          <a:xfrm>
            <a:off x="-2391106" y="2746652"/>
            <a:ext cx="308196" cy="0"/>
          </a:xfrm>
          <a:prstGeom prst="line">
            <a:avLst/>
          </a:prstGeom>
          <a:ln w="12700">
            <a:solidFill>
              <a:schemeClr val="accent3"/>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bwMode="gray">
          <a:xfrm>
            <a:off x="-2721306" y="2578161"/>
            <a:ext cx="302916" cy="323814"/>
          </a:xfrm>
          <a:prstGeom prst="rect">
            <a:avLst/>
          </a:prstGeom>
          <a:no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210" name="Rectangle 209"/>
          <p:cNvSpPr/>
          <p:nvPr/>
        </p:nvSpPr>
        <p:spPr bwMode="gray">
          <a:xfrm>
            <a:off x="-2390174" y="2578161"/>
            <a:ext cx="302916" cy="323814"/>
          </a:xfrm>
          <a:prstGeom prst="rect">
            <a:avLst/>
          </a:prstGeom>
          <a:no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cxnSp>
        <p:nvCxnSpPr>
          <p:cNvPr id="211" name="Straight Connector 210"/>
          <p:cNvCxnSpPr/>
          <p:nvPr/>
        </p:nvCxnSpPr>
        <p:spPr bwMode="gray">
          <a:xfrm>
            <a:off x="-2058248" y="2599790"/>
            <a:ext cx="308196" cy="0"/>
          </a:xfrm>
          <a:prstGeom prst="line">
            <a:avLst/>
          </a:prstGeom>
          <a:ln w="12700">
            <a:solidFill>
              <a:schemeClr val="accent3"/>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212" name="Rectangle 211"/>
          <p:cNvSpPr/>
          <p:nvPr/>
        </p:nvSpPr>
        <p:spPr bwMode="gray">
          <a:xfrm>
            <a:off x="-2057316" y="2431299"/>
            <a:ext cx="302916" cy="323814"/>
          </a:xfrm>
          <a:prstGeom prst="rect">
            <a:avLst/>
          </a:prstGeom>
          <a:no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98" name="TextBox 197"/>
          <p:cNvSpPr txBox="1"/>
          <p:nvPr/>
        </p:nvSpPr>
        <p:spPr bwMode="gray">
          <a:xfrm>
            <a:off x="-5006141" y="3511728"/>
            <a:ext cx="3736886" cy="469359"/>
          </a:xfrm>
          <a:prstGeom prst="rect">
            <a:avLst/>
          </a:prstGeom>
          <a:noFill/>
        </p:spPr>
        <p:txBody>
          <a:bodyPr wrap="square" lIns="0" tIns="0" rIns="0" bIns="0" rtlCol="0">
            <a:spAutoFit/>
          </a:bodyPr>
          <a:lstStyle/>
          <a:p>
            <a:pPr marL="0" marR="0" lvl="0" indent="0" algn="l" defTabSz="537667" rtl="0" eaLnBrk="1" fontAlgn="auto" latinLnBrk="0" hangingPunct="1">
              <a:lnSpc>
                <a:spcPct val="100000"/>
              </a:lnSpc>
              <a:spcBef>
                <a:spcPts val="300"/>
              </a:spcBef>
              <a:spcAft>
                <a:spcPts val="0"/>
              </a:spcAft>
              <a:buClrTx/>
              <a:buSzTx/>
              <a:buFontTx/>
              <a:buNone/>
              <a:tabLst/>
              <a:defRPr/>
            </a:pPr>
            <a:r>
              <a:rPr kumimoji="0" lang="en-US" sz="1000" b="1" i="0" u="none" strike="noStrike" kern="1200" cap="none" spc="0" normalizeH="0" baseline="0" noProof="0" dirty="0">
                <a:ln>
                  <a:noFill/>
                </a:ln>
                <a:solidFill>
                  <a:srgbClr val="333E48"/>
                </a:solidFill>
                <a:effectLst/>
                <a:uLnTx/>
                <a:uFillTx/>
                <a:latin typeface="Verdana"/>
                <a:ea typeface="+mn-ea"/>
                <a:cs typeface="+mn-cs"/>
              </a:rPr>
              <a:t>An Ever-Expanding Social Media Menagerie</a:t>
            </a:r>
          </a:p>
          <a:p>
            <a:pPr marL="0" marR="0" lvl="0" indent="0" algn="l" defTabSz="537667" rtl="0" eaLnBrk="1" fontAlgn="auto" latinLnBrk="0" hangingPunct="1">
              <a:lnSpc>
                <a:spcPct val="100000"/>
              </a:lnSpc>
              <a:spcBef>
                <a:spcPts val="300"/>
              </a:spcBef>
              <a:spcAft>
                <a:spcPts val="0"/>
              </a:spcAft>
              <a:buClrTx/>
              <a:buSzTx/>
              <a:buFontTx/>
              <a:buNone/>
              <a:tabLst/>
              <a:defRPr/>
            </a:pPr>
            <a:r>
              <a:rPr kumimoji="0" lang="en-US" sz="900" b="0" i="1" u="none" strike="noStrike" kern="1200" cap="none" spc="0" normalizeH="0" baseline="0" noProof="0" dirty="0">
                <a:ln>
                  <a:noFill/>
                </a:ln>
                <a:solidFill>
                  <a:srgbClr val="666E76"/>
                </a:solidFill>
                <a:effectLst/>
                <a:uLnTx/>
                <a:uFillTx/>
                <a:latin typeface="Verdana"/>
                <a:ea typeface="+mn-ea"/>
                <a:cs typeface="+mn-cs"/>
              </a:rPr>
              <a:t>Percentage of Surveyed Teens 13 to 17 Who Use </a:t>
            </a:r>
            <a:br>
              <a:rPr kumimoji="0" lang="en-US" sz="900" b="0" i="1" u="none" strike="noStrike" kern="1200" cap="none" spc="0" normalizeH="0" baseline="0" noProof="0" dirty="0">
                <a:ln>
                  <a:noFill/>
                </a:ln>
                <a:solidFill>
                  <a:srgbClr val="666E76"/>
                </a:solidFill>
                <a:effectLst/>
                <a:uLnTx/>
                <a:uFillTx/>
                <a:latin typeface="Verdana"/>
                <a:ea typeface="+mn-ea"/>
                <a:cs typeface="+mn-cs"/>
              </a:rPr>
            </a:br>
            <a:r>
              <a:rPr kumimoji="0" lang="en-US" sz="900" b="0" i="1" u="none" strike="noStrike" kern="1200" cap="none" spc="0" normalizeH="0" baseline="0" noProof="0" dirty="0">
                <a:ln>
                  <a:noFill/>
                </a:ln>
                <a:solidFill>
                  <a:srgbClr val="666E76"/>
                </a:solidFill>
                <a:effectLst/>
                <a:uLnTx/>
                <a:uFillTx/>
                <a:latin typeface="Verdana"/>
                <a:ea typeface="+mn-ea"/>
                <a:cs typeface="+mn-cs"/>
              </a:rPr>
              <a:t>Selected Social Media</a:t>
            </a:r>
          </a:p>
        </p:txBody>
      </p:sp>
      <p:sp>
        <p:nvSpPr>
          <p:cNvPr id="12" name="AutoShape 6" descr="Image result for google adword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537667" rtl="0" eaLnBrk="1" fontAlgn="auto" latinLnBrk="0" hangingPunct="1">
              <a:lnSpc>
                <a:spcPct val="100000"/>
              </a:lnSpc>
              <a:spcBef>
                <a:spcPts val="0"/>
              </a:spcBef>
              <a:spcAft>
                <a:spcPts val="0"/>
              </a:spcAft>
              <a:buClrTx/>
              <a:buSzTx/>
              <a:buFontTx/>
              <a:buNone/>
              <a:tabLst/>
              <a:defRPr/>
            </a:pPr>
            <a:endParaRPr kumimoji="0" lang="en-US" sz="1058" b="0" i="0" u="none" strike="noStrike" kern="1200" cap="none" spc="0" normalizeH="0" baseline="0" noProof="0" dirty="0">
              <a:ln>
                <a:noFill/>
              </a:ln>
              <a:solidFill>
                <a:srgbClr val="333E48"/>
              </a:solidFill>
              <a:effectLst/>
              <a:uLnTx/>
              <a:uFillTx/>
              <a:latin typeface="Verdana"/>
              <a:ea typeface="+mn-ea"/>
              <a:cs typeface="+mn-cs"/>
            </a:endParaRPr>
          </a:p>
        </p:txBody>
      </p:sp>
      <p:sp>
        <p:nvSpPr>
          <p:cNvPr id="13" name="AutoShape 11" descr="Image result for pandora log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537667" rtl="0" eaLnBrk="1" fontAlgn="auto" latinLnBrk="0" hangingPunct="1">
              <a:lnSpc>
                <a:spcPct val="100000"/>
              </a:lnSpc>
              <a:spcBef>
                <a:spcPts val="0"/>
              </a:spcBef>
              <a:spcAft>
                <a:spcPts val="0"/>
              </a:spcAft>
              <a:buClrTx/>
              <a:buSzTx/>
              <a:buFontTx/>
              <a:buNone/>
              <a:tabLst/>
              <a:defRPr/>
            </a:pPr>
            <a:endParaRPr kumimoji="0" lang="en-US" sz="1058" b="0" i="0" u="none" strike="noStrike" kern="1200" cap="none" spc="0" normalizeH="0" baseline="0" noProof="0" dirty="0">
              <a:ln>
                <a:noFill/>
              </a:ln>
              <a:solidFill>
                <a:srgbClr val="333E48"/>
              </a:solidFill>
              <a:effectLst/>
              <a:uLnTx/>
              <a:uFillTx/>
              <a:latin typeface="Verdana"/>
              <a:ea typeface="+mn-ea"/>
              <a:cs typeface="+mn-cs"/>
            </a:endParaRPr>
          </a:p>
        </p:txBody>
      </p:sp>
      <p:sp>
        <p:nvSpPr>
          <p:cNvPr id="199" name="Text Placeholder 19">
            <a:extLst>
              <a:ext uri="{FF2B5EF4-FFF2-40B4-BE49-F238E27FC236}">
                <a16:creationId xmlns:a16="http://schemas.microsoft.com/office/drawing/2014/main" id="{7435FB4B-2AB3-5C44-8112-8A485829612E}"/>
              </a:ext>
            </a:extLst>
          </p:cNvPr>
          <p:cNvSpPr txBox="1">
            <a:spLocks noGrp="1"/>
          </p:cNvSpPr>
          <p:nvPr>
            <p:ph type="body" sz="quarter" idx="10"/>
          </p:nvPr>
        </p:nvSpPr>
        <p:spPr bwMode="gray">
          <a:xfrm>
            <a:off x="261938" y="96838"/>
            <a:ext cx="2951162" cy="123825"/>
          </a:xfrm>
          <a:prstGeom prst="rect">
            <a:avLst/>
          </a:prstGeom>
        </p:spPr>
        <p:txBody>
          <a:bodyPr vert="horz" wrap="square" lIns="0" tIns="0" rIns="0" bIns="0" rtlCol="0" anchor="ctr" anchorCtr="0">
            <a:spAutoFit/>
          </a:bodyPr>
          <a:lstStyle>
            <a:lvl1pPr marL="0" indent="0" algn="l" defTabSz="480060" rtl="0" eaLnBrk="1" latinLnBrk="0" hangingPunct="1">
              <a:lnSpc>
                <a:spcPct val="100000"/>
              </a:lnSpc>
              <a:spcBef>
                <a:spcPts val="0"/>
              </a:spcBef>
              <a:buClrTx/>
              <a:buFont typeface="Arial" panose="020B0604020202020204" pitchFamily="34" charset="0"/>
              <a:buNone/>
              <a:defRPr sz="800" kern="1200">
                <a:solidFill>
                  <a:schemeClr val="tx1"/>
                </a:solidFill>
                <a:latin typeface="+mn-lt"/>
                <a:ea typeface="+mn-ea"/>
                <a:cs typeface="+mn-cs"/>
              </a:defRPr>
            </a:lvl1pPr>
            <a:lvl2pPr marL="114300" indent="0" algn="l" defTabSz="480060" rtl="0" eaLnBrk="1" latinLnBrk="0" hangingPunct="1">
              <a:lnSpc>
                <a:spcPct val="100000"/>
              </a:lnSpc>
              <a:spcBef>
                <a:spcPts val="0"/>
              </a:spcBef>
              <a:buClrTx/>
              <a:buFont typeface="Verdana" panose="020B0604030504040204" pitchFamily="34" charset="0"/>
              <a:buNone/>
              <a:defRPr sz="800" kern="1200">
                <a:solidFill>
                  <a:schemeClr val="tx1"/>
                </a:solidFill>
                <a:latin typeface="+mn-lt"/>
                <a:ea typeface="+mn-ea"/>
                <a:cs typeface="+mn-cs"/>
              </a:defRPr>
            </a:lvl2pPr>
            <a:lvl3pPr marL="228600" indent="0" algn="l" defTabSz="480060" rtl="0" eaLnBrk="1" latinLnBrk="0" hangingPunct="1">
              <a:lnSpc>
                <a:spcPct val="100000"/>
              </a:lnSpc>
              <a:spcBef>
                <a:spcPts val="0"/>
              </a:spcBef>
              <a:buClrTx/>
              <a:buFont typeface="Arial" panose="020B0604020202020204" pitchFamily="34" charset="0"/>
              <a:buNone/>
              <a:defRPr sz="800" kern="1200">
                <a:solidFill>
                  <a:schemeClr val="tx1"/>
                </a:solidFill>
                <a:latin typeface="+mn-lt"/>
                <a:ea typeface="+mn-ea"/>
                <a:cs typeface="+mn-cs"/>
              </a:defRPr>
            </a:lvl3pPr>
            <a:lvl4pPr marL="342900" indent="0" algn="l" defTabSz="480060" rtl="0" eaLnBrk="1" latinLnBrk="0" hangingPunct="1">
              <a:lnSpc>
                <a:spcPct val="100000"/>
              </a:lnSpc>
              <a:spcBef>
                <a:spcPts val="0"/>
              </a:spcBef>
              <a:buFont typeface="Verdana" panose="020B0604030504040204" pitchFamily="34" charset="0"/>
              <a:buNone/>
              <a:defRPr sz="800" kern="1200">
                <a:solidFill>
                  <a:schemeClr val="tx1"/>
                </a:solidFill>
                <a:latin typeface="+mn-lt"/>
                <a:ea typeface="+mn-ea"/>
                <a:cs typeface="+mn-cs"/>
              </a:defRPr>
            </a:lvl4pPr>
            <a:lvl5pPr marL="457200" indent="0" algn="l" defTabSz="480060" rtl="0" eaLnBrk="1" latinLnBrk="0" hangingPunct="1">
              <a:lnSpc>
                <a:spcPct val="100000"/>
              </a:lnSpc>
              <a:spcBef>
                <a:spcPts val="0"/>
              </a:spcBef>
              <a:buFont typeface="Arial" panose="020B0604020202020204" pitchFamily="34" charset="0"/>
              <a:buNone/>
              <a:defRPr sz="8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a:lstStyle>
          <a:p>
            <a:endParaRPr lang="en-US" dirty="0">
              <a:solidFill>
                <a:schemeClr val="accent4"/>
              </a:solidFill>
            </a:endParaRPr>
          </a:p>
        </p:txBody>
      </p:sp>
      <p:graphicFrame>
        <p:nvGraphicFramePr>
          <p:cNvPr id="6" name="Table 5">
            <a:extLst>
              <a:ext uri="{FF2B5EF4-FFF2-40B4-BE49-F238E27FC236}">
                <a16:creationId xmlns:a16="http://schemas.microsoft.com/office/drawing/2014/main" id="{DD117FB5-A730-E047-BA66-A4CAA85079C5}"/>
              </a:ext>
            </a:extLst>
          </p:cNvPr>
          <p:cNvGraphicFramePr>
            <a:graphicFrameLocks noGrp="1"/>
          </p:cNvGraphicFramePr>
          <p:nvPr/>
        </p:nvGraphicFramePr>
        <p:xfrm>
          <a:off x="180442" y="1202071"/>
          <a:ext cx="6039916" cy="3127548"/>
        </p:xfrm>
        <a:graphic>
          <a:graphicData uri="http://schemas.openxmlformats.org/drawingml/2006/table">
            <a:tbl>
              <a:tblPr>
                <a:tableStyleId>{7DF18680-E054-41AD-8BC1-D1AEF772440D}</a:tableStyleId>
              </a:tblPr>
              <a:tblGrid>
                <a:gridCol w="4739012">
                  <a:extLst>
                    <a:ext uri="{9D8B030D-6E8A-4147-A177-3AD203B41FA5}">
                      <a16:colId xmlns:a16="http://schemas.microsoft.com/office/drawing/2014/main" val="3096669331"/>
                    </a:ext>
                  </a:extLst>
                </a:gridCol>
                <a:gridCol w="650452">
                  <a:extLst>
                    <a:ext uri="{9D8B030D-6E8A-4147-A177-3AD203B41FA5}">
                      <a16:colId xmlns:a16="http://schemas.microsoft.com/office/drawing/2014/main" val="125682289"/>
                    </a:ext>
                  </a:extLst>
                </a:gridCol>
                <a:gridCol w="650452">
                  <a:extLst>
                    <a:ext uri="{9D8B030D-6E8A-4147-A177-3AD203B41FA5}">
                      <a16:colId xmlns:a16="http://schemas.microsoft.com/office/drawing/2014/main" val="4041887446"/>
                    </a:ext>
                  </a:extLst>
                </a:gridCol>
              </a:tblGrid>
              <a:tr h="271000">
                <a:tc>
                  <a:txBody>
                    <a:bodyPr/>
                    <a:lstStyle/>
                    <a:p>
                      <a:pPr marL="0" marR="0">
                        <a:lnSpc>
                          <a:spcPct val="107000"/>
                        </a:lnSpc>
                        <a:spcBef>
                          <a:spcPts val="0"/>
                        </a:spcBef>
                        <a:spcAft>
                          <a:spcPts val="0"/>
                        </a:spcAft>
                      </a:pPr>
                      <a:r>
                        <a:rPr lang="en-US" sz="900" b="1" dirty="0">
                          <a:solidFill>
                            <a:schemeClr val="bg1"/>
                          </a:solidFill>
                          <a:effectLst/>
                          <a:latin typeface="+mn-lt"/>
                        </a:rPr>
                        <a:t>Why have you not shared your parents’/guardians’ phone number or email address with a college or university?</a:t>
                      </a:r>
                      <a:endParaRPr lang="en-US" sz="900" b="1" dirty="0">
                        <a:solidFill>
                          <a:schemeClr val="bg1"/>
                        </a:solidFill>
                        <a:effectLst/>
                        <a:latin typeface="+mn-lt"/>
                        <a:ea typeface="Calibri" panose="020F0502020204030204" pitchFamily="34" charset="0"/>
                        <a:cs typeface="Times New Roman" panose="02020603050405020304" pitchFamily="18" charset="0"/>
                      </a:endParaRPr>
                    </a:p>
                  </a:txBody>
                  <a:tcPr marL="58295" marR="58295" marT="91440" marB="91440" anchor="ctr">
                    <a:solidFill>
                      <a:schemeClr val="accent5"/>
                    </a:solidFill>
                  </a:tcPr>
                </a:tc>
                <a:tc>
                  <a:txBody>
                    <a:bodyPr/>
                    <a:lstStyle/>
                    <a:p>
                      <a:pPr marL="0" marR="0" algn="ctr">
                        <a:lnSpc>
                          <a:spcPct val="107000"/>
                        </a:lnSpc>
                        <a:spcBef>
                          <a:spcPts val="0"/>
                        </a:spcBef>
                        <a:spcAft>
                          <a:spcPts val="0"/>
                        </a:spcAft>
                      </a:pPr>
                      <a:r>
                        <a:rPr lang="en-US" sz="900" b="1" dirty="0">
                          <a:solidFill>
                            <a:schemeClr val="bg1"/>
                          </a:solidFill>
                          <a:effectLst/>
                          <a:latin typeface="+mn-lt"/>
                        </a:rPr>
                        <a:t>Count</a:t>
                      </a:r>
                      <a:endParaRPr lang="en-US" sz="900" b="1" dirty="0">
                        <a:solidFill>
                          <a:schemeClr val="bg1"/>
                        </a:solidFill>
                        <a:effectLst/>
                        <a:latin typeface="+mn-lt"/>
                        <a:ea typeface="Calibri" panose="020F0502020204030204" pitchFamily="34" charset="0"/>
                        <a:cs typeface="Times New Roman" panose="02020603050405020304" pitchFamily="18" charset="0"/>
                      </a:endParaRPr>
                    </a:p>
                  </a:txBody>
                  <a:tcPr marL="9488" marR="9488" marT="91440" marB="91440" anchor="ctr">
                    <a:solidFill>
                      <a:schemeClr val="accent5"/>
                    </a:solidFill>
                  </a:tcPr>
                </a:tc>
                <a:tc>
                  <a:txBody>
                    <a:bodyPr/>
                    <a:lstStyle/>
                    <a:p>
                      <a:pPr marL="0" marR="0" algn="ctr">
                        <a:lnSpc>
                          <a:spcPct val="107000"/>
                        </a:lnSpc>
                        <a:spcBef>
                          <a:spcPts val="0"/>
                        </a:spcBef>
                        <a:spcAft>
                          <a:spcPts val="0"/>
                        </a:spcAft>
                      </a:pPr>
                      <a:r>
                        <a:rPr lang="en-US" sz="900" b="1" dirty="0">
                          <a:solidFill>
                            <a:schemeClr val="bg1"/>
                          </a:solidFill>
                          <a:effectLst/>
                          <a:latin typeface="+mn-lt"/>
                        </a:rPr>
                        <a:t>Percent</a:t>
                      </a:r>
                      <a:endParaRPr lang="en-US" sz="900" b="1" dirty="0">
                        <a:solidFill>
                          <a:schemeClr val="bg1"/>
                        </a:solidFill>
                        <a:effectLst/>
                        <a:latin typeface="+mn-lt"/>
                        <a:ea typeface="Calibri" panose="020F0502020204030204" pitchFamily="34" charset="0"/>
                        <a:cs typeface="Times New Roman" panose="02020603050405020304" pitchFamily="18" charset="0"/>
                      </a:endParaRPr>
                    </a:p>
                  </a:txBody>
                  <a:tcPr marL="9488" marR="9488" marT="91440" marB="91440" anchor="ctr">
                    <a:solidFill>
                      <a:schemeClr val="accent5"/>
                    </a:solidFill>
                  </a:tcPr>
                </a:tc>
                <a:extLst>
                  <a:ext uri="{0D108BD9-81ED-4DB2-BD59-A6C34878D82A}">
                    <a16:rowId xmlns:a16="http://schemas.microsoft.com/office/drawing/2014/main" val="1003341041"/>
                  </a:ext>
                </a:extLst>
              </a:tr>
              <a:tr h="0">
                <a:tc>
                  <a:txBody>
                    <a:bodyPr/>
                    <a:lstStyle/>
                    <a:p>
                      <a:pPr marL="0" marR="0">
                        <a:lnSpc>
                          <a:spcPct val="107000"/>
                        </a:lnSpc>
                        <a:spcBef>
                          <a:spcPts val="0"/>
                        </a:spcBef>
                        <a:spcAft>
                          <a:spcPts val="0"/>
                        </a:spcAft>
                      </a:pPr>
                      <a:r>
                        <a:rPr lang="en-US" sz="900" dirty="0">
                          <a:effectLst/>
                          <a:latin typeface="+mn-lt"/>
                        </a:rPr>
                        <a:t>I was not interested in the school contacting my parents</a:t>
                      </a:r>
                      <a:endParaRPr lang="en-US" sz="900" dirty="0">
                        <a:effectLst/>
                        <a:latin typeface="+mn-lt"/>
                        <a:ea typeface="Calibri" panose="020F0502020204030204" pitchFamily="34" charset="0"/>
                        <a:cs typeface="Times New Roman" panose="02020603050405020304" pitchFamily="18" charset="0"/>
                      </a:endParaRPr>
                    </a:p>
                  </a:txBody>
                  <a:tcPr marL="63040" marR="63040" marT="91440" marB="91440" anchor="ctr">
                    <a:solidFill>
                      <a:schemeClr val="bg1">
                        <a:lumMod val="95000"/>
                      </a:schemeClr>
                    </a:solidFill>
                  </a:tcPr>
                </a:tc>
                <a:tc>
                  <a:txBody>
                    <a:bodyPr/>
                    <a:lstStyle/>
                    <a:p>
                      <a:pPr marL="0" marR="0" algn="ctr">
                        <a:lnSpc>
                          <a:spcPct val="107000"/>
                        </a:lnSpc>
                        <a:spcBef>
                          <a:spcPts val="0"/>
                        </a:spcBef>
                        <a:spcAft>
                          <a:spcPts val="0"/>
                        </a:spcAft>
                      </a:pPr>
                      <a:r>
                        <a:rPr lang="en-US" sz="900" dirty="0">
                          <a:effectLst/>
                          <a:latin typeface="+mn-lt"/>
                        </a:rPr>
                        <a:t>1,297</a:t>
                      </a:r>
                      <a:endParaRPr lang="en-US" sz="900" dirty="0">
                        <a:effectLst/>
                        <a:latin typeface="+mn-lt"/>
                        <a:ea typeface="Calibri" panose="020F0502020204030204" pitchFamily="34" charset="0"/>
                        <a:cs typeface="Times New Roman" panose="02020603050405020304" pitchFamily="18" charset="0"/>
                      </a:endParaRPr>
                    </a:p>
                  </a:txBody>
                  <a:tcPr marL="63040" marR="63040" marT="91440" marB="91440" anchor="ctr">
                    <a:solidFill>
                      <a:schemeClr val="bg1">
                        <a:lumMod val="95000"/>
                      </a:schemeClr>
                    </a:solidFill>
                  </a:tcPr>
                </a:tc>
                <a:tc>
                  <a:txBody>
                    <a:bodyPr/>
                    <a:lstStyle/>
                    <a:p>
                      <a:pPr marL="0" marR="0" algn="ctr">
                        <a:lnSpc>
                          <a:spcPct val="107000"/>
                        </a:lnSpc>
                        <a:spcBef>
                          <a:spcPts val="0"/>
                        </a:spcBef>
                        <a:spcAft>
                          <a:spcPts val="0"/>
                        </a:spcAft>
                      </a:pPr>
                      <a:r>
                        <a:rPr lang="en-US" sz="900" dirty="0">
                          <a:effectLst/>
                          <a:latin typeface="+mn-lt"/>
                        </a:rPr>
                        <a:t>44.3</a:t>
                      </a:r>
                      <a:endParaRPr lang="en-US" sz="900" dirty="0">
                        <a:effectLst/>
                        <a:latin typeface="+mn-lt"/>
                        <a:ea typeface="Calibri" panose="020F0502020204030204" pitchFamily="34" charset="0"/>
                        <a:cs typeface="Times New Roman" panose="02020603050405020304" pitchFamily="18" charset="0"/>
                      </a:endParaRPr>
                    </a:p>
                  </a:txBody>
                  <a:tcPr marL="63040" marR="63040" marT="91440" marB="91440" anchor="ctr">
                    <a:solidFill>
                      <a:schemeClr val="bg1">
                        <a:lumMod val="95000"/>
                      </a:schemeClr>
                    </a:solidFill>
                  </a:tcPr>
                </a:tc>
                <a:extLst>
                  <a:ext uri="{0D108BD9-81ED-4DB2-BD59-A6C34878D82A}">
                    <a16:rowId xmlns:a16="http://schemas.microsoft.com/office/drawing/2014/main" val="3580966549"/>
                  </a:ext>
                </a:extLst>
              </a:tr>
              <a:tr h="0">
                <a:tc>
                  <a:txBody>
                    <a:bodyPr/>
                    <a:lstStyle/>
                    <a:p>
                      <a:pPr marL="0" marR="0">
                        <a:lnSpc>
                          <a:spcPct val="107000"/>
                        </a:lnSpc>
                        <a:spcBef>
                          <a:spcPts val="0"/>
                        </a:spcBef>
                        <a:spcAft>
                          <a:spcPts val="0"/>
                        </a:spcAft>
                      </a:pPr>
                      <a:r>
                        <a:rPr lang="en-US" sz="900" dirty="0">
                          <a:effectLst/>
                          <a:latin typeface="+mn-lt"/>
                        </a:rPr>
                        <a:t>My parents/guardians are not involved in my college search</a:t>
                      </a:r>
                      <a:endParaRPr lang="en-US" sz="900" dirty="0">
                        <a:effectLst/>
                        <a:latin typeface="+mn-lt"/>
                        <a:ea typeface="Calibri" panose="020F0502020204030204" pitchFamily="34" charset="0"/>
                        <a:cs typeface="Times New Roman" panose="02020603050405020304" pitchFamily="18" charset="0"/>
                      </a:endParaRPr>
                    </a:p>
                  </a:txBody>
                  <a:tcPr marL="63040" marR="63040" marT="91440" marB="91440" anchor="ctr">
                    <a:solidFill>
                      <a:schemeClr val="bg1">
                        <a:lumMod val="85000"/>
                      </a:schemeClr>
                    </a:solidFill>
                  </a:tcPr>
                </a:tc>
                <a:tc>
                  <a:txBody>
                    <a:bodyPr/>
                    <a:lstStyle/>
                    <a:p>
                      <a:pPr marL="0" marR="0" algn="ctr">
                        <a:lnSpc>
                          <a:spcPct val="107000"/>
                        </a:lnSpc>
                        <a:spcBef>
                          <a:spcPts val="0"/>
                        </a:spcBef>
                        <a:spcAft>
                          <a:spcPts val="0"/>
                        </a:spcAft>
                      </a:pPr>
                      <a:r>
                        <a:rPr lang="en-US" sz="900" dirty="0">
                          <a:effectLst/>
                          <a:latin typeface="+mn-lt"/>
                        </a:rPr>
                        <a:t>625</a:t>
                      </a:r>
                      <a:endParaRPr lang="en-US" sz="900" dirty="0">
                        <a:effectLst/>
                        <a:latin typeface="+mn-lt"/>
                        <a:ea typeface="Calibri" panose="020F0502020204030204" pitchFamily="34" charset="0"/>
                        <a:cs typeface="Times New Roman" panose="02020603050405020304" pitchFamily="18" charset="0"/>
                      </a:endParaRPr>
                    </a:p>
                  </a:txBody>
                  <a:tcPr marL="63040" marR="63040" marT="91440" marB="91440" anchor="ctr">
                    <a:solidFill>
                      <a:schemeClr val="bg1">
                        <a:lumMod val="85000"/>
                      </a:schemeClr>
                    </a:solidFill>
                  </a:tcPr>
                </a:tc>
                <a:tc>
                  <a:txBody>
                    <a:bodyPr/>
                    <a:lstStyle/>
                    <a:p>
                      <a:pPr marL="0" marR="0" algn="ctr">
                        <a:lnSpc>
                          <a:spcPct val="107000"/>
                        </a:lnSpc>
                        <a:spcBef>
                          <a:spcPts val="0"/>
                        </a:spcBef>
                        <a:spcAft>
                          <a:spcPts val="0"/>
                        </a:spcAft>
                      </a:pPr>
                      <a:r>
                        <a:rPr lang="en-US" sz="900" dirty="0">
                          <a:effectLst/>
                          <a:latin typeface="+mn-lt"/>
                        </a:rPr>
                        <a:t>21.4</a:t>
                      </a:r>
                      <a:endParaRPr lang="en-US" sz="900" dirty="0">
                        <a:effectLst/>
                        <a:latin typeface="+mn-lt"/>
                        <a:ea typeface="Calibri" panose="020F0502020204030204" pitchFamily="34" charset="0"/>
                        <a:cs typeface="Times New Roman" panose="02020603050405020304" pitchFamily="18" charset="0"/>
                      </a:endParaRPr>
                    </a:p>
                  </a:txBody>
                  <a:tcPr marL="63040" marR="63040" marT="91440" marB="91440" anchor="ctr">
                    <a:solidFill>
                      <a:schemeClr val="bg1">
                        <a:lumMod val="85000"/>
                      </a:schemeClr>
                    </a:solidFill>
                  </a:tcPr>
                </a:tc>
                <a:extLst>
                  <a:ext uri="{0D108BD9-81ED-4DB2-BD59-A6C34878D82A}">
                    <a16:rowId xmlns:a16="http://schemas.microsoft.com/office/drawing/2014/main" val="4122877225"/>
                  </a:ext>
                </a:extLst>
              </a:tr>
              <a:tr h="0">
                <a:tc>
                  <a:txBody>
                    <a:bodyPr/>
                    <a:lstStyle/>
                    <a:p>
                      <a:pPr marL="0" marR="0">
                        <a:lnSpc>
                          <a:spcPct val="107000"/>
                        </a:lnSpc>
                        <a:spcBef>
                          <a:spcPts val="0"/>
                        </a:spcBef>
                        <a:spcAft>
                          <a:spcPts val="0"/>
                        </a:spcAft>
                      </a:pPr>
                      <a:r>
                        <a:rPr lang="en-US" sz="900" dirty="0">
                          <a:effectLst/>
                          <a:latin typeface="+mn-lt"/>
                        </a:rPr>
                        <a:t>I do not feel comfortable sharing that information with anyone</a:t>
                      </a:r>
                      <a:endParaRPr lang="en-US" sz="900" dirty="0">
                        <a:effectLst/>
                        <a:latin typeface="+mn-lt"/>
                        <a:ea typeface="Calibri" panose="020F0502020204030204" pitchFamily="34" charset="0"/>
                        <a:cs typeface="Times New Roman" panose="02020603050405020304" pitchFamily="18" charset="0"/>
                      </a:endParaRPr>
                    </a:p>
                  </a:txBody>
                  <a:tcPr marL="63040" marR="63040" marT="91440" marB="91440" anchor="ctr">
                    <a:solidFill>
                      <a:schemeClr val="bg1">
                        <a:lumMod val="95000"/>
                      </a:schemeClr>
                    </a:solidFill>
                  </a:tcPr>
                </a:tc>
                <a:tc>
                  <a:txBody>
                    <a:bodyPr/>
                    <a:lstStyle/>
                    <a:p>
                      <a:pPr marL="0" marR="0" algn="ctr">
                        <a:lnSpc>
                          <a:spcPct val="107000"/>
                        </a:lnSpc>
                        <a:spcBef>
                          <a:spcPts val="0"/>
                        </a:spcBef>
                        <a:spcAft>
                          <a:spcPts val="0"/>
                        </a:spcAft>
                      </a:pPr>
                      <a:r>
                        <a:rPr lang="en-US" sz="900" dirty="0">
                          <a:effectLst/>
                          <a:latin typeface="+mn-lt"/>
                        </a:rPr>
                        <a:t>473</a:t>
                      </a:r>
                      <a:endParaRPr lang="en-US" sz="900" dirty="0">
                        <a:effectLst/>
                        <a:latin typeface="+mn-lt"/>
                        <a:ea typeface="Calibri" panose="020F0502020204030204" pitchFamily="34" charset="0"/>
                        <a:cs typeface="Times New Roman" panose="02020603050405020304" pitchFamily="18" charset="0"/>
                      </a:endParaRPr>
                    </a:p>
                  </a:txBody>
                  <a:tcPr marL="63040" marR="63040" marT="91440" marB="91440" anchor="ctr">
                    <a:solidFill>
                      <a:schemeClr val="bg1">
                        <a:lumMod val="95000"/>
                      </a:schemeClr>
                    </a:solidFill>
                  </a:tcPr>
                </a:tc>
                <a:tc>
                  <a:txBody>
                    <a:bodyPr/>
                    <a:lstStyle/>
                    <a:p>
                      <a:pPr marL="0" marR="0" algn="ctr">
                        <a:lnSpc>
                          <a:spcPct val="107000"/>
                        </a:lnSpc>
                        <a:spcBef>
                          <a:spcPts val="0"/>
                        </a:spcBef>
                        <a:spcAft>
                          <a:spcPts val="0"/>
                        </a:spcAft>
                      </a:pPr>
                      <a:r>
                        <a:rPr lang="en-US" sz="900" dirty="0">
                          <a:effectLst/>
                          <a:latin typeface="+mn-lt"/>
                        </a:rPr>
                        <a:t>16.2</a:t>
                      </a:r>
                      <a:endParaRPr lang="en-US" sz="900" dirty="0">
                        <a:effectLst/>
                        <a:latin typeface="+mn-lt"/>
                        <a:ea typeface="Calibri" panose="020F0502020204030204" pitchFamily="34" charset="0"/>
                        <a:cs typeface="Times New Roman" panose="02020603050405020304" pitchFamily="18" charset="0"/>
                      </a:endParaRPr>
                    </a:p>
                  </a:txBody>
                  <a:tcPr marL="63040" marR="63040" marT="91440" marB="91440" anchor="ctr">
                    <a:solidFill>
                      <a:schemeClr val="bg1">
                        <a:lumMod val="95000"/>
                      </a:schemeClr>
                    </a:solidFill>
                  </a:tcPr>
                </a:tc>
                <a:extLst>
                  <a:ext uri="{0D108BD9-81ED-4DB2-BD59-A6C34878D82A}">
                    <a16:rowId xmlns:a16="http://schemas.microsoft.com/office/drawing/2014/main" val="2604144551"/>
                  </a:ext>
                </a:extLst>
              </a:tr>
              <a:tr h="360250">
                <a:tc>
                  <a:txBody>
                    <a:bodyPr/>
                    <a:lstStyle/>
                    <a:p>
                      <a:pPr marL="0" marR="0">
                        <a:lnSpc>
                          <a:spcPct val="107000"/>
                        </a:lnSpc>
                        <a:spcBef>
                          <a:spcPts val="0"/>
                        </a:spcBef>
                        <a:spcAft>
                          <a:spcPts val="0"/>
                        </a:spcAft>
                      </a:pPr>
                      <a:r>
                        <a:rPr lang="en-US" sz="900" dirty="0">
                          <a:effectLst/>
                          <a:latin typeface="+mn-lt"/>
                        </a:rPr>
                        <a:t>My parents/guardians asked me not to share their contact information</a:t>
                      </a:r>
                      <a:endParaRPr lang="en-US" sz="900" dirty="0">
                        <a:effectLst/>
                        <a:latin typeface="+mn-lt"/>
                        <a:ea typeface="Calibri" panose="020F0502020204030204" pitchFamily="34" charset="0"/>
                        <a:cs typeface="Times New Roman" panose="02020603050405020304" pitchFamily="18" charset="0"/>
                      </a:endParaRPr>
                    </a:p>
                  </a:txBody>
                  <a:tcPr marL="63040" marR="63040" marT="91440" marB="91440" anchor="ctr">
                    <a:solidFill>
                      <a:schemeClr val="bg1">
                        <a:lumMod val="85000"/>
                      </a:schemeClr>
                    </a:solidFill>
                  </a:tcPr>
                </a:tc>
                <a:tc>
                  <a:txBody>
                    <a:bodyPr/>
                    <a:lstStyle/>
                    <a:p>
                      <a:pPr marL="0" marR="0" algn="ctr">
                        <a:lnSpc>
                          <a:spcPct val="107000"/>
                        </a:lnSpc>
                        <a:spcBef>
                          <a:spcPts val="0"/>
                        </a:spcBef>
                        <a:spcAft>
                          <a:spcPts val="0"/>
                        </a:spcAft>
                      </a:pPr>
                      <a:r>
                        <a:rPr lang="en-US" sz="900" dirty="0">
                          <a:effectLst/>
                          <a:latin typeface="+mn-lt"/>
                        </a:rPr>
                        <a:t>327</a:t>
                      </a:r>
                      <a:endParaRPr lang="en-US" sz="900" dirty="0">
                        <a:effectLst/>
                        <a:latin typeface="+mn-lt"/>
                        <a:ea typeface="Calibri" panose="020F0502020204030204" pitchFamily="34" charset="0"/>
                        <a:cs typeface="Times New Roman" panose="02020603050405020304" pitchFamily="18" charset="0"/>
                      </a:endParaRPr>
                    </a:p>
                  </a:txBody>
                  <a:tcPr marL="63040" marR="63040" marT="91440" marB="91440" anchor="ctr">
                    <a:solidFill>
                      <a:schemeClr val="bg1">
                        <a:lumMod val="85000"/>
                      </a:schemeClr>
                    </a:solidFill>
                  </a:tcPr>
                </a:tc>
                <a:tc>
                  <a:txBody>
                    <a:bodyPr/>
                    <a:lstStyle/>
                    <a:p>
                      <a:pPr marL="0" marR="0" algn="ctr">
                        <a:lnSpc>
                          <a:spcPct val="107000"/>
                        </a:lnSpc>
                        <a:spcBef>
                          <a:spcPts val="0"/>
                        </a:spcBef>
                        <a:spcAft>
                          <a:spcPts val="0"/>
                        </a:spcAft>
                      </a:pPr>
                      <a:r>
                        <a:rPr lang="en-US" sz="900" dirty="0">
                          <a:effectLst/>
                          <a:latin typeface="+mn-lt"/>
                        </a:rPr>
                        <a:t>11.2</a:t>
                      </a:r>
                      <a:endParaRPr lang="en-US" sz="900" dirty="0">
                        <a:effectLst/>
                        <a:latin typeface="+mn-lt"/>
                        <a:ea typeface="Calibri" panose="020F0502020204030204" pitchFamily="34" charset="0"/>
                        <a:cs typeface="Times New Roman" panose="02020603050405020304" pitchFamily="18" charset="0"/>
                      </a:endParaRPr>
                    </a:p>
                  </a:txBody>
                  <a:tcPr marL="63040" marR="63040" marT="91440" marB="91440" anchor="ctr">
                    <a:solidFill>
                      <a:schemeClr val="bg1">
                        <a:lumMod val="85000"/>
                      </a:schemeClr>
                    </a:solidFill>
                  </a:tcPr>
                </a:tc>
                <a:extLst>
                  <a:ext uri="{0D108BD9-81ED-4DB2-BD59-A6C34878D82A}">
                    <a16:rowId xmlns:a16="http://schemas.microsoft.com/office/drawing/2014/main" val="2269349704"/>
                  </a:ext>
                </a:extLst>
              </a:tr>
              <a:tr h="360250">
                <a:tc>
                  <a:txBody>
                    <a:bodyPr/>
                    <a:lstStyle/>
                    <a:p>
                      <a:pPr marL="0" marR="0">
                        <a:lnSpc>
                          <a:spcPct val="107000"/>
                        </a:lnSpc>
                        <a:spcBef>
                          <a:spcPts val="0"/>
                        </a:spcBef>
                        <a:spcAft>
                          <a:spcPts val="0"/>
                        </a:spcAft>
                      </a:pPr>
                      <a:r>
                        <a:rPr lang="en-US" sz="900" dirty="0">
                          <a:effectLst/>
                          <a:latin typeface="+mn-lt"/>
                        </a:rPr>
                        <a:t>I did not know my parents’/guardians’ email address when asked for it</a:t>
                      </a:r>
                      <a:endParaRPr lang="en-US" sz="900" dirty="0">
                        <a:effectLst/>
                        <a:latin typeface="+mn-lt"/>
                        <a:ea typeface="Calibri" panose="020F0502020204030204" pitchFamily="34" charset="0"/>
                        <a:cs typeface="Times New Roman" panose="02020603050405020304" pitchFamily="18" charset="0"/>
                      </a:endParaRPr>
                    </a:p>
                  </a:txBody>
                  <a:tcPr marL="63040" marR="63040" marT="91440" marB="91440" anchor="ctr">
                    <a:solidFill>
                      <a:schemeClr val="bg1">
                        <a:lumMod val="95000"/>
                      </a:schemeClr>
                    </a:solidFill>
                  </a:tcPr>
                </a:tc>
                <a:tc>
                  <a:txBody>
                    <a:bodyPr/>
                    <a:lstStyle/>
                    <a:p>
                      <a:pPr marL="0" marR="0" algn="ctr">
                        <a:lnSpc>
                          <a:spcPct val="107000"/>
                        </a:lnSpc>
                        <a:spcBef>
                          <a:spcPts val="0"/>
                        </a:spcBef>
                        <a:spcAft>
                          <a:spcPts val="0"/>
                        </a:spcAft>
                      </a:pPr>
                      <a:r>
                        <a:rPr lang="en-US" sz="900" dirty="0">
                          <a:effectLst/>
                          <a:latin typeface="+mn-lt"/>
                        </a:rPr>
                        <a:t>67</a:t>
                      </a:r>
                      <a:endParaRPr lang="en-US" sz="900" dirty="0">
                        <a:effectLst/>
                        <a:latin typeface="+mn-lt"/>
                        <a:ea typeface="Calibri" panose="020F0502020204030204" pitchFamily="34" charset="0"/>
                        <a:cs typeface="Times New Roman" panose="02020603050405020304" pitchFamily="18" charset="0"/>
                      </a:endParaRPr>
                    </a:p>
                  </a:txBody>
                  <a:tcPr marL="63040" marR="63040" marT="91440" marB="91440" anchor="ctr">
                    <a:solidFill>
                      <a:schemeClr val="bg1">
                        <a:lumMod val="95000"/>
                      </a:schemeClr>
                    </a:solidFill>
                  </a:tcPr>
                </a:tc>
                <a:tc>
                  <a:txBody>
                    <a:bodyPr/>
                    <a:lstStyle/>
                    <a:p>
                      <a:pPr marL="0" marR="0" algn="ctr">
                        <a:lnSpc>
                          <a:spcPct val="107000"/>
                        </a:lnSpc>
                        <a:spcBef>
                          <a:spcPts val="0"/>
                        </a:spcBef>
                        <a:spcAft>
                          <a:spcPts val="0"/>
                        </a:spcAft>
                      </a:pPr>
                      <a:r>
                        <a:rPr lang="en-US" sz="900" b="1" dirty="0">
                          <a:effectLst/>
                          <a:highlight>
                            <a:srgbClr val="FFFF00"/>
                          </a:highlight>
                          <a:latin typeface="+mn-lt"/>
                        </a:rPr>
                        <a:t>2.3</a:t>
                      </a:r>
                      <a:endParaRPr lang="en-US" sz="900" b="1" dirty="0">
                        <a:effectLst/>
                        <a:highlight>
                          <a:srgbClr val="FFFF00"/>
                        </a:highlight>
                        <a:latin typeface="+mn-lt"/>
                        <a:ea typeface="Calibri" panose="020F0502020204030204" pitchFamily="34" charset="0"/>
                        <a:cs typeface="Times New Roman" panose="02020603050405020304" pitchFamily="18" charset="0"/>
                      </a:endParaRPr>
                    </a:p>
                  </a:txBody>
                  <a:tcPr marL="63040" marR="63040" marT="91440" marB="91440" anchor="ctr">
                    <a:solidFill>
                      <a:schemeClr val="bg1">
                        <a:lumMod val="95000"/>
                      </a:schemeClr>
                    </a:solidFill>
                  </a:tcPr>
                </a:tc>
                <a:extLst>
                  <a:ext uri="{0D108BD9-81ED-4DB2-BD59-A6C34878D82A}">
                    <a16:rowId xmlns:a16="http://schemas.microsoft.com/office/drawing/2014/main" val="3808177904"/>
                  </a:ext>
                </a:extLst>
              </a:tr>
              <a:tr h="360250">
                <a:tc>
                  <a:txBody>
                    <a:bodyPr/>
                    <a:lstStyle/>
                    <a:p>
                      <a:pPr marL="0" marR="0">
                        <a:lnSpc>
                          <a:spcPct val="107000"/>
                        </a:lnSpc>
                        <a:spcBef>
                          <a:spcPts val="0"/>
                        </a:spcBef>
                        <a:spcAft>
                          <a:spcPts val="0"/>
                        </a:spcAft>
                      </a:pPr>
                      <a:r>
                        <a:rPr lang="en-US" sz="900" dirty="0">
                          <a:effectLst/>
                          <a:latin typeface="+mn-lt"/>
                        </a:rPr>
                        <a:t>I did not know my parents’/guardians’ cell number when asked for it</a:t>
                      </a:r>
                      <a:endParaRPr lang="en-US" sz="900" dirty="0">
                        <a:effectLst/>
                        <a:latin typeface="+mn-lt"/>
                        <a:ea typeface="Calibri" panose="020F0502020204030204" pitchFamily="34" charset="0"/>
                        <a:cs typeface="Times New Roman" panose="02020603050405020304" pitchFamily="18" charset="0"/>
                      </a:endParaRPr>
                    </a:p>
                  </a:txBody>
                  <a:tcPr marL="63040" marR="63040" marT="91440" marB="91440" anchor="ctr">
                    <a:solidFill>
                      <a:schemeClr val="bg1">
                        <a:lumMod val="85000"/>
                      </a:schemeClr>
                    </a:solidFill>
                  </a:tcPr>
                </a:tc>
                <a:tc>
                  <a:txBody>
                    <a:bodyPr/>
                    <a:lstStyle/>
                    <a:p>
                      <a:pPr marL="0" marR="0" algn="ctr">
                        <a:lnSpc>
                          <a:spcPct val="107000"/>
                        </a:lnSpc>
                        <a:spcBef>
                          <a:spcPts val="0"/>
                        </a:spcBef>
                        <a:spcAft>
                          <a:spcPts val="0"/>
                        </a:spcAft>
                      </a:pPr>
                      <a:r>
                        <a:rPr lang="en-US" sz="900" dirty="0">
                          <a:effectLst/>
                          <a:latin typeface="+mn-lt"/>
                        </a:rPr>
                        <a:t>26</a:t>
                      </a:r>
                      <a:endParaRPr lang="en-US" sz="900" dirty="0">
                        <a:effectLst/>
                        <a:latin typeface="+mn-lt"/>
                        <a:ea typeface="Calibri" panose="020F0502020204030204" pitchFamily="34" charset="0"/>
                        <a:cs typeface="Times New Roman" panose="02020603050405020304" pitchFamily="18" charset="0"/>
                      </a:endParaRPr>
                    </a:p>
                  </a:txBody>
                  <a:tcPr marL="63040" marR="63040" marT="91440" marB="91440" anchor="ctr">
                    <a:solidFill>
                      <a:schemeClr val="bg1">
                        <a:lumMod val="85000"/>
                      </a:schemeClr>
                    </a:solidFill>
                  </a:tcPr>
                </a:tc>
                <a:tc>
                  <a:txBody>
                    <a:bodyPr/>
                    <a:lstStyle/>
                    <a:p>
                      <a:pPr marL="0" marR="0" algn="ctr">
                        <a:lnSpc>
                          <a:spcPct val="107000"/>
                        </a:lnSpc>
                        <a:spcBef>
                          <a:spcPts val="0"/>
                        </a:spcBef>
                        <a:spcAft>
                          <a:spcPts val="0"/>
                        </a:spcAft>
                      </a:pPr>
                      <a:r>
                        <a:rPr lang="en-US" sz="900" b="1" dirty="0">
                          <a:effectLst/>
                          <a:highlight>
                            <a:srgbClr val="FFFF00"/>
                          </a:highlight>
                          <a:latin typeface="+mn-lt"/>
                        </a:rPr>
                        <a:t>0.9</a:t>
                      </a:r>
                      <a:endParaRPr lang="en-US" sz="900" b="1" dirty="0">
                        <a:effectLst/>
                        <a:highlight>
                          <a:srgbClr val="FFFF00"/>
                        </a:highlight>
                        <a:latin typeface="+mn-lt"/>
                        <a:ea typeface="Calibri" panose="020F0502020204030204" pitchFamily="34" charset="0"/>
                        <a:cs typeface="Times New Roman" panose="02020603050405020304" pitchFamily="18" charset="0"/>
                      </a:endParaRPr>
                    </a:p>
                  </a:txBody>
                  <a:tcPr marL="63040" marR="63040" marT="91440" marB="91440" anchor="ctr">
                    <a:solidFill>
                      <a:schemeClr val="bg1">
                        <a:lumMod val="85000"/>
                      </a:schemeClr>
                    </a:solidFill>
                  </a:tcPr>
                </a:tc>
                <a:extLst>
                  <a:ext uri="{0D108BD9-81ED-4DB2-BD59-A6C34878D82A}">
                    <a16:rowId xmlns:a16="http://schemas.microsoft.com/office/drawing/2014/main" val="1203372914"/>
                  </a:ext>
                </a:extLst>
              </a:tr>
              <a:tr h="0">
                <a:tc>
                  <a:txBody>
                    <a:bodyPr/>
                    <a:lstStyle/>
                    <a:p>
                      <a:pPr marL="0" marR="0">
                        <a:lnSpc>
                          <a:spcPct val="107000"/>
                        </a:lnSpc>
                        <a:spcBef>
                          <a:spcPts val="0"/>
                        </a:spcBef>
                        <a:spcAft>
                          <a:spcPts val="0"/>
                        </a:spcAft>
                      </a:pPr>
                      <a:r>
                        <a:rPr lang="en-US" sz="900" dirty="0">
                          <a:effectLst/>
                          <a:latin typeface="+mn-lt"/>
                        </a:rPr>
                        <a:t>Other</a:t>
                      </a:r>
                      <a:endParaRPr lang="en-US" sz="900" dirty="0">
                        <a:effectLst/>
                        <a:latin typeface="+mn-lt"/>
                        <a:ea typeface="Calibri" panose="020F0502020204030204" pitchFamily="34" charset="0"/>
                        <a:cs typeface="Times New Roman" panose="02020603050405020304" pitchFamily="18" charset="0"/>
                      </a:endParaRPr>
                    </a:p>
                  </a:txBody>
                  <a:tcPr marL="63040" marR="63040" marT="91440" marB="91440" anchor="ctr">
                    <a:solidFill>
                      <a:schemeClr val="bg1">
                        <a:lumMod val="95000"/>
                      </a:schemeClr>
                    </a:solidFill>
                  </a:tcPr>
                </a:tc>
                <a:tc>
                  <a:txBody>
                    <a:bodyPr/>
                    <a:lstStyle/>
                    <a:p>
                      <a:pPr marL="0" marR="0" algn="ctr">
                        <a:lnSpc>
                          <a:spcPct val="107000"/>
                        </a:lnSpc>
                        <a:spcBef>
                          <a:spcPts val="0"/>
                        </a:spcBef>
                        <a:spcAft>
                          <a:spcPts val="0"/>
                        </a:spcAft>
                      </a:pPr>
                      <a:r>
                        <a:rPr lang="en-US" sz="900" dirty="0">
                          <a:effectLst/>
                          <a:latin typeface="+mn-lt"/>
                        </a:rPr>
                        <a:t>164</a:t>
                      </a:r>
                      <a:endParaRPr lang="en-US" sz="900" dirty="0">
                        <a:effectLst/>
                        <a:latin typeface="+mn-lt"/>
                        <a:ea typeface="Calibri" panose="020F0502020204030204" pitchFamily="34" charset="0"/>
                        <a:cs typeface="Times New Roman" panose="02020603050405020304" pitchFamily="18" charset="0"/>
                      </a:endParaRPr>
                    </a:p>
                  </a:txBody>
                  <a:tcPr marL="63040" marR="63040" marT="91440" marB="91440" anchor="ctr">
                    <a:solidFill>
                      <a:schemeClr val="bg1">
                        <a:lumMod val="95000"/>
                      </a:schemeClr>
                    </a:solidFill>
                  </a:tcPr>
                </a:tc>
                <a:tc>
                  <a:txBody>
                    <a:bodyPr/>
                    <a:lstStyle/>
                    <a:p>
                      <a:pPr marL="0" marR="0" algn="ctr">
                        <a:lnSpc>
                          <a:spcPct val="107000"/>
                        </a:lnSpc>
                        <a:spcBef>
                          <a:spcPts val="0"/>
                        </a:spcBef>
                        <a:spcAft>
                          <a:spcPts val="0"/>
                        </a:spcAft>
                      </a:pPr>
                      <a:r>
                        <a:rPr lang="en-US" sz="900" dirty="0">
                          <a:effectLst/>
                          <a:latin typeface="+mn-lt"/>
                        </a:rPr>
                        <a:t>5.6</a:t>
                      </a:r>
                      <a:endParaRPr lang="en-US" sz="900" dirty="0">
                        <a:effectLst/>
                        <a:latin typeface="+mn-lt"/>
                        <a:ea typeface="Calibri" panose="020F0502020204030204" pitchFamily="34" charset="0"/>
                        <a:cs typeface="Times New Roman" panose="02020603050405020304" pitchFamily="18" charset="0"/>
                      </a:endParaRPr>
                    </a:p>
                  </a:txBody>
                  <a:tcPr marL="63040" marR="63040" marT="91440" marB="91440" anchor="ctr">
                    <a:solidFill>
                      <a:schemeClr val="bg1">
                        <a:lumMod val="95000"/>
                      </a:schemeClr>
                    </a:solidFill>
                  </a:tcPr>
                </a:tc>
                <a:extLst>
                  <a:ext uri="{0D108BD9-81ED-4DB2-BD59-A6C34878D82A}">
                    <a16:rowId xmlns:a16="http://schemas.microsoft.com/office/drawing/2014/main" val="1463119333"/>
                  </a:ext>
                </a:extLst>
              </a:tr>
              <a:tr h="0">
                <a:tc>
                  <a:txBody>
                    <a:bodyPr/>
                    <a:lstStyle/>
                    <a:p>
                      <a:pPr marL="0" marR="0">
                        <a:lnSpc>
                          <a:spcPct val="107000"/>
                        </a:lnSpc>
                        <a:spcBef>
                          <a:spcPts val="0"/>
                        </a:spcBef>
                        <a:spcAft>
                          <a:spcPts val="0"/>
                        </a:spcAft>
                      </a:pPr>
                      <a:r>
                        <a:rPr lang="en-US" sz="900" dirty="0">
                          <a:effectLst/>
                          <a:latin typeface="+mn-lt"/>
                        </a:rPr>
                        <a:t>I will share my parents’/guardians’ contact information if asked</a:t>
                      </a:r>
                      <a:endParaRPr lang="en-US" sz="900" dirty="0">
                        <a:effectLst/>
                        <a:latin typeface="+mn-lt"/>
                        <a:ea typeface="Calibri" panose="020F0502020204030204" pitchFamily="34" charset="0"/>
                        <a:cs typeface="Times New Roman" panose="02020603050405020304" pitchFamily="18" charset="0"/>
                      </a:endParaRPr>
                    </a:p>
                  </a:txBody>
                  <a:tcPr marL="63040" marR="63040" marT="91440" marB="91440" anchor="ctr">
                    <a:solidFill>
                      <a:schemeClr val="bg1">
                        <a:lumMod val="85000"/>
                      </a:schemeClr>
                    </a:solidFill>
                  </a:tcPr>
                </a:tc>
                <a:tc>
                  <a:txBody>
                    <a:bodyPr/>
                    <a:lstStyle/>
                    <a:p>
                      <a:pPr marL="0" marR="0" algn="ctr">
                        <a:lnSpc>
                          <a:spcPct val="107000"/>
                        </a:lnSpc>
                        <a:spcBef>
                          <a:spcPts val="0"/>
                        </a:spcBef>
                        <a:spcAft>
                          <a:spcPts val="0"/>
                        </a:spcAft>
                      </a:pPr>
                      <a:r>
                        <a:rPr lang="en-US" sz="900" dirty="0">
                          <a:effectLst/>
                          <a:latin typeface="+mn-lt"/>
                        </a:rPr>
                        <a:t>869</a:t>
                      </a:r>
                      <a:endParaRPr lang="en-US" sz="900" dirty="0">
                        <a:effectLst/>
                        <a:latin typeface="+mn-lt"/>
                        <a:ea typeface="Calibri" panose="020F0502020204030204" pitchFamily="34" charset="0"/>
                        <a:cs typeface="Times New Roman" panose="02020603050405020304" pitchFamily="18" charset="0"/>
                      </a:endParaRPr>
                    </a:p>
                  </a:txBody>
                  <a:tcPr marL="63040" marR="63040" marT="91440" marB="91440" anchor="ctr">
                    <a:solidFill>
                      <a:schemeClr val="bg1">
                        <a:lumMod val="85000"/>
                      </a:schemeClr>
                    </a:solidFill>
                  </a:tcPr>
                </a:tc>
                <a:tc>
                  <a:txBody>
                    <a:bodyPr/>
                    <a:lstStyle/>
                    <a:p>
                      <a:pPr marL="0" marR="0" algn="ctr">
                        <a:lnSpc>
                          <a:spcPct val="107000"/>
                        </a:lnSpc>
                        <a:spcBef>
                          <a:spcPts val="0"/>
                        </a:spcBef>
                        <a:spcAft>
                          <a:spcPts val="0"/>
                        </a:spcAft>
                      </a:pPr>
                      <a:r>
                        <a:rPr lang="en-US" sz="900" dirty="0">
                          <a:effectLst/>
                          <a:latin typeface="+mn-lt"/>
                        </a:rPr>
                        <a:t>29.7</a:t>
                      </a:r>
                      <a:endParaRPr lang="en-US" sz="900" dirty="0">
                        <a:effectLst/>
                        <a:latin typeface="+mn-lt"/>
                        <a:ea typeface="Calibri" panose="020F0502020204030204" pitchFamily="34" charset="0"/>
                        <a:cs typeface="Times New Roman" panose="02020603050405020304" pitchFamily="18" charset="0"/>
                      </a:endParaRPr>
                    </a:p>
                  </a:txBody>
                  <a:tcPr marL="63040" marR="63040" marT="91440" marB="91440" anchor="ctr">
                    <a:solidFill>
                      <a:schemeClr val="bg1">
                        <a:lumMod val="85000"/>
                      </a:schemeClr>
                    </a:solidFill>
                  </a:tcPr>
                </a:tc>
                <a:extLst>
                  <a:ext uri="{0D108BD9-81ED-4DB2-BD59-A6C34878D82A}">
                    <a16:rowId xmlns:a16="http://schemas.microsoft.com/office/drawing/2014/main" val="2189239688"/>
                  </a:ext>
                </a:extLst>
              </a:tr>
            </a:tbl>
          </a:graphicData>
        </a:graphic>
      </p:graphicFrame>
    </p:spTree>
    <p:extLst>
      <p:ext uri="{BB962C8B-B14F-4D97-AF65-F5344CB8AC3E}">
        <p14:creationId xmlns:p14="http://schemas.microsoft.com/office/powerpoint/2010/main" val="276565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DD5B9289-897A-1C48-8EE1-B8E4069F8DC2}"/>
              </a:ext>
            </a:extLst>
          </p:cNvPr>
          <p:cNvPicPr>
            <a:picLocks noChangeAspect="1"/>
          </p:cNvPicPr>
          <p:nvPr/>
        </p:nvPicPr>
        <p:blipFill>
          <a:blip r:embed="rId2"/>
          <a:stretch>
            <a:fillRect/>
          </a:stretch>
        </p:blipFill>
        <p:spPr>
          <a:xfrm>
            <a:off x="2473051" y="3284515"/>
            <a:ext cx="1581351" cy="1506210"/>
          </a:xfrm>
          <a:prstGeom prst="rect">
            <a:avLst/>
          </a:prstGeom>
        </p:spPr>
      </p:pic>
      <p:sp>
        <p:nvSpPr>
          <p:cNvPr id="3" name="Text Placeholder 2">
            <a:extLst>
              <a:ext uri="{FF2B5EF4-FFF2-40B4-BE49-F238E27FC236}">
                <a16:creationId xmlns:a16="http://schemas.microsoft.com/office/drawing/2014/main" id="{254B60C7-7DBD-43F4-87E1-12896D5F8B7D}"/>
              </a:ext>
            </a:extLst>
          </p:cNvPr>
          <p:cNvSpPr>
            <a:spLocks noGrp="1"/>
          </p:cNvSpPr>
          <p:nvPr>
            <p:ph type="body" sz="quarter" idx="15"/>
          </p:nvPr>
        </p:nvSpPr>
        <p:spPr>
          <a:xfrm>
            <a:off x="1402039" y="828855"/>
            <a:ext cx="3004211" cy="184666"/>
          </a:xfrm>
        </p:spPr>
        <p:txBody>
          <a:bodyPr/>
          <a:lstStyle/>
          <a:p>
            <a:r>
              <a:rPr lang="en-US" sz="1200" dirty="0">
                <a:solidFill>
                  <a:srgbClr val="004A88"/>
                </a:solidFill>
                <a:latin typeface="+mj-lt"/>
              </a:rPr>
              <a:t>Highly prepared, very engaged.</a:t>
            </a:r>
          </a:p>
        </p:txBody>
      </p:sp>
      <p:sp>
        <p:nvSpPr>
          <p:cNvPr id="12" name="Title 11">
            <a:extLst>
              <a:ext uri="{FF2B5EF4-FFF2-40B4-BE49-F238E27FC236}">
                <a16:creationId xmlns:a16="http://schemas.microsoft.com/office/drawing/2014/main" id="{3F39F850-A079-4EF0-A00A-34248A793538}"/>
              </a:ext>
            </a:extLst>
          </p:cNvPr>
          <p:cNvSpPr>
            <a:spLocks noGrp="1"/>
          </p:cNvSpPr>
          <p:nvPr>
            <p:ph type="title"/>
          </p:nvPr>
        </p:nvSpPr>
        <p:spPr>
          <a:xfrm>
            <a:off x="280194" y="309824"/>
            <a:ext cx="5486400" cy="256480"/>
          </a:xfrm>
        </p:spPr>
        <p:txBody>
          <a:bodyPr/>
          <a:lstStyle/>
          <a:p>
            <a:r>
              <a:rPr lang="en-US" dirty="0"/>
              <a:t>Segment: Go-Getters</a:t>
            </a:r>
          </a:p>
        </p:txBody>
      </p:sp>
      <p:cxnSp>
        <p:nvCxnSpPr>
          <p:cNvPr id="90" name="Straight Connector 89">
            <a:extLst>
              <a:ext uri="{FF2B5EF4-FFF2-40B4-BE49-F238E27FC236}">
                <a16:creationId xmlns:a16="http://schemas.microsoft.com/office/drawing/2014/main" id="{1DFB3B0D-B5B0-4EED-AEDE-DCDB39EC7DB4}"/>
              </a:ext>
            </a:extLst>
          </p:cNvPr>
          <p:cNvCxnSpPr>
            <a:cxnSpLocks/>
          </p:cNvCxnSpPr>
          <p:nvPr/>
        </p:nvCxnSpPr>
        <p:spPr bwMode="gray">
          <a:xfrm>
            <a:off x="4477664" y="827673"/>
            <a:ext cx="0" cy="3800694"/>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FB377087-A830-EF4D-9C3C-D127E6E0AF5D}"/>
              </a:ext>
            </a:extLst>
          </p:cNvPr>
          <p:cNvCxnSpPr>
            <a:cxnSpLocks/>
          </p:cNvCxnSpPr>
          <p:nvPr/>
        </p:nvCxnSpPr>
        <p:spPr bwMode="gray">
          <a:xfrm>
            <a:off x="306907" y="2010927"/>
            <a:ext cx="4052151"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73" name="Text Placeholder 2">
            <a:extLst>
              <a:ext uri="{FF2B5EF4-FFF2-40B4-BE49-F238E27FC236}">
                <a16:creationId xmlns:a16="http://schemas.microsoft.com/office/drawing/2014/main" id="{98791917-C934-2B45-A838-FD9266747EA4}"/>
              </a:ext>
            </a:extLst>
          </p:cNvPr>
          <p:cNvSpPr txBox="1">
            <a:spLocks/>
          </p:cNvSpPr>
          <p:nvPr/>
        </p:nvSpPr>
        <p:spPr bwMode="gray">
          <a:xfrm>
            <a:off x="4665327" y="1532490"/>
            <a:ext cx="1611485" cy="138499"/>
          </a:xfrm>
          <a:prstGeom prst="rect">
            <a:avLst/>
          </a:prstGeom>
        </p:spPr>
        <p:txBody>
          <a:bodyPr vert="horz" wrap="square" lIns="0" tIns="0" rIns="0" bIns="0" rtlCol="0">
            <a:spAutoFit/>
          </a:bodyPr>
          <a:lstStyle>
            <a:lvl1pPr marL="0" indent="0" algn="l" defTabSz="480060" rtl="0" eaLnBrk="1" latinLnBrk="0" hangingPunct="1">
              <a:lnSpc>
                <a:spcPct val="100000"/>
              </a:lnSpc>
              <a:spcBef>
                <a:spcPts val="0"/>
              </a:spcBef>
              <a:buClrTx/>
              <a:buFont typeface="Arial" panose="020B0604020202020204" pitchFamily="34" charset="0"/>
              <a:buNone/>
              <a:defRPr sz="900" kern="1200">
                <a:solidFill>
                  <a:schemeClr val="tx1"/>
                </a:solidFill>
                <a:latin typeface="+mn-lt"/>
                <a:ea typeface="+mn-ea"/>
                <a:cs typeface="+mn-cs"/>
              </a:defRPr>
            </a:lvl1pPr>
            <a:lvl2pPr marL="228600" indent="-114300" algn="l" defTabSz="480060" rtl="0" eaLnBrk="1" latinLnBrk="0" hangingPunct="1">
              <a:lnSpc>
                <a:spcPct val="100000"/>
              </a:lnSpc>
              <a:spcBef>
                <a:spcPts val="0"/>
              </a:spcBef>
              <a:buClrTx/>
              <a:buFont typeface="Verdana" panose="020B0604030504040204" pitchFamily="34" charset="0"/>
              <a:buChar char="–"/>
              <a:defRPr sz="900" kern="1200">
                <a:solidFill>
                  <a:schemeClr val="tx1"/>
                </a:solidFill>
                <a:latin typeface="+mn-lt"/>
                <a:ea typeface="+mn-ea"/>
                <a:cs typeface="+mn-cs"/>
              </a:defRPr>
            </a:lvl2pPr>
            <a:lvl3pPr marL="342900" indent="-114300" algn="l" defTabSz="480060" rtl="0" eaLnBrk="1" latinLnBrk="0" hangingPunct="1">
              <a:lnSpc>
                <a:spcPct val="100000"/>
              </a:lnSpc>
              <a:spcBef>
                <a:spcPts val="0"/>
              </a:spcBef>
              <a:buClrTx/>
              <a:buFont typeface="Arial" panose="020B0604020202020204" pitchFamily="34" charset="0"/>
              <a:buChar char="•"/>
              <a:defRPr sz="900" kern="1200">
                <a:solidFill>
                  <a:schemeClr val="tx1"/>
                </a:solidFill>
                <a:latin typeface="+mn-lt"/>
                <a:ea typeface="+mn-ea"/>
                <a:cs typeface="+mn-cs"/>
              </a:defRPr>
            </a:lvl3pPr>
            <a:lvl4pPr marL="457200" indent="-114300" algn="l" defTabSz="480060" rtl="0" eaLnBrk="1" latinLnBrk="0" hangingPunct="1">
              <a:lnSpc>
                <a:spcPct val="100000"/>
              </a:lnSpc>
              <a:spcBef>
                <a:spcPts val="0"/>
              </a:spcBef>
              <a:buFont typeface="Verdana" panose="020B0604030504040204" pitchFamily="34" charset="0"/>
              <a:buChar char="–"/>
              <a:defRPr sz="900" kern="1200">
                <a:solidFill>
                  <a:schemeClr val="tx1"/>
                </a:solidFill>
                <a:latin typeface="+mn-lt"/>
                <a:ea typeface="+mn-ea"/>
                <a:cs typeface="+mn-cs"/>
              </a:defRPr>
            </a:lvl4pPr>
            <a:lvl5pPr marL="571500" indent="-114300" algn="l" defTabSz="480060" rtl="0" eaLnBrk="1" latinLnBrk="0" hangingPunct="1">
              <a:lnSpc>
                <a:spcPct val="100000"/>
              </a:lnSpc>
              <a:spcBef>
                <a:spcPts val="0"/>
              </a:spcBef>
              <a:buFont typeface="Arial" panose="020B0604020202020204" pitchFamily="34" charset="0"/>
              <a:buChar char="•"/>
              <a:defRPr sz="9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a:lstStyle>
          <a:p>
            <a:r>
              <a:rPr lang="en-US" b="1" kern="500" dirty="0">
                <a:solidFill>
                  <a:schemeClr val="accent3"/>
                </a:solidFill>
                <a:latin typeface="+mj-lt"/>
              </a:rPr>
              <a:t>Meet “</a:t>
            </a:r>
            <a:r>
              <a:rPr lang="en-US" b="1" dirty="0">
                <a:solidFill>
                  <a:srgbClr val="004A88"/>
                </a:solidFill>
                <a:latin typeface="+mj-lt"/>
              </a:rPr>
              <a:t>Go-Getter Gabby</a:t>
            </a:r>
            <a:r>
              <a:rPr lang="en-US" b="1" kern="500" dirty="0">
                <a:solidFill>
                  <a:schemeClr val="accent3"/>
                </a:solidFill>
                <a:latin typeface="+mj-lt"/>
              </a:rPr>
              <a:t>”</a:t>
            </a:r>
          </a:p>
        </p:txBody>
      </p:sp>
      <p:sp>
        <p:nvSpPr>
          <p:cNvPr id="93" name="Text Placeholder 2">
            <a:extLst>
              <a:ext uri="{FF2B5EF4-FFF2-40B4-BE49-F238E27FC236}">
                <a16:creationId xmlns:a16="http://schemas.microsoft.com/office/drawing/2014/main" id="{D7B17678-2E12-7A4F-8CCB-F04AD657D207}"/>
              </a:ext>
            </a:extLst>
          </p:cNvPr>
          <p:cNvSpPr txBox="1">
            <a:spLocks/>
          </p:cNvSpPr>
          <p:nvPr/>
        </p:nvSpPr>
        <p:spPr bwMode="gray">
          <a:xfrm>
            <a:off x="4665329" y="1770647"/>
            <a:ext cx="1522526" cy="2519792"/>
          </a:xfrm>
          <a:prstGeom prst="rect">
            <a:avLst/>
          </a:prstGeom>
        </p:spPr>
        <p:txBody>
          <a:bodyPr vert="horz" wrap="square" lIns="0" tIns="0" rIns="0" bIns="0" rtlCol="0">
            <a:spAutoFit/>
          </a:bodyPr>
          <a:lstStyle>
            <a:lvl1pPr marL="0" indent="0" algn="l" defTabSz="480060" rtl="0" eaLnBrk="1" latinLnBrk="0" hangingPunct="1">
              <a:lnSpc>
                <a:spcPct val="100000"/>
              </a:lnSpc>
              <a:spcBef>
                <a:spcPts val="0"/>
              </a:spcBef>
              <a:buClrTx/>
              <a:buFont typeface="Arial" panose="020B0604020202020204" pitchFamily="34" charset="0"/>
              <a:buNone/>
              <a:defRPr sz="900" kern="1200">
                <a:solidFill>
                  <a:schemeClr val="tx1"/>
                </a:solidFill>
                <a:latin typeface="+mn-lt"/>
                <a:ea typeface="+mn-ea"/>
                <a:cs typeface="+mn-cs"/>
              </a:defRPr>
            </a:lvl1pPr>
            <a:lvl2pPr marL="228600" indent="-114300" algn="l" defTabSz="480060" rtl="0" eaLnBrk="1" latinLnBrk="0" hangingPunct="1">
              <a:lnSpc>
                <a:spcPct val="100000"/>
              </a:lnSpc>
              <a:spcBef>
                <a:spcPts val="0"/>
              </a:spcBef>
              <a:buClrTx/>
              <a:buFont typeface="Verdana" panose="020B0604030504040204" pitchFamily="34" charset="0"/>
              <a:buChar char="–"/>
              <a:defRPr sz="900" kern="1200">
                <a:solidFill>
                  <a:schemeClr val="tx1"/>
                </a:solidFill>
                <a:latin typeface="+mn-lt"/>
                <a:ea typeface="+mn-ea"/>
                <a:cs typeface="+mn-cs"/>
              </a:defRPr>
            </a:lvl2pPr>
            <a:lvl3pPr marL="342900" indent="-114300" algn="l" defTabSz="480060" rtl="0" eaLnBrk="1" latinLnBrk="0" hangingPunct="1">
              <a:lnSpc>
                <a:spcPct val="100000"/>
              </a:lnSpc>
              <a:spcBef>
                <a:spcPts val="0"/>
              </a:spcBef>
              <a:buClrTx/>
              <a:buFont typeface="Arial" panose="020B0604020202020204" pitchFamily="34" charset="0"/>
              <a:buChar char="•"/>
              <a:defRPr sz="900" kern="1200">
                <a:solidFill>
                  <a:schemeClr val="tx1"/>
                </a:solidFill>
                <a:latin typeface="+mn-lt"/>
                <a:ea typeface="+mn-ea"/>
                <a:cs typeface="+mn-cs"/>
              </a:defRPr>
            </a:lvl3pPr>
            <a:lvl4pPr marL="457200" indent="-114300" algn="l" defTabSz="480060" rtl="0" eaLnBrk="1" latinLnBrk="0" hangingPunct="1">
              <a:lnSpc>
                <a:spcPct val="100000"/>
              </a:lnSpc>
              <a:spcBef>
                <a:spcPts val="0"/>
              </a:spcBef>
              <a:buFont typeface="Verdana" panose="020B0604030504040204" pitchFamily="34" charset="0"/>
              <a:buChar char="–"/>
              <a:defRPr sz="900" kern="1200">
                <a:solidFill>
                  <a:schemeClr val="tx1"/>
                </a:solidFill>
                <a:latin typeface="+mn-lt"/>
                <a:ea typeface="+mn-ea"/>
                <a:cs typeface="+mn-cs"/>
              </a:defRPr>
            </a:lvl4pPr>
            <a:lvl5pPr marL="571500" indent="-114300" algn="l" defTabSz="480060" rtl="0" eaLnBrk="1" latinLnBrk="0" hangingPunct="1">
              <a:lnSpc>
                <a:spcPct val="100000"/>
              </a:lnSpc>
              <a:spcBef>
                <a:spcPts val="0"/>
              </a:spcBef>
              <a:buFont typeface="Arial" panose="020B0604020202020204" pitchFamily="34" charset="0"/>
              <a:buChar char="•"/>
              <a:defRPr sz="9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a:lstStyle>
          <a:p>
            <a:pPr>
              <a:lnSpc>
                <a:spcPts val="1140"/>
              </a:lnSpc>
            </a:pPr>
            <a:r>
              <a:rPr lang="en-US" sz="600" dirty="0">
                <a:solidFill>
                  <a:schemeClr val="accent3"/>
                </a:solidFill>
              </a:rPr>
              <a:t>Always thinking ahead, Gabby </a:t>
            </a:r>
            <a:br>
              <a:rPr lang="en-US" sz="600" dirty="0">
                <a:solidFill>
                  <a:schemeClr val="accent3"/>
                </a:solidFill>
              </a:rPr>
            </a:br>
            <a:r>
              <a:rPr lang="en-US" sz="600" dirty="0">
                <a:solidFill>
                  <a:schemeClr val="accent3"/>
                </a:solidFill>
              </a:rPr>
              <a:t>began her college search early </a:t>
            </a:r>
            <a:br>
              <a:rPr lang="en-US" sz="600" dirty="0">
                <a:solidFill>
                  <a:schemeClr val="accent3"/>
                </a:solidFill>
              </a:rPr>
            </a:br>
            <a:r>
              <a:rPr lang="en-US" sz="600" dirty="0">
                <a:solidFill>
                  <a:schemeClr val="accent3"/>
                </a:solidFill>
              </a:rPr>
              <a:t>in her freshman year. As a senior, </a:t>
            </a:r>
          </a:p>
          <a:p>
            <a:pPr>
              <a:lnSpc>
                <a:spcPts val="1140"/>
              </a:lnSpc>
            </a:pPr>
            <a:r>
              <a:rPr lang="en-US" sz="600" dirty="0">
                <a:solidFill>
                  <a:schemeClr val="accent3"/>
                </a:solidFill>
              </a:rPr>
              <a:t>she </a:t>
            </a:r>
            <a:r>
              <a:rPr lang="en-US" sz="600" b="1" dirty="0">
                <a:solidFill>
                  <a:srgbClr val="004A88"/>
                </a:solidFill>
              </a:rPr>
              <a:t>ranked in the top 5% of her class</a:t>
            </a:r>
            <a:r>
              <a:rPr lang="en-US" sz="600" dirty="0">
                <a:solidFill>
                  <a:schemeClr val="accent3"/>
                </a:solidFill>
              </a:rPr>
              <a:t>, captained the soccer team, </a:t>
            </a:r>
          </a:p>
          <a:p>
            <a:pPr>
              <a:lnSpc>
                <a:spcPts val="1140"/>
              </a:lnSpc>
            </a:pPr>
            <a:r>
              <a:rPr lang="en-US" sz="600" dirty="0">
                <a:solidFill>
                  <a:schemeClr val="accent3"/>
                </a:solidFill>
              </a:rPr>
              <a:t>and was a member of the debate club. </a:t>
            </a:r>
          </a:p>
          <a:p>
            <a:pPr>
              <a:lnSpc>
                <a:spcPts val="1140"/>
              </a:lnSpc>
            </a:pPr>
            <a:br>
              <a:rPr lang="en-US" sz="600" dirty="0">
                <a:solidFill>
                  <a:schemeClr val="accent3"/>
                </a:solidFill>
              </a:rPr>
            </a:br>
            <a:r>
              <a:rPr lang="en-US" sz="600" dirty="0">
                <a:solidFill>
                  <a:schemeClr val="accent3"/>
                </a:solidFill>
              </a:rPr>
              <a:t>Having investigated many schools online, she arrived at</a:t>
            </a:r>
            <a:r>
              <a:rPr lang="en-US" sz="600" b="1" dirty="0">
                <a:solidFill>
                  <a:schemeClr val="accent3"/>
                </a:solidFill>
              </a:rPr>
              <a:t> </a:t>
            </a:r>
            <a:r>
              <a:rPr lang="en-US" sz="600" b="1" dirty="0">
                <a:solidFill>
                  <a:srgbClr val="004A88"/>
                </a:solidFill>
              </a:rPr>
              <a:t>a shortlist </a:t>
            </a:r>
            <a:br>
              <a:rPr lang="en-US" sz="600" b="1" dirty="0">
                <a:solidFill>
                  <a:srgbClr val="004A88"/>
                </a:solidFill>
              </a:rPr>
            </a:br>
            <a:r>
              <a:rPr lang="en-US" sz="600" b="1" dirty="0">
                <a:solidFill>
                  <a:srgbClr val="004A88"/>
                </a:solidFill>
              </a:rPr>
              <a:t>of six schools</a:t>
            </a:r>
            <a:r>
              <a:rPr lang="en-US" sz="600" dirty="0">
                <a:solidFill>
                  <a:srgbClr val="004A88"/>
                </a:solidFill>
              </a:rPr>
              <a:t> </a:t>
            </a:r>
            <a:r>
              <a:rPr lang="en-US" sz="600" dirty="0">
                <a:solidFill>
                  <a:schemeClr val="accent3"/>
                </a:solidFill>
              </a:rPr>
              <a:t>(including her </a:t>
            </a:r>
            <a:br>
              <a:rPr lang="en-US" sz="600" dirty="0">
                <a:solidFill>
                  <a:schemeClr val="accent3"/>
                </a:solidFill>
              </a:rPr>
            </a:br>
            <a:r>
              <a:rPr lang="en-US" sz="600" dirty="0">
                <a:solidFill>
                  <a:schemeClr val="accent3"/>
                </a:solidFill>
              </a:rPr>
              <a:t>mother’s alma mater).</a:t>
            </a:r>
          </a:p>
          <a:p>
            <a:pPr>
              <a:lnSpc>
                <a:spcPts val="1140"/>
              </a:lnSpc>
            </a:pPr>
            <a:br>
              <a:rPr lang="en-US" sz="600" dirty="0">
                <a:solidFill>
                  <a:schemeClr val="accent3"/>
                </a:solidFill>
              </a:rPr>
            </a:br>
            <a:r>
              <a:rPr lang="en-US" sz="600" dirty="0">
                <a:solidFill>
                  <a:schemeClr val="accent3"/>
                </a:solidFill>
              </a:rPr>
              <a:t>Right now, Gabby is considering a major in Political Science. Most of all, she’s excited to find</a:t>
            </a:r>
            <a:r>
              <a:rPr lang="en-US" sz="600" b="1" dirty="0">
                <a:solidFill>
                  <a:schemeClr val="accent3"/>
                </a:solidFill>
              </a:rPr>
              <a:t> </a:t>
            </a:r>
            <a:r>
              <a:rPr lang="en-US" sz="600" b="1" dirty="0">
                <a:solidFill>
                  <a:srgbClr val="004A88"/>
                </a:solidFill>
              </a:rPr>
              <a:t>a college experience that will challenge her </a:t>
            </a:r>
            <a:br>
              <a:rPr lang="en-US" sz="600" b="1" dirty="0">
                <a:solidFill>
                  <a:schemeClr val="accent3"/>
                </a:solidFill>
              </a:rPr>
            </a:br>
            <a:r>
              <a:rPr lang="en-US" sz="600" dirty="0">
                <a:solidFill>
                  <a:schemeClr val="accent3"/>
                </a:solidFill>
              </a:rPr>
              <a:t>academically and open her mind </a:t>
            </a:r>
            <a:br>
              <a:rPr lang="en-US" sz="600" dirty="0">
                <a:solidFill>
                  <a:schemeClr val="accent3"/>
                </a:solidFill>
              </a:rPr>
            </a:br>
            <a:r>
              <a:rPr lang="en-US" sz="600" dirty="0">
                <a:solidFill>
                  <a:schemeClr val="accent3"/>
                </a:solidFill>
              </a:rPr>
              <a:t>to new ideas and perspectives.</a:t>
            </a:r>
          </a:p>
        </p:txBody>
      </p:sp>
      <p:sp>
        <p:nvSpPr>
          <p:cNvPr id="94" name="Text Placeholder 2">
            <a:extLst>
              <a:ext uri="{FF2B5EF4-FFF2-40B4-BE49-F238E27FC236}">
                <a16:creationId xmlns:a16="http://schemas.microsoft.com/office/drawing/2014/main" id="{64EDE904-94D9-9E4A-8727-B2BB7027A3C1}"/>
              </a:ext>
            </a:extLst>
          </p:cNvPr>
          <p:cNvSpPr txBox="1">
            <a:spLocks/>
          </p:cNvSpPr>
          <p:nvPr/>
        </p:nvSpPr>
        <p:spPr bwMode="gray">
          <a:xfrm>
            <a:off x="1376433" y="1076628"/>
            <a:ext cx="3101230" cy="750847"/>
          </a:xfrm>
          <a:prstGeom prst="rect">
            <a:avLst/>
          </a:prstGeom>
        </p:spPr>
        <p:txBody>
          <a:bodyPr vert="horz" wrap="square" lIns="0" tIns="0" rIns="0" bIns="0" rtlCol="0">
            <a:spAutoFit/>
          </a:bodyPr>
          <a:lstStyle>
            <a:lvl1pPr marL="0" indent="0" algn="l" defTabSz="480060" rtl="0" eaLnBrk="1" latinLnBrk="0" hangingPunct="1">
              <a:lnSpc>
                <a:spcPct val="100000"/>
              </a:lnSpc>
              <a:spcBef>
                <a:spcPts val="0"/>
              </a:spcBef>
              <a:buClrTx/>
              <a:buFont typeface="Arial" panose="020B0604020202020204" pitchFamily="34" charset="0"/>
              <a:buNone/>
              <a:defRPr sz="900" kern="1200">
                <a:solidFill>
                  <a:schemeClr val="tx1"/>
                </a:solidFill>
                <a:latin typeface="+mn-lt"/>
                <a:ea typeface="+mn-ea"/>
                <a:cs typeface="+mn-cs"/>
              </a:defRPr>
            </a:lvl1pPr>
            <a:lvl2pPr marL="228600" indent="-114300" algn="l" defTabSz="480060" rtl="0" eaLnBrk="1" latinLnBrk="0" hangingPunct="1">
              <a:lnSpc>
                <a:spcPct val="100000"/>
              </a:lnSpc>
              <a:spcBef>
                <a:spcPts val="0"/>
              </a:spcBef>
              <a:buClrTx/>
              <a:buFont typeface="Verdana" panose="020B0604030504040204" pitchFamily="34" charset="0"/>
              <a:buChar char="–"/>
              <a:defRPr sz="900" kern="1200">
                <a:solidFill>
                  <a:schemeClr val="tx1"/>
                </a:solidFill>
                <a:latin typeface="+mn-lt"/>
                <a:ea typeface="+mn-ea"/>
                <a:cs typeface="+mn-cs"/>
              </a:defRPr>
            </a:lvl2pPr>
            <a:lvl3pPr marL="342900" indent="-114300" algn="l" defTabSz="480060" rtl="0" eaLnBrk="1" latinLnBrk="0" hangingPunct="1">
              <a:lnSpc>
                <a:spcPct val="100000"/>
              </a:lnSpc>
              <a:spcBef>
                <a:spcPts val="0"/>
              </a:spcBef>
              <a:buClrTx/>
              <a:buFont typeface="Arial" panose="020B0604020202020204" pitchFamily="34" charset="0"/>
              <a:buChar char="•"/>
              <a:defRPr sz="900" kern="1200">
                <a:solidFill>
                  <a:schemeClr val="tx1"/>
                </a:solidFill>
                <a:latin typeface="+mn-lt"/>
                <a:ea typeface="+mn-ea"/>
                <a:cs typeface="+mn-cs"/>
              </a:defRPr>
            </a:lvl3pPr>
            <a:lvl4pPr marL="457200" indent="-114300" algn="l" defTabSz="480060" rtl="0" eaLnBrk="1" latinLnBrk="0" hangingPunct="1">
              <a:lnSpc>
                <a:spcPct val="100000"/>
              </a:lnSpc>
              <a:spcBef>
                <a:spcPts val="0"/>
              </a:spcBef>
              <a:buFont typeface="Verdana" panose="020B0604030504040204" pitchFamily="34" charset="0"/>
              <a:buChar char="–"/>
              <a:defRPr sz="900" kern="1200">
                <a:solidFill>
                  <a:schemeClr val="tx1"/>
                </a:solidFill>
                <a:latin typeface="+mn-lt"/>
                <a:ea typeface="+mn-ea"/>
                <a:cs typeface="+mn-cs"/>
              </a:defRPr>
            </a:lvl4pPr>
            <a:lvl5pPr marL="571500" indent="-114300" algn="l" defTabSz="480060" rtl="0" eaLnBrk="1" latinLnBrk="0" hangingPunct="1">
              <a:lnSpc>
                <a:spcPct val="100000"/>
              </a:lnSpc>
              <a:spcBef>
                <a:spcPts val="0"/>
              </a:spcBef>
              <a:buFont typeface="Arial" panose="020B0604020202020204" pitchFamily="34" charset="0"/>
              <a:buChar char="•"/>
              <a:defRPr sz="9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a:lstStyle>
          <a:p>
            <a:pPr>
              <a:lnSpc>
                <a:spcPts val="1160"/>
              </a:lnSpc>
            </a:pPr>
            <a:r>
              <a:rPr lang="en-US" sz="750" dirty="0"/>
              <a:t>- Driven by achievement and success</a:t>
            </a:r>
          </a:p>
          <a:p>
            <a:pPr>
              <a:lnSpc>
                <a:spcPts val="1160"/>
              </a:lnSpc>
            </a:pPr>
            <a:r>
              <a:rPr lang="en-US" sz="750" dirty="0"/>
              <a:t>- Seeking quality faculty and challenging academics</a:t>
            </a:r>
          </a:p>
          <a:p>
            <a:pPr>
              <a:lnSpc>
                <a:spcPts val="1160"/>
              </a:lnSpc>
            </a:pPr>
            <a:r>
              <a:rPr lang="en-US" sz="750" dirty="0"/>
              <a:t>- Extremely involved in the college search process</a:t>
            </a:r>
          </a:p>
          <a:p>
            <a:pPr>
              <a:lnSpc>
                <a:spcPts val="1160"/>
              </a:lnSpc>
            </a:pPr>
            <a:r>
              <a:rPr lang="en-US" sz="750" dirty="0"/>
              <a:t>- Future focused with an eye on career and graduate school</a:t>
            </a:r>
            <a:br>
              <a:rPr lang="en-US" sz="750" dirty="0"/>
            </a:br>
            <a:r>
              <a:rPr lang="en-US" sz="750" dirty="0"/>
              <a:t>- 16% of all students with a 26 average ACT</a:t>
            </a:r>
          </a:p>
        </p:txBody>
      </p:sp>
      <p:sp>
        <p:nvSpPr>
          <p:cNvPr id="105" name="Text Placeholder 2">
            <a:extLst>
              <a:ext uri="{FF2B5EF4-FFF2-40B4-BE49-F238E27FC236}">
                <a16:creationId xmlns:a16="http://schemas.microsoft.com/office/drawing/2014/main" id="{D5711544-2BE1-EA4F-BB46-27A7BFB1B922}"/>
              </a:ext>
            </a:extLst>
          </p:cNvPr>
          <p:cNvSpPr txBox="1">
            <a:spLocks/>
          </p:cNvSpPr>
          <p:nvPr/>
        </p:nvSpPr>
        <p:spPr bwMode="gray">
          <a:xfrm>
            <a:off x="282240" y="2113616"/>
            <a:ext cx="1390094" cy="184666"/>
          </a:xfrm>
          <a:prstGeom prst="rect">
            <a:avLst/>
          </a:prstGeom>
        </p:spPr>
        <p:txBody>
          <a:bodyPr vert="horz" wrap="square" lIns="0" tIns="0" rIns="0" bIns="0" rtlCol="0">
            <a:spAutoFit/>
          </a:bodyPr>
          <a:lstStyle>
            <a:lvl1pPr marL="0" indent="0" algn="l" defTabSz="480060" rtl="0" eaLnBrk="1" latinLnBrk="0" hangingPunct="1">
              <a:lnSpc>
                <a:spcPct val="100000"/>
              </a:lnSpc>
              <a:spcBef>
                <a:spcPts val="0"/>
              </a:spcBef>
              <a:buClrTx/>
              <a:buFont typeface="Arial" panose="020B0604020202020204" pitchFamily="34" charset="0"/>
              <a:buNone/>
              <a:defRPr sz="900" kern="1200">
                <a:solidFill>
                  <a:schemeClr val="tx1"/>
                </a:solidFill>
                <a:latin typeface="+mn-lt"/>
                <a:ea typeface="+mn-ea"/>
                <a:cs typeface="+mn-cs"/>
              </a:defRPr>
            </a:lvl1pPr>
            <a:lvl2pPr marL="228600" indent="-114300" algn="l" defTabSz="480060" rtl="0" eaLnBrk="1" latinLnBrk="0" hangingPunct="1">
              <a:lnSpc>
                <a:spcPct val="100000"/>
              </a:lnSpc>
              <a:spcBef>
                <a:spcPts val="0"/>
              </a:spcBef>
              <a:buClrTx/>
              <a:buFont typeface="Verdana" panose="020B0604030504040204" pitchFamily="34" charset="0"/>
              <a:buChar char="–"/>
              <a:defRPr sz="900" kern="1200">
                <a:solidFill>
                  <a:schemeClr val="tx1"/>
                </a:solidFill>
                <a:latin typeface="+mn-lt"/>
                <a:ea typeface="+mn-ea"/>
                <a:cs typeface="+mn-cs"/>
              </a:defRPr>
            </a:lvl2pPr>
            <a:lvl3pPr marL="342900" indent="-114300" algn="l" defTabSz="480060" rtl="0" eaLnBrk="1" latinLnBrk="0" hangingPunct="1">
              <a:lnSpc>
                <a:spcPct val="100000"/>
              </a:lnSpc>
              <a:spcBef>
                <a:spcPts val="0"/>
              </a:spcBef>
              <a:buClrTx/>
              <a:buFont typeface="Arial" panose="020B0604020202020204" pitchFamily="34" charset="0"/>
              <a:buChar char="•"/>
              <a:defRPr sz="900" kern="1200">
                <a:solidFill>
                  <a:schemeClr val="tx1"/>
                </a:solidFill>
                <a:latin typeface="+mn-lt"/>
                <a:ea typeface="+mn-ea"/>
                <a:cs typeface="+mn-cs"/>
              </a:defRPr>
            </a:lvl3pPr>
            <a:lvl4pPr marL="457200" indent="-114300" algn="l" defTabSz="480060" rtl="0" eaLnBrk="1" latinLnBrk="0" hangingPunct="1">
              <a:lnSpc>
                <a:spcPct val="100000"/>
              </a:lnSpc>
              <a:spcBef>
                <a:spcPts val="0"/>
              </a:spcBef>
              <a:buFont typeface="Verdana" panose="020B0604030504040204" pitchFamily="34" charset="0"/>
              <a:buChar char="–"/>
              <a:defRPr sz="900" kern="1200">
                <a:solidFill>
                  <a:schemeClr val="tx1"/>
                </a:solidFill>
                <a:latin typeface="+mn-lt"/>
                <a:ea typeface="+mn-ea"/>
                <a:cs typeface="+mn-cs"/>
              </a:defRPr>
            </a:lvl4pPr>
            <a:lvl5pPr marL="571500" indent="-114300" algn="l" defTabSz="480060" rtl="0" eaLnBrk="1" latinLnBrk="0" hangingPunct="1">
              <a:lnSpc>
                <a:spcPct val="100000"/>
              </a:lnSpc>
              <a:spcBef>
                <a:spcPts val="0"/>
              </a:spcBef>
              <a:buFont typeface="Arial" panose="020B0604020202020204" pitchFamily="34" charset="0"/>
              <a:buChar char="•"/>
              <a:defRPr sz="9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a:lstStyle>
          <a:p>
            <a:r>
              <a:rPr lang="en-US" sz="1200" dirty="0">
                <a:solidFill>
                  <a:srgbClr val="004A88"/>
                </a:solidFill>
                <a:latin typeface="+mj-lt"/>
              </a:rPr>
              <a:t>Academic Profile</a:t>
            </a:r>
          </a:p>
        </p:txBody>
      </p:sp>
      <p:sp>
        <p:nvSpPr>
          <p:cNvPr id="109" name="Text Placeholder 2">
            <a:extLst>
              <a:ext uri="{FF2B5EF4-FFF2-40B4-BE49-F238E27FC236}">
                <a16:creationId xmlns:a16="http://schemas.microsoft.com/office/drawing/2014/main" id="{762310CD-D0CD-0541-9847-5C66F47FB240}"/>
              </a:ext>
            </a:extLst>
          </p:cNvPr>
          <p:cNvSpPr txBox="1">
            <a:spLocks/>
          </p:cNvSpPr>
          <p:nvPr/>
        </p:nvSpPr>
        <p:spPr bwMode="gray">
          <a:xfrm>
            <a:off x="2558624" y="2108098"/>
            <a:ext cx="1390094" cy="184666"/>
          </a:xfrm>
          <a:prstGeom prst="rect">
            <a:avLst/>
          </a:prstGeom>
        </p:spPr>
        <p:txBody>
          <a:bodyPr vert="horz" wrap="square" lIns="0" tIns="0" rIns="0" bIns="0" rtlCol="0">
            <a:spAutoFit/>
          </a:bodyPr>
          <a:lstStyle>
            <a:lvl1pPr marL="0" indent="0" algn="l" defTabSz="480060" rtl="0" eaLnBrk="1" latinLnBrk="0" hangingPunct="1">
              <a:lnSpc>
                <a:spcPct val="100000"/>
              </a:lnSpc>
              <a:spcBef>
                <a:spcPts val="0"/>
              </a:spcBef>
              <a:buClrTx/>
              <a:buFont typeface="Arial" panose="020B0604020202020204" pitchFamily="34" charset="0"/>
              <a:buNone/>
              <a:defRPr sz="900" kern="1200">
                <a:solidFill>
                  <a:schemeClr val="tx1"/>
                </a:solidFill>
                <a:latin typeface="+mn-lt"/>
                <a:ea typeface="+mn-ea"/>
                <a:cs typeface="+mn-cs"/>
              </a:defRPr>
            </a:lvl1pPr>
            <a:lvl2pPr marL="228600" indent="-114300" algn="l" defTabSz="480060" rtl="0" eaLnBrk="1" latinLnBrk="0" hangingPunct="1">
              <a:lnSpc>
                <a:spcPct val="100000"/>
              </a:lnSpc>
              <a:spcBef>
                <a:spcPts val="0"/>
              </a:spcBef>
              <a:buClrTx/>
              <a:buFont typeface="Verdana" panose="020B0604030504040204" pitchFamily="34" charset="0"/>
              <a:buChar char="–"/>
              <a:defRPr sz="900" kern="1200">
                <a:solidFill>
                  <a:schemeClr val="tx1"/>
                </a:solidFill>
                <a:latin typeface="+mn-lt"/>
                <a:ea typeface="+mn-ea"/>
                <a:cs typeface="+mn-cs"/>
              </a:defRPr>
            </a:lvl2pPr>
            <a:lvl3pPr marL="342900" indent="-114300" algn="l" defTabSz="480060" rtl="0" eaLnBrk="1" latinLnBrk="0" hangingPunct="1">
              <a:lnSpc>
                <a:spcPct val="100000"/>
              </a:lnSpc>
              <a:spcBef>
                <a:spcPts val="0"/>
              </a:spcBef>
              <a:buClrTx/>
              <a:buFont typeface="Arial" panose="020B0604020202020204" pitchFamily="34" charset="0"/>
              <a:buChar char="•"/>
              <a:defRPr sz="900" kern="1200">
                <a:solidFill>
                  <a:schemeClr val="tx1"/>
                </a:solidFill>
                <a:latin typeface="+mn-lt"/>
                <a:ea typeface="+mn-ea"/>
                <a:cs typeface="+mn-cs"/>
              </a:defRPr>
            </a:lvl3pPr>
            <a:lvl4pPr marL="457200" indent="-114300" algn="l" defTabSz="480060" rtl="0" eaLnBrk="1" latinLnBrk="0" hangingPunct="1">
              <a:lnSpc>
                <a:spcPct val="100000"/>
              </a:lnSpc>
              <a:spcBef>
                <a:spcPts val="0"/>
              </a:spcBef>
              <a:buFont typeface="Verdana" panose="020B0604030504040204" pitchFamily="34" charset="0"/>
              <a:buChar char="–"/>
              <a:defRPr sz="900" kern="1200">
                <a:solidFill>
                  <a:schemeClr val="tx1"/>
                </a:solidFill>
                <a:latin typeface="+mn-lt"/>
                <a:ea typeface="+mn-ea"/>
                <a:cs typeface="+mn-cs"/>
              </a:defRPr>
            </a:lvl4pPr>
            <a:lvl5pPr marL="571500" indent="-114300" algn="l" defTabSz="480060" rtl="0" eaLnBrk="1" latinLnBrk="0" hangingPunct="1">
              <a:lnSpc>
                <a:spcPct val="100000"/>
              </a:lnSpc>
              <a:spcBef>
                <a:spcPts val="0"/>
              </a:spcBef>
              <a:buFont typeface="Arial" panose="020B0604020202020204" pitchFamily="34" charset="0"/>
              <a:buChar char="•"/>
              <a:defRPr sz="9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a:lstStyle>
          <a:p>
            <a:r>
              <a:rPr lang="en-US" sz="1200" dirty="0">
                <a:solidFill>
                  <a:srgbClr val="004A88"/>
                </a:solidFill>
                <a:latin typeface="+mj-lt"/>
              </a:rPr>
              <a:t>Personal Profile</a:t>
            </a:r>
          </a:p>
        </p:txBody>
      </p:sp>
      <p:sp>
        <p:nvSpPr>
          <p:cNvPr id="119" name="Text Placeholder 2">
            <a:extLst>
              <a:ext uri="{FF2B5EF4-FFF2-40B4-BE49-F238E27FC236}">
                <a16:creationId xmlns:a16="http://schemas.microsoft.com/office/drawing/2014/main" id="{E6090B2D-158A-434C-973A-F68E0049AF8D}"/>
              </a:ext>
            </a:extLst>
          </p:cNvPr>
          <p:cNvSpPr txBox="1">
            <a:spLocks/>
          </p:cNvSpPr>
          <p:nvPr/>
        </p:nvSpPr>
        <p:spPr bwMode="gray">
          <a:xfrm>
            <a:off x="282240" y="2341499"/>
            <a:ext cx="1390094" cy="130805"/>
          </a:xfrm>
          <a:prstGeom prst="rect">
            <a:avLst/>
          </a:prstGeom>
        </p:spPr>
        <p:txBody>
          <a:bodyPr vert="horz" wrap="square" lIns="0" tIns="0" rIns="0" bIns="0" rtlCol="0">
            <a:spAutoFit/>
          </a:bodyPr>
          <a:lstStyle>
            <a:lvl1pPr marL="0" indent="0" algn="l" defTabSz="480060" rtl="0" eaLnBrk="1" latinLnBrk="0" hangingPunct="1">
              <a:lnSpc>
                <a:spcPct val="100000"/>
              </a:lnSpc>
              <a:spcBef>
                <a:spcPts val="0"/>
              </a:spcBef>
              <a:buClrTx/>
              <a:buFont typeface="Arial" panose="020B0604020202020204" pitchFamily="34" charset="0"/>
              <a:buNone/>
              <a:defRPr sz="900" kern="1200">
                <a:solidFill>
                  <a:schemeClr val="tx1"/>
                </a:solidFill>
                <a:latin typeface="+mn-lt"/>
                <a:ea typeface="+mn-ea"/>
                <a:cs typeface="+mn-cs"/>
              </a:defRPr>
            </a:lvl1pPr>
            <a:lvl2pPr marL="228600" indent="-114300" algn="l" defTabSz="480060" rtl="0" eaLnBrk="1" latinLnBrk="0" hangingPunct="1">
              <a:lnSpc>
                <a:spcPct val="100000"/>
              </a:lnSpc>
              <a:spcBef>
                <a:spcPts val="0"/>
              </a:spcBef>
              <a:buClrTx/>
              <a:buFont typeface="Verdana" panose="020B0604030504040204" pitchFamily="34" charset="0"/>
              <a:buChar char="–"/>
              <a:defRPr sz="900" kern="1200">
                <a:solidFill>
                  <a:schemeClr val="tx1"/>
                </a:solidFill>
                <a:latin typeface="+mn-lt"/>
                <a:ea typeface="+mn-ea"/>
                <a:cs typeface="+mn-cs"/>
              </a:defRPr>
            </a:lvl2pPr>
            <a:lvl3pPr marL="342900" indent="-114300" algn="l" defTabSz="480060" rtl="0" eaLnBrk="1" latinLnBrk="0" hangingPunct="1">
              <a:lnSpc>
                <a:spcPct val="100000"/>
              </a:lnSpc>
              <a:spcBef>
                <a:spcPts val="0"/>
              </a:spcBef>
              <a:buClrTx/>
              <a:buFont typeface="Arial" panose="020B0604020202020204" pitchFamily="34" charset="0"/>
              <a:buChar char="•"/>
              <a:defRPr sz="900" kern="1200">
                <a:solidFill>
                  <a:schemeClr val="tx1"/>
                </a:solidFill>
                <a:latin typeface="+mn-lt"/>
                <a:ea typeface="+mn-ea"/>
                <a:cs typeface="+mn-cs"/>
              </a:defRPr>
            </a:lvl3pPr>
            <a:lvl4pPr marL="457200" indent="-114300" algn="l" defTabSz="480060" rtl="0" eaLnBrk="1" latinLnBrk="0" hangingPunct="1">
              <a:lnSpc>
                <a:spcPct val="100000"/>
              </a:lnSpc>
              <a:spcBef>
                <a:spcPts val="0"/>
              </a:spcBef>
              <a:buFont typeface="Verdana" panose="020B0604030504040204" pitchFamily="34" charset="0"/>
              <a:buChar char="–"/>
              <a:defRPr sz="900" kern="1200">
                <a:solidFill>
                  <a:schemeClr val="tx1"/>
                </a:solidFill>
                <a:latin typeface="+mn-lt"/>
                <a:ea typeface="+mn-ea"/>
                <a:cs typeface="+mn-cs"/>
              </a:defRPr>
            </a:lvl4pPr>
            <a:lvl5pPr marL="571500" indent="-114300" algn="l" defTabSz="480060" rtl="0" eaLnBrk="1" latinLnBrk="0" hangingPunct="1">
              <a:lnSpc>
                <a:spcPct val="100000"/>
              </a:lnSpc>
              <a:spcBef>
                <a:spcPts val="0"/>
              </a:spcBef>
              <a:buFont typeface="Arial" panose="020B0604020202020204" pitchFamily="34" charset="0"/>
              <a:buChar char="•"/>
              <a:defRPr sz="9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a:lstStyle>
          <a:p>
            <a:r>
              <a:rPr lang="en-US" sz="825" b="1" dirty="0">
                <a:solidFill>
                  <a:schemeClr val="accent3"/>
                </a:solidFill>
              </a:rPr>
              <a:t>College Journey</a:t>
            </a:r>
            <a:endParaRPr lang="en-US" sz="825" dirty="0">
              <a:solidFill>
                <a:schemeClr val="accent3"/>
              </a:solidFill>
            </a:endParaRPr>
          </a:p>
        </p:txBody>
      </p:sp>
      <p:sp>
        <p:nvSpPr>
          <p:cNvPr id="120" name="Text Placeholder 2">
            <a:extLst>
              <a:ext uri="{FF2B5EF4-FFF2-40B4-BE49-F238E27FC236}">
                <a16:creationId xmlns:a16="http://schemas.microsoft.com/office/drawing/2014/main" id="{C4575F1B-E634-1743-8258-851C15B90AA3}"/>
              </a:ext>
            </a:extLst>
          </p:cNvPr>
          <p:cNvSpPr txBox="1">
            <a:spLocks/>
          </p:cNvSpPr>
          <p:nvPr/>
        </p:nvSpPr>
        <p:spPr bwMode="gray">
          <a:xfrm>
            <a:off x="2558624" y="2339892"/>
            <a:ext cx="1390094" cy="130805"/>
          </a:xfrm>
          <a:prstGeom prst="rect">
            <a:avLst/>
          </a:prstGeom>
        </p:spPr>
        <p:txBody>
          <a:bodyPr vert="horz" wrap="square" lIns="0" tIns="0" rIns="0" bIns="0" rtlCol="0">
            <a:spAutoFit/>
          </a:bodyPr>
          <a:lstStyle>
            <a:lvl1pPr marL="0" indent="0" algn="l" defTabSz="480060" rtl="0" eaLnBrk="1" latinLnBrk="0" hangingPunct="1">
              <a:lnSpc>
                <a:spcPct val="100000"/>
              </a:lnSpc>
              <a:spcBef>
                <a:spcPts val="0"/>
              </a:spcBef>
              <a:buClrTx/>
              <a:buFont typeface="Arial" panose="020B0604020202020204" pitchFamily="34" charset="0"/>
              <a:buNone/>
              <a:defRPr sz="900" kern="1200">
                <a:solidFill>
                  <a:schemeClr val="tx1"/>
                </a:solidFill>
                <a:latin typeface="+mn-lt"/>
                <a:ea typeface="+mn-ea"/>
                <a:cs typeface="+mn-cs"/>
              </a:defRPr>
            </a:lvl1pPr>
            <a:lvl2pPr marL="228600" indent="-114300" algn="l" defTabSz="480060" rtl="0" eaLnBrk="1" latinLnBrk="0" hangingPunct="1">
              <a:lnSpc>
                <a:spcPct val="100000"/>
              </a:lnSpc>
              <a:spcBef>
                <a:spcPts val="0"/>
              </a:spcBef>
              <a:buClrTx/>
              <a:buFont typeface="Verdana" panose="020B0604030504040204" pitchFamily="34" charset="0"/>
              <a:buChar char="–"/>
              <a:defRPr sz="900" kern="1200">
                <a:solidFill>
                  <a:schemeClr val="tx1"/>
                </a:solidFill>
                <a:latin typeface="+mn-lt"/>
                <a:ea typeface="+mn-ea"/>
                <a:cs typeface="+mn-cs"/>
              </a:defRPr>
            </a:lvl2pPr>
            <a:lvl3pPr marL="342900" indent="-114300" algn="l" defTabSz="480060" rtl="0" eaLnBrk="1" latinLnBrk="0" hangingPunct="1">
              <a:lnSpc>
                <a:spcPct val="100000"/>
              </a:lnSpc>
              <a:spcBef>
                <a:spcPts val="0"/>
              </a:spcBef>
              <a:buClrTx/>
              <a:buFont typeface="Arial" panose="020B0604020202020204" pitchFamily="34" charset="0"/>
              <a:buChar char="•"/>
              <a:defRPr sz="900" kern="1200">
                <a:solidFill>
                  <a:schemeClr val="tx1"/>
                </a:solidFill>
                <a:latin typeface="+mn-lt"/>
                <a:ea typeface="+mn-ea"/>
                <a:cs typeface="+mn-cs"/>
              </a:defRPr>
            </a:lvl3pPr>
            <a:lvl4pPr marL="457200" indent="-114300" algn="l" defTabSz="480060" rtl="0" eaLnBrk="1" latinLnBrk="0" hangingPunct="1">
              <a:lnSpc>
                <a:spcPct val="100000"/>
              </a:lnSpc>
              <a:spcBef>
                <a:spcPts val="0"/>
              </a:spcBef>
              <a:buFont typeface="Verdana" panose="020B0604030504040204" pitchFamily="34" charset="0"/>
              <a:buChar char="–"/>
              <a:defRPr sz="900" kern="1200">
                <a:solidFill>
                  <a:schemeClr val="tx1"/>
                </a:solidFill>
                <a:latin typeface="+mn-lt"/>
                <a:ea typeface="+mn-ea"/>
                <a:cs typeface="+mn-cs"/>
              </a:defRPr>
            </a:lvl4pPr>
            <a:lvl5pPr marL="571500" indent="-114300" algn="l" defTabSz="480060" rtl="0" eaLnBrk="1" latinLnBrk="0" hangingPunct="1">
              <a:lnSpc>
                <a:spcPct val="100000"/>
              </a:lnSpc>
              <a:spcBef>
                <a:spcPts val="0"/>
              </a:spcBef>
              <a:buFont typeface="Arial" panose="020B0604020202020204" pitchFamily="34" charset="0"/>
              <a:buChar char="•"/>
              <a:defRPr sz="9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a:lstStyle>
          <a:p>
            <a:r>
              <a:rPr lang="en-US" sz="825" b="1" dirty="0">
                <a:solidFill>
                  <a:schemeClr val="accent3"/>
                </a:solidFill>
              </a:rPr>
              <a:t>Technology</a:t>
            </a:r>
            <a:endParaRPr lang="en-US" sz="825" dirty="0">
              <a:solidFill>
                <a:schemeClr val="accent3"/>
              </a:solidFill>
            </a:endParaRPr>
          </a:p>
        </p:txBody>
      </p:sp>
      <p:sp>
        <p:nvSpPr>
          <p:cNvPr id="121" name="Text Placeholder 2">
            <a:extLst>
              <a:ext uri="{FF2B5EF4-FFF2-40B4-BE49-F238E27FC236}">
                <a16:creationId xmlns:a16="http://schemas.microsoft.com/office/drawing/2014/main" id="{99DF2499-1801-1B49-AB81-8A47BE7AB49F}"/>
              </a:ext>
            </a:extLst>
          </p:cNvPr>
          <p:cNvSpPr txBox="1">
            <a:spLocks/>
          </p:cNvSpPr>
          <p:nvPr/>
        </p:nvSpPr>
        <p:spPr bwMode="gray">
          <a:xfrm>
            <a:off x="280194" y="3185992"/>
            <a:ext cx="1809992" cy="130805"/>
          </a:xfrm>
          <a:prstGeom prst="rect">
            <a:avLst/>
          </a:prstGeom>
        </p:spPr>
        <p:txBody>
          <a:bodyPr vert="horz" wrap="square" lIns="0" tIns="0" rIns="0" bIns="0" rtlCol="0">
            <a:spAutoFit/>
          </a:bodyPr>
          <a:lstStyle>
            <a:lvl1pPr marL="0" indent="0" algn="l" defTabSz="480060" rtl="0" eaLnBrk="1" latinLnBrk="0" hangingPunct="1">
              <a:lnSpc>
                <a:spcPct val="100000"/>
              </a:lnSpc>
              <a:spcBef>
                <a:spcPts val="0"/>
              </a:spcBef>
              <a:buClrTx/>
              <a:buFont typeface="Arial" panose="020B0604020202020204" pitchFamily="34" charset="0"/>
              <a:buNone/>
              <a:defRPr sz="900" kern="1200">
                <a:solidFill>
                  <a:schemeClr val="tx1"/>
                </a:solidFill>
                <a:latin typeface="+mn-lt"/>
                <a:ea typeface="+mn-ea"/>
                <a:cs typeface="+mn-cs"/>
              </a:defRPr>
            </a:lvl1pPr>
            <a:lvl2pPr marL="228600" indent="-114300" algn="l" defTabSz="480060" rtl="0" eaLnBrk="1" latinLnBrk="0" hangingPunct="1">
              <a:lnSpc>
                <a:spcPct val="100000"/>
              </a:lnSpc>
              <a:spcBef>
                <a:spcPts val="0"/>
              </a:spcBef>
              <a:buClrTx/>
              <a:buFont typeface="Verdana" panose="020B0604030504040204" pitchFamily="34" charset="0"/>
              <a:buChar char="–"/>
              <a:defRPr sz="900" kern="1200">
                <a:solidFill>
                  <a:schemeClr val="tx1"/>
                </a:solidFill>
                <a:latin typeface="+mn-lt"/>
                <a:ea typeface="+mn-ea"/>
                <a:cs typeface="+mn-cs"/>
              </a:defRPr>
            </a:lvl2pPr>
            <a:lvl3pPr marL="342900" indent="-114300" algn="l" defTabSz="480060" rtl="0" eaLnBrk="1" latinLnBrk="0" hangingPunct="1">
              <a:lnSpc>
                <a:spcPct val="100000"/>
              </a:lnSpc>
              <a:spcBef>
                <a:spcPts val="0"/>
              </a:spcBef>
              <a:buClrTx/>
              <a:buFont typeface="Arial" panose="020B0604020202020204" pitchFamily="34" charset="0"/>
              <a:buChar char="•"/>
              <a:defRPr sz="900" kern="1200">
                <a:solidFill>
                  <a:schemeClr val="tx1"/>
                </a:solidFill>
                <a:latin typeface="+mn-lt"/>
                <a:ea typeface="+mn-ea"/>
                <a:cs typeface="+mn-cs"/>
              </a:defRPr>
            </a:lvl3pPr>
            <a:lvl4pPr marL="457200" indent="-114300" algn="l" defTabSz="480060" rtl="0" eaLnBrk="1" latinLnBrk="0" hangingPunct="1">
              <a:lnSpc>
                <a:spcPct val="100000"/>
              </a:lnSpc>
              <a:spcBef>
                <a:spcPts val="0"/>
              </a:spcBef>
              <a:buFont typeface="Verdana" panose="020B0604030504040204" pitchFamily="34" charset="0"/>
              <a:buChar char="–"/>
              <a:defRPr sz="900" kern="1200">
                <a:solidFill>
                  <a:schemeClr val="tx1"/>
                </a:solidFill>
                <a:latin typeface="+mn-lt"/>
                <a:ea typeface="+mn-ea"/>
                <a:cs typeface="+mn-cs"/>
              </a:defRPr>
            </a:lvl4pPr>
            <a:lvl5pPr marL="571500" indent="-114300" algn="l" defTabSz="480060" rtl="0" eaLnBrk="1" latinLnBrk="0" hangingPunct="1">
              <a:lnSpc>
                <a:spcPct val="100000"/>
              </a:lnSpc>
              <a:spcBef>
                <a:spcPts val="0"/>
              </a:spcBef>
              <a:buFont typeface="Arial" panose="020B0604020202020204" pitchFamily="34" charset="0"/>
              <a:buChar char="•"/>
              <a:defRPr sz="9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a:lstStyle>
          <a:p>
            <a:r>
              <a:rPr lang="en-US" sz="825" b="1" dirty="0">
                <a:solidFill>
                  <a:schemeClr val="accent3"/>
                </a:solidFill>
              </a:rPr>
              <a:t>Type of School and Location</a:t>
            </a:r>
            <a:endParaRPr lang="en-US" sz="825" dirty="0">
              <a:solidFill>
                <a:schemeClr val="accent3"/>
              </a:solidFill>
            </a:endParaRPr>
          </a:p>
        </p:txBody>
      </p:sp>
      <p:sp>
        <p:nvSpPr>
          <p:cNvPr id="122" name="Text Placeholder 2">
            <a:extLst>
              <a:ext uri="{FF2B5EF4-FFF2-40B4-BE49-F238E27FC236}">
                <a16:creationId xmlns:a16="http://schemas.microsoft.com/office/drawing/2014/main" id="{4FAB7B63-9EEA-4F47-BBA8-593F85E59DC0}"/>
              </a:ext>
            </a:extLst>
          </p:cNvPr>
          <p:cNvSpPr txBox="1">
            <a:spLocks/>
          </p:cNvSpPr>
          <p:nvPr/>
        </p:nvSpPr>
        <p:spPr bwMode="gray">
          <a:xfrm>
            <a:off x="280194" y="3691344"/>
            <a:ext cx="1809992" cy="130805"/>
          </a:xfrm>
          <a:prstGeom prst="rect">
            <a:avLst/>
          </a:prstGeom>
        </p:spPr>
        <p:txBody>
          <a:bodyPr vert="horz" wrap="square" lIns="0" tIns="0" rIns="0" bIns="0" rtlCol="0">
            <a:spAutoFit/>
          </a:bodyPr>
          <a:lstStyle>
            <a:lvl1pPr marL="0" indent="0" algn="l" defTabSz="480060" rtl="0" eaLnBrk="1" latinLnBrk="0" hangingPunct="1">
              <a:lnSpc>
                <a:spcPct val="100000"/>
              </a:lnSpc>
              <a:spcBef>
                <a:spcPts val="0"/>
              </a:spcBef>
              <a:buClrTx/>
              <a:buFont typeface="Arial" panose="020B0604020202020204" pitchFamily="34" charset="0"/>
              <a:buNone/>
              <a:defRPr sz="900" kern="1200">
                <a:solidFill>
                  <a:schemeClr val="tx1"/>
                </a:solidFill>
                <a:latin typeface="+mn-lt"/>
                <a:ea typeface="+mn-ea"/>
                <a:cs typeface="+mn-cs"/>
              </a:defRPr>
            </a:lvl1pPr>
            <a:lvl2pPr marL="228600" indent="-114300" algn="l" defTabSz="480060" rtl="0" eaLnBrk="1" latinLnBrk="0" hangingPunct="1">
              <a:lnSpc>
                <a:spcPct val="100000"/>
              </a:lnSpc>
              <a:spcBef>
                <a:spcPts val="0"/>
              </a:spcBef>
              <a:buClrTx/>
              <a:buFont typeface="Verdana" panose="020B0604030504040204" pitchFamily="34" charset="0"/>
              <a:buChar char="–"/>
              <a:defRPr sz="900" kern="1200">
                <a:solidFill>
                  <a:schemeClr val="tx1"/>
                </a:solidFill>
                <a:latin typeface="+mn-lt"/>
                <a:ea typeface="+mn-ea"/>
                <a:cs typeface="+mn-cs"/>
              </a:defRPr>
            </a:lvl2pPr>
            <a:lvl3pPr marL="342900" indent="-114300" algn="l" defTabSz="480060" rtl="0" eaLnBrk="1" latinLnBrk="0" hangingPunct="1">
              <a:lnSpc>
                <a:spcPct val="100000"/>
              </a:lnSpc>
              <a:spcBef>
                <a:spcPts val="0"/>
              </a:spcBef>
              <a:buClrTx/>
              <a:buFont typeface="Arial" panose="020B0604020202020204" pitchFamily="34" charset="0"/>
              <a:buChar char="•"/>
              <a:defRPr sz="900" kern="1200">
                <a:solidFill>
                  <a:schemeClr val="tx1"/>
                </a:solidFill>
                <a:latin typeface="+mn-lt"/>
                <a:ea typeface="+mn-ea"/>
                <a:cs typeface="+mn-cs"/>
              </a:defRPr>
            </a:lvl3pPr>
            <a:lvl4pPr marL="457200" indent="-114300" algn="l" defTabSz="480060" rtl="0" eaLnBrk="1" latinLnBrk="0" hangingPunct="1">
              <a:lnSpc>
                <a:spcPct val="100000"/>
              </a:lnSpc>
              <a:spcBef>
                <a:spcPts val="0"/>
              </a:spcBef>
              <a:buFont typeface="Verdana" panose="020B0604030504040204" pitchFamily="34" charset="0"/>
              <a:buChar char="–"/>
              <a:defRPr sz="900" kern="1200">
                <a:solidFill>
                  <a:schemeClr val="tx1"/>
                </a:solidFill>
                <a:latin typeface="+mn-lt"/>
                <a:ea typeface="+mn-ea"/>
                <a:cs typeface="+mn-cs"/>
              </a:defRPr>
            </a:lvl4pPr>
            <a:lvl5pPr marL="571500" indent="-114300" algn="l" defTabSz="480060" rtl="0" eaLnBrk="1" latinLnBrk="0" hangingPunct="1">
              <a:lnSpc>
                <a:spcPct val="100000"/>
              </a:lnSpc>
              <a:spcBef>
                <a:spcPts val="0"/>
              </a:spcBef>
              <a:buFont typeface="Arial" panose="020B0604020202020204" pitchFamily="34" charset="0"/>
              <a:buChar char="•"/>
              <a:defRPr sz="9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a:lstStyle>
          <a:p>
            <a:r>
              <a:rPr lang="en-US" sz="825" b="1" dirty="0">
                <a:solidFill>
                  <a:schemeClr val="accent3"/>
                </a:solidFill>
              </a:rPr>
              <a:t>Likely</a:t>
            </a:r>
            <a:endParaRPr lang="en-US" sz="825" dirty="0">
              <a:solidFill>
                <a:schemeClr val="accent3"/>
              </a:solidFill>
            </a:endParaRPr>
          </a:p>
        </p:txBody>
      </p:sp>
      <p:sp>
        <p:nvSpPr>
          <p:cNvPr id="123" name="Text Placeholder 2">
            <a:extLst>
              <a:ext uri="{FF2B5EF4-FFF2-40B4-BE49-F238E27FC236}">
                <a16:creationId xmlns:a16="http://schemas.microsoft.com/office/drawing/2014/main" id="{A2CBC82E-8368-B24D-B475-E138A291C165}"/>
              </a:ext>
            </a:extLst>
          </p:cNvPr>
          <p:cNvSpPr txBox="1">
            <a:spLocks/>
          </p:cNvSpPr>
          <p:nvPr/>
        </p:nvSpPr>
        <p:spPr bwMode="gray">
          <a:xfrm>
            <a:off x="280194" y="4184378"/>
            <a:ext cx="1809992" cy="130805"/>
          </a:xfrm>
          <a:prstGeom prst="rect">
            <a:avLst/>
          </a:prstGeom>
        </p:spPr>
        <p:txBody>
          <a:bodyPr vert="horz" wrap="square" lIns="0" tIns="0" rIns="0" bIns="0" rtlCol="0">
            <a:spAutoFit/>
          </a:bodyPr>
          <a:lstStyle>
            <a:lvl1pPr marL="0" indent="0" algn="l" defTabSz="480060" rtl="0" eaLnBrk="1" latinLnBrk="0" hangingPunct="1">
              <a:lnSpc>
                <a:spcPct val="100000"/>
              </a:lnSpc>
              <a:spcBef>
                <a:spcPts val="0"/>
              </a:spcBef>
              <a:buClrTx/>
              <a:buFont typeface="Arial" panose="020B0604020202020204" pitchFamily="34" charset="0"/>
              <a:buNone/>
              <a:defRPr sz="900" kern="1200">
                <a:solidFill>
                  <a:schemeClr val="tx1"/>
                </a:solidFill>
                <a:latin typeface="+mn-lt"/>
                <a:ea typeface="+mn-ea"/>
                <a:cs typeface="+mn-cs"/>
              </a:defRPr>
            </a:lvl1pPr>
            <a:lvl2pPr marL="228600" indent="-114300" algn="l" defTabSz="480060" rtl="0" eaLnBrk="1" latinLnBrk="0" hangingPunct="1">
              <a:lnSpc>
                <a:spcPct val="100000"/>
              </a:lnSpc>
              <a:spcBef>
                <a:spcPts val="0"/>
              </a:spcBef>
              <a:buClrTx/>
              <a:buFont typeface="Verdana" panose="020B0604030504040204" pitchFamily="34" charset="0"/>
              <a:buChar char="–"/>
              <a:defRPr sz="900" kern="1200">
                <a:solidFill>
                  <a:schemeClr val="tx1"/>
                </a:solidFill>
                <a:latin typeface="+mn-lt"/>
                <a:ea typeface="+mn-ea"/>
                <a:cs typeface="+mn-cs"/>
              </a:defRPr>
            </a:lvl2pPr>
            <a:lvl3pPr marL="342900" indent="-114300" algn="l" defTabSz="480060" rtl="0" eaLnBrk="1" latinLnBrk="0" hangingPunct="1">
              <a:lnSpc>
                <a:spcPct val="100000"/>
              </a:lnSpc>
              <a:spcBef>
                <a:spcPts val="0"/>
              </a:spcBef>
              <a:buClrTx/>
              <a:buFont typeface="Arial" panose="020B0604020202020204" pitchFamily="34" charset="0"/>
              <a:buChar char="•"/>
              <a:defRPr sz="900" kern="1200">
                <a:solidFill>
                  <a:schemeClr val="tx1"/>
                </a:solidFill>
                <a:latin typeface="+mn-lt"/>
                <a:ea typeface="+mn-ea"/>
                <a:cs typeface="+mn-cs"/>
              </a:defRPr>
            </a:lvl3pPr>
            <a:lvl4pPr marL="457200" indent="-114300" algn="l" defTabSz="480060" rtl="0" eaLnBrk="1" latinLnBrk="0" hangingPunct="1">
              <a:lnSpc>
                <a:spcPct val="100000"/>
              </a:lnSpc>
              <a:spcBef>
                <a:spcPts val="0"/>
              </a:spcBef>
              <a:buFont typeface="Verdana" panose="020B0604030504040204" pitchFamily="34" charset="0"/>
              <a:buChar char="–"/>
              <a:defRPr sz="900" kern="1200">
                <a:solidFill>
                  <a:schemeClr val="tx1"/>
                </a:solidFill>
                <a:latin typeface="+mn-lt"/>
                <a:ea typeface="+mn-ea"/>
                <a:cs typeface="+mn-cs"/>
              </a:defRPr>
            </a:lvl4pPr>
            <a:lvl5pPr marL="571500" indent="-114300" algn="l" defTabSz="480060" rtl="0" eaLnBrk="1" latinLnBrk="0" hangingPunct="1">
              <a:lnSpc>
                <a:spcPct val="100000"/>
              </a:lnSpc>
              <a:spcBef>
                <a:spcPts val="0"/>
              </a:spcBef>
              <a:buFont typeface="Arial" panose="020B0604020202020204" pitchFamily="34" charset="0"/>
              <a:buChar char="•"/>
              <a:defRPr sz="9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a:lstStyle>
          <a:p>
            <a:r>
              <a:rPr lang="en-US" sz="825" b="1" dirty="0">
                <a:solidFill>
                  <a:schemeClr val="accent3"/>
                </a:solidFill>
              </a:rPr>
              <a:t>Unlikely</a:t>
            </a:r>
            <a:endParaRPr lang="en-US" sz="825" dirty="0">
              <a:solidFill>
                <a:schemeClr val="accent3"/>
              </a:solidFill>
            </a:endParaRPr>
          </a:p>
        </p:txBody>
      </p:sp>
      <p:sp>
        <p:nvSpPr>
          <p:cNvPr id="124" name="Text Placeholder 2">
            <a:extLst>
              <a:ext uri="{FF2B5EF4-FFF2-40B4-BE49-F238E27FC236}">
                <a16:creationId xmlns:a16="http://schemas.microsoft.com/office/drawing/2014/main" id="{DC284971-6C3D-A140-BBBC-5C024A1F45E5}"/>
              </a:ext>
            </a:extLst>
          </p:cNvPr>
          <p:cNvSpPr txBox="1">
            <a:spLocks/>
          </p:cNvSpPr>
          <p:nvPr/>
        </p:nvSpPr>
        <p:spPr bwMode="gray">
          <a:xfrm>
            <a:off x="2558624" y="3190295"/>
            <a:ext cx="1847627" cy="127727"/>
          </a:xfrm>
          <a:prstGeom prst="rect">
            <a:avLst/>
          </a:prstGeom>
        </p:spPr>
        <p:txBody>
          <a:bodyPr vert="horz" wrap="square" lIns="0" tIns="0" rIns="0" bIns="0" rtlCol="0">
            <a:spAutoFit/>
          </a:bodyPr>
          <a:lstStyle>
            <a:lvl1pPr marL="0" indent="0" algn="l" defTabSz="480060" rtl="0" eaLnBrk="1" latinLnBrk="0" hangingPunct="1">
              <a:lnSpc>
                <a:spcPct val="100000"/>
              </a:lnSpc>
              <a:spcBef>
                <a:spcPts val="0"/>
              </a:spcBef>
              <a:buClrTx/>
              <a:buFont typeface="Arial" panose="020B0604020202020204" pitchFamily="34" charset="0"/>
              <a:buNone/>
              <a:defRPr sz="900" kern="1200">
                <a:solidFill>
                  <a:schemeClr val="tx1"/>
                </a:solidFill>
                <a:latin typeface="+mn-lt"/>
                <a:ea typeface="+mn-ea"/>
                <a:cs typeface="+mn-cs"/>
              </a:defRPr>
            </a:lvl1pPr>
            <a:lvl2pPr marL="228600" indent="-114300" algn="l" defTabSz="480060" rtl="0" eaLnBrk="1" latinLnBrk="0" hangingPunct="1">
              <a:lnSpc>
                <a:spcPct val="100000"/>
              </a:lnSpc>
              <a:spcBef>
                <a:spcPts val="0"/>
              </a:spcBef>
              <a:buClrTx/>
              <a:buFont typeface="Verdana" panose="020B0604030504040204" pitchFamily="34" charset="0"/>
              <a:buChar char="–"/>
              <a:defRPr sz="900" kern="1200">
                <a:solidFill>
                  <a:schemeClr val="tx1"/>
                </a:solidFill>
                <a:latin typeface="+mn-lt"/>
                <a:ea typeface="+mn-ea"/>
                <a:cs typeface="+mn-cs"/>
              </a:defRPr>
            </a:lvl2pPr>
            <a:lvl3pPr marL="342900" indent="-114300" algn="l" defTabSz="480060" rtl="0" eaLnBrk="1" latinLnBrk="0" hangingPunct="1">
              <a:lnSpc>
                <a:spcPct val="100000"/>
              </a:lnSpc>
              <a:spcBef>
                <a:spcPts val="0"/>
              </a:spcBef>
              <a:buClrTx/>
              <a:buFont typeface="Arial" panose="020B0604020202020204" pitchFamily="34" charset="0"/>
              <a:buChar char="•"/>
              <a:defRPr sz="900" kern="1200">
                <a:solidFill>
                  <a:schemeClr val="tx1"/>
                </a:solidFill>
                <a:latin typeface="+mn-lt"/>
                <a:ea typeface="+mn-ea"/>
                <a:cs typeface="+mn-cs"/>
              </a:defRPr>
            </a:lvl3pPr>
            <a:lvl4pPr marL="457200" indent="-114300" algn="l" defTabSz="480060" rtl="0" eaLnBrk="1" latinLnBrk="0" hangingPunct="1">
              <a:lnSpc>
                <a:spcPct val="100000"/>
              </a:lnSpc>
              <a:spcBef>
                <a:spcPts val="0"/>
              </a:spcBef>
              <a:buFont typeface="Verdana" panose="020B0604030504040204" pitchFamily="34" charset="0"/>
              <a:buChar char="–"/>
              <a:defRPr sz="900" kern="1200">
                <a:solidFill>
                  <a:schemeClr val="tx1"/>
                </a:solidFill>
                <a:latin typeface="+mn-lt"/>
                <a:ea typeface="+mn-ea"/>
                <a:cs typeface="+mn-cs"/>
              </a:defRPr>
            </a:lvl4pPr>
            <a:lvl5pPr marL="571500" indent="-114300" algn="l" defTabSz="480060" rtl="0" eaLnBrk="1" latinLnBrk="0" hangingPunct="1">
              <a:lnSpc>
                <a:spcPct val="100000"/>
              </a:lnSpc>
              <a:spcBef>
                <a:spcPts val="0"/>
              </a:spcBef>
              <a:buFont typeface="Arial" panose="020B0604020202020204" pitchFamily="34" charset="0"/>
              <a:buChar char="•"/>
              <a:defRPr sz="9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a:lstStyle>
          <a:p>
            <a:r>
              <a:rPr lang="en-US" sz="830" b="1" dirty="0">
                <a:solidFill>
                  <a:schemeClr val="accent3"/>
                </a:solidFill>
              </a:rPr>
              <a:t>At 10 a.m. on Saturday</a:t>
            </a:r>
            <a:endParaRPr lang="en-US" sz="830" dirty="0">
              <a:solidFill>
                <a:schemeClr val="accent3"/>
              </a:solidFill>
            </a:endParaRPr>
          </a:p>
        </p:txBody>
      </p:sp>
      <p:sp>
        <p:nvSpPr>
          <p:cNvPr id="125" name="Text Placeholder 2">
            <a:extLst>
              <a:ext uri="{FF2B5EF4-FFF2-40B4-BE49-F238E27FC236}">
                <a16:creationId xmlns:a16="http://schemas.microsoft.com/office/drawing/2014/main" id="{FAD49582-291E-0541-A940-C120BADB4DFE}"/>
              </a:ext>
            </a:extLst>
          </p:cNvPr>
          <p:cNvSpPr txBox="1">
            <a:spLocks/>
          </p:cNvSpPr>
          <p:nvPr/>
        </p:nvSpPr>
        <p:spPr bwMode="gray">
          <a:xfrm>
            <a:off x="280194" y="3330174"/>
            <a:ext cx="1909484" cy="263598"/>
          </a:xfrm>
          <a:prstGeom prst="rect">
            <a:avLst/>
          </a:prstGeom>
        </p:spPr>
        <p:txBody>
          <a:bodyPr vert="horz" wrap="square" lIns="0" tIns="0" rIns="0" bIns="0" rtlCol="0">
            <a:spAutoFit/>
          </a:bodyPr>
          <a:lstStyle>
            <a:lvl1pPr marL="0" indent="0" algn="l" defTabSz="480060" rtl="0" eaLnBrk="1" latinLnBrk="0" hangingPunct="1">
              <a:lnSpc>
                <a:spcPct val="100000"/>
              </a:lnSpc>
              <a:spcBef>
                <a:spcPts val="0"/>
              </a:spcBef>
              <a:buClrTx/>
              <a:buFont typeface="Arial" panose="020B0604020202020204" pitchFamily="34" charset="0"/>
              <a:buNone/>
              <a:defRPr sz="900" kern="1200">
                <a:solidFill>
                  <a:schemeClr val="tx1"/>
                </a:solidFill>
                <a:latin typeface="+mn-lt"/>
                <a:ea typeface="+mn-ea"/>
                <a:cs typeface="+mn-cs"/>
              </a:defRPr>
            </a:lvl1pPr>
            <a:lvl2pPr marL="228600" indent="-114300" algn="l" defTabSz="480060" rtl="0" eaLnBrk="1" latinLnBrk="0" hangingPunct="1">
              <a:lnSpc>
                <a:spcPct val="100000"/>
              </a:lnSpc>
              <a:spcBef>
                <a:spcPts val="0"/>
              </a:spcBef>
              <a:buClrTx/>
              <a:buFont typeface="Verdana" panose="020B0604030504040204" pitchFamily="34" charset="0"/>
              <a:buChar char="–"/>
              <a:defRPr sz="900" kern="1200">
                <a:solidFill>
                  <a:schemeClr val="tx1"/>
                </a:solidFill>
                <a:latin typeface="+mn-lt"/>
                <a:ea typeface="+mn-ea"/>
                <a:cs typeface="+mn-cs"/>
              </a:defRPr>
            </a:lvl2pPr>
            <a:lvl3pPr marL="342900" indent="-114300" algn="l" defTabSz="480060" rtl="0" eaLnBrk="1" latinLnBrk="0" hangingPunct="1">
              <a:lnSpc>
                <a:spcPct val="100000"/>
              </a:lnSpc>
              <a:spcBef>
                <a:spcPts val="0"/>
              </a:spcBef>
              <a:buClrTx/>
              <a:buFont typeface="Arial" panose="020B0604020202020204" pitchFamily="34" charset="0"/>
              <a:buChar char="•"/>
              <a:defRPr sz="900" kern="1200">
                <a:solidFill>
                  <a:schemeClr val="tx1"/>
                </a:solidFill>
                <a:latin typeface="+mn-lt"/>
                <a:ea typeface="+mn-ea"/>
                <a:cs typeface="+mn-cs"/>
              </a:defRPr>
            </a:lvl3pPr>
            <a:lvl4pPr marL="457200" indent="-114300" algn="l" defTabSz="480060" rtl="0" eaLnBrk="1" latinLnBrk="0" hangingPunct="1">
              <a:lnSpc>
                <a:spcPct val="100000"/>
              </a:lnSpc>
              <a:spcBef>
                <a:spcPts val="0"/>
              </a:spcBef>
              <a:buFont typeface="Verdana" panose="020B0604030504040204" pitchFamily="34" charset="0"/>
              <a:buChar char="–"/>
              <a:defRPr sz="900" kern="1200">
                <a:solidFill>
                  <a:schemeClr val="tx1"/>
                </a:solidFill>
                <a:latin typeface="+mn-lt"/>
                <a:ea typeface="+mn-ea"/>
                <a:cs typeface="+mn-cs"/>
              </a:defRPr>
            </a:lvl4pPr>
            <a:lvl5pPr marL="571500" indent="-114300" algn="l" defTabSz="480060" rtl="0" eaLnBrk="1" latinLnBrk="0" hangingPunct="1">
              <a:lnSpc>
                <a:spcPct val="100000"/>
              </a:lnSpc>
              <a:spcBef>
                <a:spcPts val="0"/>
              </a:spcBef>
              <a:buFont typeface="Arial" panose="020B0604020202020204" pitchFamily="34" charset="0"/>
              <a:buChar char="•"/>
              <a:defRPr sz="9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a:lstStyle>
          <a:p>
            <a:pPr>
              <a:lnSpc>
                <a:spcPts val="1140"/>
              </a:lnSpc>
            </a:pPr>
            <a:r>
              <a:rPr lang="en-US" sz="630" dirty="0"/>
              <a:t>- Private as well as Public Institutions</a:t>
            </a:r>
          </a:p>
          <a:p>
            <a:pPr>
              <a:lnSpc>
                <a:spcPts val="1140"/>
              </a:lnSpc>
            </a:pPr>
            <a:r>
              <a:rPr lang="en-US" sz="630" dirty="0"/>
              <a:t>- Local, Regional, and National</a:t>
            </a:r>
          </a:p>
        </p:txBody>
      </p:sp>
      <p:sp>
        <p:nvSpPr>
          <p:cNvPr id="126" name="Text Placeholder 2">
            <a:extLst>
              <a:ext uri="{FF2B5EF4-FFF2-40B4-BE49-F238E27FC236}">
                <a16:creationId xmlns:a16="http://schemas.microsoft.com/office/drawing/2014/main" id="{CD8596CB-EAAC-094E-A683-3DB917B0D283}"/>
              </a:ext>
            </a:extLst>
          </p:cNvPr>
          <p:cNvSpPr txBox="1">
            <a:spLocks/>
          </p:cNvSpPr>
          <p:nvPr/>
        </p:nvSpPr>
        <p:spPr bwMode="gray">
          <a:xfrm>
            <a:off x="280194" y="3827493"/>
            <a:ext cx="1998478" cy="263598"/>
          </a:xfrm>
          <a:prstGeom prst="rect">
            <a:avLst/>
          </a:prstGeom>
        </p:spPr>
        <p:txBody>
          <a:bodyPr vert="horz" wrap="square" lIns="0" tIns="0" rIns="0" bIns="0" rtlCol="0">
            <a:spAutoFit/>
          </a:bodyPr>
          <a:lstStyle>
            <a:lvl1pPr marL="0" indent="0" algn="l" defTabSz="480060" rtl="0" eaLnBrk="1" latinLnBrk="0" hangingPunct="1">
              <a:lnSpc>
                <a:spcPct val="100000"/>
              </a:lnSpc>
              <a:spcBef>
                <a:spcPts val="0"/>
              </a:spcBef>
              <a:buClrTx/>
              <a:buFont typeface="Arial" panose="020B0604020202020204" pitchFamily="34" charset="0"/>
              <a:buNone/>
              <a:defRPr sz="900" kern="1200">
                <a:solidFill>
                  <a:schemeClr val="tx1"/>
                </a:solidFill>
                <a:latin typeface="+mn-lt"/>
                <a:ea typeface="+mn-ea"/>
                <a:cs typeface="+mn-cs"/>
              </a:defRPr>
            </a:lvl1pPr>
            <a:lvl2pPr marL="228600" indent="-114300" algn="l" defTabSz="480060" rtl="0" eaLnBrk="1" latinLnBrk="0" hangingPunct="1">
              <a:lnSpc>
                <a:spcPct val="100000"/>
              </a:lnSpc>
              <a:spcBef>
                <a:spcPts val="0"/>
              </a:spcBef>
              <a:buClrTx/>
              <a:buFont typeface="Verdana" panose="020B0604030504040204" pitchFamily="34" charset="0"/>
              <a:buChar char="–"/>
              <a:defRPr sz="900" kern="1200">
                <a:solidFill>
                  <a:schemeClr val="tx1"/>
                </a:solidFill>
                <a:latin typeface="+mn-lt"/>
                <a:ea typeface="+mn-ea"/>
                <a:cs typeface="+mn-cs"/>
              </a:defRPr>
            </a:lvl2pPr>
            <a:lvl3pPr marL="342900" indent="-114300" algn="l" defTabSz="480060" rtl="0" eaLnBrk="1" latinLnBrk="0" hangingPunct="1">
              <a:lnSpc>
                <a:spcPct val="100000"/>
              </a:lnSpc>
              <a:spcBef>
                <a:spcPts val="0"/>
              </a:spcBef>
              <a:buClrTx/>
              <a:buFont typeface="Arial" panose="020B0604020202020204" pitchFamily="34" charset="0"/>
              <a:buChar char="•"/>
              <a:defRPr sz="900" kern="1200">
                <a:solidFill>
                  <a:schemeClr val="tx1"/>
                </a:solidFill>
                <a:latin typeface="+mn-lt"/>
                <a:ea typeface="+mn-ea"/>
                <a:cs typeface="+mn-cs"/>
              </a:defRPr>
            </a:lvl3pPr>
            <a:lvl4pPr marL="457200" indent="-114300" algn="l" defTabSz="480060" rtl="0" eaLnBrk="1" latinLnBrk="0" hangingPunct="1">
              <a:lnSpc>
                <a:spcPct val="100000"/>
              </a:lnSpc>
              <a:spcBef>
                <a:spcPts val="0"/>
              </a:spcBef>
              <a:buFont typeface="Verdana" panose="020B0604030504040204" pitchFamily="34" charset="0"/>
              <a:buChar char="–"/>
              <a:defRPr sz="900" kern="1200">
                <a:solidFill>
                  <a:schemeClr val="tx1"/>
                </a:solidFill>
                <a:latin typeface="+mn-lt"/>
                <a:ea typeface="+mn-ea"/>
                <a:cs typeface="+mn-cs"/>
              </a:defRPr>
            </a:lvl4pPr>
            <a:lvl5pPr marL="571500" indent="-114300" algn="l" defTabSz="480060" rtl="0" eaLnBrk="1" latinLnBrk="0" hangingPunct="1">
              <a:lnSpc>
                <a:spcPct val="100000"/>
              </a:lnSpc>
              <a:spcBef>
                <a:spcPts val="0"/>
              </a:spcBef>
              <a:buFont typeface="Arial" panose="020B0604020202020204" pitchFamily="34" charset="0"/>
              <a:buChar char="•"/>
              <a:defRPr sz="9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a:lstStyle>
          <a:p>
            <a:pPr>
              <a:lnSpc>
                <a:spcPts val="1140"/>
              </a:lnSpc>
            </a:pPr>
            <a:r>
              <a:rPr lang="en-US" sz="630" dirty="0"/>
              <a:t>Search Contacted, Female, Engaged with a </a:t>
            </a:r>
            <a:br>
              <a:rPr lang="en-US" sz="630" dirty="0"/>
            </a:br>
            <a:r>
              <a:rPr lang="en-US" sz="630" dirty="0"/>
              <a:t>High Number of Schools, and Visible Early</a:t>
            </a:r>
          </a:p>
        </p:txBody>
      </p:sp>
      <p:sp>
        <p:nvSpPr>
          <p:cNvPr id="127" name="Text Placeholder 2">
            <a:extLst>
              <a:ext uri="{FF2B5EF4-FFF2-40B4-BE49-F238E27FC236}">
                <a16:creationId xmlns:a16="http://schemas.microsoft.com/office/drawing/2014/main" id="{40E1DE51-3CF3-034D-A760-AFD0270C9FFE}"/>
              </a:ext>
            </a:extLst>
          </p:cNvPr>
          <p:cNvSpPr txBox="1">
            <a:spLocks/>
          </p:cNvSpPr>
          <p:nvPr/>
        </p:nvSpPr>
        <p:spPr bwMode="gray">
          <a:xfrm>
            <a:off x="275646" y="4336332"/>
            <a:ext cx="1998478" cy="96950"/>
          </a:xfrm>
          <a:prstGeom prst="rect">
            <a:avLst/>
          </a:prstGeom>
        </p:spPr>
        <p:txBody>
          <a:bodyPr vert="horz" wrap="square" lIns="0" tIns="0" rIns="0" bIns="0" rtlCol="0">
            <a:spAutoFit/>
          </a:bodyPr>
          <a:lstStyle>
            <a:lvl1pPr marL="0" indent="0" algn="l" defTabSz="480060" rtl="0" eaLnBrk="1" latinLnBrk="0" hangingPunct="1">
              <a:lnSpc>
                <a:spcPct val="100000"/>
              </a:lnSpc>
              <a:spcBef>
                <a:spcPts val="0"/>
              </a:spcBef>
              <a:buClrTx/>
              <a:buFont typeface="Arial" panose="020B0604020202020204" pitchFamily="34" charset="0"/>
              <a:buNone/>
              <a:defRPr sz="900" kern="1200">
                <a:solidFill>
                  <a:schemeClr val="tx1"/>
                </a:solidFill>
                <a:latin typeface="+mn-lt"/>
                <a:ea typeface="+mn-ea"/>
                <a:cs typeface="+mn-cs"/>
              </a:defRPr>
            </a:lvl1pPr>
            <a:lvl2pPr marL="228600" indent="-114300" algn="l" defTabSz="480060" rtl="0" eaLnBrk="1" latinLnBrk="0" hangingPunct="1">
              <a:lnSpc>
                <a:spcPct val="100000"/>
              </a:lnSpc>
              <a:spcBef>
                <a:spcPts val="0"/>
              </a:spcBef>
              <a:buClrTx/>
              <a:buFont typeface="Verdana" panose="020B0604030504040204" pitchFamily="34" charset="0"/>
              <a:buChar char="–"/>
              <a:defRPr sz="900" kern="1200">
                <a:solidFill>
                  <a:schemeClr val="tx1"/>
                </a:solidFill>
                <a:latin typeface="+mn-lt"/>
                <a:ea typeface="+mn-ea"/>
                <a:cs typeface="+mn-cs"/>
              </a:defRPr>
            </a:lvl2pPr>
            <a:lvl3pPr marL="342900" indent="-114300" algn="l" defTabSz="480060" rtl="0" eaLnBrk="1" latinLnBrk="0" hangingPunct="1">
              <a:lnSpc>
                <a:spcPct val="100000"/>
              </a:lnSpc>
              <a:spcBef>
                <a:spcPts val="0"/>
              </a:spcBef>
              <a:buClrTx/>
              <a:buFont typeface="Arial" panose="020B0604020202020204" pitchFamily="34" charset="0"/>
              <a:buChar char="•"/>
              <a:defRPr sz="900" kern="1200">
                <a:solidFill>
                  <a:schemeClr val="tx1"/>
                </a:solidFill>
                <a:latin typeface="+mn-lt"/>
                <a:ea typeface="+mn-ea"/>
                <a:cs typeface="+mn-cs"/>
              </a:defRPr>
            </a:lvl3pPr>
            <a:lvl4pPr marL="457200" indent="-114300" algn="l" defTabSz="480060" rtl="0" eaLnBrk="1" latinLnBrk="0" hangingPunct="1">
              <a:lnSpc>
                <a:spcPct val="100000"/>
              </a:lnSpc>
              <a:spcBef>
                <a:spcPts val="0"/>
              </a:spcBef>
              <a:buFont typeface="Verdana" panose="020B0604030504040204" pitchFamily="34" charset="0"/>
              <a:buChar char="–"/>
              <a:defRPr sz="900" kern="1200">
                <a:solidFill>
                  <a:schemeClr val="tx1"/>
                </a:solidFill>
                <a:latin typeface="+mn-lt"/>
                <a:ea typeface="+mn-ea"/>
                <a:cs typeface="+mn-cs"/>
              </a:defRPr>
            </a:lvl4pPr>
            <a:lvl5pPr marL="571500" indent="-114300" algn="l" defTabSz="480060" rtl="0" eaLnBrk="1" latinLnBrk="0" hangingPunct="1">
              <a:lnSpc>
                <a:spcPct val="100000"/>
              </a:lnSpc>
              <a:spcBef>
                <a:spcPts val="0"/>
              </a:spcBef>
              <a:buFont typeface="Arial" panose="020B0604020202020204" pitchFamily="34" charset="0"/>
              <a:buChar char="•"/>
              <a:defRPr sz="9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a:lstStyle>
          <a:p>
            <a:r>
              <a:rPr lang="en-US" sz="630" dirty="0"/>
              <a:t>Interested in Community Colleges</a:t>
            </a:r>
          </a:p>
        </p:txBody>
      </p:sp>
      <p:cxnSp>
        <p:nvCxnSpPr>
          <p:cNvPr id="62" name="Straight Connector 61">
            <a:extLst>
              <a:ext uri="{FF2B5EF4-FFF2-40B4-BE49-F238E27FC236}">
                <a16:creationId xmlns:a16="http://schemas.microsoft.com/office/drawing/2014/main" id="{234898F6-2124-5B40-9AC1-48FA492D861E}"/>
              </a:ext>
            </a:extLst>
          </p:cNvPr>
          <p:cNvCxnSpPr>
            <a:cxnSpLocks/>
          </p:cNvCxnSpPr>
          <p:nvPr/>
        </p:nvCxnSpPr>
        <p:spPr bwMode="gray">
          <a:xfrm>
            <a:off x="2331364" y="2125325"/>
            <a:ext cx="0" cy="246888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FE8C8B2-447C-7142-9ED0-6398CD63DF0D}"/>
              </a:ext>
            </a:extLst>
          </p:cNvPr>
          <p:cNvCxnSpPr>
            <a:cxnSpLocks/>
          </p:cNvCxnSpPr>
          <p:nvPr/>
        </p:nvCxnSpPr>
        <p:spPr bwMode="gray">
          <a:xfrm>
            <a:off x="2602829" y="2571667"/>
            <a:ext cx="1240438" cy="0"/>
          </a:xfrm>
          <a:prstGeom prst="line">
            <a:avLst/>
          </a:prstGeom>
          <a:ln w="104775"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202FA90A-9717-F441-9F89-383F108AD241}"/>
              </a:ext>
            </a:extLst>
          </p:cNvPr>
          <p:cNvCxnSpPr>
            <a:cxnSpLocks/>
          </p:cNvCxnSpPr>
          <p:nvPr/>
        </p:nvCxnSpPr>
        <p:spPr bwMode="gray">
          <a:xfrm>
            <a:off x="2602829" y="2571667"/>
            <a:ext cx="266627" cy="0"/>
          </a:xfrm>
          <a:prstGeom prst="line">
            <a:avLst/>
          </a:prstGeom>
          <a:ln w="104775" cap="rnd">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012263B7-1EC7-5B4B-A0AF-BC92126EEA83}"/>
              </a:ext>
            </a:extLst>
          </p:cNvPr>
          <p:cNvCxnSpPr>
            <a:cxnSpLocks/>
          </p:cNvCxnSpPr>
          <p:nvPr/>
        </p:nvCxnSpPr>
        <p:spPr bwMode="gray">
          <a:xfrm>
            <a:off x="2602829" y="2871620"/>
            <a:ext cx="1240438" cy="0"/>
          </a:xfrm>
          <a:prstGeom prst="line">
            <a:avLst/>
          </a:prstGeom>
          <a:ln w="104775"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B4E99132-52FC-EA4F-B420-589CAC4B65F3}"/>
              </a:ext>
            </a:extLst>
          </p:cNvPr>
          <p:cNvCxnSpPr>
            <a:cxnSpLocks/>
          </p:cNvCxnSpPr>
          <p:nvPr/>
        </p:nvCxnSpPr>
        <p:spPr bwMode="gray">
          <a:xfrm>
            <a:off x="2602829" y="2871620"/>
            <a:ext cx="943402" cy="0"/>
          </a:xfrm>
          <a:prstGeom prst="line">
            <a:avLst/>
          </a:prstGeom>
          <a:ln w="104775" cap="rnd">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508687CF-0A2C-984C-AE1B-25BC5A4B14CD}"/>
              </a:ext>
            </a:extLst>
          </p:cNvPr>
          <p:cNvCxnSpPr>
            <a:cxnSpLocks/>
          </p:cNvCxnSpPr>
          <p:nvPr/>
        </p:nvCxnSpPr>
        <p:spPr bwMode="gray">
          <a:xfrm>
            <a:off x="319607" y="2571667"/>
            <a:ext cx="1240438" cy="0"/>
          </a:xfrm>
          <a:prstGeom prst="line">
            <a:avLst/>
          </a:prstGeom>
          <a:ln w="104775"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2140164E-2290-9240-9921-A1635F72B175}"/>
              </a:ext>
            </a:extLst>
          </p:cNvPr>
          <p:cNvCxnSpPr>
            <a:cxnSpLocks/>
          </p:cNvCxnSpPr>
          <p:nvPr/>
        </p:nvCxnSpPr>
        <p:spPr bwMode="gray">
          <a:xfrm>
            <a:off x="319607" y="2571667"/>
            <a:ext cx="1082432" cy="0"/>
          </a:xfrm>
          <a:prstGeom prst="line">
            <a:avLst/>
          </a:prstGeom>
          <a:ln w="104775" cap="rnd">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9D96D553-76F2-8541-9841-C6DE73A147AA}"/>
              </a:ext>
            </a:extLst>
          </p:cNvPr>
          <p:cNvCxnSpPr>
            <a:cxnSpLocks/>
          </p:cNvCxnSpPr>
          <p:nvPr/>
        </p:nvCxnSpPr>
        <p:spPr bwMode="gray">
          <a:xfrm>
            <a:off x="319607" y="2871620"/>
            <a:ext cx="1240438" cy="0"/>
          </a:xfrm>
          <a:prstGeom prst="line">
            <a:avLst/>
          </a:prstGeom>
          <a:ln w="104775"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D8DAEEC5-77E6-7646-9927-8A1DFAC67263}"/>
              </a:ext>
            </a:extLst>
          </p:cNvPr>
          <p:cNvCxnSpPr>
            <a:cxnSpLocks/>
          </p:cNvCxnSpPr>
          <p:nvPr/>
        </p:nvCxnSpPr>
        <p:spPr bwMode="gray">
          <a:xfrm>
            <a:off x="319607" y="2871620"/>
            <a:ext cx="955278" cy="0"/>
          </a:xfrm>
          <a:prstGeom prst="line">
            <a:avLst/>
          </a:prstGeom>
          <a:ln w="10477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0EFA6F0D-F934-8945-BF58-586E45D1A5F6}"/>
              </a:ext>
            </a:extLst>
          </p:cNvPr>
          <p:cNvSpPr/>
          <p:nvPr/>
        </p:nvSpPr>
        <p:spPr bwMode="gray">
          <a:xfrm>
            <a:off x="295846" y="852637"/>
            <a:ext cx="457200" cy="457200"/>
          </a:xfrm>
          <a:prstGeom prst="rect">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9" name="Rectangle 78">
            <a:extLst>
              <a:ext uri="{FF2B5EF4-FFF2-40B4-BE49-F238E27FC236}">
                <a16:creationId xmlns:a16="http://schemas.microsoft.com/office/drawing/2014/main" id="{52F5FD41-6A3E-364E-A32D-701699889E54}"/>
              </a:ext>
            </a:extLst>
          </p:cNvPr>
          <p:cNvSpPr/>
          <p:nvPr/>
        </p:nvSpPr>
        <p:spPr bwMode="gray">
          <a:xfrm>
            <a:off x="784242" y="852637"/>
            <a:ext cx="457200" cy="457200"/>
          </a:xfrm>
          <a:prstGeom prst="rect">
            <a:avLst/>
          </a:prstGeom>
          <a:solidFill>
            <a:srgbClr val="004A88"/>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0" name="Rectangle 79">
            <a:extLst>
              <a:ext uri="{FF2B5EF4-FFF2-40B4-BE49-F238E27FC236}">
                <a16:creationId xmlns:a16="http://schemas.microsoft.com/office/drawing/2014/main" id="{EF841729-2E84-BF44-A1F8-0A9A31E32749}"/>
              </a:ext>
            </a:extLst>
          </p:cNvPr>
          <p:cNvSpPr/>
          <p:nvPr/>
        </p:nvSpPr>
        <p:spPr bwMode="gray">
          <a:xfrm>
            <a:off x="784242" y="1338412"/>
            <a:ext cx="457200" cy="457200"/>
          </a:xfrm>
          <a:prstGeom prst="rect">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1" name="Rectangle 80">
            <a:extLst>
              <a:ext uri="{FF2B5EF4-FFF2-40B4-BE49-F238E27FC236}">
                <a16:creationId xmlns:a16="http://schemas.microsoft.com/office/drawing/2014/main" id="{138E1EE6-E87E-6844-94C3-6339370E9FC1}"/>
              </a:ext>
            </a:extLst>
          </p:cNvPr>
          <p:cNvSpPr/>
          <p:nvPr/>
        </p:nvSpPr>
        <p:spPr bwMode="gray">
          <a:xfrm>
            <a:off x="295846" y="1338412"/>
            <a:ext cx="457200" cy="457200"/>
          </a:xfrm>
          <a:prstGeom prst="rect">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5" name="Text Placeholder 2">
            <a:extLst>
              <a:ext uri="{FF2B5EF4-FFF2-40B4-BE49-F238E27FC236}">
                <a16:creationId xmlns:a16="http://schemas.microsoft.com/office/drawing/2014/main" id="{86811DAB-A30A-0844-B8E2-7E8C8FE34497}"/>
              </a:ext>
            </a:extLst>
          </p:cNvPr>
          <p:cNvSpPr txBox="1">
            <a:spLocks/>
          </p:cNvSpPr>
          <p:nvPr/>
        </p:nvSpPr>
        <p:spPr bwMode="gray">
          <a:xfrm>
            <a:off x="295846" y="1850666"/>
            <a:ext cx="945589" cy="84639"/>
          </a:xfrm>
          <a:prstGeom prst="rect">
            <a:avLst/>
          </a:prstGeom>
        </p:spPr>
        <p:txBody>
          <a:bodyPr vert="horz" wrap="square" lIns="0" tIns="0" rIns="0" bIns="0" rtlCol="0">
            <a:spAutoFit/>
          </a:bodyPr>
          <a:lstStyle>
            <a:lvl1pPr marL="0" indent="0" algn="l" defTabSz="480060" rtl="0" eaLnBrk="1" latinLnBrk="0" hangingPunct="1">
              <a:lnSpc>
                <a:spcPct val="100000"/>
              </a:lnSpc>
              <a:spcBef>
                <a:spcPts val="0"/>
              </a:spcBef>
              <a:buClrTx/>
              <a:buFont typeface="Arial" panose="020B0604020202020204" pitchFamily="34" charset="0"/>
              <a:buNone/>
              <a:defRPr sz="900" kern="1200">
                <a:solidFill>
                  <a:schemeClr val="tx1"/>
                </a:solidFill>
                <a:latin typeface="+mn-lt"/>
                <a:ea typeface="+mn-ea"/>
                <a:cs typeface="+mn-cs"/>
              </a:defRPr>
            </a:lvl1pPr>
            <a:lvl2pPr marL="228600" indent="-114300" algn="l" defTabSz="480060" rtl="0" eaLnBrk="1" latinLnBrk="0" hangingPunct="1">
              <a:lnSpc>
                <a:spcPct val="100000"/>
              </a:lnSpc>
              <a:spcBef>
                <a:spcPts val="0"/>
              </a:spcBef>
              <a:buClrTx/>
              <a:buFont typeface="Verdana" panose="020B0604030504040204" pitchFamily="34" charset="0"/>
              <a:buChar char="–"/>
              <a:defRPr sz="900" kern="1200">
                <a:solidFill>
                  <a:schemeClr val="tx1"/>
                </a:solidFill>
                <a:latin typeface="+mn-lt"/>
                <a:ea typeface="+mn-ea"/>
                <a:cs typeface="+mn-cs"/>
              </a:defRPr>
            </a:lvl2pPr>
            <a:lvl3pPr marL="342900" indent="-114300" algn="l" defTabSz="480060" rtl="0" eaLnBrk="1" latinLnBrk="0" hangingPunct="1">
              <a:lnSpc>
                <a:spcPct val="100000"/>
              </a:lnSpc>
              <a:spcBef>
                <a:spcPts val="0"/>
              </a:spcBef>
              <a:buClrTx/>
              <a:buFont typeface="Arial" panose="020B0604020202020204" pitchFamily="34" charset="0"/>
              <a:buChar char="•"/>
              <a:defRPr sz="900" kern="1200">
                <a:solidFill>
                  <a:schemeClr val="tx1"/>
                </a:solidFill>
                <a:latin typeface="+mn-lt"/>
                <a:ea typeface="+mn-ea"/>
                <a:cs typeface="+mn-cs"/>
              </a:defRPr>
            </a:lvl3pPr>
            <a:lvl4pPr marL="457200" indent="-114300" algn="l" defTabSz="480060" rtl="0" eaLnBrk="1" latinLnBrk="0" hangingPunct="1">
              <a:lnSpc>
                <a:spcPct val="100000"/>
              </a:lnSpc>
              <a:spcBef>
                <a:spcPts val="0"/>
              </a:spcBef>
              <a:buFont typeface="Verdana" panose="020B0604030504040204" pitchFamily="34" charset="0"/>
              <a:buChar char="–"/>
              <a:defRPr sz="900" kern="1200">
                <a:solidFill>
                  <a:schemeClr val="tx1"/>
                </a:solidFill>
                <a:latin typeface="+mn-lt"/>
                <a:ea typeface="+mn-ea"/>
                <a:cs typeface="+mn-cs"/>
              </a:defRPr>
            </a:lvl4pPr>
            <a:lvl5pPr marL="571500" indent="-114300" algn="l" defTabSz="480060" rtl="0" eaLnBrk="1" latinLnBrk="0" hangingPunct="1">
              <a:lnSpc>
                <a:spcPct val="100000"/>
              </a:lnSpc>
              <a:spcBef>
                <a:spcPts val="0"/>
              </a:spcBef>
              <a:buFont typeface="Arial" panose="020B0604020202020204" pitchFamily="34" charset="0"/>
              <a:buChar char="•"/>
              <a:defRPr sz="9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a:lstStyle>
          <a:p>
            <a:pPr algn="ctr"/>
            <a:r>
              <a:rPr lang="en-US" sz="550" spc="20" dirty="0"/>
              <a:t>PREPAREDNESS</a:t>
            </a:r>
          </a:p>
        </p:txBody>
      </p:sp>
      <p:sp>
        <p:nvSpPr>
          <p:cNvPr id="86" name="Text Placeholder 2">
            <a:extLst>
              <a:ext uri="{FF2B5EF4-FFF2-40B4-BE49-F238E27FC236}">
                <a16:creationId xmlns:a16="http://schemas.microsoft.com/office/drawing/2014/main" id="{FF3E0051-CCED-1649-BCF9-AE15668150AA}"/>
              </a:ext>
            </a:extLst>
          </p:cNvPr>
          <p:cNvSpPr txBox="1">
            <a:spLocks/>
          </p:cNvSpPr>
          <p:nvPr/>
        </p:nvSpPr>
        <p:spPr bwMode="gray">
          <a:xfrm rot="16200000">
            <a:off x="-266840" y="1283113"/>
            <a:ext cx="945589" cy="84639"/>
          </a:xfrm>
          <a:prstGeom prst="rect">
            <a:avLst/>
          </a:prstGeom>
        </p:spPr>
        <p:txBody>
          <a:bodyPr vert="horz" wrap="square" lIns="0" tIns="0" rIns="0" bIns="0" rtlCol="0">
            <a:spAutoFit/>
          </a:bodyPr>
          <a:lstStyle>
            <a:lvl1pPr marL="0" indent="0" algn="l" defTabSz="480060" rtl="0" eaLnBrk="1" latinLnBrk="0" hangingPunct="1">
              <a:lnSpc>
                <a:spcPct val="100000"/>
              </a:lnSpc>
              <a:spcBef>
                <a:spcPts val="0"/>
              </a:spcBef>
              <a:buClrTx/>
              <a:buFont typeface="Arial" panose="020B0604020202020204" pitchFamily="34" charset="0"/>
              <a:buNone/>
              <a:defRPr sz="900" kern="1200">
                <a:solidFill>
                  <a:schemeClr val="tx1"/>
                </a:solidFill>
                <a:latin typeface="+mn-lt"/>
                <a:ea typeface="+mn-ea"/>
                <a:cs typeface="+mn-cs"/>
              </a:defRPr>
            </a:lvl1pPr>
            <a:lvl2pPr marL="228600" indent="-114300" algn="l" defTabSz="480060" rtl="0" eaLnBrk="1" latinLnBrk="0" hangingPunct="1">
              <a:lnSpc>
                <a:spcPct val="100000"/>
              </a:lnSpc>
              <a:spcBef>
                <a:spcPts val="0"/>
              </a:spcBef>
              <a:buClrTx/>
              <a:buFont typeface="Verdana" panose="020B0604030504040204" pitchFamily="34" charset="0"/>
              <a:buChar char="–"/>
              <a:defRPr sz="900" kern="1200">
                <a:solidFill>
                  <a:schemeClr val="tx1"/>
                </a:solidFill>
                <a:latin typeface="+mn-lt"/>
                <a:ea typeface="+mn-ea"/>
                <a:cs typeface="+mn-cs"/>
              </a:defRPr>
            </a:lvl2pPr>
            <a:lvl3pPr marL="342900" indent="-114300" algn="l" defTabSz="480060" rtl="0" eaLnBrk="1" latinLnBrk="0" hangingPunct="1">
              <a:lnSpc>
                <a:spcPct val="100000"/>
              </a:lnSpc>
              <a:spcBef>
                <a:spcPts val="0"/>
              </a:spcBef>
              <a:buClrTx/>
              <a:buFont typeface="Arial" panose="020B0604020202020204" pitchFamily="34" charset="0"/>
              <a:buChar char="•"/>
              <a:defRPr sz="900" kern="1200">
                <a:solidFill>
                  <a:schemeClr val="tx1"/>
                </a:solidFill>
                <a:latin typeface="+mn-lt"/>
                <a:ea typeface="+mn-ea"/>
                <a:cs typeface="+mn-cs"/>
              </a:defRPr>
            </a:lvl3pPr>
            <a:lvl4pPr marL="457200" indent="-114300" algn="l" defTabSz="480060" rtl="0" eaLnBrk="1" latinLnBrk="0" hangingPunct="1">
              <a:lnSpc>
                <a:spcPct val="100000"/>
              </a:lnSpc>
              <a:spcBef>
                <a:spcPts val="0"/>
              </a:spcBef>
              <a:buFont typeface="Verdana" panose="020B0604030504040204" pitchFamily="34" charset="0"/>
              <a:buChar char="–"/>
              <a:defRPr sz="900" kern="1200">
                <a:solidFill>
                  <a:schemeClr val="tx1"/>
                </a:solidFill>
                <a:latin typeface="+mn-lt"/>
                <a:ea typeface="+mn-ea"/>
                <a:cs typeface="+mn-cs"/>
              </a:defRPr>
            </a:lvl4pPr>
            <a:lvl5pPr marL="571500" indent="-114300" algn="l" defTabSz="480060" rtl="0" eaLnBrk="1" latinLnBrk="0" hangingPunct="1">
              <a:lnSpc>
                <a:spcPct val="100000"/>
              </a:lnSpc>
              <a:spcBef>
                <a:spcPts val="0"/>
              </a:spcBef>
              <a:buFont typeface="Arial" panose="020B0604020202020204" pitchFamily="34" charset="0"/>
              <a:buChar char="•"/>
              <a:defRPr sz="9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a:lstStyle>
          <a:p>
            <a:pPr algn="ctr"/>
            <a:r>
              <a:rPr lang="en-US" sz="550" spc="20" dirty="0"/>
              <a:t>ENGAGEMENT</a:t>
            </a:r>
          </a:p>
        </p:txBody>
      </p:sp>
      <p:sp>
        <p:nvSpPr>
          <p:cNvPr id="88" name="Text Placeholder 2">
            <a:extLst>
              <a:ext uri="{FF2B5EF4-FFF2-40B4-BE49-F238E27FC236}">
                <a16:creationId xmlns:a16="http://schemas.microsoft.com/office/drawing/2014/main" id="{D261E7AD-64E9-C84A-AD6A-96F0AE2DC7DB}"/>
              </a:ext>
            </a:extLst>
          </p:cNvPr>
          <p:cNvSpPr txBox="1">
            <a:spLocks/>
          </p:cNvSpPr>
          <p:nvPr/>
        </p:nvSpPr>
        <p:spPr bwMode="gray">
          <a:xfrm>
            <a:off x="282240" y="2649756"/>
            <a:ext cx="787715" cy="76944"/>
          </a:xfrm>
          <a:prstGeom prst="rect">
            <a:avLst/>
          </a:prstGeom>
        </p:spPr>
        <p:txBody>
          <a:bodyPr vert="horz" wrap="square" lIns="0" tIns="0" rIns="0" bIns="0" rtlCol="0">
            <a:spAutoFit/>
          </a:bodyPr>
          <a:lstStyle>
            <a:lvl1pPr marL="0" indent="0" algn="l" defTabSz="480060" rtl="0" eaLnBrk="1" latinLnBrk="0" hangingPunct="1">
              <a:lnSpc>
                <a:spcPct val="100000"/>
              </a:lnSpc>
              <a:spcBef>
                <a:spcPts val="0"/>
              </a:spcBef>
              <a:buClrTx/>
              <a:buFont typeface="Arial" panose="020B0604020202020204" pitchFamily="34" charset="0"/>
              <a:buNone/>
              <a:defRPr sz="900" kern="1200">
                <a:solidFill>
                  <a:schemeClr val="tx1"/>
                </a:solidFill>
                <a:latin typeface="+mn-lt"/>
                <a:ea typeface="+mn-ea"/>
                <a:cs typeface="+mn-cs"/>
              </a:defRPr>
            </a:lvl1pPr>
            <a:lvl2pPr marL="228600" indent="-114300" algn="l" defTabSz="480060" rtl="0" eaLnBrk="1" latinLnBrk="0" hangingPunct="1">
              <a:lnSpc>
                <a:spcPct val="100000"/>
              </a:lnSpc>
              <a:spcBef>
                <a:spcPts val="0"/>
              </a:spcBef>
              <a:buClrTx/>
              <a:buFont typeface="Verdana" panose="020B0604030504040204" pitchFamily="34" charset="0"/>
              <a:buChar char="–"/>
              <a:defRPr sz="900" kern="1200">
                <a:solidFill>
                  <a:schemeClr val="tx1"/>
                </a:solidFill>
                <a:latin typeface="+mn-lt"/>
                <a:ea typeface="+mn-ea"/>
                <a:cs typeface="+mn-cs"/>
              </a:defRPr>
            </a:lvl2pPr>
            <a:lvl3pPr marL="342900" indent="-114300" algn="l" defTabSz="480060" rtl="0" eaLnBrk="1" latinLnBrk="0" hangingPunct="1">
              <a:lnSpc>
                <a:spcPct val="100000"/>
              </a:lnSpc>
              <a:spcBef>
                <a:spcPts val="0"/>
              </a:spcBef>
              <a:buClrTx/>
              <a:buFont typeface="Arial" panose="020B0604020202020204" pitchFamily="34" charset="0"/>
              <a:buChar char="•"/>
              <a:defRPr sz="900" kern="1200">
                <a:solidFill>
                  <a:schemeClr val="tx1"/>
                </a:solidFill>
                <a:latin typeface="+mn-lt"/>
                <a:ea typeface="+mn-ea"/>
                <a:cs typeface="+mn-cs"/>
              </a:defRPr>
            </a:lvl3pPr>
            <a:lvl4pPr marL="457200" indent="-114300" algn="l" defTabSz="480060" rtl="0" eaLnBrk="1" latinLnBrk="0" hangingPunct="1">
              <a:lnSpc>
                <a:spcPct val="100000"/>
              </a:lnSpc>
              <a:spcBef>
                <a:spcPts val="0"/>
              </a:spcBef>
              <a:buFont typeface="Verdana" panose="020B0604030504040204" pitchFamily="34" charset="0"/>
              <a:buChar char="–"/>
              <a:defRPr sz="900" kern="1200">
                <a:solidFill>
                  <a:schemeClr val="tx1"/>
                </a:solidFill>
                <a:latin typeface="+mn-lt"/>
                <a:ea typeface="+mn-ea"/>
                <a:cs typeface="+mn-cs"/>
              </a:defRPr>
            </a:lvl4pPr>
            <a:lvl5pPr marL="571500" indent="-114300" algn="l" defTabSz="480060" rtl="0" eaLnBrk="1" latinLnBrk="0" hangingPunct="1">
              <a:lnSpc>
                <a:spcPct val="100000"/>
              </a:lnSpc>
              <a:spcBef>
                <a:spcPts val="0"/>
              </a:spcBef>
              <a:buFont typeface="Arial" panose="020B0604020202020204" pitchFamily="34" charset="0"/>
              <a:buChar char="•"/>
              <a:defRPr sz="9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a:lstStyle>
          <a:p>
            <a:r>
              <a:rPr lang="en-US" sz="500" dirty="0"/>
              <a:t>College Visits</a:t>
            </a:r>
          </a:p>
        </p:txBody>
      </p:sp>
      <p:sp>
        <p:nvSpPr>
          <p:cNvPr id="91" name="Text Placeholder 2">
            <a:extLst>
              <a:ext uri="{FF2B5EF4-FFF2-40B4-BE49-F238E27FC236}">
                <a16:creationId xmlns:a16="http://schemas.microsoft.com/office/drawing/2014/main" id="{15565A60-573F-DC42-8D71-D6EA91C3A393}"/>
              </a:ext>
            </a:extLst>
          </p:cNvPr>
          <p:cNvSpPr txBox="1">
            <a:spLocks/>
          </p:cNvSpPr>
          <p:nvPr/>
        </p:nvSpPr>
        <p:spPr bwMode="gray">
          <a:xfrm>
            <a:off x="280912" y="2952409"/>
            <a:ext cx="789063" cy="76944"/>
          </a:xfrm>
          <a:prstGeom prst="rect">
            <a:avLst/>
          </a:prstGeom>
        </p:spPr>
        <p:txBody>
          <a:bodyPr vert="horz" wrap="square" lIns="0" tIns="0" rIns="0" bIns="0" rtlCol="0">
            <a:spAutoFit/>
          </a:bodyPr>
          <a:lstStyle>
            <a:lvl1pPr marL="0" indent="0" algn="l" defTabSz="480060" rtl="0" eaLnBrk="1" latinLnBrk="0" hangingPunct="1">
              <a:lnSpc>
                <a:spcPct val="100000"/>
              </a:lnSpc>
              <a:spcBef>
                <a:spcPts val="0"/>
              </a:spcBef>
              <a:buClrTx/>
              <a:buFont typeface="Arial" panose="020B0604020202020204" pitchFamily="34" charset="0"/>
              <a:buNone/>
              <a:defRPr sz="900" kern="1200">
                <a:solidFill>
                  <a:schemeClr val="tx1"/>
                </a:solidFill>
                <a:latin typeface="+mn-lt"/>
                <a:ea typeface="+mn-ea"/>
                <a:cs typeface="+mn-cs"/>
              </a:defRPr>
            </a:lvl1pPr>
            <a:lvl2pPr marL="228600" indent="-114300" algn="l" defTabSz="480060" rtl="0" eaLnBrk="1" latinLnBrk="0" hangingPunct="1">
              <a:lnSpc>
                <a:spcPct val="100000"/>
              </a:lnSpc>
              <a:spcBef>
                <a:spcPts val="0"/>
              </a:spcBef>
              <a:buClrTx/>
              <a:buFont typeface="Verdana" panose="020B0604030504040204" pitchFamily="34" charset="0"/>
              <a:buChar char="–"/>
              <a:defRPr sz="900" kern="1200">
                <a:solidFill>
                  <a:schemeClr val="tx1"/>
                </a:solidFill>
                <a:latin typeface="+mn-lt"/>
                <a:ea typeface="+mn-ea"/>
                <a:cs typeface="+mn-cs"/>
              </a:defRPr>
            </a:lvl2pPr>
            <a:lvl3pPr marL="342900" indent="-114300" algn="l" defTabSz="480060" rtl="0" eaLnBrk="1" latinLnBrk="0" hangingPunct="1">
              <a:lnSpc>
                <a:spcPct val="100000"/>
              </a:lnSpc>
              <a:spcBef>
                <a:spcPts val="0"/>
              </a:spcBef>
              <a:buClrTx/>
              <a:buFont typeface="Arial" panose="020B0604020202020204" pitchFamily="34" charset="0"/>
              <a:buChar char="•"/>
              <a:defRPr sz="900" kern="1200">
                <a:solidFill>
                  <a:schemeClr val="tx1"/>
                </a:solidFill>
                <a:latin typeface="+mn-lt"/>
                <a:ea typeface="+mn-ea"/>
                <a:cs typeface="+mn-cs"/>
              </a:defRPr>
            </a:lvl3pPr>
            <a:lvl4pPr marL="457200" indent="-114300" algn="l" defTabSz="480060" rtl="0" eaLnBrk="1" latinLnBrk="0" hangingPunct="1">
              <a:lnSpc>
                <a:spcPct val="100000"/>
              </a:lnSpc>
              <a:spcBef>
                <a:spcPts val="0"/>
              </a:spcBef>
              <a:buFont typeface="Verdana" panose="020B0604030504040204" pitchFamily="34" charset="0"/>
              <a:buChar char="–"/>
              <a:defRPr sz="900" kern="1200">
                <a:solidFill>
                  <a:schemeClr val="tx1"/>
                </a:solidFill>
                <a:latin typeface="+mn-lt"/>
                <a:ea typeface="+mn-ea"/>
                <a:cs typeface="+mn-cs"/>
              </a:defRPr>
            </a:lvl4pPr>
            <a:lvl5pPr marL="571500" indent="-114300" algn="l" defTabSz="480060" rtl="0" eaLnBrk="1" latinLnBrk="0" hangingPunct="1">
              <a:lnSpc>
                <a:spcPct val="100000"/>
              </a:lnSpc>
              <a:spcBef>
                <a:spcPts val="0"/>
              </a:spcBef>
              <a:buFont typeface="Arial" panose="020B0604020202020204" pitchFamily="34" charset="0"/>
              <a:buChar char="•"/>
              <a:defRPr sz="9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a:lstStyle>
          <a:p>
            <a:r>
              <a:rPr lang="en-US" sz="500" dirty="0"/>
              <a:t>Parental Involvement</a:t>
            </a:r>
          </a:p>
        </p:txBody>
      </p:sp>
      <p:sp>
        <p:nvSpPr>
          <p:cNvPr id="92" name="Text Placeholder 2">
            <a:extLst>
              <a:ext uri="{FF2B5EF4-FFF2-40B4-BE49-F238E27FC236}">
                <a16:creationId xmlns:a16="http://schemas.microsoft.com/office/drawing/2014/main" id="{AEB2EFAF-94D7-334F-BF81-310DD19D2F03}"/>
              </a:ext>
            </a:extLst>
          </p:cNvPr>
          <p:cNvSpPr txBox="1">
            <a:spLocks/>
          </p:cNvSpPr>
          <p:nvPr/>
        </p:nvSpPr>
        <p:spPr bwMode="gray">
          <a:xfrm>
            <a:off x="2581657" y="2649464"/>
            <a:ext cx="787715" cy="76944"/>
          </a:xfrm>
          <a:prstGeom prst="rect">
            <a:avLst/>
          </a:prstGeom>
        </p:spPr>
        <p:txBody>
          <a:bodyPr vert="horz" wrap="square" lIns="0" tIns="0" rIns="0" bIns="0" rtlCol="0">
            <a:spAutoFit/>
          </a:bodyPr>
          <a:lstStyle>
            <a:lvl1pPr marL="0" indent="0" algn="l" defTabSz="480060" rtl="0" eaLnBrk="1" latinLnBrk="0" hangingPunct="1">
              <a:lnSpc>
                <a:spcPct val="100000"/>
              </a:lnSpc>
              <a:spcBef>
                <a:spcPts val="0"/>
              </a:spcBef>
              <a:buClrTx/>
              <a:buFont typeface="Arial" panose="020B0604020202020204" pitchFamily="34" charset="0"/>
              <a:buNone/>
              <a:defRPr sz="900" kern="1200">
                <a:solidFill>
                  <a:schemeClr val="tx1"/>
                </a:solidFill>
                <a:latin typeface="+mn-lt"/>
                <a:ea typeface="+mn-ea"/>
                <a:cs typeface="+mn-cs"/>
              </a:defRPr>
            </a:lvl1pPr>
            <a:lvl2pPr marL="228600" indent="-114300" algn="l" defTabSz="480060" rtl="0" eaLnBrk="1" latinLnBrk="0" hangingPunct="1">
              <a:lnSpc>
                <a:spcPct val="100000"/>
              </a:lnSpc>
              <a:spcBef>
                <a:spcPts val="0"/>
              </a:spcBef>
              <a:buClrTx/>
              <a:buFont typeface="Verdana" panose="020B0604030504040204" pitchFamily="34" charset="0"/>
              <a:buChar char="–"/>
              <a:defRPr sz="900" kern="1200">
                <a:solidFill>
                  <a:schemeClr val="tx1"/>
                </a:solidFill>
                <a:latin typeface="+mn-lt"/>
                <a:ea typeface="+mn-ea"/>
                <a:cs typeface="+mn-cs"/>
              </a:defRPr>
            </a:lvl2pPr>
            <a:lvl3pPr marL="342900" indent="-114300" algn="l" defTabSz="480060" rtl="0" eaLnBrk="1" latinLnBrk="0" hangingPunct="1">
              <a:lnSpc>
                <a:spcPct val="100000"/>
              </a:lnSpc>
              <a:spcBef>
                <a:spcPts val="0"/>
              </a:spcBef>
              <a:buClrTx/>
              <a:buFont typeface="Arial" panose="020B0604020202020204" pitchFamily="34" charset="0"/>
              <a:buChar char="•"/>
              <a:defRPr sz="900" kern="1200">
                <a:solidFill>
                  <a:schemeClr val="tx1"/>
                </a:solidFill>
                <a:latin typeface="+mn-lt"/>
                <a:ea typeface="+mn-ea"/>
                <a:cs typeface="+mn-cs"/>
              </a:defRPr>
            </a:lvl3pPr>
            <a:lvl4pPr marL="457200" indent="-114300" algn="l" defTabSz="480060" rtl="0" eaLnBrk="1" latinLnBrk="0" hangingPunct="1">
              <a:lnSpc>
                <a:spcPct val="100000"/>
              </a:lnSpc>
              <a:spcBef>
                <a:spcPts val="0"/>
              </a:spcBef>
              <a:buFont typeface="Verdana" panose="020B0604030504040204" pitchFamily="34" charset="0"/>
              <a:buChar char="–"/>
              <a:defRPr sz="900" kern="1200">
                <a:solidFill>
                  <a:schemeClr val="tx1"/>
                </a:solidFill>
                <a:latin typeface="+mn-lt"/>
                <a:ea typeface="+mn-ea"/>
                <a:cs typeface="+mn-cs"/>
              </a:defRPr>
            </a:lvl4pPr>
            <a:lvl5pPr marL="571500" indent="-114300" algn="l" defTabSz="480060" rtl="0" eaLnBrk="1" latinLnBrk="0" hangingPunct="1">
              <a:lnSpc>
                <a:spcPct val="100000"/>
              </a:lnSpc>
              <a:spcBef>
                <a:spcPts val="0"/>
              </a:spcBef>
              <a:buFont typeface="Arial" panose="020B0604020202020204" pitchFamily="34" charset="0"/>
              <a:buChar char="•"/>
              <a:defRPr sz="9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a:lstStyle>
          <a:p>
            <a:r>
              <a:rPr lang="en-US" sz="500" dirty="0"/>
              <a:t>Social Media Usage</a:t>
            </a:r>
          </a:p>
        </p:txBody>
      </p:sp>
      <p:sp>
        <p:nvSpPr>
          <p:cNvPr id="95" name="Text Placeholder 2">
            <a:extLst>
              <a:ext uri="{FF2B5EF4-FFF2-40B4-BE49-F238E27FC236}">
                <a16:creationId xmlns:a16="http://schemas.microsoft.com/office/drawing/2014/main" id="{8A0E9C6E-B9F6-B444-8C2B-72DAAFDA024E}"/>
              </a:ext>
            </a:extLst>
          </p:cNvPr>
          <p:cNvSpPr txBox="1">
            <a:spLocks/>
          </p:cNvSpPr>
          <p:nvPr/>
        </p:nvSpPr>
        <p:spPr bwMode="gray">
          <a:xfrm>
            <a:off x="2578482" y="2951742"/>
            <a:ext cx="717330" cy="76944"/>
          </a:xfrm>
          <a:prstGeom prst="rect">
            <a:avLst/>
          </a:prstGeom>
        </p:spPr>
        <p:txBody>
          <a:bodyPr vert="horz" wrap="square" lIns="0" tIns="0" rIns="0" bIns="0" rtlCol="0">
            <a:spAutoFit/>
          </a:bodyPr>
          <a:lstStyle>
            <a:lvl1pPr marL="0" indent="0" algn="l" defTabSz="480060" rtl="0" eaLnBrk="1" latinLnBrk="0" hangingPunct="1">
              <a:lnSpc>
                <a:spcPct val="100000"/>
              </a:lnSpc>
              <a:spcBef>
                <a:spcPts val="0"/>
              </a:spcBef>
              <a:buClrTx/>
              <a:buFont typeface="Arial" panose="020B0604020202020204" pitchFamily="34" charset="0"/>
              <a:buNone/>
              <a:defRPr sz="900" kern="1200">
                <a:solidFill>
                  <a:schemeClr val="tx1"/>
                </a:solidFill>
                <a:latin typeface="+mn-lt"/>
                <a:ea typeface="+mn-ea"/>
                <a:cs typeface="+mn-cs"/>
              </a:defRPr>
            </a:lvl1pPr>
            <a:lvl2pPr marL="228600" indent="-114300" algn="l" defTabSz="480060" rtl="0" eaLnBrk="1" latinLnBrk="0" hangingPunct="1">
              <a:lnSpc>
                <a:spcPct val="100000"/>
              </a:lnSpc>
              <a:spcBef>
                <a:spcPts val="0"/>
              </a:spcBef>
              <a:buClrTx/>
              <a:buFont typeface="Verdana" panose="020B0604030504040204" pitchFamily="34" charset="0"/>
              <a:buChar char="–"/>
              <a:defRPr sz="900" kern="1200">
                <a:solidFill>
                  <a:schemeClr val="tx1"/>
                </a:solidFill>
                <a:latin typeface="+mn-lt"/>
                <a:ea typeface="+mn-ea"/>
                <a:cs typeface="+mn-cs"/>
              </a:defRPr>
            </a:lvl2pPr>
            <a:lvl3pPr marL="342900" indent="-114300" algn="l" defTabSz="480060" rtl="0" eaLnBrk="1" latinLnBrk="0" hangingPunct="1">
              <a:lnSpc>
                <a:spcPct val="100000"/>
              </a:lnSpc>
              <a:spcBef>
                <a:spcPts val="0"/>
              </a:spcBef>
              <a:buClrTx/>
              <a:buFont typeface="Arial" panose="020B0604020202020204" pitchFamily="34" charset="0"/>
              <a:buChar char="•"/>
              <a:defRPr sz="900" kern="1200">
                <a:solidFill>
                  <a:schemeClr val="tx1"/>
                </a:solidFill>
                <a:latin typeface="+mn-lt"/>
                <a:ea typeface="+mn-ea"/>
                <a:cs typeface="+mn-cs"/>
              </a:defRPr>
            </a:lvl3pPr>
            <a:lvl4pPr marL="457200" indent="-114300" algn="l" defTabSz="480060" rtl="0" eaLnBrk="1" latinLnBrk="0" hangingPunct="1">
              <a:lnSpc>
                <a:spcPct val="100000"/>
              </a:lnSpc>
              <a:spcBef>
                <a:spcPts val="0"/>
              </a:spcBef>
              <a:buFont typeface="Verdana" panose="020B0604030504040204" pitchFamily="34" charset="0"/>
              <a:buChar char="–"/>
              <a:defRPr sz="900" kern="1200">
                <a:solidFill>
                  <a:schemeClr val="tx1"/>
                </a:solidFill>
                <a:latin typeface="+mn-lt"/>
                <a:ea typeface="+mn-ea"/>
                <a:cs typeface="+mn-cs"/>
              </a:defRPr>
            </a:lvl4pPr>
            <a:lvl5pPr marL="571500" indent="-114300" algn="l" defTabSz="480060" rtl="0" eaLnBrk="1" latinLnBrk="0" hangingPunct="1">
              <a:lnSpc>
                <a:spcPct val="100000"/>
              </a:lnSpc>
              <a:spcBef>
                <a:spcPts val="0"/>
              </a:spcBef>
              <a:buFont typeface="Arial" panose="020B0604020202020204" pitchFamily="34" charset="0"/>
              <a:buChar char="•"/>
              <a:defRPr sz="9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a:lstStyle>
          <a:p>
            <a:r>
              <a:rPr lang="en-US" sz="500" dirty="0"/>
              <a:t>Smartphone Usage</a:t>
            </a:r>
          </a:p>
        </p:txBody>
      </p:sp>
      <p:pic>
        <p:nvPicPr>
          <p:cNvPr id="16" name="Picture 15">
            <a:extLst>
              <a:ext uri="{FF2B5EF4-FFF2-40B4-BE49-F238E27FC236}">
                <a16:creationId xmlns:a16="http://schemas.microsoft.com/office/drawing/2014/main" id="{AC4B7B08-681C-8F48-A481-96158D5F4C94}"/>
              </a:ext>
            </a:extLst>
          </p:cNvPr>
          <p:cNvPicPr>
            <a:picLocks noChangeAspect="1"/>
          </p:cNvPicPr>
          <p:nvPr/>
        </p:nvPicPr>
        <p:blipFill>
          <a:blip r:embed="rId3">
            <a:alphaModFix/>
          </a:blip>
          <a:stretch>
            <a:fillRect/>
          </a:stretch>
        </p:blipFill>
        <p:spPr>
          <a:xfrm>
            <a:off x="2491286" y="3361126"/>
            <a:ext cx="843565" cy="1343186"/>
          </a:xfrm>
          <a:prstGeom prst="rect">
            <a:avLst/>
          </a:prstGeom>
        </p:spPr>
      </p:pic>
      <p:pic>
        <p:nvPicPr>
          <p:cNvPr id="4" name="Picture 3">
            <a:extLst>
              <a:ext uri="{FF2B5EF4-FFF2-40B4-BE49-F238E27FC236}">
                <a16:creationId xmlns:a16="http://schemas.microsoft.com/office/drawing/2014/main" id="{2D41A504-4DA0-0442-A6BE-D31C62165EB2}"/>
              </a:ext>
            </a:extLst>
          </p:cNvPr>
          <p:cNvPicPr>
            <a:picLocks noChangeAspect="1"/>
          </p:cNvPicPr>
          <p:nvPr/>
        </p:nvPicPr>
        <p:blipFill>
          <a:blip r:embed="rId4"/>
          <a:stretch>
            <a:fillRect/>
          </a:stretch>
        </p:blipFill>
        <p:spPr>
          <a:xfrm>
            <a:off x="4900925" y="685177"/>
            <a:ext cx="1002719" cy="797484"/>
          </a:xfrm>
          <a:prstGeom prst="rect">
            <a:avLst/>
          </a:prstGeom>
        </p:spPr>
      </p:pic>
      <p:pic>
        <p:nvPicPr>
          <p:cNvPr id="50" name="Picture 49">
            <a:extLst>
              <a:ext uri="{FF2B5EF4-FFF2-40B4-BE49-F238E27FC236}">
                <a16:creationId xmlns:a16="http://schemas.microsoft.com/office/drawing/2014/main" id="{1EA914E3-063D-0343-93FB-55EA63D8950C}"/>
              </a:ext>
            </a:extLst>
          </p:cNvPr>
          <p:cNvPicPr>
            <a:picLocks noChangeAspect="1"/>
          </p:cNvPicPr>
          <p:nvPr/>
        </p:nvPicPr>
        <p:blipFill>
          <a:blip r:embed="rId5">
            <a:alphaModFix/>
          </a:blip>
          <a:stretch>
            <a:fillRect/>
          </a:stretch>
        </p:blipFill>
        <p:spPr>
          <a:xfrm>
            <a:off x="2480881" y="3295702"/>
            <a:ext cx="870694" cy="1476831"/>
          </a:xfrm>
          <a:prstGeom prst="rect">
            <a:avLst/>
          </a:prstGeom>
        </p:spPr>
      </p:pic>
    </p:spTree>
    <p:extLst>
      <p:ext uri="{BB962C8B-B14F-4D97-AF65-F5344CB8AC3E}">
        <p14:creationId xmlns:p14="http://schemas.microsoft.com/office/powerpoint/2010/main" val="41584428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7">
            <a:extLst>
              <a:ext uri="{FF2B5EF4-FFF2-40B4-BE49-F238E27FC236}">
                <a16:creationId xmlns:a16="http://schemas.microsoft.com/office/drawing/2014/main" id="{556F80BB-B6E8-BE43-9D58-096EBCF8DBF3}"/>
              </a:ext>
            </a:extLst>
          </p:cNvPr>
          <p:cNvGraphicFramePr>
            <a:graphicFrameLocks noGrp="1"/>
          </p:cNvGraphicFramePr>
          <p:nvPr/>
        </p:nvGraphicFramePr>
        <p:xfrm>
          <a:off x="858356" y="1196322"/>
          <a:ext cx="2325079" cy="2134430"/>
        </p:xfrm>
        <a:graphic>
          <a:graphicData uri="http://schemas.openxmlformats.org/drawingml/2006/table">
            <a:tbl>
              <a:tblPr firstRow="1" firstCol="1" bandRow="1">
                <a:tableStyleId>{5C22544A-7EE6-4342-B048-85BDC9FD1C3A}</a:tableStyleId>
              </a:tblPr>
              <a:tblGrid>
                <a:gridCol w="1193958">
                  <a:extLst>
                    <a:ext uri="{9D8B030D-6E8A-4147-A177-3AD203B41FA5}">
                      <a16:colId xmlns:a16="http://schemas.microsoft.com/office/drawing/2014/main" val="217729994"/>
                    </a:ext>
                  </a:extLst>
                </a:gridCol>
                <a:gridCol w="1131121">
                  <a:extLst>
                    <a:ext uri="{9D8B030D-6E8A-4147-A177-3AD203B41FA5}">
                      <a16:colId xmlns:a16="http://schemas.microsoft.com/office/drawing/2014/main" val="2192293804"/>
                    </a:ext>
                  </a:extLst>
                </a:gridCol>
              </a:tblGrid>
              <a:tr h="1080391">
                <a:tc>
                  <a:txBody>
                    <a:bodyPr/>
                    <a:lstStyle/>
                    <a:p>
                      <a:pPr marL="0" marR="0" algn="ctr">
                        <a:lnSpc>
                          <a:spcPct val="107000"/>
                        </a:lnSpc>
                        <a:spcBef>
                          <a:spcPts val="0"/>
                        </a:spcBef>
                        <a:spcAft>
                          <a:spcPts val="0"/>
                        </a:spcAft>
                      </a:pPr>
                      <a:endParaRPr lang="en-US" sz="13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624" marR="41624" marT="0" marB="0" anchor="ctr">
                    <a:solidFill>
                      <a:schemeClr val="accent1"/>
                    </a:solidFill>
                  </a:tcPr>
                </a:tc>
                <a:tc>
                  <a:txBody>
                    <a:bodyPr/>
                    <a:lstStyle/>
                    <a:p>
                      <a:pPr marL="0" marR="0" algn="ctr">
                        <a:lnSpc>
                          <a:spcPct val="107000"/>
                        </a:lnSpc>
                        <a:spcBef>
                          <a:spcPts val="0"/>
                        </a:spcBef>
                        <a:spcAft>
                          <a:spcPts val="0"/>
                        </a:spcAft>
                      </a:pPr>
                      <a:endParaRPr lang="en-US" sz="13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624" marR="41624" marT="0" marB="0" anchor="ctr">
                    <a:solidFill>
                      <a:schemeClr val="accent1"/>
                    </a:solidFill>
                  </a:tcPr>
                </a:tc>
                <a:extLst>
                  <a:ext uri="{0D108BD9-81ED-4DB2-BD59-A6C34878D82A}">
                    <a16:rowId xmlns:a16="http://schemas.microsoft.com/office/drawing/2014/main" val="3250726497"/>
                  </a:ext>
                </a:extLst>
              </a:tr>
              <a:tr h="1054039">
                <a:tc>
                  <a:txBody>
                    <a:bodyPr/>
                    <a:lstStyle/>
                    <a:p>
                      <a:pPr marL="0" marR="0" algn="ctr">
                        <a:lnSpc>
                          <a:spcPct val="107000"/>
                        </a:lnSpc>
                        <a:spcBef>
                          <a:spcPts val="0"/>
                        </a:spcBef>
                        <a:spcAft>
                          <a:spcPts val="0"/>
                        </a:spcAft>
                      </a:pPr>
                      <a:endParaRPr lang="en-US" sz="13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624" marR="41624" marT="0" marB="0" anchor="ctr">
                    <a:solidFill>
                      <a:schemeClr val="accent1"/>
                    </a:solidFill>
                  </a:tcPr>
                </a:tc>
                <a:tc>
                  <a:txBody>
                    <a:bodyPr/>
                    <a:lstStyle/>
                    <a:p>
                      <a:pPr marL="0" marR="0" algn="ctr">
                        <a:lnSpc>
                          <a:spcPct val="107000"/>
                        </a:lnSpc>
                        <a:spcBef>
                          <a:spcPts val="0"/>
                        </a:spcBef>
                        <a:spcAft>
                          <a:spcPts val="0"/>
                        </a:spcAft>
                      </a:pPr>
                      <a:endParaRPr lang="en-US" sz="13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624" marR="41624" marT="0" marB="0" anchor="ctr">
                    <a:solidFill>
                      <a:schemeClr val="accent1"/>
                    </a:solidFill>
                  </a:tcPr>
                </a:tc>
                <a:extLst>
                  <a:ext uri="{0D108BD9-81ED-4DB2-BD59-A6C34878D82A}">
                    <a16:rowId xmlns:a16="http://schemas.microsoft.com/office/drawing/2014/main" val="4156383561"/>
                  </a:ext>
                </a:extLst>
              </a:tr>
            </a:tbl>
          </a:graphicData>
        </a:graphic>
      </p:graphicFrame>
      <p:sp>
        <p:nvSpPr>
          <p:cNvPr id="2" name="Text Placeholder 1"/>
          <p:cNvSpPr>
            <a:spLocks noGrp="1"/>
          </p:cNvSpPr>
          <p:nvPr>
            <p:ph type="body" sz="quarter" idx="15"/>
          </p:nvPr>
        </p:nvSpPr>
        <p:spPr>
          <a:xfrm>
            <a:off x="280195" y="640267"/>
            <a:ext cx="5842794" cy="184666"/>
          </a:xfrm>
        </p:spPr>
        <p:txBody>
          <a:bodyPr/>
          <a:lstStyle/>
          <a:p>
            <a:r>
              <a:rPr lang="en-US" sz="1200" dirty="0"/>
              <a:t>Additional Groups of Students that have Distinct Needs and Behaviors </a:t>
            </a:r>
          </a:p>
        </p:txBody>
      </p:sp>
      <p:sp>
        <p:nvSpPr>
          <p:cNvPr id="6" name="Title 5"/>
          <p:cNvSpPr>
            <a:spLocks noGrp="1"/>
          </p:cNvSpPr>
          <p:nvPr>
            <p:ph type="title"/>
          </p:nvPr>
        </p:nvSpPr>
        <p:spPr>
          <a:xfrm>
            <a:off x="280194" y="317005"/>
            <a:ext cx="5486400" cy="249299"/>
          </a:xfrm>
        </p:spPr>
        <p:txBody>
          <a:bodyPr/>
          <a:lstStyle/>
          <a:p>
            <a:r>
              <a:rPr lang="en-US" dirty="0"/>
              <a:t>Distinct, But Not Mutually Exclusive, Populations</a:t>
            </a:r>
          </a:p>
        </p:txBody>
      </p:sp>
      <p:sp>
        <p:nvSpPr>
          <p:cNvPr id="64" name="Freeform: Shape 63">
            <a:extLst>
              <a:ext uri="{FF2B5EF4-FFF2-40B4-BE49-F238E27FC236}">
                <a16:creationId xmlns:a16="http://schemas.microsoft.com/office/drawing/2014/main" id="{2CF0FDA5-D151-42A1-8BB1-2020B766D30D}"/>
              </a:ext>
            </a:extLst>
          </p:cNvPr>
          <p:cNvSpPr/>
          <p:nvPr/>
        </p:nvSpPr>
        <p:spPr bwMode="gray">
          <a:xfrm rot="10800000">
            <a:off x="1214161" y="1313533"/>
            <a:ext cx="1560502" cy="1622654"/>
          </a:xfrm>
          <a:custGeom>
            <a:avLst/>
            <a:gdLst>
              <a:gd name="connsiteX0" fmla="*/ 933855 w 933855"/>
              <a:gd name="connsiteY0" fmla="*/ 0 h 1018162"/>
              <a:gd name="connsiteX1" fmla="*/ 0 w 933855"/>
              <a:gd name="connsiteY1" fmla="*/ 110247 h 1018162"/>
              <a:gd name="connsiteX2" fmla="*/ 77821 w 933855"/>
              <a:gd name="connsiteY2" fmla="*/ 1018162 h 1018162"/>
              <a:gd name="connsiteX3" fmla="*/ 739302 w 933855"/>
              <a:gd name="connsiteY3" fmla="*/ 629056 h 1018162"/>
              <a:gd name="connsiteX4" fmla="*/ 933855 w 933855"/>
              <a:gd name="connsiteY4" fmla="*/ 0 h 1018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855" h="1018162">
                <a:moveTo>
                  <a:pt x="933855" y="0"/>
                </a:moveTo>
                <a:lnTo>
                  <a:pt x="0" y="110247"/>
                </a:lnTo>
                <a:lnTo>
                  <a:pt x="77821" y="1018162"/>
                </a:lnTo>
                <a:lnTo>
                  <a:pt x="739302" y="629056"/>
                </a:lnTo>
                <a:lnTo>
                  <a:pt x="933855" y="0"/>
                </a:lnTo>
                <a:close/>
              </a:path>
            </a:pathLst>
          </a:custGeom>
          <a:solidFill>
            <a:schemeClr val="accent5">
              <a:alpha val="85000"/>
            </a:schemeClr>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Rectangle 2">
            <a:extLst>
              <a:ext uri="{FF2B5EF4-FFF2-40B4-BE49-F238E27FC236}">
                <a16:creationId xmlns:a16="http://schemas.microsoft.com/office/drawing/2014/main" id="{93E94AD1-4796-4602-8023-DBEE0ED36F49}"/>
              </a:ext>
            </a:extLst>
          </p:cNvPr>
          <p:cNvSpPr/>
          <p:nvPr/>
        </p:nvSpPr>
        <p:spPr>
          <a:xfrm>
            <a:off x="1355427" y="2128316"/>
            <a:ext cx="1450602" cy="246221"/>
          </a:xfrm>
          <a:prstGeom prst="rect">
            <a:avLst/>
          </a:prstGeom>
        </p:spPr>
        <p:txBody>
          <a:bodyPr wrap="square">
            <a:spAutoFit/>
          </a:bodyPr>
          <a:lstStyle/>
          <a:p>
            <a:pPr algn="ctr"/>
            <a:r>
              <a:rPr lang="en-US" sz="1000" b="1" dirty="0">
                <a:solidFill>
                  <a:schemeClr val="tx2"/>
                </a:solidFill>
                <a:latin typeface="Verdana" panose="020B0604030504040204" pitchFamily="34" charset="0"/>
                <a:ea typeface="Verdana" panose="020B0604030504040204" pitchFamily="34" charset="0"/>
              </a:rPr>
              <a:t>Affinity Groups</a:t>
            </a:r>
          </a:p>
        </p:txBody>
      </p:sp>
      <p:sp>
        <p:nvSpPr>
          <p:cNvPr id="23" name="Flowchart: Connector 22">
            <a:extLst>
              <a:ext uri="{FF2B5EF4-FFF2-40B4-BE49-F238E27FC236}">
                <a16:creationId xmlns:a16="http://schemas.microsoft.com/office/drawing/2014/main" id="{CBBDBDEC-06A3-4243-9F49-435F2C57C9B5}"/>
              </a:ext>
            </a:extLst>
          </p:cNvPr>
          <p:cNvSpPr/>
          <p:nvPr/>
        </p:nvSpPr>
        <p:spPr bwMode="gray">
          <a:xfrm>
            <a:off x="1416982" y="4902384"/>
            <a:ext cx="558070" cy="572942"/>
          </a:xfrm>
          <a:prstGeom prst="flowChartConnector">
            <a:avLst/>
          </a:prstGeom>
          <a:solidFill>
            <a:srgbClr val="205F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Flowchart: Connector 78">
            <a:extLst>
              <a:ext uri="{FF2B5EF4-FFF2-40B4-BE49-F238E27FC236}">
                <a16:creationId xmlns:a16="http://schemas.microsoft.com/office/drawing/2014/main" id="{3565A5BF-31A0-45CA-93DC-AB91DD8E548E}"/>
              </a:ext>
            </a:extLst>
          </p:cNvPr>
          <p:cNvSpPr/>
          <p:nvPr/>
        </p:nvSpPr>
        <p:spPr bwMode="gray">
          <a:xfrm>
            <a:off x="2499978" y="4902384"/>
            <a:ext cx="558070" cy="572942"/>
          </a:xfrm>
          <a:prstGeom prst="flowChartConnector">
            <a:avLst/>
          </a:prstGeom>
          <a:solidFill>
            <a:srgbClr val="205F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 name="Flowchart: Connector 79">
            <a:extLst>
              <a:ext uri="{FF2B5EF4-FFF2-40B4-BE49-F238E27FC236}">
                <a16:creationId xmlns:a16="http://schemas.microsoft.com/office/drawing/2014/main" id="{DF5021F2-C7CB-4797-9FC1-D7EC1E66665B}"/>
              </a:ext>
            </a:extLst>
          </p:cNvPr>
          <p:cNvSpPr/>
          <p:nvPr/>
        </p:nvSpPr>
        <p:spPr bwMode="gray">
          <a:xfrm>
            <a:off x="3582974" y="4902384"/>
            <a:ext cx="558070" cy="572942"/>
          </a:xfrm>
          <a:prstGeom prst="flowChartConnector">
            <a:avLst/>
          </a:prstGeom>
          <a:solidFill>
            <a:srgbClr val="205F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 name="Flowchart: Connector 80">
            <a:extLst>
              <a:ext uri="{FF2B5EF4-FFF2-40B4-BE49-F238E27FC236}">
                <a16:creationId xmlns:a16="http://schemas.microsoft.com/office/drawing/2014/main" id="{5BA84A05-8CE1-43CC-A40F-40AD08CAC2D9}"/>
              </a:ext>
            </a:extLst>
          </p:cNvPr>
          <p:cNvSpPr/>
          <p:nvPr/>
        </p:nvSpPr>
        <p:spPr bwMode="gray">
          <a:xfrm>
            <a:off x="4665971" y="4902384"/>
            <a:ext cx="558070" cy="572942"/>
          </a:xfrm>
          <a:prstGeom prst="flowChartConnector">
            <a:avLst/>
          </a:prstGeom>
          <a:solidFill>
            <a:srgbClr val="205F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1">
            <a:extLst>
              <a:ext uri="{FF2B5EF4-FFF2-40B4-BE49-F238E27FC236}">
                <a16:creationId xmlns:a16="http://schemas.microsoft.com/office/drawing/2014/main" id="{4B39E3DB-F8F9-C244-95FD-F3B89E5E29B3}"/>
              </a:ext>
            </a:extLst>
          </p:cNvPr>
          <p:cNvSpPr>
            <a:spLocks noChangeArrowheads="1"/>
          </p:cNvSpPr>
          <p:nvPr/>
        </p:nvSpPr>
        <p:spPr bwMode="auto">
          <a:xfrm>
            <a:off x="942108" y="1732470"/>
            <a:ext cx="97014" cy="133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8006" tIns="24003" rIns="48006" bIns="24003" numCol="1" anchor="ctr" anchorCtr="0" compatLnSpc="1">
            <a:prstTxWarp prst="textNoShape">
              <a:avLst/>
            </a:prstTxWarp>
            <a:spAutoFit/>
          </a:bodyPr>
          <a:lstStyle/>
          <a:p>
            <a:endParaRPr lang="en-US" sz="555"/>
          </a:p>
        </p:txBody>
      </p:sp>
      <p:sp>
        <p:nvSpPr>
          <p:cNvPr id="49" name="TextBox 48">
            <a:extLst>
              <a:ext uri="{FF2B5EF4-FFF2-40B4-BE49-F238E27FC236}">
                <a16:creationId xmlns:a16="http://schemas.microsoft.com/office/drawing/2014/main" id="{BCF33510-BEF2-5245-83F7-50543DFB1835}"/>
              </a:ext>
            </a:extLst>
          </p:cNvPr>
          <p:cNvSpPr txBox="1"/>
          <p:nvPr/>
        </p:nvSpPr>
        <p:spPr>
          <a:xfrm>
            <a:off x="1403807" y="3399352"/>
            <a:ext cx="1359794" cy="261610"/>
          </a:xfrm>
          <a:prstGeom prst="rect">
            <a:avLst/>
          </a:prstGeom>
          <a:noFill/>
        </p:spPr>
        <p:txBody>
          <a:bodyPr wrap="square" rtlCol="0">
            <a:spAutoFit/>
          </a:bodyPr>
          <a:lstStyle/>
          <a:p>
            <a:r>
              <a:rPr lang="en-US" sz="1100" b="1" dirty="0">
                <a:solidFill>
                  <a:schemeClr val="accent3"/>
                </a:solidFill>
                <a:latin typeface="Verdana" panose="020B0604030504040204" pitchFamily="34" charset="0"/>
                <a:ea typeface="Verdana" panose="020B0604030504040204" pitchFamily="34" charset="0"/>
              </a:rPr>
              <a:t>Preparedness</a:t>
            </a:r>
          </a:p>
        </p:txBody>
      </p:sp>
      <p:sp>
        <p:nvSpPr>
          <p:cNvPr id="50" name="TextBox 49">
            <a:extLst>
              <a:ext uri="{FF2B5EF4-FFF2-40B4-BE49-F238E27FC236}">
                <a16:creationId xmlns:a16="http://schemas.microsoft.com/office/drawing/2014/main" id="{B562B9F8-90AB-A94F-8BB3-EED5B38ACFF8}"/>
              </a:ext>
            </a:extLst>
          </p:cNvPr>
          <p:cNvSpPr txBox="1"/>
          <p:nvPr/>
        </p:nvSpPr>
        <p:spPr>
          <a:xfrm rot="16200000">
            <a:off x="53265" y="2099563"/>
            <a:ext cx="1221752" cy="261610"/>
          </a:xfrm>
          <a:prstGeom prst="rect">
            <a:avLst/>
          </a:prstGeom>
          <a:noFill/>
        </p:spPr>
        <p:txBody>
          <a:bodyPr wrap="square" rtlCol="0">
            <a:spAutoFit/>
          </a:bodyPr>
          <a:lstStyle/>
          <a:p>
            <a:r>
              <a:rPr lang="en-US" sz="1100" b="1" dirty="0">
                <a:solidFill>
                  <a:schemeClr val="accent3"/>
                </a:solidFill>
                <a:latin typeface="Verdana" panose="020B0604030504040204" pitchFamily="34" charset="0"/>
                <a:ea typeface="Verdana" panose="020B0604030504040204" pitchFamily="34" charset="0"/>
              </a:rPr>
              <a:t>Engagement</a:t>
            </a:r>
          </a:p>
        </p:txBody>
      </p:sp>
      <p:grpSp>
        <p:nvGrpSpPr>
          <p:cNvPr id="7" name="Group 6">
            <a:extLst>
              <a:ext uri="{FF2B5EF4-FFF2-40B4-BE49-F238E27FC236}">
                <a16:creationId xmlns:a16="http://schemas.microsoft.com/office/drawing/2014/main" id="{696ACE52-1DA5-9341-8CA2-3BA0CBE0E505}"/>
              </a:ext>
            </a:extLst>
          </p:cNvPr>
          <p:cNvGrpSpPr/>
          <p:nvPr/>
        </p:nvGrpSpPr>
        <p:grpSpPr>
          <a:xfrm>
            <a:off x="3862009" y="1025910"/>
            <a:ext cx="2037950" cy="2748779"/>
            <a:chOff x="3859183" y="1100438"/>
            <a:chExt cx="2037950" cy="2748779"/>
          </a:xfrm>
        </p:grpSpPr>
        <p:sp>
          <p:nvSpPr>
            <p:cNvPr id="42" name="TextBox 41">
              <a:extLst>
                <a:ext uri="{FF2B5EF4-FFF2-40B4-BE49-F238E27FC236}">
                  <a16:creationId xmlns:a16="http://schemas.microsoft.com/office/drawing/2014/main" id="{A19B6FFC-0270-D04F-9B62-6D9C24C33D31}"/>
                </a:ext>
              </a:extLst>
            </p:cNvPr>
            <p:cNvSpPr txBox="1"/>
            <p:nvPr/>
          </p:nvSpPr>
          <p:spPr bwMode="gray">
            <a:xfrm>
              <a:off x="4088574" y="1119131"/>
              <a:ext cx="714961" cy="261610"/>
            </a:xfrm>
            <a:prstGeom prst="rect">
              <a:avLst/>
            </a:prstGeom>
            <a:noFill/>
          </p:spPr>
          <p:txBody>
            <a:bodyPr wrap="square" lIns="0" tIns="0" rIns="0" bIns="0" rtlCol="0">
              <a:spAutoFit/>
            </a:bodyPr>
            <a:lstStyle/>
            <a:p>
              <a:pPr>
                <a:spcBef>
                  <a:spcPts val="500"/>
                </a:spcBef>
              </a:pPr>
              <a:r>
                <a:rPr lang="en-US" sz="900" b="1" dirty="0">
                  <a:solidFill>
                    <a:schemeClr val="accent4"/>
                  </a:solidFill>
                </a:rPr>
                <a:t>Analytical</a:t>
              </a:r>
              <a:r>
                <a:rPr lang="en-US" sz="900" dirty="0">
                  <a:solidFill>
                    <a:schemeClr val="tx2"/>
                  </a:solidFill>
                </a:rPr>
                <a:t> </a:t>
              </a:r>
              <a:r>
                <a:rPr lang="en-US" sz="800" i="1" dirty="0"/>
                <a:t>STEM</a:t>
              </a:r>
            </a:p>
          </p:txBody>
        </p:sp>
        <p:sp>
          <p:nvSpPr>
            <p:cNvPr id="44" name="TextBox 43">
              <a:extLst>
                <a:ext uri="{FF2B5EF4-FFF2-40B4-BE49-F238E27FC236}">
                  <a16:creationId xmlns:a16="http://schemas.microsoft.com/office/drawing/2014/main" id="{8EAF78F6-F578-6649-A1AF-7B70CCE35D4B}"/>
                </a:ext>
              </a:extLst>
            </p:cNvPr>
            <p:cNvSpPr txBox="1"/>
            <p:nvPr/>
          </p:nvSpPr>
          <p:spPr bwMode="gray">
            <a:xfrm>
              <a:off x="4087215" y="1609470"/>
              <a:ext cx="1809918" cy="261610"/>
            </a:xfrm>
            <a:prstGeom prst="rect">
              <a:avLst/>
            </a:prstGeom>
            <a:noFill/>
          </p:spPr>
          <p:txBody>
            <a:bodyPr wrap="square" lIns="0" tIns="0" rIns="0" bIns="0" rtlCol="0">
              <a:spAutoFit/>
            </a:bodyPr>
            <a:lstStyle/>
            <a:p>
              <a:pPr>
                <a:spcBef>
                  <a:spcPts val="500"/>
                </a:spcBef>
              </a:pPr>
              <a:r>
                <a:rPr lang="en-US" sz="900" b="1" dirty="0"/>
                <a:t>Altruist </a:t>
              </a:r>
              <a:r>
                <a:rPr lang="en-US" sz="900" dirty="0"/>
                <a:t>                                  </a:t>
              </a:r>
              <a:r>
                <a:rPr lang="en-US" sz="800" i="1" dirty="0"/>
                <a:t>Health, Education, Public Service</a:t>
              </a:r>
            </a:p>
          </p:txBody>
        </p:sp>
        <p:sp>
          <p:nvSpPr>
            <p:cNvPr id="45" name="TextBox 44">
              <a:extLst>
                <a:ext uri="{FF2B5EF4-FFF2-40B4-BE49-F238E27FC236}">
                  <a16:creationId xmlns:a16="http://schemas.microsoft.com/office/drawing/2014/main" id="{3C815D2D-6EF4-3740-9B98-369581256007}"/>
                </a:ext>
              </a:extLst>
            </p:cNvPr>
            <p:cNvSpPr txBox="1"/>
            <p:nvPr/>
          </p:nvSpPr>
          <p:spPr bwMode="gray">
            <a:xfrm>
              <a:off x="4088574" y="2109111"/>
              <a:ext cx="1187475" cy="261610"/>
            </a:xfrm>
            <a:prstGeom prst="rect">
              <a:avLst/>
            </a:prstGeom>
            <a:noFill/>
          </p:spPr>
          <p:txBody>
            <a:bodyPr wrap="square" lIns="0" tIns="0" rIns="0" bIns="0" rtlCol="0">
              <a:spAutoFit/>
            </a:bodyPr>
            <a:lstStyle/>
            <a:p>
              <a:pPr>
                <a:spcBef>
                  <a:spcPts val="500"/>
                </a:spcBef>
              </a:pPr>
              <a:r>
                <a:rPr lang="en-US" sz="900" b="1" dirty="0"/>
                <a:t>Independent </a:t>
              </a:r>
              <a:r>
                <a:rPr lang="en-US" sz="900" dirty="0"/>
                <a:t> </a:t>
              </a:r>
              <a:r>
                <a:rPr lang="en-US" sz="800" i="1" dirty="0"/>
                <a:t>Stealth Applicant</a:t>
              </a:r>
            </a:p>
          </p:txBody>
        </p:sp>
        <p:sp>
          <p:nvSpPr>
            <p:cNvPr id="46" name="TextBox 45">
              <a:extLst>
                <a:ext uri="{FF2B5EF4-FFF2-40B4-BE49-F238E27FC236}">
                  <a16:creationId xmlns:a16="http://schemas.microsoft.com/office/drawing/2014/main" id="{3A4AF5D0-FD8F-8E4B-A075-A772CBABD22B}"/>
                </a:ext>
              </a:extLst>
            </p:cNvPr>
            <p:cNvSpPr txBox="1"/>
            <p:nvPr/>
          </p:nvSpPr>
          <p:spPr bwMode="gray">
            <a:xfrm>
              <a:off x="4090006" y="2599927"/>
              <a:ext cx="1486400" cy="261610"/>
            </a:xfrm>
            <a:prstGeom prst="rect">
              <a:avLst/>
            </a:prstGeom>
            <a:noFill/>
          </p:spPr>
          <p:txBody>
            <a:bodyPr wrap="square" lIns="0" tIns="0" rIns="0" bIns="0" rtlCol="0">
              <a:spAutoFit/>
            </a:bodyPr>
            <a:lstStyle/>
            <a:p>
              <a:pPr>
                <a:spcBef>
                  <a:spcPts val="500"/>
                </a:spcBef>
              </a:pPr>
              <a:r>
                <a:rPr lang="en-US" sz="900" b="1" dirty="0"/>
                <a:t>Dreamer</a:t>
              </a:r>
              <a:r>
                <a:rPr lang="en-US" sz="900" dirty="0"/>
                <a:t>  </a:t>
              </a:r>
              <a:r>
                <a:rPr lang="en-US" sz="800" i="1" dirty="0"/>
                <a:t>Underrepresented</a:t>
              </a:r>
            </a:p>
          </p:txBody>
        </p:sp>
        <p:sp>
          <p:nvSpPr>
            <p:cNvPr id="47" name="TextBox 46">
              <a:extLst>
                <a:ext uri="{FF2B5EF4-FFF2-40B4-BE49-F238E27FC236}">
                  <a16:creationId xmlns:a16="http://schemas.microsoft.com/office/drawing/2014/main" id="{212B250A-E24B-884A-BC08-4303AB386559}"/>
                </a:ext>
              </a:extLst>
            </p:cNvPr>
            <p:cNvSpPr txBox="1"/>
            <p:nvPr/>
          </p:nvSpPr>
          <p:spPr bwMode="gray">
            <a:xfrm>
              <a:off x="4087216" y="3095341"/>
              <a:ext cx="1372502" cy="261610"/>
            </a:xfrm>
            <a:prstGeom prst="rect">
              <a:avLst/>
            </a:prstGeom>
            <a:noFill/>
          </p:spPr>
          <p:txBody>
            <a:bodyPr wrap="square" lIns="0" tIns="0" rIns="0" bIns="0" rtlCol="0">
              <a:spAutoFit/>
            </a:bodyPr>
            <a:lstStyle/>
            <a:p>
              <a:pPr>
                <a:spcBef>
                  <a:spcPts val="500"/>
                </a:spcBef>
              </a:pPr>
              <a:r>
                <a:rPr lang="en-US" sz="900" b="1" dirty="0"/>
                <a:t>Worldwide</a:t>
              </a:r>
              <a:r>
                <a:rPr lang="en-US" sz="900" dirty="0"/>
                <a:t>  </a:t>
              </a:r>
              <a:r>
                <a:rPr lang="en-US" sz="800" i="1" dirty="0"/>
                <a:t>International</a:t>
              </a:r>
            </a:p>
          </p:txBody>
        </p:sp>
        <p:cxnSp>
          <p:nvCxnSpPr>
            <p:cNvPr id="51" name="Straight Connector 50">
              <a:extLst>
                <a:ext uri="{FF2B5EF4-FFF2-40B4-BE49-F238E27FC236}">
                  <a16:creationId xmlns:a16="http://schemas.microsoft.com/office/drawing/2014/main" id="{D7E3048C-DB9D-7C4C-80F6-B23AA2ACE6F9}"/>
                </a:ext>
              </a:extLst>
            </p:cNvPr>
            <p:cNvCxnSpPr/>
            <p:nvPr/>
          </p:nvCxnSpPr>
          <p:spPr bwMode="gray">
            <a:xfrm flipV="1">
              <a:off x="3859183" y="1479984"/>
              <a:ext cx="1187475" cy="1"/>
            </a:xfrm>
            <a:prstGeom prst="line">
              <a:avLst/>
            </a:prstGeom>
            <a:ln w="12700">
              <a:solidFill>
                <a:schemeClr val="accent3"/>
              </a:solidFill>
              <a:prstDash val="sysDot"/>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DD945366-0666-1741-864B-2EABD8CBEAAE}"/>
                </a:ext>
              </a:extLst>
            </p:cNvPr>
            <p:cNvCxnSpPr/>
            <p:nvPr/>
          </p:nvCxnSpPr>
          <p:spPr bwMode="gray">
            <a:xfrm flipV="1">
              <a:off x="3866016" y="1975277"/>
              <a:ext cx="1187475" cy="1"/>
            </a:xfrm>
            <a:prstGeom prst="line">
              <a:avLst/>
            </a:prstGeom>
            <a:ln w="12700">
              <a:solidFill>
                <a:schemeClr val="accent3"/>
              </a:solidFill>
              <a:prstDash val="sysDot"/>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48603837-E070-ED4C-B8D2-5D03D4F78E99}"/>
                </a:ext>
              </a:extLst>
            </p:cNvPr>
            <p:cNvCxnSpPr/>
            <p:nvPr/>
          </p:nvCxnSpPr>
          <p:spPr bwMode="gray">
            <a:xfrm flipV="1">
              <a:off x="3859183" y="2464228"/>
              <a:ext cx="1187475" cy="1"/>
            </a:xfrm>
            <a:prstGeom prst="line">
              <a:avLst/>
            </a:prstGeom>
            <a:ln w="12700">
              <a:solidFill>
                <a:schemeClr val="accent3"/>
              </a:solidFill>
              <a:prstDash val="sysDot"/>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915E1CC-2D3C-B24D-8947-056B9F968F4D}"/>
                </a:ext>
              </a:extLst>
            </p:cNvPr>
            <p:cNvCxnSpPr/>
            <p:nvPr/>
          </p:nvCxnSpPr>
          <p:spPr bwMode="gray">
            <a:xfrm flipV="1">
              <a:off x="3859183" y="2958961"/>
              <a:ext cx="1187475" cy="1"/>
            </a:xfrm>
            <a:prstGeom prst="line">
              <a:avLst/>
            </a:prstGeom>
            <a:ln w="12700">
              <a:solidFill>
                <a:schemeClr val="accent3"/>
              </a:solidFill>
              <a:prstDash val="sysDot"/>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5110AA1E-29F5-274C-8BD8-B71B102275EA}"/>
                </a:ext>
              </a:extLst>
            </p:cNvPr>
            <p:cNvSpPr txBox="1"/>
            <p:nvPr/>
          </p:nvSpPr>
          <p:spPr bwMode="gray">
            <a:xfrm>
              <a:off x="4093959" y="3587607"/>
              <a:ext cx="769354" cy="261610"/>
            </a:xfrm>
            <a:prstGeom prst="rect">
              <a:avLst/>
            </a:prstGeom>
            <a:noFill/>
          </p:spPr>
          <p:txBody>
            <a:bodyPr wrap="square" lIns="0" tIns="0" rIns="0" bIns="0" rtlCol="0">
              <a:spAutoFit/>
            </a:bodyPr>
            <a:lstStyle/>
            <a:p>
              <a:pPr>
                <a:spcBef>
                  <a:spcPts val="500"/>
                </a:spcBef>
              </a:pPr>
              <a:r>
                <a:rPr lang="en-US" sz="900" b="1" dirty="0"/>
                <a:t>Reverent</a:t>
              </a:r>
              <a:r>
                <a:rPr lang="en-US" sz="900" dirty="0"/>
                <a:t>  </a:t>
              </a:r>
              <a:r>
                <a:rPr lang="en-US" sz="800" i="1" dirty="0"/>
                <a:t>Faith-Based</a:t>
              </a:r>
            </a:p>
          </p:txBody>
        </p:sp>
        <p:cxnSp>
          <p:nvCxnSpPr>
            <p:cNvPr id="61" name="Straight Connector 60">
              <a:extLst>
                <a:ext uri="{FF2B5EF4-FFF2-40B4-BE49-F238E27FC236}">
                  <a16:creationId xmlns:a16="http://schemas.microsoft.com/office/drawing/2014/main" id="{D1205CBC-D097-3947-8189-339C3F087B66}"/>
                </a:ext>
              </a:extLst>
            </p:cNvPr>
            <p:cNvCxnSpPr/>
            <p:nvPr/>
          </p:nvCxnSpPr>
          <p:spPr bwMode="gray">
            <a:xfrm flipV="1">
              <a:off x="3865927" y="3451225"/>
              <a:ext cx="1187475" cy="1"/>
            </a:xfrm>
            <a:prstGeom prst="line">
              <a:avLst/>
            </a:prstGeom>
            <a:ln w="12700">
              <a:solidFill>
                <a:schemeClr val="accent3"/>
              </a:solidFill>
              <a:prstDash val="sysDot"/>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2" name="Isosceles Triangle 111">
              <a:extLst>
                <a:ext uri="{FF2B5EF4-FFF2-40B4-BE49-F238E27FC236}">
                  <a16:creationId xmlns:a16="http://schemas.microsoft.com/office/drawing/2014/main" id="{0F6A4A22-4A45-254A-8FBD-F2F7BD096D02}"/>
                </a:ext>
              </a:extLst>
            </p:cNvPr>
            <p:cNvSpPr>
              <a:spLocks noChangeAspect="1"/>
            </p:cNvSpPr>
            <p:nvPr/>
          </p:nvSpPr>
          <p:spPr bwMode="gray">
            <a:xfrm rot="5400000" flipH="1">
              <a:off x="3846571" y="1113050"/>
              <a:ext cx="182880" cy="157655"/>
            </a:xfrm>
            <a:prstGeom prst="triangle">
              <a:avLst/>
            </a:prstGeom>
            <a:solidFill>
              <a:schemeClr val="accent6"/>
            </a:solidFill>
            <a:ln w="1905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3" name="Isosceles Triangle 111">
              <a:extLst>
                <a:ext uri="{FF2B5EF4-FFF2-40B4-BE49-F238E27FC236}">
                  <a16:creationId xmlns:a16="http://schemas.microsoft.com/office/drawing/2014/main" id="{27501B4E-9237-344C-ADDB-CFB31AC40217}"/>
                </a:ext>
              </a:extLst>
            </p:cNvPr>
            <p:cNvSpPr>
              <a:spLocks noChangeAspect="1"/>
            </p:cNvSpPr>
            <p:nvPr/>
          </p:nvSpPr>
          <p:spPr bwMode="gray">
            <a:xfrm rot="5400000" flipH="1">
              <a:off x="3853314" y="1605172"/>
              <a:ext cx="182880" cy="157655"/>
            </a:xfrm>
            <a:prstGeom prst="triangle">
              <a:avLst/>
            </a:prstGeom>
            <a:solidFill>
              <a:schemeClr val="accent6"/>
            </a:solidFill>
            <a:ln w="1905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6" name="Isosceles Triangle 111">
              <a:extLst>
                <a:ext uri="{FF2B5EF4-FFF2-40B4-BE49-F238E27FC236}">
                  <a16:creationId xmlns:a16="http://schemas.microsoft.com/office/drawing/2014/main" id="{DF042145-07B2-2D49-897A-39D8B61DEEA9}"/>
                </a:ext>
              </a:extLst>
            </p:cNvPr>
            <p:cNvSpPr>
              <a:spLocks noChangeAspect="1"/>
            </p:cNvSpPr>
            <p:nvPr/>
          </p:nvSpPr>
          <p:spPr bwMode="gray">
            <a:xfrm rot="5400000" flipH="1">
              <a:off x="3860057" y="2097294"/>
              <a:ext cx="182880" cy="157655"/>
            </a:xfrm>
            <a:prstGeom prst="triangle">
              <a:avLst/>
            </a:prstGeom>
            <a:solidFill>
              <a:schemeClr val="accent6"/>
            </a:solidFill>
            <a:ln w="1905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7" name="Isosceles Triangle 111">
              <a:extLst>
                <a:ext uri="{FF2B5EF4-FFF2-40B4-BE49-F238E27FC236}">
                  <a16:creationId xmlns:a16="http://schemas.microsoft.com/office/drawing/2014/main" id="{62FD526F-40A7-BB4A-A4F7-0EACD3E2F0F8}"/>
                </a:ext>
              </a:extLst>
            </p:cNvPr>
            <p:cNvSpPr>
              <a:spLocks noChangeAspect="1"/>
            </p:cNvSpPr>
            <p:nvPr/>
          </p:nvSpPr>
          <p:spPr bwMode="gray">
            <a:xfrm rot="5400000" flipH="1">
              <a:off x="3866800" y="2589416"/>
              <a:ext cx="182880" cy="157655"/>
            </a:xfrm>
            <a:prstGeom prst="triangle">
              <a:avLst/>
            </a:prstGeom>
            <a:solidFill>
              <a:schemeClr val="accent6"/>
            </a:solidFill>
            <a:ln w="1905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9" name="Isosceles Triangle 111">
              <a:extLst>
                <a:ext uri="{FF2B5EF4-FFF2-40B4-BE49-F238E27FC236}">
                  <a16:creationId xmlns:a16="http://schemas.microsoft.com/office/drawing/2014/main" id="{6D1FDD1E-1574-F04E-BD83-AD67C53D46A7}"/>
                </a:ext>
              </a:extLst>
            </p:cNvPr>
            <p:cNvSpPr>
              <a:spLocks noChangeAspect="1"/>
            </p:cNvSpPr>
            <p:nvPr/>
          </p:nvSpPr>
          <p:spPr bwMode="gray">
            <a:xfrm rot="5400000" flipH="1">
              <a:off x="3873543" y="3081538"/>
              <a:ext cx="182880" cy="157655"/>
            </a:xfrm>
            <a:prstGeom prst="triangle">
              <a:avLst/>
            </a:prstGeom>
            <a:solidFill>
              <a:schemeClr val="accent6"/>
            </a:solidFill>
            <a:ln w="1905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0" name="Isosceles Triangle 111">
              <a:extLst>
                <a:ext uri="{FF2B5EF4-FFF2-40B4-BE49-F238E27FC236}">
                  <a16:creationId xmlns:a16="http://schemas.microsoft.com/office/drawing/2014/main" id="{916319DB-AE0B-AA46-88DD-0388DD412C55}"/>
                </a:ext>
              </a:extLst>
            </p:cNvPr>
            <p:cNvSpPr>
              <a:spLocks noChangeAspect="1"/>
            </p:cNvSpPr>
            <p:nvPr/>
          </p:nvSpPr>
          <p:spPr bwMode="gray">
            <a:xfrm rot="5400000" flipH="1">
              <a:off x="3880286" y="3573660"/>
              <a:ext cx="182880" cy="157655"/>
            </a:xfrm>
            <a:prstGeom prst="triangle">
              <a:avLst/>
            </a:prstGeom>
            <a:solidFill>
              <a:schemeClr val="accent6"/>
            </a:solidFill>
            <a:ln w="1905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85" name="Rectangle 84">
            <a:extLst>
              <a:ext uri="{FF2B5EF4-FFF2-40B4-BE49-F238E27FC236}">
                <a16:creationId xmlns:a16="http://schemas.microsoft.com/office/drawing/2014/main" id="{4C46D5CD-9D01-B542-B13E-6D85DCD68C55}"/>
              </a:ext>
            </a:extLst>
          </p:cNvPr>
          <p:cNvSpPr/>
          <p:nvPr/>
        </p:nvSpPr>
        <p:spPr bwMode="gray">
          <a:xfrm rot="16200000">
            <a:off x="2799976" y="1190653"/>
            <a:ext cx="790899" cy="6410753"/>
          </a:xfrm>
          <a:prstGeom prst="rect">
            <a:avLst/>
          </a:prstGeom>
          <a:solidFill>
            <a:srgbClr val="004A8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 dirty="0"/>
          </a:p>
        </p:txBody>
      </p:sp>
      <p:sp>
        <p:nvSpPr>
          <p:cNvPr id="92" name="TextBox 91">
            <a:extLst>
              <a:ext uri="{FF2B5EF4-FFF2-40B4-BE49-F238E27FC236}">
                <a16:creationId xmlns:a16="http://schemas.microsoft.com/office/drawing/2014/main" id="{3B15ADE4-7F4B-8340-A397-8FF00D85049A}"/>
              </a:ext>
            </a:extLst>
          </p:cNvPr>
          <p:cNvSpPr txBox="1"/>
          <p:nvPr/>
        </p:nvSpPr>
        <p:spPr>
          <a:xfrm>
            <a:off x="442671" y="4326584"/>
            <a:ext cx="1807510" cy="138499"/>
          </a:xfrm>
          <a:prstGeom prst="rect">
            <a:avLst/>
          </a:prstGeom>
          <a:noFill/>
          <a:ln>
            <a:noFill/>
          </a:ln>
        </p:spPr>
        <p:txBody>
          <a:bodyPr wrap="square" lIns="0" tIns="0" rIns="0" bIns="0" rtlCol="0">
            <a:spAutoFit/>
          </a:bodyPr>
          <a:lstStyle/>
          <a:p>
            <a:r>
              <a:rPr lang="en-US" sz="900" b="1" dirty="0">
                <a:solidFill>
                  <a:schemeClr val="bg1"/>
                </a:solidFill>
                <a:ea typeface="Verdana" panose="020B0604030504040204" pitchFamily="34" charset="0"/>
              </a:rPr>
              <a:t>Examining Factors:  </a:t>
            </a:r>
          </a:p>
        </p:txBody>
      </p:sp>
      <p:sp>
        <p:nvSpPr>
          <p:cNvPr id="5" name="TextBox 4">
            <a:extLst>
              <a:ext uri="{FF2B5EF4-FFF2-40B4-BE49-F238E27FC236}">
                <a16:creationId xmlns:a16="http://schemas.microsoft.com/office/drawing/2014/main" id="{F7B1F4A2-02A2-3842-A7BA-718665E3F1B3}"/>
              </a:ext>
            </a:extLst>
          </p:cNvPr>
          <p:cNvSpPr txBox="1"/>
          <p:nvPr/>
        </p:nvSpPr>
        <p:spPr>
          <a:xfrm>
            <a:off x="2103216" y="4189799"/>
            <a:ext cx="1868510" cy="369332"/>
          </a:xfrm>
          <a:prstGeom prst="rect">
            <a:avLst/>
          </a:prstGeom>
          <a:noFill/>
        </p:spPr>
        <p:txBody>
          <a:bodyPr wrap="square" lIns="0" tIns="0" rIns="0" bIns="0" rtlCol="0">
            <a:spAutoFit/>
          </a:bodyPr>
          <a:lstStyle/>
          <a:p>
            <a:pPr marL="192024" indent="-171450">
              <a:buFont typeface="Arial" panose="020B0604020202020204" pitchFamily="34" charset="0"/>
              <a:buChar char="•"/>
            </a:pPr>
            <a:r>
              <a:rPr lang="en-US" sz="800" dirty="0">
                <a:solidFill>
                  <a:schemeClr val="bg1"/>
                </a:solidFill>
              </a:rPr>
              <a:t>Major Interests</a:t>
            </a:r>
          </a:p>
          <a:p>
            <a:pPr marL="192024" indent="-171450">
              <a:buFont typeface="Arial" panose="020B0604020202020204" pitchFamily="34" charset="0"/>
              <a:buChar char="•"/>
            </a:pPr>
            <a:r>
              <a:rPr lang="en-US" sz="800" dirty="0">
                <a:solidFill>
                  <a:schemeClr val="bg1"/>
                </a:solidFill>
              </a:rPr>
              <a:t>Ethnic Background</a:t>
            </a:r>
          </a:p>
          <a:p>
            <a:pPr marL="192024" indent="-171450">
              <a:buFont typeface="Arial" panose="020B0604020202020204" pitchFamily="34" charset="0"/>
              <a:buChar char="•"/>
            </a:pPr>
            <a:r>
              <a:rPr lang="en-US" sz="800" dirty="0">
                <a:solidFill>
                  <a:schemeClr val="bg1"/>
                </a:solidFill>
              </a:rPr>
              <a:t>School preferences</a:t>
            </a:r>
          </a:p>
        </p:txBody>
      </p:sp>
      <p:sp>
        <p:nvSpPr>
          <p:cNvPr id="93" name="TextBox 92">
            <a:extLst>
              <a:ext uri="{FF2B5EF4-FFF2-40B4-BE49-F238E27FC236}">
                <a16:creationId xmlns:a16="http://schemas.microsoft.com/office/drawing/2014/main" id="{40267CA3-9AFC-754D-92B0-25CA6C9259CC}"/>
              </a:ext>
            </a:extLst>
          </p:cNvPr>
          <p:cNvSpPr txBox="1"/>
          <p:nvPr/>
        </p:nvSpPr>
        <p:spPr>
          <a:xfrm>
            <a:off x="3820405" y="4189799"/>
            <a:ext cx="1868510" cy="369332"/>
          </a:xfrm>
          <a:prstGeom prst="rect">
            <a:avLst/>
          </a:prstGeom>
          <a:noFill/>
        </p:spPr>
        <p:txBody>
          <a:bodyPr wrap="square" lIns="0" tIns="0" rIns="0" bIns="0" rtlCol="0">
            <a:spAutoFit/>
          </a:bodyPr>
          <a:lstStyle/>
          <a:p>
            <a:pPr marL="192024" indent="-171450">
              <a:buFont typeface="Arial" panose="020B0604020202020204" pitchFamily="34" charset="0"/>
              <a:buChar char="•"/>
            </a:pPr>
            <a:r>
              <a:rPr lang="en-US" sz="800" dirty="0">
                <a:solidFill>
                  <a:schemeClr val="bg1"/>
                </a:solidFill>
              </a:rPr>
              <a:t>First Generation status</a:t>
            </a:r>
          </a:p>
          <a:p>
            <a:pPr marL="192024" indent="-171450">
              <a:buFont typeface="Arial" panose="020B0604020202020204" pitchFamily="34" charset="0"/>
              <a:buChar char="•"/>
            </a:pPr>
            <a:r>
              <a:rPr lang="en-US" sz="800" dirty="0">
                <a:solidFill>
                  <a:schemeClr val="bg1"/>
                </a:solidFill>
              </a:rPr>
              <a:t>National Origin</a:t>
            </a:r>
          </a:p>
          <a:p>
            <a:pPr marL="192024" indent="-171450">
              <a:buFont typeface="Arial" panose="020B0604020202020204" pitchFamily="34" charset="0"/>
              <a:buChar char="•"/>
            </a:pPr>
            <a:r>
              <a:rPr lang="en-US" sz="800" dirty="0">
                <a:solidFill>
                  <a:schemeClr val="bg1"/>
                </a:solidFill>
              </a:rPr>
              <a:t>First Available date</a:t>
            </a:r>
            <a:endParaRPr lang="en-US" sz="800" dirty="0"/>
          </a:p>
        </p:txBody>
      </p:sp>
    </p:spTree>
    <p:extLst>
      <p:ext uri="{BB962C8B-B14F-4D97-AF65-F5344CB8AC3E}">
        <p14:creationId xmlns:p14="http://schemas.microsoft.com/office/powerpoint/2010/main" val="12402351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193" y="317005"/>
            <a:ext cx="5623065" cy="249299"/>
          </a:xfrm>
        </p:spPr>
        <p:txBody>
          <a:bodyPr/>
          <a:lstStyle/>
          <a:p>
            <a:r>
              <a:rPr lang="en-US" dirty="0"/>
              <a:t>Don’t Throw Marketing Out With the Bathwater</a:t>
            </a:r>
          </a:p>
        </p:txBody>
      </p:sp>
      <p:sp>
        <p:nvSpPr>
          <p:cNvPr id="7" name="Rectangle 6"/>
          <p:cNvSpPr/>
          <p:nvPr/>
        </p:nvSpPr>
        <p:spPr bwMode="gray">
          <a:xfrm>
            <a:off x="2224751" y="1973054"/>
            <a:ext cx="1910879" cy="2015937"/>
          </a:xfrm>
          <a:prstGeom prst="rect">
            <a:avLst/>
          </a:prstGeom>
          <a:noFill/>
          <a:ln w="635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err="1">
              <a:solidFill>
                <a:schemeClr val="bg1"/>
              </a:solidFill>
            </a:endParaRPr>
          </a:p>
        </p:txBody>
      </p:sp>
      <p:sp>
        <p:nvSpPr>
          <p:cNvPr id="8" name="Rectangle 7"/>
          <p:cNvSpPr/>
          <p:nvPr/>
        </p:nvSpPr>
        <p:spPr bwMode="gray">
          <a:xfrm>
            <a:off x="4271436" y="1973055"/>
            <a:ext cx="1910879" cy="2015935"/>
          </a:xfrm>
          <a:prstGeom prst="rect">
            <a:avLst/>
          </a:prstGeom>
          <a:noFill/>
          <a:ln w="635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err="1">
              <a:solidFill>
                <a:schemeClr val="bg1"/>
              </a:solidFill>
            </a:endParaRPr>
          </a:p>
        </p:txBody>
      </p:sp>
      <p:sp>
        <p:nvSpPr>
          <p:cNvPr id="9" name="Rectangle 8"/>
          <p:cNvSpPr/>
          <p:nvPr/>
        </p:nvSpPr>
        <p:spPr bwMode="gray">
          <a:xfrm>
            <a:off x="206746" y="1973053"/>
            <a:ext cx="1910879" cy="2015937"/>
          </a:xfrm>
          <a:prstGeom prst="rect">
            <a:avLst/>
          </a:prstGeom>
          <a:noFill/>
          <a:ln w="635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err="1">
              <a:solidFill>
                <a:schemeClr val="bg1"/>
              </a:solidFill>
            </a:endParaRPr>
          </a:p>
        </p:txBody>
      </p:sp>
      <p:sp>
        <p:nvSpPr>
          <p:cNvPr id="11" name="TextBox 10"/>
          <p:cNvSpPr txBox="1"/>
          <p:nvPr/>
        </p:nvSpPr>
        <p:spPr bwMode="gray">
          <a:xfrm>
            <a:off x="591919" y="1428077"/>
            <a:ext cx="4999612" cy="169277"/>
          </a:xfrm>
          <a:prstGeom prst="rect">
            <a:avLst/>
          </a:prstGeom>
          <a:noFill/>
        </p:spPr>
        <p:txBody>
          <a:bodyPr wrap="square" lIns="0" tIns="0" rIns="0" bIns="0" rtlCol="0">
            <a:spAutoFit/>
          </a:bodyPr>
          <a:lstStyle/>
          <a:p>
            <a:pPr algn="ctr"/>
            <a:r>
              <a:rPr lang="en-US" sz="1100" b="1" dirty="0">
                <a:solidFill>
                  <a:schemeClr val="accent4"/>
                </a:solidFill>
              </a:rPr>
              <a:t>Student segments have more in common than you might think.</a:t>
            </a:r>
          </a:p>
        </p:txBody>
      </p:sp>
      <p:sp>
        <p:nvSpPr>
          <p:cNvPr id="12" name="Rectangle 11"/>
          <p:cNvSpPr/>
          <p:nvPr/>
        </p:nvSpPr>
        <p:spPr bwMode="gray">
          <a:xfrm>
            <a:off x="99854" y="1757612"/>
            <a:ext cx="1436034" cy="338554"/>
          </a:xfrm>
          <a:prstGeom prst="rect">
            <a:avLst/>
          </a:prstGeom>
          <a:solidFill>
            <a:schemeClr val="bg1"/>
          </a:solidFill>
        </p:spPr>
        <p:txBody>
          <a:bodyPr wrap="none">
            <a:spAutoFit/>
          </a:bodyPr>
          <a:lstStyle/>
          <a:p>
            <a:r>
              <a:rPr lang="en-US" sz="1600" dirty="0">
                <a:solidFill>
                  <a:schemeClr val="accent6"/>
                </a:solidFill>
                <a:latin typeface="+mj-lt"/>
              </a:rPr>
              <a:t>Shared Goals</a:t>
            </a:r>
          </a:p>
        </p:txBody>
      </p:sp>
      <p:sp>
        <p:nvSpPr>
          <p:cNvPr id="13" name="Rectangle 12"/>
          <p:cNvSpPr/>
          <p:nvPr/>
        </p:nvSpPr>
        <p:spPr bwMode="gray">
          <a:xfrm>
            <a:off x="2124839" y="1757612"/>
            <a:ext cx="2031133" cy="338554"/>
          </a:xfrm>
          <a:prstGeom prst="rect">
            <a:avLst/>
          </a:prstGeom>
          <a:solidFill>
            <a:schemeClr val="bg1"/>
          </a:solidFill>
        </p:spPr>
        <p:txBody>
          <a:bodyPr wrap="none">
            <a:spAutoFit/>
          </a:bodyPr>
          <a:lstStyle/>
          <a:p>
            <a:r>
              <a:rPr lang="en-US" sz="1600" dirty="0">
                <a:solidFill>
                  <a:schemeClr val="accent6"/>
                </a:solidFill>
                <a:latin typeface="+mj-lt"/>
              </a:rPr>
              <a:t>Similar Background</a:t>
            </a:r>
          </a:p>
        </p:txBody>
      </p:sp>
      <p:sp>
        <p:nvSpPr>
          <p:cNvPr id="14" name="Rectangle 13"/>
          <p:cNvSpPr/>
          <p:nvPr/>
        </p:nvSpPr>
        <p:spPr bwMode="gray">
          <a:xfrm>
            <a:off x="4164543" y="1757612"/>
            <a:ext cx="1461682" cy="338554"/>
          </a:xfrm>
          <a:prstGeom prst="rect">
            <a:avLst/>
          </a:prstGeom>
          <a:solidFill>
            <a:schemeClr val="bg1"/>
          </a:solidFill>
        </p:spPr>
        <p:txBody>
          <a:bodyPr wrap="none">
            <a:spAutoFit/>
          </a:bodyPr>
          <a:lstStyle/>
          <a:p>
            <a:r>
              <a:rPr lang="en-US" sz="1600" dirty="0">
                <a:solidFill>
                  <a:schemeClr val="accent6"/>
                </a:solidFill>
                <a:latin typeface="+mj-lt"/>
              </a:rPr>
              <a:t>Like Behavior</a:t>
            </a:r>
          </a:p>
        </p:txBody>
      </p:sp>
      <p:sp>
        <p:nvSpPr>
          <p:cNvPr id="32" name="Text Placeholder 12"/>
          <p:cNvSpPr txBox="1">
            <a:spLocks/>
          </p:cNvSpPr>
          <p:nvPr/>
        </p:nvSpPr>
        <p:spPr bwMode="gray">
          <a:xfrm>
            <a:off x="292299" y="2159225"/>
            <a:ext cx="1796645" cy="2015936"/>
          </a:xfrm>
          <a:prstGeom prst="rect">
            <a:avLst/>
          </a:prstGeom>
        </p:spPr>
        <p:txBody>
          <a:bodyPr vert="horz" wrap="square" lIns="0" tIns="0" rIns="0" bIns="0" rtlCol="0">
            <a:spAutoFit/>
          </a:bodyPr>
          <a:lstStyle>
            <a:lvl1pPr marL="112713" indent="-112713"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1pPr>
            <a:lvl2pPr marL="230188" indent="-117475"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2pPr>
            <a:lvl3pPr marL="342900" indent="-112713"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3pPr>
            <a:lvl4pPr marL="458788" indent="-115888"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4pPr>
            <a:lvl5pPr marL="571500" indent="-112713" algn="l" defTabSz="1018879" rtl="0" eaLnBrk="1" latinLnBrk="0" hangingPunct="1">
              <a:spcBef>
                <a:spcPts val="500"/>
              </a:spcBef>
              <a:buClr>
                <a:schemeClr val="tx1"/>
              </a:buClr>
              <a:buFont typeface="Arial" pitchFamily="34" charset="0"/>
              <a:buChar char="•"/>
              <a:defRPr sz="900" kern="1200" baseline="0">
                <a:solidFill>
                  <a:schemeClr val="tx1"/>
                </a:solidFill>
                <a:latin typeface="+mn-lt"/>
                <a:ea typeface="+mn-ea"/>
                <a:cs typeface="+mn-cs"/>
              </a:defRPr>
            </a:lvl5pPr>
            <a:lvl6pPr marL="685800" indent="-111125" algn="l" defTabSz="1018879" rtl="0" eaLnBrk="1" latinLnBrk="0" hangingPunct="1">
              <a:spcBef>
                <a:spcPts val="500"/>
              </a:spcBef>
              <a:buClr>
                <a:schemeClr val="tx1"/>
              </a:buClr>
              <a:buFont typeface="Arial" panose="020B0604020202020204" pitchFamily="34" charset="0"/>
              <a:buChar char="–"/>
              <a:defRPr sz="900" kern="1200">
                <a:solidFill>
                  <a:schemeClr val="tx1"/>
                </a:solidFill>
                <a:latin typeface="+mn-lt"/>
                <a:ea typeface="+mn-ea"/>
                <a:cs typeface="+mn-cs"/>
              </a:defRPr>
            </a:lvl6pPr>
            <a:lvl7pPr marL="796925" indent="-107950"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7pPr>
            <a:lvl8pPr marL="914400" indent="-115888"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8pPr>
            <a:lvl9pPr marL="1030288" indent="-115888" algn="l" defTabSz="1018879" rtl="0" eaLnBrk="1" latinLnBrk="0" hangingPunct="1">
              <a:spcBef>
                <a:spcPts val="500"/>
              </a:spcBef>
              <a:buClr>
                <a:schemeClr val="tx1"/>
              </a:buClr>
              <a:buFont typeface="Arial" pitchFamily="34" charset="0"/>
              <a:buChar char="•"/>
              <a:defRPr sz="900" kern="1200" baseline="0">
                <a:solidFill>
                  <a:schemeClr val="tx1"/>
                </a:solidFill>
                <a:latin typeface="+mn-lt"/>
                <a:ea typeface="+mn-ea"/>
                <a:cs typeface="+mn-cs"/>
              </a:defRPr>
            </a:lvl9pPr>
          </a:lstStyle>
          <a:p>
            <a:pPr marL="171450" lvl="0" indent="-171450" defTabSz="403258">
              <a:spcBef>
                <a:spcPts val="0"/>
              </a:spcBef>
            </a:pPr>
            <a:r>
              <a:rPr lang="en-US" sz="800" dirty="0">
                <a:solidFill>
                  <a:srgbClr val="4F5861"/>
                </a:solidFill>
              </a:rPr>
              <a:t>Broad degree interests</a:t>
            </a:r>
          </a:p>
          <a:p>
            <a:pPr marL="171450" lvl="0" indent="-171450" defTabSz="403258">
              <a:spcBef>
                <a:spcPts val="0"/>
              </a:spcBef>
            </a:pPr>
            <a:r>
              <a:rPr lang="en-US" sz="800" dirty="0">
                <a:solidFill>
                  <a:srgbClr val="4F5861"/>
                </a:solidFill>
              </a:rPr>
              <a:t>Uncertainty about where to enroll</a:t>
            </a:r>
          </a:p>
          <a:p>
            <a:pPr marL="171450" indent="-171450" defTabSz="403258">
              <a:spcBef>
                <a:spcPts val="0"/>
              </a:spcBef>
            </a:pPr>
            <a:r>
              <a:rPr lang="en-US" sz="800" dirty="0">
                <a:solidFill>
                  <a:srgbClr val="4F5861"/>
                </a:solidFill>
              </a:rPr>
              <a:t>Very similar wants when it comes to the quality and type of campus</a:t>
            </a:r>
          </a:p>
          <a:p>
            <a:pPr marL="171450" indent="-171450" defTabSz="403258">
              <a:spcBef>
                <a:spcPts val="0"/>
              </a:spcBef>
            </a:pPr>
            <a:r>
              <a:rPr lang="en-US" sz="800" dirty="0">
                <a:solidFill>
                  <a:srgbClr val="4F5861"/>
                </a:solidFill>
              </a:rPr>
              <a:t>Highly developed sense of purpose</a:t>
            </a:r>
          </a:p>
          <a:p>
            <a:pPr marL="171450" indent="-171450" defTabSz="403258">
              <a:spcBef>
                <a:spcPts val="0"/>
              </a:spcBef>
            </a:pPr>
            <a:r>
              <a:rPr lang="en-US" sz="800" dirty="0">
                <a:solidFill>
                  <a:srgbClr val="4F5861"/>
                </a:solidFill>
              </a:rPr>
              <a:t>Concerned about the  affordability of tuition</a:t>
            </a:r>
          </a:p>
          <a:p>
            <a:pPr marL="171450" indent="-171450" defTabSz="403258">
              <a:spcBef>
                <a:spcPts val="0"/>
              </a:spcBef>
            </a:pPr>
            <a:r>
              <a:rPr lang="en-US" sz="800" dirty="0">
                <a:solidFill>
                  <a:srgbClr val="4F5861"/>
                </a:solidFill>
              </a:rPr>
              <a:t>Want their college experience to reflect their strong belief in social responsibility</a:t>
            </a:r>
          </a:p>
          <a:p>
            <a:pPr marL="171450" indent="-171450" defTabSz="403258">
              <a:spcBef>
                <a:spcPts val="0"/>
              </a:spcBef>
            </a:pPr>
            <a:endParaRPr lang="en-US" sz="800" dirty="0">
              <a:solidFill>
                <a:srgbClr val="4F5861"/>
              </a:solidFill>
            </a:endParaRPr>
          </a:p>
          <a:p>
            <a:pPr marL="171450" indent="-171450" defTabSz="403258">
              <a:spcBef>
                <a:spcPts val="0"/>
              </a:spcBef>
            </a:pPr>
            <a:endParaRPr lang="en-US" sz="800" dirty="0">
              <a:solidFill>
                <a:srgbClr val="4F5861"/>
              </a:solidFill>
            </a:endParaRPr>
          </a:p>
          <a:p>
            <a:pPr marL="171450" indent="-171450" defTabSz="403258">
              <a:spcBef>
                <a:spcPts val="0"/>
              </a:spcBef>
            </a:pPr>
            <a:endParaRPr lang="en-US" sz="1100" dirty="0">
              <a:solidFill>
                <a:srgbClr val="4F5861"/>
              </a:solidFill>
            </a:endParaRPr>
          </a:p>
        </p:txBody>
      </p:sp>
      <p:sp>
        <p:nvSpPr>
          <p:cNvPr id="29" name="Text Placeholder 12">
            <a:extLst>
              <a:ext uri="{FF2B5EF4-FFF2-40B4-BE49-F238E27FC236}">
                <a16:creationId xmlns:a16="http://schemas.microsoft.com/office/drawing/2014/main" id="{00FEF8C3-E582-41A3-A45D-12E09F893CEE}"/>
              </a:ext>
            </a:extLst>
          </p:cNvPr>
          <p:cNvSpPr txBox="1">
            <a:spLocks/>
          </p:cNvSpPr>
          <p:nvPr/>
        </p:nvSpPr>
        <p:spPr bwMode="gray">
          <a:xfrm>
            <a:off x="2310305" y="2139008"/>
            <a:ext cx="1768081" cy="1600438"/>
          </a:xfrm>
          <a:prstGeom prst="rect">
            <a:avLst/>
          </a:prstGeom>
        </p:spPr>
        <p:txBody>
          <a:bodyPr vert="horz" wrap="square" lIns="0" tIns="0" rIns="0" bIns="0" rtlCol="0">
            <a:spAutoFit/>
          </a:bodyPr>
          <a:lstStyle>
            <a:lvl1pPr marL="112713" indent="-112713"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1pPr>
            <a:lvl2pPr marL="230188" indent="-117475"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2pPr>
            <a:lvl3pPr marL="342900" indent="-112713"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3pPr>
            <a:lvl4pPr marL="458788" indent="-115888"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4pPr>
            <a:lvl5pPr marL="571500" indent="-112713" algn="l" defTabSz="1018879" rtl="0" eaLnBrk="1" latinLnBrk="0" hangingPunct="1">
              <a:spcBef>
                <a:spcPts val="500"/>
              </a:spcBef>
              <a:buClr>
                <a:schemeClr val="tx1"/>
              </a:buClr>
              <a:buFont typeface="Arial" pitchFamily="34" charset="0"/>
              <a:buChar char="•"/>
              <a:defRPr sz="900" kern="1200" baseline="0">
                <a:solidFill>
                  <a:schemeClr val="tx1"/>
                </a:solidFill>
                <a:latin typeface="+mn-lt"/>
                <a:ea typeface="+mn-ea"/>
                <a:cs typeface="+mn-cs"/>
              </a:defRPr>
            </a:lvl5pPr>
            <a:lvl6pPr marL="685800" indent="-111125" algn="l" defTabSz="1018879" rtl="0" eaLnBrk="1" latinLnBrk="0" hangingPunct="1">
              <a:spcBef>
                <a:spcPts val="500"/>
              </a:spcBef>
              <a:buClr>
                <a:schemeClr val="tx1"/>
              </a:buClr>
              <a:buFont typeface="Arial" panose="020B0604020202020204" pitchFamily="34" charset="0"/>
              <a:buChar char="–"/>
              <a:defRPr sz="900" kern="1200">
                <a:solidFill>
                  <a:schemeClr val="tx1"/>
                </a:solidFill>
                <a:latin typeface="+mn-lt"/>
                <a:ea typeface="+mn-ea"/>
                <a:cs typeface="+mn-cs"/>
              </a:defRPr>
            </a:lvl6pPr>
            <a:lvl7pPr marL="796925" indent="-107950"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7pPr>
            <a:lvl8pPr marL="914400" indent="-115888"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8pPr>
            <a:lvl9pPr marL="1030288" indent="-115888" algn="l" defTabSz="1018879" rtl="0" eaLnBrk="1" latinLnBrk="0" hangingPunct="1">
              <a:spcBef>
                <a:spcPts val="500"/>
              </a:spcBef>
              <a:buClr>
                <a:schemeClr val="tx1"/>
              </a:buClr>
              <a:buFont typeface="Arial" pitchFamily="34" charset="0"/>
              <a:buChar char="•"/>
              <a:defRPr sz="900" kern="1200" baseline="0">
                <a:solidFill>
                  <a:schemeClr val="tx1"/>
                </a:solidFill>
                <a:latin typeface="+mn-lt"/>
                <a:ea typeface="+mn-ea"/>
                <a:cs typeface="+mn-cs"/>
              </a:defRPr>
            </a:lvl9pPr>
          </a:lstStyle>
          <a:p>
            <a:pPr defTabSz="403258">
              <a:spcBef>
                <a:spcPts val="0"/>
              </a:spcBef>
            </a:pPr>
            <a:r>
              <a:rPr lang="en-US" sz="800" dirty="0">
                <a:solidFill>
                  <a:srgbClr val="4F5861"/>
                </a:solidFill>
              </a:rPr>
              <a:t>Come from a wide range of socio-economic backgrounds</a:t>
            </a:r>
          </a:p>
          <a:p>
            <a:pPr defTabSz="403258">
              <a:spcBef>
                <a:spcPts val="0"/>
              </a:spcBef>
            </a:pPr>
            <a:r>
              <a:rPr lang="en-US" sz="800" dirty="0">
                <a:solidFill>
                  <a:srgbClr val="4F5861"/>
                </a:solidFill>
              </a:rPr>
              <a:t>Have remarkably similar budgets</a:t>
            </a:r>
          </a:p>
          <a:p>
            <a:pPr defTabSz="403258">
              <a:spcBef>
                <a:spcPts val="0"/>
              </a:spcBef>
            </a:pPr>
            <a:r>
              <a:rPr lang="en-US" sz="800" dirty="0">
                <a:solidFill>
                  <a:srgbClr val="4F5861"/>
                </a:solidFill>
              </a:rPr>
              <a:t>Apply for, and expect to receive funds both from loans as well as scholarships and grants</a:t>
            </a:r>
          </a:p>
          <a:p>
            <a:pPr defTabSz="403258">
              <a:spcBef>
                <a:spcPts val="0"/>
              </a:spcBef>
            </a:pPr>
            <a:r>
              <a:rPr lang="en-US" sz="800" dirty="0">
                <a:solidFill>
                  <a:srgbClr val="4F5861"/>
                </a:solidFill>
              </a:rPr>
              <a:t>Are culturally diverse</a:t>
            </a:r>
          </a:p>
          <a:p>
            <a:pPr defTabSz="403258">
              <a:spcBef>
                <a:spcPts val="0"/>
              </a:spcBef>
            </a:pPr>
            <a:r>
              <a:rPr lang="en-US" sz="800" dirty="0">
                <a:solidFill>
                  <a:srgbClr val="4F5861"/>
                </a:solidFill>
              </a:rPr>
              <a:t>Receptive to digital as well as traditional (mail and email) communication channels</a:t>
            </a:r>
          </a:p>
          <a:p>
            <a:pPr defTabSz="403258">
              <a:spcBef>
                <a:spcPts val="0"/>
              </a:spcBef>
            </a:pPr>
            <a:endParaRPr lang="en-US" sz="800" dirty="0">
              <a:solidFill>
                <a:srgbClr val="4F5861"/>
              </a:solidFill>
            </a:endParaRPr>
          </a:p>
          <a:p>
            <a:pPr defTabSz="403258">
              <a:spcBef>
                <a:spcPts val="0"/>
              </a:spcBef>
            </a:pPr>
            <a:endParaRPr lang="en-US" sz="800" dirty="0">
              <a:solidFill>
                <a:srgbClr val="4F5861"/>
              </a:solidFill>
            </a:endParaRPr>
          </a:p>
        </p:txBody>
      </p:sp>
      <p:sp>
        <p:nvSpPr>
          <p:cNvPr id="30" name="Text Placeholder 12">
            <a:extLst>
              <a:ext uri="{FF2B5EF4-FFF2-40B4-BE49-F238E27FC236}">
                <a16:creationId xmlns:a16="http://schemas.microsoft.com/office/drawing/2014/main" id="{F488EC39-2556-4239-A5B6-C76C6A6B4275}"/>
              </a:ext>
            </a:extLst>
          </p:cNvPr>
          <p:cNvSpPr txBox="1">
            <a:spLocks/>
          </p:cNvSpPr>
          <p:nvPr/>
        </p:nvSpPr>
        <p:spPr bwMode="gray">
          <a:xfrm>
            <a:off x="4356831" y="2139035"/>
            <a:ext cx="1751670" cy="1723549"/>
          </a:xfrm>
          <a:prstGeom prst="rect">
            <a:avLst/>
          </a:prstGeom>
        </p:spPr>
        <p:txBody>
          <a:bodyPr vert="horz" wrap="square" lIns="0" tIns="0" rIns="0" bIns="0" rtlCol="0">
            <a:spAutoFit/>
          </a:bodyPr>
          <a:lstStyle>
            <a:lvl1pPr marL="112713" indent="-112713"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1pPr>
            <a:lvl2pPr marL="230188" indent="-117475"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2pPr>
            <a:lvl3pPr marL="342900" indent="-112713"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3pPr>
            <a:lvl4pPr marL="458788" indent="-115888"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4pPr>
            <a:lvl5pPr marL="571500" indent="-112713" algn="l" defTabSz="1018879" rtl="0" eaLnBrk="1" latinLnBrk="0" hangingPunct="1">
              <a:spcBef>
                <a:spcPts val="500"/>
              </a:spcBef>
              <a:buClr>
                <a:schemeClr val="tx1"/>
              </a:buClr>
              <a:buFont typeface="Arial" pitchFamily="34" charset="0"/>
              <a:buChar char="•"/>
              <a:defRPr sz="900" kern="1200" baseline="0">
                <a:solidFill>
                  <a:schemeClr val="tx1"/>
                </a:solidFill>
                <a:latin typeface="+mn-lt"/>
                <a:ea typeface="+mn-ea"/>
                <a:cs typeface="+mn-cs"/>
              </a:defRPr>
            </a:lvl5pPr>
            <a:lvl6pPr marL="685800" indent="-111125" algn="l" defTabSz="1018879" rtl="0" eaLnBrk="1" latinLnBrk="0" hangingPunct="1">
              <a:spcBef>
                <a:spcPts val="500"/>
              </a:spcBef>
              <a:buClr>
                <a:schemeClr val="tx1"/>
              </a:buClr>
              <a:buFont typeface="Arial" panose="020B0604020202020204" pitchFamily="34" charset="0"/>
              <a:buChar char="–"/>
              <a:defRPr sz="900" kern="1200">
                <a:solidFill>
                  <a:schemeClr val="tx1"/>
                </a:solidFill>
                <a:latin typeface="+mn-lt"/>
                <a:ea typeface="+mn-ea"/>
                <a:cs typeface="+mn-cs"/>
              </a:defRPr>
            </a:lvl6pPr>
            <a:lvl7pPr marL="796925" indent="-107950"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7pPr>
            <a:lvl8pPr marL="914400" indent="-115888"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8pPr>
            <a:lvl9pPr marL="1030288" indent="-115888" algn="l" defTabSz="1018879" rtl="0" eaLnBrk="1" latinLnBrk="0" hangingPunct="1">
              <a:spcBef>
                <a:spcPts val="500"/>
              </a:spcBef>
              <a:buClr>
                <a:schemeClr val="tx1"/>
              </a:buClr>
              <a:buFont typeface="Arial" pitchFamily="34" charset="0"/>
              <a:buChar char="•"/>
              <a:defRPr sz="900" kern="1200" baseline="0">
                <a:solidFill>
                  <a:schemeClr val="tx1"/>
                </a:solidFill>
                <a:latin typeface="+mn-lt"/>
                <a:ea typeface="+mn-ea"/>
                <a:cs typeface="+mn-cs"/>
              </a:defRPr>
            </a:lvl9pPr>
          </a:lstStyle>
          <a:p>
            <a:pPr marL="171450" lvl="0" indent="-171450" defTabSz="403258">
              <a:spcBef>
                <a:spcPts val="0"/>
              </a:spcBef>
            </a:pPr>
            <a:r>
              <a:rPr lang="en-US" sz="800" dirty="0">
                <a:solidFill>
                  <a:srgbClr val="4F5861"/>
                </a:solidFill>
              </a:rPr>
              <a:t>Majority eventually enroll in schools within 150 miles of where they live</a:t>
            </a:r>
          </a:p>
          <a:p>
            <a:pPr marL="171450" indent="-171450" defTabSz="403258">
              <a:spcBef>
                <a:spcPts val="0"/>
              </a:spcBef>
            </a:pPr>
            <a:r>
              <a:rPr lang="en-US" sz="800" dirty="0">
                <a:solidFill>
                  <a:srgbClr val="4F5861"/>
                </a:solidFill>
              </a:rPr>
              <a:t>Prepare for college by volunteering, studying hard, and having fun</a:t>
            </a:r>
          </a:p>
          <a:p>
            <a:pPr marL="171450" indent="-171450" defTabSz="403258">
              <a:spcBef>
                <a:spcPts val="0"/>
              </a:spcBef>
            </a:pPr>
            <a:r>
              <a:rPr lang="en-US" sz="800" dirty="0">
                <a:solidFill>
                  <a:srgbClr val="4F5861"/>
                </a:solidFill>
              </a:rPr>
              <a:t>Very mobile focused</a:t>
            </a:r>
          </a:p>
          <a:p>
            <a:pPr marL="171450" indent="-171450" defTabSz="403258">
              <a:spcBef>
                <a:spcPts val="0"/>
              </a:spcBef>
            </a:pPr>
            <a:r>
              <a:rPr lang="en-US" sz="800" dirty="0">
                <a:solidFill>
                  <a:srgbClr val="4F5861"/>
                </a:solidFill>
              </a:rPr>
              <a:t>Expect a frictionless digital experience</a:t>
            </a:r>
          </a:p>
          <a:p>
            <a:pPr marL="171450" indent="-171450" defTabSz="403258">
              <a:spcBef>
                <a:spcPts val="0"/>
              </a:spcBef>
            </a:pPr>
            <a:r>
              <a:rPr lang="en-US" sz="800" dirty="0">
                <a:solidFill>
                  <a:srgbClr val="4F5861"/>
                </a:solidFill>
              </a:rPr>
              <a:t>Respond to clear calls to action</a:t>
            </a:r>
          </a:p>
          <a:p>
            <a:pPr marL="171450" indent="-171450" defTabSz="403258">
              <a:spcBef>
                <a:spcPts val="0"/>
              </a:spcBef>
            </a:pPr>
            <a:r>
              <a:rPr lang="en-US" sz="800" dirty="0">
                <a:solidFill>
                  <a:srgbClr val="4F5861"/>
                </a:solidFill>
              </a:rPr>
              <a:t>Prefer authentic one-on-one communications</a:t>
            </a:r>
          </a:p>
          <a:p>
            <a:pPr marL="171450" indent="-171450" defTabSz="403258">
              <a:spcBef>
                <a:spcPts val="0"/>
              </a:spcBef>
            </a:pPr>
            <a:r>
              <a:rPr lang="en-US" sz="800" dirty="0">
                <a:solidFill>
                  <a:srgbClr val="4F5861"/>
                </a:solidFill>
              </a:rPr>
              <a:t>Are open to text-messaging</a:t>
            </a:r>
          </a:p>
        </p:txBody>
      </p:sp>
      <p:sp>
        <p:nvSpPr>
          <p:cNvPr id="15" name="Text Placeholder 2">
            <a:extLst>
              <a:ext uri="{FF2B5EF4-FFF2-40B4-BE49-F238E27FC236}">
                <a16:creationId xmlns:a16="http://schemas.microsoft.com/office/drawing/2014/main" id="{04A80C74-0AF5-B64F-AE6C-155268AC1801}"/>
              </a:ext>
            </a:extLst>
          </p:cNvPr>
          <p:cNvSpPr txBox="1">
            <a:spLocks/>
          </p:cNvSpPr>
          <p:nvPr/>
        </p:nvSpPr>
        <p:spPr bwMode="gray">
          <a:xfrm>
            <a:off x="182294" y="626519"/>
            <a:ext cx="5867400" cy="184666"/>
          </a:xfrm>
          <a:prstGeom prst="rect">
            <a:avLst/>
          </a:prstGeom>
        </p:spPr>
        <p:txBody>
          <a:bodyPr/>
          <a:lstStyle>
            <a:lvl1pPr marL="117475" indent="-117475" algn="l" defTabSz="480060" rtl="0" eaLnBrk="1" latinLnBrk="0" hangingPunct="1">
              <a:lnSpc>
                <a:spcPct val="100000"/>
              </a:lnSpc>
              <a:spcBef>
                <a:spcPts val="500"/>
              </a:spcBef>
              <a:buClrTx/>
              <a:buFont typeface="Arial" panose="020B0604020202020204" pitchFamily="34" charset="0"/>
              <a:buChar char="•"/>
              <a:defRPr sz="900" kern="1200">
                <a:solidFill>
                  <a:schemeClr val="tx1"/>
                </a:solidFill>
                <a:latin typeface="+mn-lt"/>
                <a:ea typeface="+mn-ea"/>
                <a:cs typeface="+mn-cs"/>
              </a:defRPr>
            </a:lvl1pPr>
            <a:lvl2pPr marL="228600" indent="-114300" algn="l" defTabSz="480060" rtl="0" eaLnBrk="1" latinLnBrk="0" hangingPunct="1">
              <a:lnSpc>
                <a:spcPct val="100000"/>
              </a:lnSpc>
              <a:spcBef>
                <a:spcPts val="500"/>
              </a:spcBef>
              <a:buClrTx/>
              <a:buFont typeface="Verdana" panose="020B0604030504040204" pitchFamily="34" charset="0"/>
              <a:buChar char="–"/>
              <a:defRPr sz="900" kern="1200">
                <a:solidFill>
                  <a:schemeClr val="tx1"/>
                </a:solidFill>
                <a:latin typeface="+mn-lt"/>
                <a:ea typeface="+mn-ea"/>
                <a:cs typeface="+mn-cs"/>
              </a:defRPr>
            </a:lvl2pPr>
            <a:lvl3pPr marL="342900" indent="-114300" algn="l" defTabSz="480060" rtl="0" eaLnBrk="1" latinLnBrk="0" hangingPunct="1">
              <a:lnSpc>
                <a:spcPct val="100000"/>
              </a:lnSpc>
              <a:spcBef>
                <a:spcPts val="500"/>
              </a:spcBef>
              <a:buClrTx/>
              <a:buFont typeface="Arial" panose="020B0604020202020204" pitchFamily="34" charset="0"/>
              <a:buChar char="•"/>
              <a:defRPr sz="900" kern="1200">
                <a:solidFill>
                  <a:schemeClr val="tx1"/>
                </a:solidFill>
                <a:latin typeface="+mn-lt"/>
                <a:ea typeface="+mn-ea"/>
                <a:cs typeface="+mn-cs"/>
              </a:defRPr>
            </a:lvl3pPr>
            <a:lvl4pPr marL="4572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4pPr>
            <a:lvl5pPr marL="571500" indent="-114300" algn="l" defTabSz="480060" rtl="0" eaLnBrk="1" latinLnBrk="0" hangingPunct="1">
              <a:lnSpc>
                <a:spcPct val="100000"/>
              </a:lnSpc>
              <a:spcBef>
                <a:spcPts val="500"/>
              </a:spcBef>
              <a:buFont typeface="Arial" panose="020B0604020202020204" pitchFamily="34" charset="0"/>
              <a:buChar char="•"/>
              <a:defRPr sz="9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a:lstStyle>
          <a:p>
            <a:pPr marL="0" indent="0">
              <a:buNone/>
            </a:pPr>
            <a:r>
              <a:rPr lang="en-US" sz="1200" dirty="0"/>
              <a:t>Many Marketing Best Practices Still Apply</a:t>
            </a:r>
          </a:p>
        </p:txBody>
      </p:sp>
    </p:spTree>
    <p:custDataLst>
      <p:tags r:id="rId1"/>
    </p:custDataLst>
    <p:extLst>
      <p:ext uri="{BB962C8B-B14F-4D97-AF65-F5344CB8AC3E}">
        <p14:creationId xmlns:p14="http://schemas.microsoft.com/office/powerpoint/2010/main" val="39975354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bwMode="gray"/>
        <p:txBody>
          <a:bodyPr/>
          <a:lstStyle/>
          <a:p>
            <a:r>
              <a:rPr lang="en-US" dirty="0"/>
              <a:t>Segments, Affinity Groups, and Personas Provide a Guide for Future Tests</a:t>
            </a:r>
          </a:p>
        </p:txBody>
      </p:sp>
      <p:sp>
        <p:nvSpPr>
          <p:cNvPr id="4" name="Text Placeholder 3"/>
          <p:cNvSpPr>
            <a:spLocks noGrp="1"/>
          </p:cNvSpPr>
          <p:nvPr>
            <p:ph type="body" sz="quarter" idx="12"/>
          </p:nvPr>
        </p:nvSpPr>
        <p:spPr bwMode="gray">
          <a:xfrm>
            <a:off x="266700" y="309824"/>
            <a:ext cx="5600700" cy="256480"/>
          </a:xfrm>
        </p:spPr>
        <p:txBody>
          <a:bodyPr/>
          <a:lstStyle/>
          <a:p>
            <a:r>
              <a:rPr lang="en-US" dirty="0"/>
              <a:t>Audience Analytics in Action</a:t>
            </a:r>
          </a:p>
        </p:txBody>
      </p:sp>
      <p:sp>
        <p:nvSpPr>
          <p:cNvPr id="105" name="Rectangle 104"/>
          <p:cNvSpPr/>
          <p:nvPr/>
        </p:nvSpPr>
        <p:spPr bwMode="gray">
          <a:xfrm>
            <a:off x="-12537440" y="2395178"/>
            <a:ext cx="3779520" cy="5113528"/>
          </a:xfrm>
          <a:prstGeom prst="rect">
            <a:avLst/>
          </a:prstGeom>
          <a:solidFill>
            <a:schemeClr val="bg2"/>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06" name="Rectangle 105"/>
          <p:cNvSpPr/>
          <p:nvPr/>
        </p:nvSpPr>
        <p:spPr bwMode="gray">
          <a:xfrm>
            <a:off x="-12628880" y="3313495"/>
            <a:ext cx="3972560" cy="1487883"/>
          </a:xfrm>
          <a:prstGeom prst="rect">
            <a:avLst/>
          </a:prstGeom>
          <a:solidFill>
            <a:schemeClr val="bg1"/>
          </a:solidFill>
          <a:ln w="1905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07" name="Rectangle 106"/>
          <p:cNvSpPr/>
          <p:nvPr/>
        </p:nvSpPr>
        <p:spPr bwMode="gray">
          <a:xfrm>
            <a:off x="-8492336" y="2395178"/>
            <a:ext cx="2060457" cy="5113528"/>
          </a:xfrm>
          <a:prstGeom prst="rect">
            <a:avLst/>
          </a:prstGeom>
          <a:solidFill>
            <a:schemeClr val="bg2"/>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08" name="Rectangle 107"/>
          <p:cNvSpPr/>
          <p:nvPr/>
        </p:nvSpPr>
        <p:spPr bwMode="gray">
          <a:xfrm>
            <a:off x="-15343718" y="2395178"/>
            <a:ext cx="2524683" cy="5113528"/>
          </a:xfrm>
          <a:prstGeom prst="rect">
            <a:avLst/>
          </a:prstGeom>
          <a:solidFill>
            <a:schemeClr val="bg2"/>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09" name="TextBox 108"/>
          <p:cNvSpPr txBox="1"/>
          <p:nvPr/>
        </p:nvSpPr>
        <p:spPr bwMode="gray">
          <a:xfrm>
            <a:off x="-15110866" y="2061219"/>
            <a:ext cx="2156022" cy="184666"/>
          </a:xfrm>
          <a:prstGeom prst="rect">
            <a:avLst/>
          </a:prstGeom>
          <a:noFill/>
        </p:spPr>
        <p:txBody>
          <a:bodyPr wrap="square" lIns="0" tIns="0" rIns="0" bIns="0" rtlCol="0">
            <a:sp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1200" b="0" i="0" u="none" strike="noStrike" kern="1200" cap="none" spc="0" normalizeH="0" baseline="0" noProof="0" dirty="0">
                <a:ln>
                  <a:noFill/>
                </a:ln>
                <a:solidFill>
                  <a:srgbClr val="4F5861"/>
                </a:solidFill>
                <a:effectLst/>
                <a:uLnTx/>
                <a:uFillTx/>
                <a:latin typeface="Verdana"/>
                <a:ea typeface="+mn-ea"/>
                <a:cs typeface="+mn-cs"/>
              </a:rPr>
              <a:t>A Shifting Context</a:t>
            </a:r>
            <a:endParaRPr kumimoji="0" lang="en-US" sz="1200" b="0" i="1" u="none" strike="noStrike" kern="1200" cap="none" spc="0" normalizeH="0" baseline="0" noProof="0" dirty="0">
              <a:ln>
                <a:noFill/>
              </a:ln>
              <a:solidFill>
                <a:srgbClr val="4F5861"/>
              </a:solidFill>
              <a:effectLst/>
              <a:uLnTx/>
              <a:uFillTx/>
              <a:latin typeface="Verdana"/>
              <a:ea typeface="+mn-ea"/>
              <a:cs typeface="+mn-cs"/>
            </a:endParaRPr>
          </a:p>
        </p:txBody>
      </p:sp>
      <p:sp>
        <p:nvSpPr>
          <p:cNvPr id="110" name="TextBox 109"/>
          <p:cNvSpPr txBox="1"/>
          <p:nvPr/>
        </p:nvSpPr>
        <p:spPr bwMode="gray">
          <a:xfrm>
            <a:off x="-12537440" y="2069275"/>
            <a:ext cx="3779520" cy="184666"/>
          </a:xfrm>
          <a:prstGeom prst="rect">
            <a:avLst/>
          </a:prstGeom>
          <a:noFill/>
        </p:spPr>
        <p:txBody>
          <a:bodyPr wrap="square" lIns="0" tIns="0" rIns="0" bIns="0" rtlCol="0">
            <a:sp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1200" b="0" i="0" u="none" strike="noStrike" kern="1200" cap="none" spc="0" normalizeH="0" baseline="0" noProof="0" dirty="0">
                <a:ln>
                  <a:noFill/>
                </a:ln>
                <a:solidFill>
                  <a:srgbClr val="4F5861"/>
                </a:solidFill>
                <a:effectLst/>
                <a:uLnTx/>
                <a:uFillTx/>
                <a:latin typeface="Verdana"/>
                <a:ea typeface="+mn-ea"/>
                <a:cs typeface="+mn-cs"/>
              </a:rPr>
              <a:t>A Focused Response</a:t>
            </a:r>
            <a:endParaRPr kumimoji="0" lang="en-US" sz="1200" b="0" i="1" u="none" strike="noStrike" kern="1200" cap="none" spc="0" normalizeH="0" baseline="0" noProof="0" dirty="0">
              <a:ln>
                <a:noFill/>
              </a:ln>
              <a:solidFill>
                <a:srgbClr val="4F5861"/>
              </a:solidFill>
              <a:effectLst/>
              <a:uLnTx/>
              <a:uFillTx/>
              <a:latin typeface="Verdana"/>
              <a:ea typeface="+mn-ea"/>
              <a:cs typeface="+mn-cs"/>
            </a:endParaRPr>
          </a:p>
        </p:txBody>
      </p:sp>
      <p:sp>
        <p:nvSpPr>
          <p:cNvPr id="111" name="TextBox 110"/>
          <p:cNvSpPr txBox="1"/>
          <p:nvPr/>
        </p:nvSpPr>
        <p:spPr bwMode="gray">
          <a:xfrm>
            <a:off x="-8519863" y="2084369"/>
            <a:ext cx="2156022" cy="184666"/>
          </a:xfrm>
          <a:prstGeom prst="rect">
            <a:avLst/>
          </a:prstGeom>
          <a:noFill/>
        </p:spPr>
        <p:txBody>
          <a:bodyPr wrap="square" lIns="0" tIns="0" rIns="0" bIns="0" rtlCol="0">
            <a:sp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1200" b="0" i="0" u="none" strike="noStrike" kern="1200" cap="none" spc="0" normalizeH="0" baseline="0" noProof="0" dirty="0">
                <a:ln>
                  <a:noFill/>
                </a:ln>
                <a:solidFill>
                  <a:srgbClr val="4F5861"/>
                </a:solidFill>
                <a:effectLst/>
                <a:uLnTx/>
                <a:uFillTx/>
                <a:latin typeface="Verdana"/>
                <a:ea typeface="+mn-ea"/>
                <a:cs typeface="+mn-cs"/>
              </a:rPr>
              <a:t>A Decisive Result</a:t>
            </a:r>
            <a:endParaRPr kumimoji="0" lang="en-US" sz="1200" b="0" i="1" u="none" strike="noStrike" kern="1200" cap="none" spc="0" normalizeH="0" baseline="0" noProof="0" dirty="0">
              <a:ln>
                <a:noFill/>
              </a:ln>
              <a:solidFill>
                <a:srgbClr val="4F5861"/>
              </a:solidFill>
              <a:effectLst/>
              <a:uLnTx/>
              <a:uFillTx/>
              <a:latin typeface="Verdana"/>
              <a:ea typeface="+mn-ea"/>
              <a:cs typeface="+mn-cs"/>
            </a:endParaRPr>
          </a:p>
        </p:txBody>
      </p:sp>
      <p:sp>
        <p:nvSpPr>
          <p:cNvPr id="112" name="TextBox 111"/>
          <p:cNvSpPr txBox="1"/>
          <p:nvPr/>
        </p:nvSpPr>
        <p:spPr bwMode="gray">
          <a:xfrm>
            <a:off x="-15215121" y="2543011"/>
            <a:ext cx="2371624" cy="369332"/>
          </a:xfrm>
          <a:prstGeom prst="rect">
            <a:avLst/>
          </a:prstGeom>
          <a:noFill/>
        </p:spPr>
        <p:txBody>
          <a:bodyPr wrap="square" lIns="0" tIns="0" rIns="0" bIns="0" rtlCol="0">
            <a:sp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1200" b="0" i="0" u="none" strike="noStrike" kern="1200" cap="none" spc="0" normalizeH="0" baseline="0" noProof="0" dirty="0">
                <a:ln>
                  <a:noFill/>
                </a:ln>
                <a:solidFill>
                  <a:srgbClr val="4F5861"/>
                </a:solidFill>
                <a:effectLst/>
                <a:uLnTx/>
                <a:uFillTx/>
                <a:latin typeface="Verdana"/>
                <a:ea typeface="+mn-ea"/>
                <a:cs typeface="+mn-cs"/>
              </a:rPr>
              <a:t>Rise of the Small-Scale Campaign Donor</a:t>
            </a:r>
            <a:endParaRPr kumimoji="0" lang="en-US" sz="1200" b="0" i="1" u="none" strike="noStrike" kern="1200" cap="none" spc="0" normalizeH="0" baseline="0" noProof="0" dirty="0">
              <a:ln>
                <a:noFill/>
              </a:ln>
              <a:solidFill>
                <a:srgbClr val="4F5861"/>
              </a:solidFill>
              <a:effectLst/>
              <a:uLnTx/>
              <a:uFillTx/>
              <a:latin typeface="Verdana"/>
              <a:ea typeface="+mn-ea"/>
              <a:cs typeface="+mn-cs"/>
            </a:endParaRPr>
          </a:p>
        </p:txBody>
      </p:sp>
      <p:sp>
        <p:nvSpPr>
          <p:cNvPr id="113" name="TextBox 112"/>
          <p:cNvSpPr txBox="1"/>
          <p:nvPr/>
        </p:nvSpPr>
        <p:spPr bwMode="gray">
          <a:xfrm>
            <a:off x="-15272996" y="5351599"/>
            <a:ext cx="2371624" cy="184666"/>
          </a:xfrm>
          <a:prstGeom prst="rect">
            <a:avLst/>
          </a:prstGeom>
          <a:noFill/>
        </p:spPr>
        <p:txBody>
          <a:bodyPr wrap="square" lIns="0" tIns="0" rIns="0" bIns="0" rtlCol="0">
            <a:sp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1200" b="0" i="0" u="none" strike="noStrike" kern="1200" cap="none" spc="0" normalizeH="0" baseline="0" noProof="0" dirty="0">
                <a:ln>
                  <a:noFill/>
                </a:ln>
                <a:solidFill>
                  <a:srgbClr val="4F5861"/>
                </a:solidFill>
                <a:effectLst/>
                <a:uLnTx/>
                <a:uFillTx/>
                <a:latin typeface="Verdana"/>
                <a:ea typeface="+mn-ea"/>
                <a:cs typeface="+mn-cs"/>
              </a:rPr>
              <a:t>Rise of the Political Internet</a:t>
            </a:r>
            <a:endParaRPr kumimoji="0" lang="en-US" sz="1200" b="0" i="1" u="none" strike="noStrike" kern="1200" cap="none" spc="0" normalizeH="0" baseline="0" noProof="0" dirty="0">
              <a:ln>
                <a:noFill/>
              </a:ln>
              <a:solidFill>
                <a:srgbClr val="4F5861"/>
              </a:solidFill>
              <a:effectLst/>
              <a:uLnTx/>
              <a:uFillTx/>
              <a:latin typeface="Verdana"/>
              <a:ea typeface="+mn-ea"/>
              <a:cs typeface="+mn-cs"/>
            </a:endParaRPr>
          </a:p>
        </p:txBody>
      </p:sp>
      <p:sp>
        <p:nvSpPr>
          <p:cNvPr id="114" name="Rectangle 113"/>
          <p:cNvSpPr/>
          <p:nvPr/>
        </p:nvSpPr>
        <p:spPr bwMode="gray">
          <a:xfrm>
            <a:off x="-8014019" y="3201540"/>
            <a:ext cx="170332" cy="170332"/>
          </a:xfrm>
          <a:prstGeom prst="rect">
            <a:avLst/>
          </a:prstGeom>
          <a:solidFill>
            <a:schemeClr val="accent3"/>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15" name="Text Placeholder 19"/>
          <p:cNvSpPr>
            <a:spLocks noGrp="1"/>
          </p:cNvSpPr>
          <p:nvPr>
            <p:ph type="body" sz="quarter" idx="4294967295"/>
          </p:nvPr>
        </p:nvSpPr>
        <p:spPr bwMode="gray">
          <a:xfrm>
            <a:off x="-7769912" y="3218880"/>
            <a:ext cx="1070195" cy="123111"/>
          </a:xfrm>
          <a:prstGeom prst="rect">
            <a:avLst/>
          </a:prstGeom>
        </p:spPr>
        <p:txBody>
          <a:bodyPr/>
          <a:lstStyle/>
          <a:p>
            <a:pPr>
              <a:spcBef>
                <a:spcPts val="500"/>
              </a:spcBef>
            </a:pPr>
            <a:r>
              <a:rPr lang="en-US" sz="800" dirty="0"/>
              <a:t>Less than $200</a:t>
            </a:r>
            <a:endParaRPr lang="en-US" sz="800" i="1" dirty="0"/>
          </a:p>
        </p:txBody>
      </p:sp>
      <p:sp>
        <p:nvSpPr>
          <p:cNvPr id="116" name="Rectangle 115"/>
          <p:cNvSpPr/>
          <p:nvPr/>
        </p:nvSpPr>
        <p:spPr bwMode="gray">
          <a:xfrm>
            <a:off x="-8025373" y="2979403"/>
            <a:ext cx="170332" cy="170332"/>
          </a:xfrm>
          <a:prstGeom prst="rect">
            <a:avLst/>
          </a:prstGeom>
          <a:solidFill>
            <a:schemeClr val="bg1"/>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17" name="Text Placeholder 19"/>
          <p:cNvSpPr>
            <a:spLocks noGrp="1"/>
          </p:cNvSpPr>
          <p:nvPr>
            <p:ph type="body" sz="quarter" idx="4294967295"/>
          </p:nvPr>
        </p:nvSpPr>
        <p:spPr bwMode="gray">
          <a:xfrm>
            <a:off x="-7801585" y="2996743"/>
            <a:ext cx="1093482" cy="123111"/>
          </a:xfrm>
          <a:prstGeom prst="rect">
            <a:avLst/>
          </a:prstGeom>
        </p:spPr>
        <p:txBody>
          <a:bodyPr/>
          <a:lstStyle/>
          <a:p>
            <a:pPr>
              <a:spcBef>
                <a:spcPts val="500"/>
              </a:spcBef>
            </a:pPr>
            <a:r>
              <a:rPr lang="en-US" sz="800" dirty="0"/>
              <a:t>More than $200</a:t>
            </a:r>
            <a:endParaRPr lang="en-US" sz="800" i="1" dirty="0"/>
          </a:p>
        </p:txBody>
      </p:sp>
      <p:sp>
        <p:nvSpPr>
          <p:cNvPr id="118" name="Text Placeholder 19"/>
          <p:cNvSpPr>
            <a:spLocks noGrp="1"/>
          </p:cNvSpPr>
          <p:nvPr>
            <p:ph type="body" sz="quarter" idx="4294967295"/>
          </p:nvPr>
        </p:nvSpPr>
        <p:spPr bwMode="gray">
          <a:xfrm>
            <a:off x="-8367209" y="2580587"/>
            <a:ext cx="1781262" cy="184666"/>
          </a:xfrm>
          <a:prstGeom prst="rect">
            <a:avLst/>
          </a:prstGeom>
        </p:spPr>
        <p:txBody>
          <a:bodyPr/>
          <a:lstStyle/>
          <a:p>
            <a:pPr algn="ctr">
              <a:spcBef>
                <a:spcPts val="500"/>
              </a:spcBef>
            </a:pPr>
            <a:r>
              <a:rPr lang="en-US" sz="1200" dirty="0"/>
              <a:t>Total Contributions</a:t>
            </a:r>
          </a:p>
        </p:txBody>
      </p:sp>
      <p:sp>
        <p:nvSpPr>
          <p:cNvPr id="119" name="TextBox 118"/>
          <p:cNvSpPr txBox="1"/>
          <p:nvPr/>
        </p:nvSpPr>
        <p:spPr bwMode="gray">
          <a:xfrm>
            <a:off x="-15215121" y="3125414"/>
            <a:ext cx="2279024" cy="307777"/>
          </a:xfrm>
          <a:prstGeom prst="rect">
            <a:avLst/>
          </a:prstGeom>
          <a:noFill/>
        </p:spPr>
        <p:txBody>
          <a:bodyPr wrap="square" lIns="0" tIns="0" rIns="0" bIns="0" rtlCol="0">
            <a:sp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1000" b="0" i="0" u="none" strike="noStrike" kern="1200" cap="none" spc="0" normalizeH="0" baseline="0" noProof="0" dirty="0">
                <a:ln>
                  <a:noFill/>
                </a:ln>
                <a:solidFill>
                  <a:srgbClr val="4F5861"/>
                </a:solidFill>
                <a:effectLst/>
                <a:uLnTx/>
                <a:uFillTx/>
                <a:latin typeface="Verdana"/>
                <a:ea typeface="+mn-ea"/>
                <a:cs typeface="+mn-cs"/>
              </a:rPr>
              <a:t>2002 legislation caps individual contributions to political campaigns</a:t>
            </a:r>
          </a:p>
        </p:txBody>
      </p:sp>
      <p:sp>
        <p:nvSpPr>
          <p:cNvPr id="120" name="TextBox 119"/>
          <p:cNvSpPr txBox="1"/>
          <p:nvPr/>
        </p:nvSpPr>
        <p:spPr bwMode="gray">
          <a:xfrm>
            <a:off x="-15145384" y="5615818"/>
            <a:ext cx="2190540" cy="461665"/>
          </a:xfrm>
          <a:prstGeom prst="rect">
            <a:avLst/>
          </a:prstGeom>
          <a:noFill/>
        </p:spPr>
        <p:txBody>
          <a:bodyPr wrap="square" lIns="0" tIns="0" rIns="0" bIns="0" rtlCol="0">
            <a:sp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1000" b="0" i="0" u="none" strike="noStrike" kern="1200" cap="none" spc="0" normalizeH="0" baseline="0" noProof="0" dirty="0">
                <a:ln>
                  <a:noFill/>
                </a:ln>
                <a:solidFill>
                  <a:srgbClr val="4F5861"/>
                </a:solidFill>
                <a:effectLst/>
                <a:uLnTx/>
                <a:uFillTx/>
                <a:latin typeface="Verdana"/>
                <a:ea typeface="+mn-ea"/>
                <a:cs typeface="+mn-cs"/>
              </a:rPr>
              <a:t>% of U.S. Adults </a:t>
            </a:r>
            <a:br>
              <a:rPr kumimoji="0" lang="en-US" sz="1000" b="0" i="0" u="none" strike="noStrike" kern="1200" cap="none" spc="0" normalizeH="0" baseline="0" noProof="0" dirty="0">
                <a:ln>
                  <a:noFill/>
                </a:ln>
                <a:solidFill>
                  <a:srgbClr val="4F5861"/>
                </a:solidFill>
                <a:effectLst/>
                <a:uLnTx/>
                <a:uFillTx/>
                <a:latin typeface="Verdana"/>
                <a:ea typeface="+mn-ea"/>
                <a:cs typeface="+mn-cs"/>
              </a:rPr>
            </a:br>
            <a:r>
              <a:rPr kumimoji="0" lang="en-US" sz="1000" b="0" i="0" u="none" strike="noStrike" kern="1200" cap="none" spc="0" normalizeH="0" baseline="0" noProof="0" dirty="0">
                <a:ln>
                  <a:noFill/>
                </a:ln>
                <a:solidFill>
                  <a:srgbClr val="4F5861"/>
                </a:solidFill>
                <a:effectLst/>
                <a:uLnTx/>
                <a:uFillTx/>
                <a:latin typeface="Verdana"/>
                <a:ea typeface="+mn-ea"/>
                <a:cs typeface="+mn-cs"/>
              </a:rPr>
              <a:t>Politically Active Online</a:t>
            </a:r>
            <a:br>
              <a:rPr kumimoji="0" lang="en-US" sz="1000" b="0" i="0" u="none" strike="noStrike" kern="1200" cap="none" spc="0" normalizeH="0" baseline="0" noProof="0" dirty="0">
                <a:ln>
                  <a:noFill/>
                </a:ln>
                <a:solidFill>
                  <a:srgbClr val="4F5861"/>
                </a:solidFill>
                <a:effectLst/>
                <a:uLnTx/>
                <a:uFillTx/>
                <a:latin typeface="Verdana"/>
                <a:ea typeface="+mn-ea"/>
                <a:cs typeface="+mn-cs"/>
              </a:rPr>
            </a:br>
            <a:r>
              <a:rPr kumimoji="0" lang="en-US" sz="1000" b="0" i="1" u="none" strike="noStrike" kern="1200" cap="none" spc="0" normalizeH="0" baseline="0" noProof="0" dirty="0">
                <a:ln>
                  <a:noFill/>
                </a:ln>
                <a:solidFill>
                  <a:srgbClr val="4F5861"/>
                </a:solidFill>
                <a:effectLst/>
                <a:uLnTx/>
                <a:uFillTx/>
                <a:latin typeface="Verdana"/>
                <a:ea typeface="+mn-ea"/>
                <a:cs typeface="+mn-cs"/>
              </a:rPr>
              <a:t>2004 vs. 2008</a:t>
            </a:r>
          </a:p>
        </p:txBody>
      </p:sp>
      <p:sp>
        <p:nvSpPr>
          <p:cNvPr id="121" name="Rectangle 120"/>
          <p:cNvSpPr/>
          <p:nvPr/>
        </p:nvSpPr>
        <p:spPr bwMode="gray">
          <a:xfrm>
            <a:off x="-10505452" y="5451048"/>
            <a:ext cx="170332" cy="170332"/>
          </a:xfrm>
          <a:prstGeom prst="rect">
            <a:avLst/>
          </a:prstGeom>
          <a:solidFill>
            <a:schemeClr val="accent3"/>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22" name="Text Placeholder 19"/>
          <p:cNvSpPr>
            <a:spLocks noGrp="1"/>
          </p:cNvSpPr>
          <p:nvPr>
            <p:ph type="body" sz="quarter" idx="4294967295"/>
          </p:nvPr>
        </p:nvSpPr>
        <p:spPr bwMode="gray">
          <a:xfrm>
            <a:off x="-10261344" y="5468388"/>
            <a:ext cx="1345944" cy="153888"/>
          </a:xfrm>
          <a:prstGeom prst="rect">
            <a:avLst/>
          </a:prstGeom>
        </p:spPr>
        <p:txBody>
          <a:bodyPr/>
          <a:lstStyle/>
          <a:p>
            <a:pPr>
              <a:spcBef>
                <a:spcPts val="500"/>
              </a:spcBef>
            </a:pPr>
            <a:r>
              <a:rPr lang="en-US" sz="1000" b="1" dirty="0"/>
              <a:t>Obama</a:t>
            </a:r>
            <a:r>
              <a:rPr lang="en-US" sz="1000" dirty="0"/>
              <a:t> Supporters</a:t>
            </a:r>
            <a:endParaRPr lang="en-US" sz="1000" i="1" dirty="0"/>
          </a:p>
        </p:txBody>
      </p:sp>
      <p:sp>
        <p:nvSpPr>
          <p:cNvPr id="123" name="Rectangle 122"/>
          <p:cNvSpPr/>
          <p:nvPr/>
        </p:nvSpPr>
        <p:spPr bwMode="gray">
          <a:xfrm>
            <a:off x="-12222316" y="5450874"/>
            <a:ext cx="170332" cy="170332"/>
          </a:xfrm>
          <a:prstGeom prst="rect">
            <a:avLst/>
          </a:prstGeom>
          <a:solidFill>
            <a:schemeClr val="bg1"/>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24" name="Text Placeholder 19"/>
          <p:cNvSpPr>
            <a:spLocks noGrp="1"/>
          </p:cNvSpPr>
          <p:nvPr>
            <p:ph type="body" sz="quarter" idx="4294967295"/>
          </p:nvPr>
        </p:nvSpPr>
        <p:spPr bwMode="gray">
          <a:xfrm>
            <a:off x="-11998528" y="5468214"/>
            <a:ext cx="1389088" cy="307777"/>
          </a:xfrm>
          <a:prstGeom prst="rect">
            <a:avLst/>
          </a:prstGeom>
        </p:spPr>
        <p:txBody>
          <a:bodyPr/>
          <a:lstStyle/>
          <a:p>
            <a:pPr>
              <a:spcBef>
                <a:spcPts val="500"/>
              </a:spcBef>
            </a:pPr>
            <a:r>
              <a:rPr lang="en-US" sz="1000" b="1" dirty="0"/>
              <a:t>McCain</a:t>
            </a:r>
            <a:r>
              <a:rPr lang="en-US" sz="1000" dirty="0"/>
              <a:t> Supporters</a:t>
            </a:r>
            <a:endParaRPr lang="en-US" sz="1000" i="1" dirty="0"/>
          </a:p>
        </p:txBody>
      </p:sp>
      <p:cxnSp>
        <p:nvCxnSpPr>
          <p:cNvPr id="125" name="Straight Connector 124"/>
          <p:cNvCxnSpPr/>
          <p:nvPr/>
        </p:nvCxnSpPr>
        <p:spPr bwMode="gray">
          <a:xfrm>
            <a:off x="-11009856" y="5782843"/>
            <a:ext cx="0" cy="1471863"/>
          </a:xfrm>
          <a:prstGeom prst="line">
            <a:avLst/>
          </a:prstGeom>
          <a:ln w="12700">
            <a:solidFill>
              <a:schemeClr val="accent3"/>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26" name="TextBox 125"/>
          <p:cNvSpPr txBox="1"/>
          <p:nvPr/>
        </p:nvSpPr>
        <p:spPr bwMode="gray">
          <a:xfrm>
            <a:off x="-12259762" y="5863503"/>
            <a:ext cx="1153705" cy="307777"/>
          </a:xfrm>
          <a:prstGeom prst="rect">
            <a:avLst/>
          </a:prstGeom>
          <a:noFill/>
        </p:spPr>
        <p:txBody>
          <a:bodyPr wrap="square" lIns="0" tIns="0" rIns="0" bIns="0" rtlCol="0">
            <a:spAutoFit/>
          </a:bodyPr>
          <a:lstStyle/>
          <a:p>
            <a:pPr marL="0" marR="0" lvl="0" indent="0" algn="r" defTabSz="537667" rtl="0" eaLnBrk="1" fontAlgn="auto" latinLnBrk="0" hangingPunct="1">
              <a:lnSpc>
                <a:spcPct val="100000"/>
              </a:lnSpc>
              <a:spcBef>
                <a:spcPts val="500"/>
              </a:spcBef>
              <a:spcAft>
                <a:spcPts val="0"/>
              </a:spcAft>
              <a:buClrTx/>
              <a:buSzTx/>
              <a:buFontTx/>
              <a:buNone/>
              <a:tabLst/>
              <a:defRPr/>
            </a:pPr>
            <a:r>
              <a:rPr kumimoji="0" lang="en-US" sz="1000" b="0" i="1" u="none" strike="noStrike" kern="1200" cap="none" spc="0" normalizeH="0" baseline="0" noProof="0" dirty="0">
                <a:ln>
                  <a:noFill/>
                </a:ln>
                <a:solidFill>
                  <a:srgbClr val="4F5861"/>
                </a:solidFill>
                <a:effectLst/>
                <a:uLnTx/>
                <a:uFillTx/>
                <a:latin typeface="Verdana"/>
                <a:ea typeface="+mn-ea"/>
                <a:cs typeface="+mn-cs"/>
              </a:rPr>
              <a:t>Signed up for election updates</a:t>
            </a:r>
          </a:p>
        </p:txBody>
      </p:sp>
      <p:sp>
        <p:nvSpPr>
          <p:cNvPr id="127" name="Rectangle 126"/>
          <p:cNvSpPr/>
          <p:nvPr/>
        </p:nvSpPr>
        <p:spPr bwMode="gray">
          <a:xfrm>
            <a:off x="-11011850" y="5810777"/>
            <a:ext cx="778497" cy="170332"/>
          </a:xfrm>
          <a:prstGeom prst="rect">
            <a:avLst/>
          </a:prstGeom>
          <a:solidFill>
            <a:schemeClr val="bg1"/>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28" name="Rectangle 127"/>
          <p:cNvSpPr/>
          <p:nvPr/>
        </p:nvSpPr>
        <p:spPr bwMode="gray">
          <a:xfrm>
            <a:off x="-11011850" y="6023488"/>
            <a:ext cx="1573210" cy="170332"/>
          </a:xfrm>
          <a:prstGeom prst="rect">
            <a:avLst/>
          </a:prstGeom>
          <a:solidFill>
            <a:schemeClr val="accent3"/>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29" name="Text Placeholder 19"/>
          <p:cNvSpPr>
            <a:spLocks noGrp="1"/>
          </p:cNvSpPr>
          <p:nvPr>
            <p:ph type="body" sz="quarter" idx="4294967295"/>
          </p:nvPr>
        </p:nvSpPr>
        <p:spPr bwMode="gray">
          <a:xfrm>
            <a:off x="-10183089" y="5835399"/>
            <a:ext cx="277089" cy="123111"/>
          </a:xfrm>
          <a:prstGeom prst="rect">
            <a:avLst/>
          </a:prstGeom>
        </p:spPr>
        <p:txBody>
          <a:bodyPr/>
          <a:lstStyle/>
          <a:p>
            <a:pPr>
              <a:spcBef>
                <a:spcPts val="500"/>
              </a:spcBef>
            </a:pPr>
            <a:r>
              <a:rPr lang="en-US" sz="800" dirty="0"/>
              <a:t>9%</a:t>
            </a:r>
            <a:endParaRPr lang="en-US" sz="800" i="1" dirty="0"/>
          </a:p>
        </p:txBody>
      </p:sp>
      <p:sp>
        <p:nvSpPr>
          <p:cNvPr id="130" name="Text Placeholder 19"/>
          <p:cNvSpPr>
            <a:spLocks noGrp="1"/>
          </p:cNvSpPr>
          <p:nvPr>
            <p:ph type="body" sz="quarter" idx="4294967295"/>
          </p:nvPr>
        </p:nvSpPr>
        <p:spPr bwMode="gray">
          <a:xfrm>
            <a:off x="-9401129" y="6047098"/>
            <a:ext cx="277089" cy="123111"/>
          </a:xfrm>
          <a:prstGeom prst="rect">
            <a:avLst/>
          </a:prstGeom>
        </p:spPr>
        <p:txBody>
          <a:bodyPr/>
          <a:lstStyle/>
          <a:p>
            <a:pPr>
              <a:spcBef>
                <a:spcPts val="500"/>
              </a:spcBef>
            </a:pPr>
            <a:r>
              <a:rPr lang="en-US" sz="800" dirty="0"/>
              <a:t>18%</a:t>
            </a:r>
            <a:endParaRPr lang="en-US" sz="800" i="1" dirty="0"/>
          </a:p>
        </p:txBody>
      </p:sp>
      <p:sp>
        <p:nvSpPr>
          <p:cNvPr id="131" name="Text Placeholder 19"/>
          <p:cNvSpPr>
            <a:spLocks noGrp="1"/>
          </p:cNvSpPr>
          <p:nvPr>
            <p:ph type="body" sz="quarter" idx="4294967295"/>
          </p:nvPr>
        </p:nvSpPr>
        <p:spPr bwMode="gray">
          <a:xfrm>
            <a:off x="-7409875" y="3696149"/>
            <a:ext cx="624321" cy="184666"/>
          </a:xfrm>
          <a:prstGeom prst="rect">
            <a:avLst/>
          </a:prstGeom>
        </p:spPr>
        <p:txBody>
          <a:bodyPr/>
          <a:lstStyle/>
          <a:p>
            <a:pPr algn="ctr">
              <a:spcBef>
                <a:spcPts val="500"/>
              </a:spcBef>
            </a:pPr>
            <a:r>
              <a:rPr lang="en-US" sz="1200" dirty="0"/>
              <a:t>$</a:t>
            </a:r>
            <a:r>
              <a:rPr lang="en-US" sz="1200" b="1" dirty="0"/>
              <a:t>265</a:t>
            </a:r>
            <a:r>
              <a:rPr lang="en-US" sz="1200" dirty="0"/>
              <a:t>M</a:t>
            </a:r>
          </a:p>
        </p:txBody>
      </p:sp>
      <p:grpSp>
        <p:nvGrpSpPr>
          <p:cNvPr id="132" name="Group 131"/>
          <p:cNvGrpSpPr/>
          <p:nvPr/>
        </p:nvGrpSpPr>
        <p:grpSpPr>
          <a:xfrm>
            <a:off x="-7371148" y="3954568"/>
            <a:ext cx="570018" cy="3114771"/>
            <a:chOff x="7165109" y="5303288"/>
            <a:chExt cx="518198" cy="1454296"/>
          </a:xfrm>
        </p:grpSpPr>
        <p:sp>
          <p:nvSpPr>
            <p:cNvPr id="133" name="Rectangle 132"/>
            <p:cNvSpPr/>
            <p:nvPr/>
          </p:nvSpPr>
          <p:spPr bwMode="gray">
            <a:xfrm>
              <a:off x="7165109" y="6035598"/>
              <a:ext cx="518198" cy="721986"/>
            </a:xfrm>
            <a:prstGeom prst="rect">
              <a:avLst/>
            </a:prstGeom>
            <a:solidFill>
              <a:schemeClr val="accent3"/>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34" name="Rectangle 133"/>
            <p:cNvSpPr/>
            <p:nvPr/>
          </p:nvSpPr>
          <p:spPr bwMode="gray">
            <a:xfrm>
              <a:off x="7165109" y="5303288"/>
              <a:ext cx="518198" cy="732310"/>
            </a:xfrm>
            <a:prstGeom prst="rect">
              <a:avLst/>
            </a:prstGeom>
            <a:solidFill>
              <a:schemeClr val="bg1"/>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grpSp>
      <p:sp>
        <p:nvSpPr>
          <p:cNvPr id="135" name="Text Placeholder 19"/>
          <p:cNvSpPr>
            <a:spLocks noGrp="1"/>
          </p:cNvSpPr>
          <p:nvPr>
            <p:ph type="body" sz="quarter" idx="4294967295"/>
          </p:nvPr>
        </p:nvSpPr>
        <p:spPr bwMode="gray">
          <a:xfrm>
            <a:off x="-8111112" y="5834093"/>
            <a:ext cx="624321" cy="184666"/>
          </a:xfrm>
          <a:prstGeom prst="rect">
            <a:avLst/>
          </a:prstGeom>
        </p:spPr>
        <p:txBody>
          <a:bodyPr/>
          <a:lstStyle/>
          <a:p>
            <a:pPr algn="ctr">
              <a:spcBef>
                <a:spcPts val="500"/>
              </a:spcBef>
            </a:pPr>
            <a:r>
              <a:rPr lang="en-US" sz="1200" dirty="0"/>
              <a:t>$</a:t>
            </a:r>
            <a:r>
              <a:rPr lang="en-US" sz="1200" b="1" dirty="0"/>
              <a:t>88</a:t>
            </a:r>
            <a:r>
              <a:rPr lang="en-US" sz="1200" dirty="0"/>
              <a:t>M</a:t>
            </a:r>
          </a:p>
        </p:txBody>
      </p:sp>
      <p:grpSp>
        <p:nvGrpSpPr>
          <p:cNvPr id="136" name="Group 135"/>
          <p:cNvGrpSpPr/>
          <p:nvPr/>
        </p:nvGrpSpPr>
        <p:grpSpPr>
          <a:xfrm>
            <a:off x="-8072385" y="6066439"/>
            <a:ext cx="570018" cy="1005824"/>
            <a:chOff x="8286107" y="5281712"/>
            <a:chExt cx="518198" cy="1475872"/>
          </a:xfrm>
        </p:grpSpPr>
        <p:sp>
          <p:nvSpPr>
            <p:cNvPr id="137" name="Rectangle 136"/>
            <p:cNvSpPr/>
            <p:nvPr/>
          </p:nvSpPr>
          <p:spPr bwMode="gray">
            <a:xfrm>
              <a:off x="8286107" y="5281712"/>
              <a:ext cx="518198" cy="1220688"/>
            </a:xfrm>
            <a:prstGeom prst="rect">
              <a:avLst/>
            </a:prstGeom>
            <a:solidFill>
              <a:schemeClr val="bg1"/>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38" name="Rectangle 137"/>
            <p:cNvSpPr/>
            <p:nvPr/>
          </p:nvSpPr>
          <p:spPr bwMode="gray">
            <a:xfrm>
              <a:off x="8286107" y="6381086"/>
              <a:ext cx="518198" cy="376498"/>
            </a:xfrm>
            <a:prstGeom prst="rect">
              <a:avLst/>
            </a:prstGeom>
            <a:solidFill>
              <a:schemeClr val="accent3"/>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grpSp>
      <p:cxnSp>
        <p:nvCxnSpPr>
          <p:cNvPr id="139" name="Straight Connector 138"/>
          <p:cNvCxnSpPr/>
          <p:nvPr/>
        </p:nvCxnSpPr>
        <p:spPr bwMode="gray">
          <a:xfrm>
            <a:off x="-8302268" y="7076725"/>
            <a:ext cx="1616984" cy="0"/>
          </a:xfrm>
          <a:prstGeom prst="line">
            <a:avLst/>
          </a:prstGeom>
          <a:ln w="19050">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40" name="Text Placeholder 19"/>
          <p:cNvSpPr>
            <a:spLocks noGrp="1"/>
          </p:cNvSpPr>
          <p:nvPr>
            <p:ph type="body" sz="quarter" idx="4294967295"/>
          </p:nvPr>
        </p:nvSpPr>
        <p:spPr bwMode="gray">
          <a:xfrm>
            <a:off x="-8201378" y="7119304"/>
            <a:ext cx="830971" cy="153888"/>
          </a:xfrm>
          <a:prstGeom prst="rect">
            <a:avLst/>
          </a:prstGeom>
        </p:spPr>
        <p:txBody>
          <a:bodyPr/>
          <a:lstStyle/>
          <a:p>
            <a:pPr algn="ctr">
              <a:spcBef>
                <a:spcPts val="500"/>
              </a:spcBef>
            </a:pPr>
            <a:r>
              <a:rPr lang="en-US" sz="1000" dirty="0"/>
              <a:t>McCain</a:t>
            </a:r>
          </a:p>
        </p:txBody>
      </p:sp>
      <p:sp>
        <p:nvSpPr>
          <p:cNvPr id="141" name="Text Placeholder 19"/>
          <p:cNvSpPr>
            <a:spLocks noGrp="1"/>
          </p:cNvSpPr>
          <p:nvPr>
            <p:ph type="body" sz="quarter" idx="4294967295"/>
          </p:nvPr>
        </p:nvSpPr>
        <p:spPr bwMode="gray">
          <a:xfrm>
            <a:off x="-7485806" y="7117498"/>
            <a:ext cx="830971" cy="153888"/>
          </a:xfrm>
          <a:prstGeom prst="rect">
            <a:avLst/>
          </a:prstGeom>
        </p:spPr>
        <p:txBody>
          <a:bodyPr/>
          <a:lstStyle/>
          <a:p>
            <a:pPr algn="ctr">
              <a:spcBef>
                <a:spcPts val="500"/>
              </a:spcBef>
            </a:pPr>
            <a:r>
              <a:rPr lang="en-US" sz="1000" dirty="0"/>
              <a:t>Obama</a:t>
            </a:r>
          </a:p>
        </p:txBody>
      </p:sp>
      <p:sp>
        <p:nvSpPr>
          <p:cNvPr id="142" name="Oval 141"/>
          <p:cNvSpPr/>
          <p:nvPr/>
        </p:nvSpPr>
        <p:spPr bwMode="gray">
          <a:xfrm>
            <a:off x="-14745592" y="6846607"/>
            <a:ext cx="503398" cy="503398"/>
          </a:xfrm>
          <a:prstGeom prst="ellipse">
            <a:avLst/>
          </a:prstGeom>
          <a:solidFill>
            <a:schemeClr val="bg1"/>
          </a:solidFill>
          <a:ln w="1905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43" name="Oval 142"/>
          <p:cNvSpPr/>
          <p:nvPr/>
        </p:nvSpPr>
        <p:spPr bwMode="gray">
          <a:xfrm rot="10800000">
            <a:off x="-14612437" y="6218729"/>
            <a:ext cx="993127" cy="993127"/>
          </a:xfrm>
          <a:prstGeom prst="ellipse">
            <a:avLst/>
          </a:prstGeom>
          <a:solidFill>
            <a:schemeClr val="bg1"/>
          </a:solidFill>
          <a:ln w="28575">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44" name="Down Arrow 143"/>
          <p:cNvSpPr/>
          <p:nvPr/>
        </p:nvSpPr>
        <p:spPr bwMode="gray">
          <a:xfrm rot="10800000">
            <a:off x="-14298157" y="6304189"/>
            <a:ext cx="377103" cy="788159"/>
          </a:xfrm>
          <a:prstGeom prst="downArrow">
            <a:avLst/>
          </a:prstGeom>
          <a:solidFill>
            <a:schemeClr val="bg2"/>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45" name="TextBox 144"/>
          <p:cNvSpPr txBox="1"/>
          <p:nvPr/>
        </p:nvSpPr>
        <p:spPr bwMode="gray">
          <a:xfrm>
            <a:off x="-14690026" y="6548117"/>
            <a:ext cx="1157725" cy="307777"/>
          </a:xfrm>
          <a:prstGeom prst="rect">
            <a:avLst/>
          </a:prstGeom>
          <a:noFill/>
        </p:spPr>
        <p:txBody>
          <a:bodyPr wrap="square" lIns="0" tIns="0" rIns="0" bIns="0" rtlCol="0">
            <a:sp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2000" b="1" i="0" u="none" strike="noStrike" kern="1200" cap="none" spc="0" normalizeH="0" baseline="0" noProof="0" dirty="0">
                <a:ln>
                  <a:noFill/>
                </a:ln>
                <a:solidFill>
                  <a:srgbClr val="4F5861"/>
                </a:solidFill>
                <a:effectLst/>
                <a:uLnTx/>
                <a:uFillTx/>
                <a:latin typeface="Verdana"/>
                <a:ea typeface="+mn-ea"/>
                <a:cs typeface="+mn-cs"/>
              </a:rPr>
              <a:t>+</a:t>
            </a:r>
            <a:r>
              <a:rPr kumimoji="0" lang="en-US" sz="2000" b="0" i="0" u="none" strike="noStrike" kern="1200" cap="none" spc="0" normalizeH="0" baseline="0" noProof="0" dirty="0">
                <a:ln>
                  <a:noFill/>
                </a:ln>
                <a:solidFill>
                  <a:srgbClr val="4F5861"/>
                </a:solidFill>
                <a:effectLst/>
                <a:uLnTx/>
                <a:uFillTx/>
                <a:latin typeface="Verdana"/>
                <a:ea typeface="+mn-ea"/>
                <a:cs typeface="+mn-cs"/>
              </a:rPr>
              <a:t>24%</a:t>
            </a:r>
            <a:endParaRPr kumimoji="0" lang="en-US" sz="2000" b="0" i="1" u="none" strike="noStrike" kern="1200" cap="none" spc="0" normalizeH="0" baseline="0" noProof="0" dirty="0">
              <a:ln>
                <a:noFill/>
              </a:ln>
              <a:solidFill>
                <a:srgbClr val="4F5861"/>
              </a:solidFill>
              <a:effectLst/>
              <a:uLnTx/>
              <a:uFillTx/>
              <a:latin typeface="Verdana"/>
              <a:ea typeface="+mn-ea"/>
              <a:cs typeface="+mn-cs"/>
            </a:endParaRPr>
          </a:p>
        </p:txBody>
      </p:sp>
      <p:pic>
        <p:nvPicPr>
          <p:cNvPr id="146" name="Picture 2" descr="\\advisory.com\files\Public\Share\ABC Templates and Resources\ABC Art Icons Logos\ABC Modern Icons\Person_Casual_with_comput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4673837" y="6959785"/>
            <a:ext cx="291189" cy="241827"/>
          </a:xfrm>
          <a:prstGeom prst="rect">
            <a:avLst/>
          </a:prstGeom>
          <a:noFill/>
          <a:extLst>
            <a:ext uri="{909E8E84-426E-40dd-AFC4-6F175D3DCCD1}">
              <a14:hiddenFill xmlns="" xmlns:a14="http://schemas.microsoft.com/office/drawing/2010/main">
                <a:solidFill>
                  <a:srgbClr val="FFFFFF"/>
                </a:solidFill>
              </a14:hiddenFill>
            </a:ext>
          </a:extLst>
        </p:spPr>
      </p:pic>
      <p:sp>
        <p:nvSpPr>
          <p:cNvPr id="147" name="TextBox 146"/>
          <p:cNvSpPr txBox="1"/>
          <p:nvPr/>
        </p:nvSpPr>
        <p:spPr bwMode="gray">
          <a:xfrm>
            <a:off x="-12276056" y="6840094"/>
            <a:ext cx="1153705" cy="307777"/>
          </a:xfrm>
          <a:prstGeom prst="rect">
            <a:avLst/>
          </a:prstGeom>
          <a:noFill/>
        </p:spPr>
        <p:txBody>
          <a:bodyPr wrap="square" lIns="0" tIns="0" rIns="0" bIns="0" rtlCol="0">
            <a:spAutoFit/>
          </a:bodyPr>
          <a:lstStyle/>
          <a:p>
            <a:pPr marL="0" marR="0" lvl="0" indent="0" algn="r" defTabSz="537667" rtl="0" eaLnBrk="1" fontAlgn="auto" latinLnBrk="0" hangingPunct="1">
              <a:lnSpc>
                <a:spcPct val="100000"/>
              </a:lnSpc>
              <a:spcBef>
                <a:spcPts val="500"/>
              </a:spcBef>
              <a:spcAft>
                <a:spcPts val="0"/>
              </a:spcAft>
              <a:buClrTx/>
              <a:buSzTx/>
              <a:buFontTx/>
              <a:buNone/>
              <a:tabLst/>
              <a:defRPr/>
            </a:pPr>
            <a:r>
              <a:rPr kumimoji="0" lang="en-US" sz="1000" b="0" i="1" u="none" strike="noStrike" kern="1200" cap="none" spc="0" normalizeH="0" baseline="0" noProof="0" dirty="0">
                <a:ln>
                  <a:noFill/>
                </a:ln>
                <a:solidFill>
                  <a:srgbClr val="4F5861"/>
                </a:solidFill>
                <a:effectLst/>
                <a:uLnTx/>
                <a:uFillTx/>
                <a:latin typeface="Verdana"/>
                <a:ea typeface="+mn-ea"/>
                <a:cs typeface="+mn-cs"/>
              </a:rPr>
              <a:t>Donated money online</a:t>
            </a:r>
          </a:p>
        </p:txBody>
      </p:sp>
      <p:sp>
        <p:nvSpPr>
          <p:cNvPr id="148" name="Rectangle 147"/>
          <p:cNvSpPr/>
          <p:nvPr/>
        </p:nvSpPr>
        <p:spPr bwMode="gray">
          <a:xfrm>
            <a:off x="-11009856" y="6794834"/>
            <a:ext cx="646655" cy="170332"/>
          </a:xfrm>
          <a:prstGeom prst="rect">
            <a:avLst/>
          </a:prstGeom>
          <a:solidFill>
            <a:schemeClr val="bg1"/>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49" name="Rectangle 148"/>
          <p:cNvSpPr/>
          <p:nvPr/>
        </p:nvSpPr>
        <p:spPr bwMode="gray">
          <a:xfrm>
            <a:off x="-11009856" y="7007545"/>
            <a:ext cx="1225776" cy="170332"/>
          </a:xfrm>
          <a:prstGeom prst="rect">
            <a:avLst/>
          </a:prstGeom>
          <a:solidFill>
            <a:schemeClr val="accent3"/>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50" name="Text Placeholder 19"/>
          <p:cNvSpPr>
            <a:spLocks noGrp="1"/>
          </p:cNvSpPr>
          <p:nvPr>
            <p:ph type="body" sz="quarter" idx="4294967295"/>
          </p:nvPr>
        </p:nvSpPr>
        <p:spPr bwMode="gray">
          <a:xfrm>
            <a:off x="-10336395" y="6819456"/>
            <a:ext cx="277089" cy="123111"/>
          </a:xfrm>
          <a:prstGeom prst="rect">
            <a:avLst/>
          </a:prstGeom>
        </p:spPr>
        <p:txBody>
          <a:bodyPr/>
          <a:lstStyle/>
          <a:p>
            <a:pPr>
              <a:spcBef>
                <a:spcPts val="500"/>
              </a:spcBef>
            </a:pPr>
            <a:r>
              <a:rPr lang="en-US" sz="800" dirty="0"/>
              <a:t>6%</a:t>
            </a:r>
            <a:endParaRPr lang="en-US" sz="800" i="1" dirty="0"/>
          </a:p>
        </p:txBody>
      </p:sp>
      <p:sp>
        <p:nvSpPr>
          <p:cNvPr id="151" name="Text Placeholder 19"/>
          <p:cNvSpPr>
            <a:spLocks noGrp="1"/>
          </p:cNvSpPr>
          <p:nvPr>
            <p:ph type="body" sz="quarter" idx="4294967295"/>
          </p:nvPr>
        </p:nvSpPr>
        <p:spPr bwMode="gray">
          <a:xfrm>
            <a:off x="-9760065" y="7031155"/>
            <a:ext cx="277089" cy="123111"/>
          </a:xfrm>
          <a:prstGeom prst="rect">
            <a:avLst/>
          </a:prstGeom>
        </p:spPr>
        <p:txBody>
          <a:bodyPr/>
          <a:lstStyle/>
          <a:p>
            <a:pPr>
              <a:spcBef>
                <a:spcPts val="500"/>
              </a:spcBef>
            </a:pPr>
            <a:r>
              <a:rPr lang="en-US" sz="800" dirty="0"/>
              <a:t>15%</a:t>
            </a:r>
            <a:endParaRPr lang="en-US" sz="800" i="1" dirty="0"/>
          </a:p>
        </p:txBody>
      </p:sp>
      <p:sp>
        <p:nvSpPr>
          <p:cNvPr id="152" name="TextBox 151"/>
          <p:cNvSpPr txBox="1"/>
          <p:nvPr/>
        </p:nvSpPr>
        <p:spPr bwMode="gray">
          <a:xfrm>
            <a:off x="-12236394" y="6326840"/>
            <a:ext cx="1153705" cy="307777"/>
          </a:xfrm>
          <a:prstGeom prst="rect">
            <a:avLst/>
          </a:prstGeom>
          <a:noFill/>
        </p:spPr>
        <p:txBody>
          <a:bodyPr wrap="square" lIns="0" tIns="0" rIns="0" bIns="0" rtlCol="0">
            <a:spAutoFit/>
          </a:bodyPr>
          <a:lstStyle/>
          <a:p>
            <a:pPr marL="0" marR="0" lvl="0" indent="0" algn="r" defTabSz="537667" rtl="0" eaLnBrk="1" fontAlgn="auto" latinLnBrk="0" hangingPunct="1">
              <a:lnSpc>
                <a:spcPct val="100000"/>
              </a:lnSpc>
              <a:spcBef>
                <a:spcPts val="500"/>
              </a:spcBef>
              <a:spcAft>
                <a:spcPts val="0"/>
              </a:spcAft>
              <a:buClrTx/>
              <a:buSzTx/>
              <a:buFontTx/>
              <a:buNone/>
              <a:tabLst/>
              <a:defRPr/>
            </a:pPr>
            <a:r>
              <a:rPr kumimoji="0" lang="en-US" sz="1000" b="0" i="1" u="none" strike="noStrike" kern="1200" cap="none" spc="0" normalizeH="0" baseline="0" noProof="0" dirty="0">
                <a:ln>
                  <a:noFill/>
                </a:ln>
                <a:solidFill>
                  <a:srgbClr val="4F5861"/>
                </a:solidFill>
                <a:effectLst/>
                <a:uLnTx/>
                <a:uFillTx/>
                <a:latin typeface="Verdana"/>
                <a:ea typeface="+mn-ea"/>
                <a:cs typeface="+mn-cs"/>
              </a:rPr>
              <a:t>Signed up for email alerts</a:t>
            </a:r>
          </a:p>
        </p:txBody>
      </p:sp>
      <p:sp>
        <p:nvSpPr>
          <p:cNvPr id="153" name="Rectangle 152"/>
          <p:cNvSpPr/>
          <p:nvPr/>
        </p:nvSpPr>
        <p:spPr bwMode="gray">
          <a:xfrm>
            <a:off x="-11011805" y="6297822"/>
            <a:ext cx="722265" cy="170332"/>
          </a:xfrm>
          <a:prstGeom prst="rect">
            <a:avLst/>
          </a:prstGeom>
          <a:solidFill>
            <a:schemeClr val="bg1"/>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54" name="Rectangle 153"/>
          <p:cNvSpPr/>
          <p:nvPr/>
        </p:nvSpPr>
        <p:spPr bwMode="gray">
          <a:xfrm>
            <a:off x="-11011805" y="6510533"/>
            <a:ext cx="1105805" cy="170332"/>
          </a:xfrm>
          <a:prstGeom prst="rect">
            <a:avLst/>
          </a:prstGeom>
          <a:solidFill>
            <a:schemeClr val="accent3"/>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55" name="Text Placeholder 19"/>
          <p:cNvSpPr>
            <a:spLocks noGrp="1"/>
          </p:cNvSpPr>
          <p:nvPr>
            <p:ph type="body" sz="quarter" idx="4294967295"/>
          </p:nvPr>
        </p:nvSpPr>
        <p:spPr bwMode="gray">
          <a:xfrm>
            <a:off x="-10256749" y="6322444"/>
            <a:ext cx="277089" cy="123111"/>
          </a:xfrm>
          <a:prstGeom prst="rect">
            <a:avLst/>
          </a:prstGeom>
        </p:spPr>
        <p:txBody>
          <a:bodyPr/>
          <a:lstStyle/>
          <a:p>
            <a:pPr>
              <a:spcBef>
                <a:spcPts val="500"/>
              </a:spcBef>
            </a:pPr>
            <a:r>
              <a:rPr lang="en-US" sz="800" dirty="0"/>
              <a:t>8%</a:t>
            </a:r>
            <a:endParaRPr lang="en-US" sz="800" i="1" dirty="0"/>
          </a:p>
        </p:txBody>
      </p:sp>
      <p:sp>
        <p:nvSpPr>
          <p:cNvPr id="156" name="Text Placeholder 19"/>
          <p:cNvSpPr>
            <a:spLocks noGrp="1"/>
          </p:cNvSpPr>
          <p:nvPr>
            <p:ph type="body" sz="quarter" idx="4294967295"/>
          </p:nvPr>
        </p:nvSpPr>
        <p:spPr bwMode="gray">
          <a:xfrm>
            <a:off x="-9853204" y="6534143"/>
            <a:ext cx="277089" cy="123111"/>
          </a:xfrm>
          <a:prstGeom prst="rect">
            <a:avLst/>
          </a:prstGeom>
        </p:spPr>
        <p:txBody>
          <a:bodyPr/>
          <a:lstStyle/>
          <a:p>
            <a:pPr>
              <a:spcBef>
                <a:spcPts val="500"/>
              </a:spcBef>
            </a:pPr>
            <a:r>
              <a:rPr lang="en-US" sz="800" dirty="0"/>
              <a:t>12%</a:t>
            </a:r>
            <a:endParaRPr lang="en-US" sz="800" i="1" dirty="0"/>
          </a:p>
        </p:txBody>
      </p:sp>
      <p:grpSp>
        <p:nvGrpSpPr>
          <p:cNvPr id="157" name="Group 156"/>
          <p:cNvGrpSpPr/>
          <p:nvPr/>
        </p:nvGrpSpPr>
        <p:grpSpPr>
          <a:xfrm>
            <a:off x="-15065191" y="3685324"/>
            <a:ext cx="423088" cy="981597"/>
            <a:chOff x="939983" y="3795942"/>
            <a:chExt cx="423088" cy="981597"/>
          </a:xfrm>
        </p:grpSpPr>
        <p:pic>
          <p:nvPicPr>
            <p:cNvPr id="158" name="Picture 3" descr="\\advisory.com\files\Public\Share\ABC Templates and Resources\ABC Art Icons Logos\ABC Modern Icons\Mone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2346" y="3795942"/>
              <a:ext cx="130725" cy="239132"/>
            </a:xfrm>
            <a:prstGeom prst="rect">
              <a:avLst/>
            </a:prstGeom>
            <a:noFill/>
            <a:extLst>
              <a:ext uri="{909E8E84-426E-40dd-AFC4-6F175D3DCCD1}">
                <a14:hiddenFill xmlns="" xmlns:a14="http://schemas.microsoft.com/office/drawing/2010/main">
                  <a:solidFill>
                    <a:srgbClr val="FFFFFF"/>
                  </a:solidFill>
                </a14:hiddenFill>
              </a:ext>
            </a:extLst>
          </p:spPr>
        </p:pic>
        <p:pic>
          <p:nvPicPr>
            <p:cNvPr id="159" name="Picture 2" descr="\\advisory.com\files\Public\Share\ABC Templates and Resources\ABC Art Icons Logos\ABC Modern Icons\Stick_Exec_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983" y="3907070"/>
              <a:ext cx="327878" cy="870469"/>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160" name="Group 159"/>
          <p:cNvGrpSpPr/>
          <p:nvPr/>
        </p:nvGrpSpPr>
        <p:grpSpPr>
          <a:xfrm>
            <a:off x="-13903154" y="3734411"/>
            <a:ext cx="197375" cy="457923"/>
            <a:chOff x="939983" y="3795942"/>
            <a:chExt cx="423088" cy="981597"/>
          </a:xfrm>
        </p:grpSpPr>
        <p:pic>
          <p:nvPicPr>
            <p:cNvPr id="161" name="Picture 3" descr="\\advisory.com\files\Public\Share\ABC Templates and Resources\ABC Art Icons Logos\ABC Modern Icons\Mone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2346" y="3795942"/>
              <a:ext cx="130725" cy="239132"/>
            </a:xfrm>
            <a:prstGeom prst="rect">
              <a:avLst/>
            </a:prstGeom>
            <a:noFill/>
            <a:extLst>
              <a:ext uri="{909E8E84-426E-40dd-AFC4-6F175D3DCCD1}">
                <a14:hiddenFill xmlns="" xmlns:a14="http://schemas.microsoft.com/office/drawing/2010/main">
                  <a:solidFill>
                    <a:srgbClr val="FFFFFF"/>
                  </a:solidFill>
                </a14:hiddenFill>
              </a:ext>
            </a:extLst>
          </p:spPr>
        </p:pic>
        <p:pic>
          <p:nvPicPr>
            <p:cNvPr id="162" name="Picture 2" descr="\\advisory.com\files\Public\Share\ABC Templates and Resources\ABC Art Icons Logos\ABC Modern Icons\Stick_Exec_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983" y="3907070"/>
              <a:ext cx="327878" cy="870469"/>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163" name="Group 162"/>
          <p:cNvGrpSpPr/>
          <p:nvPr/>
        </p:nvGrpSpPr>
        <p:grpSpPr>
          <a:xfrm>
            <a:off x="-13697515" y="3734411"/>
            <a:ext cx="197375" cy="457923"/>
            <a:chOff x="939983" y="3795942"/>
            <a:chExt cx="423088" cy="981597"/>
          </a:xfrm>
        </p:grpSpPr>
        <p:pic>
          <p:nvPicPr>
            <p:cNvPr id="164" name="Picture 3" descr="\\advisory.com\files\Public\Share\ABC Templates and Resources\ABC Art Icons Logos\ABC Modern Icons\Mone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2346" y="3795942"/>
              <a:ext cx="130725" cy="239132"/>
            </a:xfrm>
            <a:prstGeom prst="rect">
              <a:avLst/>
            </a:prstGeom>
            <a:noFill/>
            <a:extLst>
              <a:ext uri="{909E8E84-426E-40dd-AFC4-6F175D3DCCD1}">
                <a14:hiddenFill xmlns="" xmlns:a14="http://schemas.microsoft.com/office/drawing/2010/main">
                  <a:solidFill>
                    <a:srgbClr val="FFFFFF"/>
                  </a:solidFill>
                </a14:hiddenFill>
              </a:ext>
            </a:extLst>
          </p:spPr>
        </p:pic>
        <p:pic>
          <p:nvPicPr>
            <p:cNvPr id="165" name="Picture 2" descr="\\advisory.com\files\Public\Share\ABC Templates and Resources\ABC Art Icons Logos\ABC Modern Icons\Stick_Exec_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983" y="3907070"/>
              <a:ext cx="327878" cy="870469"/>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166" name="Group 165"/>
          <p:cNvGrpSpPr/>
          <p:nvPr/>
        </p:nvGrpSpPr>
        <p:grpSpPr>
          <a:xfrm>
            <a:off x="-13494983" y="3734411"/>
            <a:ext cx="197375" cy="457923"/>
            <a:chOff x="939983" y="3795942"/>
            <a:chExt cx="423088" cy="981597"/>
          </a:xfrm>
        </p:grpSpPr>
        <p:pic>
          <p:nvPicPr>
            <p:cNvPr id="167" name="Picture 3" descr="\\advisory.com\files\Public\Share\ABC Templates and Resources\ABC Art Icons Logos\ABC Modern Icons\Mone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2346" y="3795942"/>
              <a:ext cx="130725" cy="239132"/>
            </a:xfrm>
            <a:prstGeom prst="rect">
              <a:avLst/>
            </a:prstGeom>
            <a:noFill/>
            <a:extLst>
              <a:ext uri="{909E8E84-426E-40dd-AFC4-6F175D3DCCD1}">
                <a14:hiddenFill xmlns="" xmlns:a14="http://schemas.microsoft.com/office/drawing/2010/main">
                  <a:solidFill>
                    <a:srgbClr val="FFFFFF"/>
                  </a:solidFill>
                </a14:hiddenFill>
              </a:ext>
            </a:extLst>
          </p:spPr>
        </p:pic>
        <p:pic>
          <p:nvPicPr>
            <p:cNvPr id="168" name="Picture 2" descr="\\advisory.com\files\Public\Share\ABC Templates and Resources\ABC Art Icons Logos\ABC Modern Icons\Stick_Exec_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983" y="3907070"/>
              <a:ext cx="327878" cy="870469"/>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169" name="Group 168"/>
          <p:cNvGrpSpPr/>
          <p:nvPr/>
        </p:nvGrpSpPr>
        <p:grpSpPr>
          <a:xfrm>
            <a:off x="-13297608" y="3734411"/>
            <a:ext cx="197375" cy="457923"/>
            <a:chOff x="939983" y="3795942"/>
            <a:chExt cx="423088" cy="981597"/>
          </a:xfrm>
        </p:grpSpPr>
        <p:pic>
          <p:nvPicPr>
            <p:cNvPr id="170" name="Picture 3" descr="\\advisory.com\files\Public\Share\ABC Templates and Resources\ABC Art Icons Logos\ABC Modern Icons\Mone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2346" y="3795942"/>
              <a:ext cx="130725" cy="239132"/>
            </a:xfrm>
            <a:prstGeom prst="rect">
              <a:avLst/>
            </a:prstGeom>
            <a:noFill/>
            <a:extLst>
              <a:ext uri="{909E8E84-426E-40dd-AFC4-6F175D3DCCD1}">
                <a14:hiddenFill xmlns="" xmlns:a14="http://schemas.microsoft.com/office/drawing/2010/main">
                  <a:solidFill>
                    <a:srgbClr val="FFFFFF"/>
                  </a:solidFill>
                </a14:hiddenFill>
              </a:ext>
            </a:extLst>
          </p:spPr>
        </p:pic>
        <p:pic>
          <p:nvPicPr>
            <p:cNvPr id="171" name="Picture 2" descr="\\advisory.com\files\Public\Share\ABC Templates and Resources\ABC Art Icons Logos\ABC Modern Icons\Stick_Exec_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983" y="3907070"/>
              <a:ext cx="327878" cy="870469"/>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172" name="Group 171"/>
          <p:cNvGrpSpPr/>
          <p:nvPr/>
        </p:nvGrpSpPr>
        <p:grpSpPr>
          <a:xfrm>
            <a:off x="-13905772" y="4203608"/>
            <a:ext cx="197375" cy="457923"/>
            <a:chOff x="939983" y="3795942"/>
            <a:chExt cx="423088" cy="981597"/>
          </a:xfrm>
        </p:grpSpPr>
        <p:pic>
          <p:nvPicPr>
            <p:cNvPr id="173" name="Picture 3" descr="\\advisory.com\files\Public\Share\ABC Templates and Resources\ABC Art Icons Logos\ABC Modern Icons\Mone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2346" y="3795942"/>
              <a:ext cx="130725" cy="239132"/>
            </a:xfrm>
            <a:prstGeom prst="rect">
              <a:avLst/>
            </a:prstGeom>
            <a:noFill/>
            <a:extLst>
              <a:ext uri="{909E8E84-426E-40dd-AFC4-6F175D3DCCD1}">
                <a14:hiddenFill xmlns="" xmlns:a14="http://schemas.microsoft.com/office/drawing/2010/main">
                  <a:solidFill>
                    <a:srgbClr val="FFFFFF"/>
                  </a:solidFill>
                </a14:hiddenFill>
              </a:ext>
            </a:extLst>
          </p:spPr>
        </p:pic>
        <p:pic>
          <p:nvPicPr>
            <p:cNvPr id="174" name="Picture 2" descr="\\advisory.com\files\Public\Share\ABC Templates and Resources\ABC Art Icons Logos\ABC Modern Icons\Stick_Exec_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983" y="3907070"/>
              <a:ext cx="327878" cy="870469"/>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175" name="Group 174"/>
          <p:cNvGrpSpPr/>
          <p:nvPr/>
        </p:nvGrpSpPr>
        <p:grpSpPr>
          <a:xfrm>
            <a:off x="-13700133" y="4203608"/>
            <a:ext cx="197375" cy="457923"/>
            <a:chOff x="939983" y="3795942"/>
            <a:chExt cx="423088" cy="981597"/>
          </a:xfrm>
        </p:grpSpPr>
        <p:pic>
          <p:nvPicPr>
            <p:cNvPr id="176" name="Picture 3" descr="\\advisory.com\files\Public\Share\ABC Templates and Resources\ABC Art Icons Logos\ABC Modern Icons\Mone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2346" y="3795942"/>
              <a:ext cx="130725" cy="239132"/>
            </a:xfrm>
            <a:prstGeom prst="rect">
              <a:avLst/>
            </a:prstGeom>
            <a:noFill/>
            <a:extLst>
              <a:ext uri="{909E8E84-426E-40dd-AFC4-6F175D3DCCD1}">
                <a14:hiddenFill xmlns="" xmlns:a14="http://schemas.microsoft.com/office/drawing/2010/main">
                  <a:solidFill>
                    <a:srgbClr val="FFFFFF"/>
                  </a:solidFill>
                </a14:hiddenFill>
              </a:ext>
            </a:extLst>
          </p:spPr>
        </p:pic>
        <p:pic>
          <p:nvPicPr>
            <p:cNvPr id="177" name="Picture 2" descr="\\advisory.com\files\Public\Share\ABC Templates and Resources\ABC Art Icons Logos\ABC Modern Icons\Stick_Exec_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983" y="3907070"/>
              <a:ext cx="327878" cy="870469"/>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178" name="Group 177"/>
          <p:cNvGrpSpPr/>
          <p:nvPr/>
        </p:nvGrpSpPr>
        <p:grpSpPr>
          <a:xfrm>
            <a:off x="-13497601" y="4203608"/>
            <a:ext cx="197375" cy="457923"/>
            <a:chOff x="939983" y="3795942"/>
            <a:chExt cx="423088" cy="981597"/>
          </a:xfrm>
        </p:grpSpPr>
        <p:pic>
          <p:nvPicPr>
            <p:cNvPr id="179" name="Picture 3" descr="\\advisory.com\files\Public\Share\ABC Templates and Resources\ABC Art Icons Logos\ABC Modern Icons\Mone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2346" y="3795942"/>
              <a:ext cx="130725" cy="239132"/>
            </a:xfrm>
            <a:prstGeom prst="rect">
              <a:avLst/>
            </a:prstGeom>
            <a:noFill/>
            <a:extLst>
              <a:ext uri="{909E8E84-426E-40dd-AFC4-6F175D3DCCD1}">
                <a14:hiddenFill xmlns="" xmlns:a14="http://schemas.microsoft.com/office/drawing/2010/main">
                  <a:solidFill>
                    <a:srgbClr val="FFFFFF"/>
                  </a:solidFill>
                </a14:hiddenFill>
              </a:ext>
            </a:extLst>
          </p:spPr>
        </p:pic>
        <p:pic>
          <p:nvPicPr>
            <p:cNvPr id="180" name="Picture 2" descr="\\advisory.com\files\Public\Share\ABC Templates and Resources\ABC Art Icons Logos\ABC Modern Icons\Stick_Exec_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983" y="3907070"/>
              <a:ext cx="327878" cy="870469"/>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181" name="Group 180"/>
          <p:cNvGrpSpPr/>
          <p:nvPr/>
        </p:nvGrpSpPr>
        <p:grpSpPr>
          <a:xfrm>
            <a:off x="-13300226" y="4203608"/>
            <a:ext cx="197375" cy="457923"/>
            <a:chOff x="939983" y="3795942"/>
            <a:chExt cx="423088" cy="981597"/>
          </a:xfrm>
        </p:grpSpPr>
        <p:pic>
          <p:nvPicPr>
            <p:cNvPr id="182" name="Picture 3" descr="\\advisory.com\files\Public\Share\ABC Templates and Resources\ABC Art Icons Logos\ABC Modern Icons\Mone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2346" y="3795942"/>
              <a:ext cx="130725" cy="239132"/>
            </a:xfrm>
            <a:prstGeom prst="rect">
              <a:avLst/>
            </a:prstGeom>
            <a:noFill/>
            <a:extLst>
              <a:ext uri="{909E8E84-426E-40dd-AFC4-6F175D3DCCD1}">
                <a14:hiddenFill xmlns="" xmlns:a14="http://schemas.microsoft.com/office/drawing/2010/main">
                  <a:solidFill>
                    <a:srgbClr val="FFFFFF"/>
                  </a:solidFill>
                </a14:hiddenFill>
              </a:ext>
            </a:extLst>
          </p:spPr>
        </p:pic>
        <p:pic>
          <p:nvPicPr>
            <p:cNvPr id="183" name="Picture 2" descr="\\advisory.com\files\Public\Share\ABC Templates and Resources\ABC Art Icons Logos\ABC Modern Icons\Stick_Exec_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983" y="3907070"/>
              <a:ext cx="327878" cy="870469"/>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184" name="TextBox 183"/>
          <p:cNvSpPr txBox="1"/>
          <p:nvPr/>
        </p:nvSpPr>
        <p:spPr bwMode="gray">
          <a:xfrm>
            <a:off x="-12537440" y="5149580"/>
            <a:ext cx="3779519" cy="184666"/>
          </a:xfrm>
          <a:prstGeom prst="rect">
            <a:avLst/>
          </a:prstGeom>
          <a:noFill/>
        </p:spPr>
        <p:txBody>
          <a:bodyPr wrap="square" lIns="0" tIns="0" rIns="0" bIns="0" rtlCol="0">
            <a:sp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1200" b="0" i="0" u="none" strike="noStrike" kern="1200" cap="none" spc="0" normalizeH="0" baseline="0" noProof="0" dirty="0">
                <a:ln>
                  <a:noFill/>
                </a:ln>
                <a:solidFill>
                  <a:srgbClr val="4F5861"/>
                </a:solidFill>
                <a:effectLst/>
                <a:uLnTx/>
                <a:uFillTx/>
                <a:latin typeface="Verdana"/>
                <a:ea typeface="+mn-ea"/>
                <a:cs typeface="+mn-cs"/>
              </a:rPr>
              <a:t>Voter Activity</a:t>
            </a:r>
            <a:endParaRPr kumimoji="0" lang="en-US" sz="1000" b="0" i="1" u="none" strike="noStrike" kern="1200" cap="none" spc="0" normalizeH="0" baseline="0" noProof="0" dirty="0">
              <a:ln>
                <a:noFill/>
              </a:ln>
              <a:solidFill>
                <a:srgbClr val="4F5861"/>
              </a:solidFill>
              <a:effectLst/>
              <a:uLnTx/>
              <a:uFillTx/>
              <a:latin typeface="Verdana"/>
              <a:ea typeface="+mn-ea"/>
              <a:cs typeface="+mn-cs"/>
            </a:endParaRPr>
          </a:p>
        </p:txBody>
      </p:sp>
      <p:pic>
        <p:nvPicPr>
          <p:cNvPr id="185" name="Picture 2" descr="https://upload.wikimedia.org/wikipedia/en/thumb/b/b4/Obama_logomark.svg/1024px-Obama_logomark.sv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33072" y="2516478"/>
            <a:ext cx="676347" cy="676347"/>
          </a:xfrm>
          <a:prstGeom prst="rect">
            <a:avLst/>
          </a:prstGeom>
          <a:noFill/>
          <a:extLst>
            <a:ext uri="{909E8E84-426E-40dd-AFC4-6F175D3DCCD1}">
              <a14:hiddenFill xmlns="" xmlns:a14="http://schemas.microsoft.com/office/drawing/2010/main">
                <a:solidFill>
                  <a:srgbClr val="FFFFFF"/>
                </a:solidFill>
              </a14:hiddenFill>
            </a:ext>
          </a:extLst>
        </p:spPr>
      </p:pic>
      <p:sp>
        <p:nvSpPr>
          <p:cNvPr id="186" name="TextBox 185"/>
          <p:cNvSpPr txBox="1"/>
          <p:nvPr/>
        </p:nvSpPr>
        <p:spPr bwMode="gray">
          <a:xfrm>
            <a:off x="-12536025" y="3434106"/>
            <a:ext cx="3779519" cy="184666"/>
          </a:xfrm>
          <a:prstGeom prst="rect">
            <a:avLst/>
          </a:prstGeom>
          <a:noFill/>
        </p:spPr>
        <p:txBody>
          <a:bodyPr wrap="square" lIns="0" tIns="0" rIns="0" bIns="0" rtlCol="0">
            <a:sp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1200" b="0" i="0" u="none" strike="noStrike" kern="1200" cap="none" spc="0" normalizeH="0" baseline="0" noProof="0" dirty="0">
                <a:ln>
                  <a:noFill/>
                </a:ln>
                <a:solidFill>
                  <a:srgbClr val="4F5861"/>
                </a:solidFill>
                <a:effectLst/>
                <a:uLnTx/>
                <a:uFillTx/>
                <a:latin typeface="Verdana"/>
                <a:ea typeface="+mn-ea"/>
                <a:cs typeface="+mn-cs"/>
              </a:rPr>
              <a:t>Digital Campaign Strategy</a:t>
            </a:r>
            <a:endParaRPr kumimoji="0" lang="en-US" sz="1000" b="0" i="1" u="none" strike="noStrike" kern="1200" cap="none" spc="0" normalizeH="0" baseline="0" noProof="0" dirty="0">
              <a:ln>
                <a:noFill/>
              </a:ln>
              <a:solidFill>
                <a:srgbClr val="4F5861"/>
              </a:solidFill>
              <a:effectLst/>
              <a:uLnTx/>
              <a:uFillTx/>
              <a:latin typeface="Verdana"/>
              <a:ea typeface="+mn-ea"/>
              <a:cs typeface="+mn-cs"/>
            </a:endParaRPr>
          </a:p>
        </p:txBody>
      </p:sp>
      <p:sp>
        <p:nvSpPr>
          <p:cNvPr id="187" name="Right Arrow 186"/>
          <p:cNvSpPr/>
          <p:nvPr/>
        </p:nvSpPr>
        <p:spPr bwMode="gray">
          <a:xfrm>
            <a:off x="-14485287" y="4066953"/>
            <a:ext cx="419604" cy="294952"/>
          </a:xfrm>
          <a:prstGeom prst="rightArrow">
            <a:avLst/>
          </a:prstGeom>
          <a:solidFill>
            <a:schemeClr val="bg1"/>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88" name="TextBox 187"/>
          <p:cNvSpPr txBox="1"/>
          <p:nvPr/>
        </p:nvSpPr>
        <p:spPr bwMode="gray">
          <a:xfrm>
            <a:off x="-11401440" y="2593206"/>
            <a:ext cx="2279024" cy="461665"/>
          </a:xfrm>
          <a:prstGeom prst="rect">
            <a:avLst/>
          </a:prstGeom>
          <a:noFill/>
        </p:spPr>
        <p:txBody>
          <a:bodyPr wrap="square" lIns="0" tIns="0" rIns="0" bIns="0" rtlCol="0">
            <a:spAutoFit/>
          </a:bodyPr>
          <a:lstStyle/>
          <a:p>
            <a:pPr marL="0" marR="0" lvl="0" indent="0" algn="l" defTabSz="537667" rtl="0" eaLnBrk="1" fontAlgn="auto" latinLnBrk="0" hangingPunct="1">
              <a:lnSpc>
                <a:spcPct val="100000"/>
              </a:lnSpc>
              <a:spcBef>
                <a:spcPts val="500"/>
              </a:spcBef>
              <a:spcAft>
                <a:spcPts val="0"/>
              </a:spcAft>
              <a:buClrTx/>
              <a:buSzTx/>
              <a:buFontTx/>
              <a:buNone/>
              <a:tabLst/>
              <a:defRPr/>
            </a:pPr>
            <a:r>
              <a:rPr kumimoji="0" lang="en-US" sz="1000" b="0" i="1" u="none" strike="noStrike" kern="1200" cap="none" spc="0" normalizeH="0" baseline="0" noProof="0" dirty="0">
                <a:ln>
                  <a:noFill/>
                </a:ln>
                <a:solidFill>
                  <a:srgbClr val="4F5861"/>
                </a:solidFill>
                <a:effectLst/>
                <a:uLnTx/>
                <a:uFillTx/>
                <a:latin typeface="Verdana"/>
                <a:ea typeface="+mn-ea"/>
                <a:cs typeface="+mn-cs"/>
              </a:rPr>
              <a:t>Obama campaign hires Facebook cofounder Chris Hughes to run digital/online strategy </a:t>
            </a:r>
          </a:p>
        </p:txBody>
      </p:sp>
      <p:sp>
        <p:nvSpPr>
          <p:cNvPr id="189" name="Text Placeholder 19"/>
          <p:cNvSpPr>
            <a:spLocks noGrp="1"/>
          </p:cNvSpPr>
          <p:nvPr>
            <p:ph type="body" sz="quarter" idx="4294967295"/>
          </p:nvPr>
        </p:nvSpPr>
        <p:spPr bwMode="gray">
          <a:xfrm>
            <a:off x="-15208243" y="4759108"/>
            <a:ext cx="624321" cy="153888"/>
          </a:xfrm>
          <a:prstGeom prst="rect">
            <a:avLst/>
          </a:prstGeom>
        </p:spPr>
        <p:txBody>
          <a:bodyPr/>
          <a:lstStyle/>
          <a:p>
            <a:pPr algn="ctr">
              <a:spcBef>
                <a:spcPts val="500"/>
              </a:spcBef>
            </a:pPr>
            <a:r>
              <a:rPr lang="en-US" sz="1000" i="1" dirty="0"/>
              <a:t>Before</a:t>
            </a:r>
          </a:p>
        </p:txBody>
      </p:sp>
      <p:sp>
        <p:nvSpPr>
          <p:cNvPr id="190" name="Text Placeholder 19"/>
          <p:cNvSpPr>
            <a:spLocks noGrp="1"/>
          </p:cNvSpPr>
          <p:nvPr>
            <p:ph type="body" sz="quarter" idx="4294967295"/>
          </p:nvPr>
        </p:nvSpPr>
        <p:spPr bwMode="gray">
          <a:xfrm>
            <a:off x="-13830159" y="4759108"/>
            <a:ext cx="624321" cy="153888"/>
          </a:xfrm>
          <a:prstGeom prst="rect">
            <a:avLst/>
          </a:prstGeom>
        </p:spPr>
        <p:txBody>
          <a:bodyPr/>
          <a:lstStyle/>
          <a:p>
            <a:pPr algn="ctr">
              <a:spcBef>
                <a:spcPts val="500"/>
              </a:spcBef>
            </a:pPr>
            <a:r>
              <a:rPr lang="en-US" sz="1000" i="1" dirty="0"/>
              <a:t>After</a:t>
            </a:r>
          </a:p>
        </p:txBody>
      </p:sp>
      <p:sp>
        <p:nvSpPr>
          <p:cNvPr id="191" name="Down Arrow 190"/>
          <p:cNvSpPr/>
          <p:nvPr/>
        </p:nvSpPr>
        <p:spPr bwMode="gray">
          <a:xfrm>
            <a:off x="-10846770" y="4541056"/>
            <a:ext cx="408339" cy="515007"/>
          </a:xfrm>
          <a:prstGeom prst="downArrow">
            <a:avLst/>
          </a:prstGeom>
          <a:solidFill>
            <a:schemeClr val="bg1"/>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pic>
        <p:nvPicPr>
          <p:cNvPr id="192" name="Picture 2" descr="\\advisory.com\files\Public\Share\ABC Templates and Resources\ABC Art Icons Logos\ABC Modern Icons\Data_analytics.png"/>
          <p:cNvPicPr>
            <a:picLocks noChangeAspect="1" noChangeArrowheads="1"/>
          </p:cNvPicPr>
          <p:nvPr/>
        </p:nvPicPr>
        <p:blipFill>
          <a:blip r:embed="rId7">
            <a:grayscl/>
            <a:extLst>
              <a:ext uri="{28A0092B-C50C-407E-A947-70E740481C1C}">
                <a14:useLocalDpi xmlns:a14="http://schemas.microsoft.com/office/drawing/2010/main" val="0"/>
              </a:ext>
            </a:extLst>
          </a:blip>
          <a:srcRect/>
          <a:stretch>
            <a:fillRect/>
          </a:stretch>
        </p:blipFill>
        <p:spPr bwMode="auto">
          <a:xfrm>
            <a:off x="-12200398" y="3700464"/>
            <a:ext cx="291356" cy="202979"/>
          </a:xfrm>
          <a:prstGeom prst="rect">
            <a:avLst/>
          </a:prstGeom>
          <a:noFill/>
          <a:extLst>
            <a:ext uri="{909E8E84-426E-40dd-AFC4-6F175D3DCCD1}">
              <a14:hiddenFill xmlns="" xmlns:a14="http://schemas.microsoft.com/office/drawing/2010/main">
                <a:solidFill>
                  <a:srgbClr val="FFFFFF"/>
                </a:solidFill>
              </a14:hiddenFill>
            </a:ext>
          </a:extLst>
        </p:spPr>
      </p:pic>
      <p:sp>
        <p:nvSpPr>
          <p:cNvPr id="193" name="TextBox 192"/>
          <p:cNvSpPr txBox="1"/>
          <p:nvPr/>
        </p:nvSpPr>
        <p:spPr bwMode="gray">
          <a:xfrm>
            <a:off x="-11706993" y="3746408"/>
            <a:ext cx="3115896" cy="153888"/>
          </a:xfrm>
          <a:prstGeom prst="rect">
            <a:avLst/>
          </a:prstGeom>
          <a:noFill/>
        </p:spPr>
        <p:txBody>
          <a:bodyPr wrap="square" lIns="0" tIns="0" rIns="0" bIns="0" rtlCol="0">
            <a:spAutoFit/>
          </a:bodyPr>
          <a:lstStyle/>
          <a:p>
            <a:pPr marL="0" marR="0" lvl="0" indent="0" algn="l" defTabSz="537667" rtl="0" eaLnBrk="1" fontAlgn="auto" latinLnBrk="0" hangingPunct="1">
              <a:lnSpc>
                <a:spcPct val="100000"/>
              </a:lnSpc>
              <a:spcBef>
                <a:spcPts val="500"/>
              </a:spcBef>
              <a:spcAft>
                <a:spcPts val="0"/>
              </a:spcAft>
              <a:buClrTx/>
              <a:buSzTx/>
              <a:buFontTx/>
              <a:buNone/>
              <a:tabLst/>
              <a:defRPr/>
            </a:pPr>
            <a:r>
              <a:rPr kumimoji="0" lang="en-US" sz="1000" b="0" i="0" u="none" strike="noStrike" kern="1200" cap="none" spc="0" normalizeH="0" baseline="0" noProof="0" dirty="0">
                <a:ln>
                  <a:noFill/>
                </a:ln>
                <a:solidFill>
                  <a:srgbClr val="4F5861"/>
                </a:solidFill>
                <a:effectLst/>
                <a:uLnTx/>
                <a:uFillTx/>
                <a:latin typeface="Verdana"/>
                <a:ea typeface="+mn-ea"/>
                <a:cs typeface="+mn-cs"/>
              </a:rPr>
              <a:t>Intensive data collection and analysis</a:t>
            </a:r>
          </a:p>
        </p:txBody>
      </p:sp>
      <p:sp>
        <p:nvSpPr>
          <p:cNvPr id="194" name="TextBox 193"/>
          <p:cNvSpPr txBox="1"/>
          <p:nvPr/>
        </p:nvSpPr>
        <p:spPr bwMode="gray">
          <a:xfrm>
            <a:off x="-11706993" y="4079784"/>
            <a:ext cx="3115896" cy="153888"/>
          </a:xfrm>
          <a:prstGeom prst="rect">
            <a:avLst/>
          </a:prstGeom>
          <a:noFill/>
        </p:spPr>
        <p:txBody>
          <a:bodyPr wrap="square" lIns="0" tIns="0" rIns="0" bIns="0" rtlCol="0">
            <a:spAutoFit/>
          </a:bodyPr>
          <a:lstStyle/>
          <a:p>
            <a:pPr marL="0" marR="0" lvl="0" indent="0" algn="l" defTabSz="537667" rtl="0" eaLnBrk="1" fontAlgn="auto" latinLnBrk="0" hangingPunct="1">
              <a:lnSpc>
                <a:spcPct val="100000"/>
              </a:lnSpc>
              <a:spcBef>
                <a:spcPts val="500"/>
              </a:spcBef>
              <a:spcAft>
                <a:spcPts val="0"/>
              </a:spcAft>
              <a:buClrTx/>
              <a:buSzTx/>
              <a:buFontTx/>
              <a:buNone/>
              <a:tabLst/>
              <a:defRPr/>
            </a:pPr>
            <a:r>
              <a:rPr kumimoji="0" lang="en-US" sz="1000" b="0" i="0" u="none" strike="noStrike" kern="1200" cap="none" spc="0" normalizeH="0" baseline="0" noProof="0" dirty="0">
                <a:ln>
                  <a:noFill/>
                </a:ln>
                <a:solidFill>
                  <a:srgbClr val="4F5861"/>
                </a:solidFill>
                <a:effectLst/>
                <a:uLnTx/>
                <a:uFillTx/>
                <a:latin typeface="Verdana"/>
                <a:ea typeface="+mn-ea"/>
                <a:cs typeface="+mn-cs"/>
              </a:rPr>
              <a:t>Intensive direct mail outreach</a:t>
            </a:r>
          </a:p>
        </p:txBody>
      </p:sp>
      <p:sp>
        <p:nvSpPr>
          <p:cNvPr id="195" name="TextBox 194"/>
          <p:cNvSpPr txBox="1"/>
          <p:nvPr/>
        </p:nvSpPr>
        <p:spPr bwMode="gray">
          <a:xfrm>
            <a:off x="-11706993" y="4428400"/>
            <a:ext cx="3115896" cy="153888"/>
          </a:xfrm>
          <a:prstGeom prst="rect">
            <a:avLst/>
          </a:prstGeom>
          <a:noFill/>
        </p:spPr>
        <p:txBody>
          <a:bodyPr wrap="square" lIns="0" tIns="0" rIns="0" bIns="0" rtlCol="0">
            <a:spAutoFit/>
          </a:bodyPr>
          <a:lstStyle/>
          <a:p>
            <a:pPr marL="0" marR="0" lvl="0" indent="0" algn="l" defTabSz="537667" rtl="0" eaLnBrk="1" fontAlgn="auto" latinLnBrk="0" hangingPunct="1">
              <a:lnSpc>
                <a:spcPct val="100000"/>
              </a:lnSpc>
              <a:spcBef>
                <a:spcPts val="500"/>
              </a:spcBef>
              <a:spcAft>
                <a:spcPts val="0"/>
              </a:spcAft>
              <a:buClrTx/>
              <a:buSzTx/>
              <a:buFontTx/>
              <a:buNone/>
              <a:tabLst/>
              <a:defRPr/>
            </a:pPr>
            <a:r>
              <a:rPr kumimoji="0" lang="en-US" sz="1000" b="0" i="0" u="none" strike="noStrike" kern="1200" cap="none" spc="0" normalizeH="0" baseline="0" noProof="0" dirty="0">
                <a:ln>
                  <a:noFill/>
                </a:ln>
                <a:solidFill>
                  <a:srgbClr val="4F5861"/>
                </a:solidFill>
                <a:effectLst/>
                <a:uLnTx/>
                <a:uFillTx/>
                <a:latin typeface="Verdana"/>
                <a:ea typeface="+mn-ea"/>
                <a:cs typeface="+mn-cs"/>
              </a:rPr>
              <a:t>Broad mix of paper and digital media</a:t>
            </a:r>
          </a:p>
        </p:txBody>
      </p:sp>
      <p:pic>
        <p:nvPicPr>
          <p:cNvPr id="196" name="Picture 3" descr="\\advisory.com\files\Public\Share\ABC Templates and Resources\ABC Art Icons Logos\ABC Modern Icons\Email.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181421" y="4058470"/>
            <a:ext cx="291357" cy="211719"/>
          </a:xfrm>
          <a:prstGeom prst="rect">
            <a:avLst/>
          </a:prstGeom>
          <a:noFill/>
          <a:extLst>
            <a:ext uri="{909E8E84-426E-40dd-AFC4-6F175D3DCCD1}">
              <a14:hiddenFill xmlns="" xmlns:a14="http://schemas.microsoft.com/office/drawing/2010/main">
                <a:solidFill>
                  <a:srgbClr val="FFFFFF"/>
                </a:solidFill>
              </a14:hiddenFill>
            </a:ext>
          </a:extLst>
        </p:spPr>
      </p:pic>
      <p:pic>
        <p:nvPicPr>
          <p:cNvPr id="197" name="Picture 5" descr="\\advisory.com\files\Public\Share\ABC Templates and Resources\ABC Art Icons Logos\ABC Modern Icons\Megaphone.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175372" y="4400201"/>
            <a:ext cx="320493" cy="258532"/>
          </a:xfrm>
          <a:prstGeom prst="rect">
            <a:avLst/>
          </a:prstGeom>
          <a:noFill/>
          <a:extLst>
            <a:ext uri="{909E8E84-426E-40dd-AFC4-6F175D3DCCD1}">
              <a14:hiddenFill xmlns="" xmlns:a14="http://schemas.microsoft.com/office/drawing/2010/main">
                <a:solidFill>
                  <a:srgbClr val="FFFFFF"/>
                </a:solidFill>
              </a14:hiddenFill>
            </a:ext>
          </a:extLst>
        </p:spPr>
      </p:pic>
      <p:sp>
        <p:nvSpPr>
          <p:cNvPr id="201" name="Oval 200"/>
          <p:cNvSpPr/>
          <p:nvPr/>
        </p:nvSpPr>
        <p:spPr bwMode="gray">
          <a:xfrm>
            <a:off x="7544990" y="2593206"/>
            <a:ext cx="413791" cy="413791"/>
          </a:xfrm>
          <a:prstGeom prst="ellipse">
            <a:avLst/>
          </a:prstGeom>
          <a:solidFill>
            <a:schemeClr val="bg1"/>
          </a:solidFill>
          <a:ln w="12700">
            <a:solidFill>
              <a:schemeClr val="bg1">
                <a:lumMod val="6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2" name="AutoShape 6" descr="Image result for google adwords"/>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537667" rtl="0" eaLnBrk="1" fontAlgn="auto" latinLnBrk="0" hangingPunct="1">
              <a:lnSpc>
                <a:spcPct val="100000"/>
              </a:lnSpc>
              <a:spcBef>
                <a:spcPts val="0"/>
              </a:spcBef>
              <a:spcAft>
                <a:spcPts val="0"/>
              </a:spcAft>
              <a:buClrTx/>
              <a:buSzTx/>
              <a:buFontTx/>
              <a:buNone/>
              <a:tabLst/>
              <a:defRPr/>
            </a:pPr>
            <a:endParaRPr kumimoji="0" lang="en-US" sz="1058" b="0" i="0" u="none" strike="noStrike" kern="1200" cap="none" spc="0" normalizeH="0" baseline="0" noProof="0" dirty="0">
              <a:ln>
                <a:noFill/>
              </a:ln>
              <a:solidFill>
                <a:srgbClr val="333E48"/>
              </a:solidFill>
              <a:effectLst/>
              <a:uLnTx/>
              <a:uFillTx/>
              <a:latin typeface="Verdana"/>
              <a:ea typeface="+mn-ea"/>
              <a:cs typeface="+mn-cs"/>
            </a:endParaRPr>
          </a:p>
        </p:txBody>
      </p:sp>
      <p:sp>
        <p:nvSpPr>
          <p:cNvPr id="13" name="AutoShape 11" descr="Image result for pandora logo"/>
          <p:cNvSpPr>
            <a:spLocks noChangeAspect="1" noChangeArrowheads="1"/>
          </p:cNvSpPr>
          <p:nvPr/>
        </p:nvSpPr>
        <p:spPr bwMode="auto">
          <a:xfrm>
            <a:off x="307975" y="79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537667" rtl="0" eaLnBrk="1" fontAlgn="auto" latinLnBrk="0" hangingPunct="1">
              <a:lnSpc>
                <a:spcPct val="100000"/>
              </a:lnSpc>
              <a:spcBef>
                <a:spcPts val="0"/>
              </a:spcBef>
              <a:spcAft>
                <a:spcPts val="0"/>
              </a:spcAft>
              <a:buClrTx/>
              <a:buSzTx/>
              <a:buFontTx/>
              <a:buNone/>
              <a:tabLst/>
              <a:defRPr/>
            </a:pPr>
            <a:endParaRPr kumimoji="0" lang="en-US" sz="1058" b="0" i="0" u="none" strike="noStrike" kern="1200" cap="none" spc="0" normalizeH="0" baseline="0" noProof="0" dirty="0">
              <a:ln>
                <a:noFill/>
              </a:ln>
              <a:solidFill>
                <a:srgbClr val="333E48"/>
              </a:solidFill>
              <a:effectLst/>
              <a:uLnTx/>
              <a:uFillTx/>
              <a:latin typeface="Verdana"/>
              <a:ea typeface="+mn-ea"/>
              <a:cs typeface="+mn-cs"/>
            </a:endParaRPr>
          </a:p>
        </p:txBody>
      </p:sp>
      <p:sp>
        <p:nvSpPr>
          <p:cNvPr id="231" name="Oval 230"/>
          <p:cNvSpPr/>
          <p:nvPr/>
        </p:nvSpPr>
        <p:spPr bwMode="gray">
          <a:xfrm>
            <a:off x="1319314" y="1433295"/>
            <a:ext cx="685905" cy="683970"/>
          </a:xfrm>
          <a:prstGeom prst="ellipse">
            <a:avLst/>
          </a:prstGeom>
          <a:solidFill>
            <a:schemeClr val="bg1"/>
          </a:solidFill>
          <a:ln w="28575">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Verdana"/>
              <a:ea typeface="+mn-ea"/>
              <a:cs typeface="+mn-cs"/>
            </a:endParaRPr>
          </a:p>
        </p:txBody>
      </p:sp>
      <p:sp>
        <p:nvSpPr>
          <p:cNvPr id="232" name="TextBox 231"/>
          <p:cNvSpPr txBox="1"/>
          <p:nvPr/>
        </p:nvSpPr>
        <p:spPr bwMode="gray">
          <a:xfrm>
            <a:off x="1407986" y="2188503"/>
            <a:ext cx="528992" cy="276999"/>
          </a:xfrm>
          <a:prstGeom prst="rect">
            <a:avLst/>
          </a:prstGeom>
          <a:noFill/>
        </p:spPr>
        <p:txBody>
          <a:bodyPr wrap="none" lIns="0" tIns="0" rIns="0" bIns="0" rtlCol="0">
            <a:sp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1800" b="0" i="0" u="none" strike="noStrike" kern="1200" cap="none" spc="0" normalizeH="0" baseline="0" noProof="0" dirty="0">
                <a:ln>
                  <a:noFill/>
                </a:ln>
                <a:solidFill>
                  <a:srgbClr val="0070CD"/>
                </a:solidFill>
                <a:effectLst/>
                <a:uLnTx/>
                <a:uFillTx/>
                <a:latin typeface="Rockwell"/>
                <a:ea typeface="+mn-ea"/>
                <a:cs typeface="+mn-cs"/>
              </a:rPr>
              <a:t>100+</a:t>
            </a:r>
          </a:p>
        </p:txBody>
      </p:sp>
      <p:sp>
        <p:nvSpPr>
          <p:cNvPr id="233" name="TextBox 232"/>
          <p:cNvSpPr txBox="1"/>
          <p:nvPr/>
        </p:nvSpPr>
        <p:spPr bwMode="gray">
          <a:xfrm>
            <a:off x="1161544" y="2488283"/>
            <a:ext cx="1001053" cy="215444"/>
          </a:xfrm>
          <a:prstGeom prst="rect">
            <a:avLst/>
          </a:prstGeom>
          <a:noFill/>
        </p:spPr>
        <p:txBody>
          <a:bodyPr wrap="square" lIns="0" tIns="0" rIns="0" bIns="0" rtlCol="0">
            <a:sp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700" b="0" i="0" u="none" strike="noStrike" kern="1200" cap="none" spc="0" normalizeH="0" baseline="0" noProof="0" dirty="0">
                <a:ln>
                  <a:noFill/>
                </a:ln>
                <a:solidFill>
                  <a:srgbClr val="4F5861"/>
                </a:solidFill>
                <a:effectLst/>
                <a:uLnTx/>
                <a:uFillTx/>
                <a:latin typeface="Verdana"/>
                <a:ea typeface="+mn-ea"/>
                <a:cs typeface="+mn-cs"/>
              </a:rPr>
              <a:t>data and analytics professionals on staff</a:t>
            </a:r>
          </a:p>
        </p:txBody>
      </p:sp>
      <p:sp>
        <p:nvSpPr>
          <p:cNvPr id="234" name="TextBox 233"/>
          <p:cNvSpPr txBox="1"/>
          <p:nvPr/>
        </p:nvSpPr>
        <p:spPr bwMode="gray">
          <a:xfrm>
            <a:off x="1286018" y="3172051"/>
            <a:ext cx="752106" cy="323165"/>
          </a:xfrm>
          <a:prstGeom prst="rect">
            <a:avLst/>
          </a:prstGeom>
          <a:noFill/>
        </p:spPr>
        <p:txBody>
          <a:bodyPr wrap="square" lIns="0" tIns="0" rIns="0" bIns="0" rtlCol="0">
            <a:sp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700" b="0" i="0" u="none" strike="noStrike" kern="1200" cap="none" spc="0" normalizeH="0" baseline="0" noProof="0" dirty="0">
                <a:ln>
                  <a:noFill/>
                </a:ln>
                <a:solidFill>
                  <a:srgbClr val="4F5861"/>
                </a:solidFill>
                <a:effectLst/>
                <a:uLnTx/>
                <a:uFillTx/>
                <a:latin typeface="Verdana"/>
                <a:ea typeface="+mn-ea"/>
                <a:cs typeface="+mn-cs"/>
              </a:rPr>
              <a:t>field tests performed annually</a:t>
            </a:r>
          </a:p>
        </p:txBody>
      </p:sp>
      <p:sp>
        <p:nvSpPr>
          <p:cNvPr id="235" name="TextBox 234"/>
          <p:cNvSpPr txBox="1"/>
          <p:nvPr/>
        </p:nvSpPr>
        <p:spPr bwMode="gray">
          <a:xfrm>
            <a:off x="1425379" y="2862465"/>
            <a:ext cx="528992" cy="276999"/>
          </a:xfrm>
          <a:prstGeom prst="rect">
            <a:avLst/>
          </a:prstGeom>
          <a:noFill/>
        </p:spPr>
        <p:txBody>
          <a:bodyPr wrap="none" lIns="0" tIns="0" rIns="0" bIns="0" rtlCol="0">
            <a:sp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1800" b="0" i="0" u="none" strike="noStrike" kern="1200" cap="none" spc="0" normalizeH="0" baseline="0" noProof="0" dirty="0">
                <a:ln>
                  <a:noFill/>
                </a:ln>
                <a:solidFill>
                  <a:srgbClr val="0070CD"/>
                </a:solidFill>
                <a:effectLst/>
                <a:uLnTx/>
                <a:uFillTx/>
                <a:latin typeface="Rockwell"/>
                <a:ea typeface="+mn-ea"/>
                <a:cs typeface="+mn-cs"/>
              </a:rPr>
              <a:t>300+</a:t>
            </a:r>
          </a:p>
        </p:txBody>
      </p:sp>
      <p:sp>
        <p:nvSpPr>
          <p:cNvPr id="236" name="Arc 235"/>
          <p:cNvSpPr/>
          <p:nvPr/>
        </p:nvSpPr>
        <p:spPr bwMode="gray">
          <a:xfrm>
            <a:off x="634740" y="1700674"/>
            <a:ext cx="2031239" cy="2023442"/>
          </a:xfrm>
          <a:prstGeom prst="arc">
            <a:avLst>
              <a:gd name="adj1" fmla="val 18213143"/>
              <a:gd name="adj2" fmla="val 14424539"/>
            </a:avLst>
          </a:prstGeom>
          <a:ln w="107950">
            <a:solidFill>
              <a:schemeClr val="bg1">
                <a:lumMod val="75000"/>
              </a:schemeClr>
            </a:solidFill>
            <a:miter lim="800000"/>
            <a:headEnd type="none" w="med" len="med"/>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537667"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4F5861"/>
              </a:solidFill>
              <a:effectLst/>
              <a:uLnTx/>
              <a:uFillTx/>
              <a:latin typeface="Verdana"/>
              <a:ea typeface="+mn-ea"/>
              <a:cs typeface="+mn-cs"/>
            </a:endParaRPr>
          </a:p>
        </p:txBody>
      </p:sp>
      <p:sp>
        <p:nvSpPr>
          <p:cNvPr id="237" name="Oval 236"/>
          <p:cNvSpPr/>
          <p:nvPr/>
        </p:nvSpPr>
        <p:spPr bwMode="gray">
          <a:xfrm>
            <a:off x="465572" y="2897913"/>
            <a:ext cx="754495" cy="752366"/>
          </a:xfrm>
          <a:prstGeom prst="ellipse">
            <a:avLst/>
          </a:prstGeom>
          <a:solidFill>
            <a:schemeClr val="bg1"/>
          </a:solidFill>
          <a:ln w="28575">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Verdana"/>
              <a:ea typeface="+mn-ea"/>
              <a:cs typeface="+mn-cs"/>
            </a:endParaRPr>
          </a:p>
        </p:txBody>
      </p:sp>
      <p:sp>
        <p:nvSpPr>
          <p:cNvPr id="238" name="TextBox 237"/>
          <p:cNvSpPr txBox="1"/>
          <p:nvPr/>
        </p:nvSpPr>
        <p:spPr bwMode="gray">
          <a:xfrm>
            <a:off x="523336" y="3366789"/>
            <a:ext cx="621575" cy="123111"/>
          </a:xfrm>
          <a:prstGeom prst="rect">
            <a:avLst/>
          </a:prstGeom>
          <a:noFill/>
        </p:spPr>
        <p:txBody>
          <a:bodyPr wrap="square" lIns="0" tIns="0" rIns="0" bIns="0" rtlCol="0">
            <a:sp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800" b="0" i="0" u="none" strike="noStrike" kern="1200" cap="none" spc="0" normalizeH="0" baseline="0" noProof="0" dirty="0">
                <a:ln>
                  <a:noFill/>
                </a:ln>
                <a:solidFill>
                  <a:srgbClr val="4F5861"/>
                </a:solidFill>
                <a:effectLst/>
                <a:uLnTx/>
                <a:uFillTx/>
                <a:latin typeface="Verdana"/>
                <a:ea typeface="+mn-ea"/>
                <a:cs typeface="+mn-cs"/>
              </a:rPr>
              <a:t>Measure</a:t>
            </a:r>
          </a:p>
        </p:txBody>
      </p:sp>
      <p:pic>
        <p:nvPicPr>
          <p:cNvPr id="239" name="Picture 2" descr="\\advisory.com\files\Public\Share\ABC Templates and Resources\ABC Art Icons Logos\ABC Modern Icons\Data_analytics.png"/>
          <p:cNvPicPr>
            <a:picLocks noChangeAspect="1" noChangeArrowheads="1"/>
          </p:cNvPicPr>
          <p:nvPr/>
        </p:nvPicPr>
        <p:blipFill>
          <a:blip r:embed="rId7">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88445" y="3108805"/>
            <a:ext cx="291357" cy="202979"/>
          </a:xfrm>
          <a:prstGeom prst="rect">
            <a:avLst/>
          </a:prstGeom>
          <a:noFill/>
          <a:extLst>
            <a:ext uri="{909E8E84-426E-40dd-AFC4-6F175D3DCCD1}">
              <a14:hiddenFill xmlns="" xmlns:a14="http://schemas.microsoft.com/office/drawing/2010/main">
                <a:solidFill>
                  <a:srgbClr val="FFFFFF"/>
                </a:solidFill>
              </a14:hiddenFill>
            </a:ext>
          </a:extLst>
        </p:spPr>
      </p:pic>
      <p:pic>
        <p:nvPicPr>
          <p:cNvPr id="240" name="Picture 3" descr="\\advisory.com\files\Public\Share\ABC Templates and Resources\ABC Art Icons Logos\ABC Modern Icons\Person_Casual_with_computer.png"/>
          <p:cNvPicPr>
            <a:picLocks noChangeAspect="1" noChangeArrowheads="1"/>
          </p:cNvPicPr>
          <p:nvPr/>
        </p:nvPicPr>
        <p:blipFill>
          <a:blip r:embed="rId10">
            <a:duotone>
              <a:schemeClr val="accent4">
                <a:shade val="45000"/>
                <a:satMod val="135000"/>
              </a:schemeClr>
              <a:prstClr val="white"/>
            </a:duotone>
            <a:extLst>
              <a:ext uri="{BEBA8EAE-BF5A-486C-A8C5-ECC9F3942E4B}">
                <a14:imgProps xmlns:a14="http://schemas.microsoft.com/office/drawing/2010/main">
                  <a14:imgLayer r:embed="rId11">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1541870" y="1571825"/>
            <a:ext cx="240791" cy="199856"/>
          </a:xfrm>
          <a:prstGeom prst="rect">
            <a:avLst/>
          </a:prstGeom>
          <a:noFill/>
          <a:extLst>
            <a:ext uri="{909E8E84-426E-40dd-AFC4-6F175D3DCCD1}">
              <a14:hiddenFill xmlns="" xmlns:a14="http://schemas.microsoft.com/office/drawing/2010/main">
                <a:solidFill>
                  <a:srgbClr val="FFFFFF"/>
                </a:solidFill>
              </a14:hiddenFill>
            </a:ext>
          </a:extLst>
        </p:spPr>
      </p:pic>
      <p:sp>
        <p:nvSpPr>
          <p:cNvPr id="241" name="TextBox 240"/>
          <p:cNvSpPr txBox="1"/>
          <p:nvPr/>
        </p:nvSpPr>
        <p:spPr bwMode="gray">
          <a:xfrm>
            <a:off x="1207242" y="1809967"/>
            <a:ext cx="910048" cy="123111"/>
          </a:xfrm>
          <a:prstGeom prst="rect">
            <a:avLst/>
          </a:prstGeom>
          <a:noFill/>
        </p:spPr>
        <p:txBody>
          <a:bodyPr wrap="square" lIns="0" tIns="0" rIns="0" bIns="0" rtlCol="0">
            <a:sp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800" b="0" i="0" u="none" strike="noStrike" kern="1200" cap="none" spc="0" normalizeH="0" baseline="0" noProof="0" dirty="0">
                <a:ln>
                  <a:noFill/>
                </a:ln>
                <a:solidFill>
                  <a:srgbClr val="4F5861"/>
                </a:solidFill>
                <a:effectLst/>
                <a:uLnTx/>
                <a:uFillTx/>
                <a:latin typeface="Verdana"/>
                <a:ea typeface="+mn-ea"/>
                <a:cs typeface="+mn-cs"/>
              </a:rPr>
              <a:t>Research</a:t>
            </a:r>
          </a:p>
        </p:txBody>
      </p:sp>
      <p:sp>
        <p:nvSpPr>
          <p:cNvPr id="242" name="Oval 241"/>
          <p:cNvSpPr/>
          <p:nvPr/>
        </p:nvSpPr>
        <p:spPr bwMode="gray">
          <a:xfrm>
            <a:off x="2087371" y="2897913"/>
            <a:ext cx="754495" cy="752366"/>
          </a:xfrm>
          <a:prstGeom prst="ellipse">
            <a:avLst/>
          </a:prstGeom>
          <a:solidFill>
            <a:schemeClr val="bg1"/>
          </a:solidFill>
          <a:ln w="28575">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Verdana"/>
              <a:ea typeface="+mn-ea"/>
              <a:cs typeface="+mn-cs"/>
            </a:endParaRPr>
          </a:p>
        </p:txBody>
      </p:sp>
      <p:sp>
        <p:nvSpPr>
          <p:cNvPr id="243" name="TextBox 242"/>
          <p:cNvSpPr txBox="1"/>
          <p:nvPr/>
        </p:nvSpPr>
        <p:spPr bwMode="gray">
          <a:xfrm>
            <a:off x="2210230" y="3366789"/>
            <a:ext cx="513699" cy="123111"/>
          </a:xfrm>
          <a:prstGeom prst="rect">
            <a:avLst/>
          </a:prstGeom>
          <a:noFill/>
        </p:spPr>
        <p:txBody>
          <a:bodyPr wrap="square" lIns="0" tIns="0" rIns="0" bIns="0" rtlCol="0">
            <a:sp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800" b="0" i="0" u="none" strike="noStrike" kern="1200" cap="none" spc="0" normalizeH="0" baseline="0" noProof="0" dirty="0">
                <a:ln>
                  <a:noFill/>
                </a:ln>
                <a:solidFill>
                  <a:srgbClr val="4F5861"/>
                </a:solidFill>
                <a:effectLst/>
                <a:uLnTx/>
                <a:uFillTx/>
                <a:latin typeface="Verdana"/>
                <a:ea typeface="+mn-ea"/>
                <a:cs typeface="+mn-cs"/>
              </a:rPr>
              <a:t>Test</a:t>
            </a:r>
          </a:p>
        </p:txBody>
      </p:sp>
      <p:pic>
        <p:nvPicPr>
          <p:cNvPr id="244" name="Picture 4" descr="\\advisory.com\files\Public\Share\ABC Templates and Resources\ABC Art Icons Logos\ABC Modern Icons\Lab.png"/>
          <p:cNvPicPr>
            <a:picLocks noChangeAspect="1" noChangeArrowheads="1"/>
          </p:cNvPicPr>
          <p:nvPr/>
        </p:nvPicPr>
        <p:blipFill>
          <a:blip r:embed="rId12">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352651" y="3079232"/>
            <a:ext cx="228857" cy="239224"/>
          </a:xfrm>
          <a:prstGeom prst="rect">
            <a:avLst/>
          </a:prstGeom>
          <a:noFill/>
          <a:extLst>
            <a:ext uri="{909E8E84-426E-40dd-AFC4-6F175D3DCCD1}">
              <a14:hiddenFill xmlns="" xmlns:a14="http://schemas.microsoft.com/office/drawing/2010/main">
                <a:solidFill>
                  <a:srgbClr val="FFFFFF"/>
                </a:solidFill>
              </a14:hiddenFill>
            </a:ext>
          </a:extLst>
        </p:spPr>
      </p:pic>
      <p:sp>
        <p:nvSpPr>
          <p:cNvPr id="245" name="TextBox 244"/>
          <p:cNvSpPr txBox="1"/>
          <p:nvPr/>
        </p:nvSpPr>
        <p:spPr>
          <a:xfrm>
            <a:off x="3500968" y="1394962"/>
            <a:ext cx="2462952" cy="2995692"/>
          </a:xfrm>
          <a:prstGeom prst="rect">
            <a:avLst/>
          </a:prstGeom>
          <a:noFill/>
        </p:spPr>
        <p:txBody>
          <a:bodyPr wrap="square" lIns="0" tIns="0" rIns="0" bIns="0" rtlCol="0">
            <a:spAutoFit/>
          </a:bodyPr>
          <a:lstStyle/>
          <a:p>
            <a:pPr marL="0" marR="0" lvl="0" indent="0" algn="l" defTabSz="537667" rtl="0" eaLnBrk="1" fontAlgn="auto" latinLnBrk="0" hangingPunct="1">
              <a:lnSpc>
                <a:spcPct val="100000"/>
              </a:lnSpc>
              <a:spcBef>
                <a:spcPts val="1300"/>
              </a:spcBef>
              <a:spcAft>
                <a:spcPts val="0"/>
              </a:spcAft>
              <a:buClrTx/>
              <a:buSzTx/>
              <a:buFontTx/>
              <a:buNone/>
              <a:tabLst/>
              <a:defRPr/>
            </a:pPr>
            <a:r>
              <a:rPr kumimoji="0" lang="en-US" sz="900" b="1" i="0" u="none" strike="noStrike" kern="1200" cap="none" spc="0" normalizeH="0" baseline="0" noProof="0" dirty="0">
                <a:ln>
                  <a:noFill/>
                </a:ln>
                <a:solidFill>
                  <a:srgbClr val="4F5861"/>
                </a:solidFill>
                <a:effectLst/>
                <a:uLnTx/>
                <a:uFillTx/>
                <a:latin typeface="Verdana"/>
                <a:ea typeface="+mn-ea"/>
                <a:cs typeface="+mn-cs"/>
              </a:rPr>
              <a:t>Representative parameters tested</a:t>
            </a:r>
            <a:br>
              <a:rPr kumimoji="0" lang="en-US" sz="900" b="0" i="0" u="none" strike="noStrike" kern="1200" cap="none" spc="0" normalizeH="0" baseline="0" noProof="0" dirty="0">
                <a:ln>
                  <a:noFill/>
                </a:ln>
                <a:solidFill>
                  <a:srgbClr val="4F5861"/>
                </a:solidFill>
                <a:effectLst/>
                <a:uLnTx/>
                <a:uFillTx/>
                <a:latin typeface="Verdana"/>
                <a:ea typeface="+mn-ea"/>
                <a:cs typeface="+mn-cs"/>
              </a:rPr>
            </a:br>
            <a:endParaRPr kumimoji="0" lang="en-US" sz="900" b="0" i="0" u="none" strike="noStrike" kern="1200" cap="none" spc="0" normalizeH="0" baseline="0" noProof="0" dirty="0">
              <a:ln>
                <a:noFill/>
              </a:ln>
              <a:solidFill>
                <a:srgbClr val="4F5861"/>
              </a:solidFill>
              <a:effectLst/>
              <a:uLnTx/>
              <a:uFillTx/>
              <a:latin typeface="Verdana"/>
              <a:ea typeface="+mn-ea"/>
              <a:cs typeface="+mn-cs"/>
            </a:endParaRPr>
          </a:p>
          <a:p>
            <a:pPr marL="171450" marR="0" lvl="0" indent="-171450" algn="l" defTabSz="537667" rtl="0" eaLnBrk="1" fontAlgn="auto" latinLnBrk="0" hangingPunct="1">
              <a:lnSpc>
                <a:spcPct val="100000"/>
              </a:lnSpc>
              <a:spcBef>
                <a:spcPts val="400"/>
              </a:spcBef>
              <a:spcAft>
                <a:spcPts val="0"/>
              </a:spcAft>
              <a:buClrTx/>
              <a:buSzTx/>
              <a:buFont typeface="Wingdings" panose="05000000000000000000" pitchFamily="2" charset="2"/>
              <a:buChar char="ü"/>
              <a:tabLst/>
              <a:defRPr/>
            </a:pPr>
            <a:r>
              <a:rPr kumimoji="0" lang="en-US" sz="900" b="0" i="0" u="none" strike="noStrike" kern="1200" cap="none" spc="0" normalizeH="0" baseline="0" noProof="0" dirty="0">
                <a:ln>
                  <a:noFill/>
                </a:ln>
                <a:solidFill>
                  <a:srgbClr val="4F5861"/>
                </a:solidFill>
                <a:effectLst/>
                <a:uLnTx/>
                <a:uFillTx/>
                <a:latin typeface="Verdana"/>
                <a:ea typeface="+mn-ea"/>
                <a:cs typeface="+mn-cs"/>
              </a:rPr>
              <a:t>Media mix</a:t>
            </a:r>
          </a:p>
          <a:p>
            <a:pPr marL="171450" marR="0" lvl="0" indent="-171450" algn="l" defTabSz="537667" rtl="0" eaLnBrk="1" fontAlgn="auto" latinLnBrk="0" hangingPunct="1">
              <a:lnSpc>
                <a:spcPct val="100000"/>
              </a:lnSpc>
              <a:spcBef>
                <a:spcPts val="400"/>
              </a:spcBef>
              <a:spcAft>
                <a:spcPts val="0"/>
              </a:spcAft>
              <a:buClrTx/>
              <a:buSzTx/>
              <a:buFont typeface="Wingdings" panose="05000000000000000000" pitchFamily="2" charset="2"/>
              <a:buChar char="ü"/>
              <a:tabLst/>
              <a:defRPr/>
            </a:pPr>
            <a:r>
              <a:rPr kumimoji="0" lang="en-US" sz="900" b="0" i="0" u="none" strike="noStrike" kern="1200" cap="none" spc="0" normalizeH="0" baseline="0" noProof="0" dirty="0">
                <a:ln>
                  <a:noFill/>
                </a:ln>
                <a:solidFill>
                  <a:srgbClr val="4F5861"/>
                </a:solidFill>
                <a:effectLst/>
                <a:uLnTx/>
                <a:uFillTx/>
                <a:latin typeface="Verdana"/>
                <a:ea typeface="+mn-ea"/>
                <a:cs typeface="+mn-cs"/>
              </a:rPr>
              <a:t>Email subject lines</a:t>
            </a:r>
          </a:p>
          <a:p>
            <a:pPr marL="171450" marR="0" lvl="0" indent="-171450" algn="l" defTabSz="537667" rtl="0" eaLnBrk="1" fontAlgn="auto" latinLnBrk="0" hangingPunct="1">
              <a:lnSpc>
                <a:spcPct val="100000"/>
              </a:lnSpc>
              <a:spcBef>
                <a:spcPts val="400"/>
              </a:spcBef>
              <a:spcAft>
                <a:spcPts val="0"/>
              </a:spcAft>
              <a:buClrTx/>
              <a:buSzTx/>
              <a:buFont typeface="Wingdings" panose="05000000000000000000" pitchFamily="2" charset="2"/>
              <a:buChar char="ü"/>
              <a:tabLst/>
              <a:defRPr/>
            </a:pPr>
            <a:r>
              <a:rPr kumimoji="0" lang="en-US" sz="900" b="0" i="0" u="none" strike="noStrike" kern="1200" cap="none" spc="0" normalizeH="0" baseline="0" noProof="0" dirty="0">
                <a:ln>
                  <a:noFill/>
                </a:ln>
                <a:solidFill>
                  <a:srgbClr val="4F5861"/>
                </a:solidFill>
                <a:effectLst/>
                <a:uLnTx/>
                <a:uFillTx/>
                <a:latin typeface="Verdana"/>
                <a:ea typeface="+mn-ea"/>
                <a:cs typeface="+mn-cs"/>
              </a:rPr>
              <a:t>Message length</a:t>
            </a:r>
          </a:p>
          <a:p>
            <a:pPr marL="171450" marR="0" lvl="0" indent="-171450" algn="l" defTabSz="537667" rtl="0" eaLnBrk="1" fontAlgn="auto" latinLnBrk="0" hangingPunct="1">
              <a:lnSpc>
                <a:spcPct val="100000"/>
              </a:lnSpc>
              <a:spcBef>
                <a:spcPts val="400"/>
              </a:spcBef>
              <a:spcAft>
                <a:spcPts val="0"/>
              </a:spcAft>
              <a:buClrTx/>
              <a:buSzTx/>
              <a:buFont typeface="Wingdings" panose="05000000000000000000" pitchFamily="2" charset="2"/>
              <a:buChar char="ü"/>
              <a:tabLst/>
              <a:defRPr/>
            </a:pPr>
            <a:r>
              <a:rPr kumimoji="0" lang="en-US" sz="900" b="0" i="0" u="none" strike="noStrike" kern="1200" cap="none" spc="0" normalizeH="0" baseline="0" noProof="0" dirty="0">
                <a:ln>
                  <a:noFill/>
                </a:ln>
                <a:solidFill>
                  <a:srgbClr val="4F5861"/>
                </a:solidFill>
                <a:effectLst/>
                <a:uLnTx/>
                <a:uFillTx/>
                <a:latin typeface="Verdana"/>
                <a:ea typeface="+mn-ea"/>
                <a:cs typeface="+mn-cs"/>
              </a:rPr>
              <a:t>Message content</a:t>
            </a:r>
          </a:p>
          <a:p>
            <a:pPr marL="171450" marR="0" lvl="0" indent="-171450" algn="l" defTabSz="537667" rtl="0" eaLnBrk="1" fontAlgn="auto" latinLnBrk="0" hangingPunct="1">
              <a:lnSpc>
                <a:spcPct val="100000"/>
              </a:lnSpc>
              <a:spcBef>
                <a:spcPts val="400"/>
              </a:spcBef>
              <a:spcAft>
                <a:spcPts val="0"/>
              </a:spcAft>
              <a:buClrTx/>
              <a:buSzTx/>
              <a:buFont typeface="Wingdings" panose="05000000000000000000" pitchFamily="2" charset="2"/>
              <a:buChar char="ü"/>
              <a:tabLst/>
              <a:defRPr/>
            </a:pPr>
            <a:r>
              <a:rPr kumimoji="0" lang="en-US" sz="900" b="0" i="0" u="none" strike="noStrike" kern="1200" cap="none" spc="0" normalizeH="0" baseline="0" noProof="0" dirty="0">
                <a:ln>
                  <a:noFill/>
                </a:ln>
                <a:solidFill>
                  <a:srgbClr val="4F5861"/>
                </a:solidFill>
                <a:effectLst/>
                <a:uLnTx/>
                <a:uFillTx/>
                <a:latin typeface="Verdana"/>
                <a:ea typeface="+mn-ea"/>
                <a:cs typeface="+mn-cs"/>
              </a:rPr>
              <a:t>Message cadence</a:t>
            </a:r>
          </a:p>
          <a:p>
            <a:pPr marL="171450" marR="0" lvl="0" indent="-171450" algn="l" defTabSz="537667" rtl="0" eaLnBrk="1" fontAlgn="auto" latinLnBrk="0" hangingPunct="1">
              <a:lnSpc>
                <a:spcPct val="100000"/>
              </a:lnSpc>
              <a:spcBef>
                <a:spcPts val="300"/>
              </a:spcBef>
              <a:spcAft>
                <a:spcPts val="0"/>
              </a:spcAft>
              <a:buClrTx/>
              <a:buSzTx/>
              <a:buFont typeface="Wingdings" panose="05000000000000000000" pitchFamily="2" charset="2"/>
              <a:buChar char="ü"/>
              <a:tabLst/>
              <a:defRPr/>
            </a:pPr>
            <a:r>
              <a:rPr kumimoji="0" lang="en-US" sz="900" b="0" i="0" u="none" strike="noStrike" kern="1200" cap="none" spc="0" normalizeH="0" baseline="0" noProof="0" dirty="0">
                <a:ln>
                  <a:noFill/>
                </a:ln>
                <a:solidFill>
                  <a:srgbClr val="4F5861"/>
                </a:solidFill>
                <a:effectLst/>
                <a:uLnTx/>
                <a:uFillTx/>
                <a:latin typeface="Verdana"/>
                <a:ea typeface="+mn-ea"/>
                <a:cs typeface="+mn-cs"/>
              </a:rPr>
              <a:t>Parental involvement</a:t>
            </a:r>
          </a:p>
          <a:p>
            <a:pPr marL="171450" marR="0" lvl="0" indent="-171450" algn="l" defTabSz="537667" rtl="0" eaLnBrk="1" fontAlgn="auto" latinLnBrk="0" hangingPunct="1">
              <a:lnSpc>
                <a:spcPct val="100000"/>
              </a:lnSpc>
              <a:spcBef>
                <a:spcPts val="300"/>
              </a:spcBef>
              <a:spcAft>
                <a:spcPts val="0"/>
              </a:spcAft>
              <a:buClrTx/>
              <a:buSzTx/>
              <a:buFont typeface="Wingdings" panose="05000000000000000000" pitchFamily="2" charset="2"/>
              <a:buChar char="ü"/>
              <a:tabLst/>
              <a:defRPr/>
            </a:pPr>
            <a:r>
              <a:rPr kumimoji="0" lang="en-US" sz="900" b="0" i="0" u="none" strike="noStrike" kern="1200" cap="none" spc="0" normalizeH="0" baseline="0" noProof="0" dirty="0">
                <a:ln>
                  <a:noFill/>
                </a:ln>
                <a:solidFill>
                  <a:srgbClr val="4F5861"/>
                </a:solidFill>
                <a:effectLst/>
                <a:uLnTx/>
                <a:uFillTx/>
                <a:latin typeface="Verdana"/>
                <a:ea typeface="+mn-ea"/>
                <a:cs typeface="+mn-cs"/>
              </a:rPr>
              <a:t>Physical mail formats</a:t>
            </a:r>
          </a:p>
          <a:p>
            <a:pPr marL="171450" marR="0" lvl="0" indent="-171450" algn="l" defTabSz="537667" rtl="0" eaLnBrk="1" fontAlgn="auto" latinLnBrk="0" hangingPunct="1">
              <a:lnSpc>
                <a:spcPct val="100000"/>
              </a:lnSpc>
              <a:spcBef>
                <a:spcPts val="300"/>
              </a:spcBef>
              <a:spcAft>
                <a:spcPts val="0"/>
              </a:spcAft>
              <a:buClrTx/>
              <a:buSzTx/>
              <a:buFont typeface="Wingdings" panose="05000000000000000000" pitchFamily="2" charset="2"/>
              <a:buChar char="ü"/>
              <a:tabLst/>
              <a:defRPr/>
            </a:pPr>
            <a:r>
              <a:rPr kumimoji="0" lang="en-US" sz="900" b="0" i="0" u="none" strike="noStrike" kern="1200" cap="none" spc="0" normalizeH="0" baseline="0" noProof="0" dirty="0">
                <a:ln>
                  <a:noFill/>
                </a:ln>
                <a:solidFill>
                  <a:srgbClr val="4F5861"/>
                </a:solidFill>
                <a:effectLst/>
                <a:uLnTx/>
                <a:uFillTx/>
                <a:latin typeface="Verdana"/>
                <a:ea typeface="+mn-ea"/>
                <a:cs typeface="+mn-cs"/>
              </a:rPr>
              <a:t>Outreach persistence</a:t>
            </a:r>
          </a:p>
          <a:p>
            <a:pPr marL="171450" marR="0" lvl="0" indent="-171450" algn="l" defTabSz="537667" rtl="0" eaLnBrk="1" fontAlgn="auto" latinLnBrk="0" hangingPunct="1">
              <a:lnSpc>
                <a:spcPct val="100000"/>
              </a:lnSpc>
              <a:spcBef>
                <a:spcPts val="300"/>
              </a:spcBef>
              <a:spcAft>
                <a:spcPts val="0"/>
              </a:spcAft>
              <a:buClrTx/>
              <a:buSzTx/>
              <a:buFont typeface="Wingdings" panose="05000000000000000000" pitchFamily="2" charset="2"/>
              <a:buChar char="ü"/>
              <a:tabLst/>
              <a:defRPr/>
            </a:pPr>
            <a:r>
              <a:rPr kumimoji="0" lang="en-US" sz="900" b="0" i="0" u="none" strike="noStrike" kern="1200" cap="none" spc="0" normalizeH="0" baseline="0" noProof="0" dirty="0">
                <a:ln>
                  <a:noFill/>
                </a:ln>
                <a:solidFill>
                  <a:srgbClr val="4F5861"/>
                </a:solidFill>
                <a:effectLst/>
                <a:uLnTx/>
                <a:uFillTx/>
                <a:latin typeface="Verdana"/>
                <a:ea typeface="+mn-ea"/>
                <a:cs typeface="+mn-cs"/>
              </a:rPr>
              <a:t>Email deliverability</a:t>
            </a:r>
          </a:p>
          <a:p>
            <a:pPr marL="171450" marR="0" lvl="0" indent="-171450" algn="l" defTabSz="537667" rtl="0" eaLnBrk="1" fontAlgn="auto" latinLnBrk="0" hangingPunct="1">
              <a:lnSpc>
                <a:spcPct val="100000"/>
              </a:lnSpc>
              <a:spcBef>
                <a:spcPts val="300"/>
              </a:spcBef>
              <a:spcAft>
                <a:spcPts val="0"/>
              </a:spcAft>
              <a:buClrTx/>
              <a:buSzTx/>
              <a:buFont typeface="Wingdings" panose="05000000000000000000" pitchFamily="2" charset="2"/>
              <a:buChar char="ü"/>
              <a:tabLst/>
              <a:defRPr/>
            </a:pPr>
            <a:r>
              <a:rPr kumimoji="0" lang="en-US" sz="900" b="0" i="0" u="none" strike="noStrike" kern="1200" cap="none" spc="0" normalizeH="0" baseline="0" noProof="0" dirty="0">
                <a:ln>
                  <a:noFill/>
                </a:ln>
                <a:solidFill>
                  <a:srgbClr val="4F5861"/>
                </a:solidFill>
                <a:effectLst/>
                <a:uLnTx/>
                <a:uFillTx/>
                <a:latin typeface="Verdana"/>
                <a:ea typeface="+mn-ea"/>
                <a:cs typeface="+mn-cs"/>
              </a:rPr>
              <a:t>SMS-based outreach</a:t>
            </a:r>
          </a:p>
          <a:p>
            <a:pPr marL="171450" marR="0" lvl="0" indent="-171450" algn="l" defTabSz="537667" rtl="0" eaLnBrk="1" fontAlgn="auto" latinLnBrk="0" hangingPunct="1">
              <a:lnSpc>
                <a:spcPct val="100000"/>
              </a:lnSpc>
              <a:spcBef>
                <a:spcPts val="300"/>
              </a:spcBef>
              <a:spcAft>
                <a:spcPts val="0"/>
              </a:spcAft>
              <a:buClrTx/>
              <a:buSzTx/>
              <a:buFont typeface="Wingdings" panose="05000000000000000000" pitchFamily="2" charset="2"/>
              <a:buChar char="ü"/>
              <a:tabLst/>
              <a:defRPr/>
            </a:pPr>
            <a:r>
              <a:rPr kumimoji="0" lang="en-US" sz="900" b="0" i="0" u="none" strike="noStrike" kern="1200" cap="none" spc="0" normalizeH="0" baseline="0" noProof="0" dirty="0">
                <a:ln>
                  <a:noFill/>
                </a:ln>
                <a:solidFill>
                  <a:srgbClr val="4F5861"/>
                </a:solidFill>
                <a:effectLst/>
                <a:uLnTx/>
                <a:uFillTx/>
                <a:latin typeface="Verdana"/>
                <a:ea typeface="+mn-ea"/>
                <a:cs typeface="+mn-cs"/>
              </a:rPr>
              <a:t>Application timing</a:t>
            </a:r>
          </a:p>
          <a:p>
            <a:pPr marL="171450" marR="0" lvl="0" indent="-171450" algn="l" defTabSz="537667" rtl="0" eaLnBrk="1" fontAlgn="auto" latinLnBrk="0" hangingPunct="1">
              <a:lnSpc>
                <a:spcPct val="100000"/>
              </a:lnSpc>
              <a:spcBef>
                <a:spcPts val="300"/>
              </a:spcBef>
              <a:spcAft>
                <a:spcPts val="0"/>
              </a:spcAft>
              <a:buClrTx/>
              <a:buSzTx/>
              <a:buFont typeface="Wingdings" panose="05000000000000000000" pitchFamily="2" charset="2"/>
              <a:buChar char="ü"/>
              <a:tabLst/>
              <a:defRPr/>
            </a:pPr>
            <a:r>
              <a:rPr kumimoji="0" lang="en-US" sz="900" b="0" i="0" u="none" strike="noStrike" kern="1200" cap="none" spc="0" normalizeH="0" baseline="0" noProof="0" dirty="0">
                <a:ln>
                  <a:noFill/>
                </a:ln>
                <a:solidFill>
                  <a:srgbClr val="4F5861"/>
                </a:solidFill>
                <a:effectLst/>
                <a:uLnTx/>
                <a:uFillTx/>
                <a:latin typeface="Verdana"/>
                <a:ea typeface="+mn-ea"/>
                <a:cs typeface="+mn-cs"/>
              </a:rPr>
              <a:t>Digital channels</a:t>
            </a:r>
          </a:p>
          <a:p>
            <a:pPr marL="171450" marR="0" lvl="0" indent="-171450" algn="l" defTabSz="537667" rtl="0" eaLnBrk="1" fontAlgn="auto" latinLnBrk="0" hangingPunct="1">
              <a:lnSpc>
                <a:spcPct val="100000"/>
              </a:lnSpc>
              <a:spcBef>
                <a:spcPts val="300"/>
              </a:spcBef>
              <a:spcAft>
                <a:spcPts val="0"/>
              </a:spcAft>
              <a:buClrTx/>
              <a:buSzTx/>
              <a:buFont typeface="Wingdings" panose="05000000000000000000" pitchFamily="2" charset="2"/>
              <a:buChar char="ü"/>
              <a:tabLst/>
              <a:defRPr/>
            </a:pPr>
            <a:r>
              <a:rPr kumimoji="0" lang="en-US" sz="900" b="0" i="0" u="none" strike="noStrike" kern="1200" cap="none" spc="0" normalizeH="0" baseline="0" noProof="0" dirty="0">
                <a:ln>
                  <a:noFill/>
                </a:ln>
                <a:solidFill>
                  <a:srgbClr val="4F5861"/>
                </a:solidFill>
                <a:effectLst/>
                <a:uLnTx/>
                <a:uFillTx/>
                <a:latin typeface="Verdana"/>
                <a:ea typeface="+mn-ea"/>
                <a:cs typeface="+mn-cs"/>
              </a:rPr>
              <a:t>+More</a:t>
            </a:r>
          </a:p>
          <a:p>
            <a:pPr marL="118872" marR="0" lvl="0" indent="-118872" algn="l" defTabSz="537667" rtl="0" eaLnBrk="1" fontAlgn="auto" latinLnBrk="0" hangingPunct="1">
              <a:lnSpc>
                <a:spcPct val="100000"/>
              </a:lnSpc>
              <a:spcBef>
                <a:spcPts val="300"/>
              </a:spcBef>
              <a:spcAft>
                <a:spcPts val="0"/>
              </a:spcAft>
              <a:buClrTx/>
              <a:buSzTx/>
              <a:buFont typeface="Arial" panose="020B0604020202020204" pitchFamily="34" charset="0"/>
              <a:buChar char="•"/>
              <a:tabLst/>
              <a:defRPr/>
            </a:pPr>
            <a:endParaRPr kumimoji="0" lang="en-US" sz="900" b="0" i="0" u="none" strike="noStrike" kern="1200" cap="none" spc="0" normalizeH="0" baseline="0" noProof="0" dirty="0">
              <a:ln>
                <a:noFill/>
              </a:ln>
              <a:solidFill>
                <a:srgbClr val="4F5861"/>
              </a:solidFill>
              <a:effectLst/>
              <a:uLnTx/>
              <a:uFillTx/>
              <a:latin typeface="Verdana"/>
              <a:ea typeface="+mn-ea"/>
              <a:cs typeface="+mn-cs"/>
            </a:endParaRPr>
          </a:p>
          <a:p>
            <a:pPr marL="118872" marR="0" lvl="0" indent="-118872" algn="l" defTabSz="537667" rtl="0" eaLnBrk="1" fontAlgn="auto" latinLnBrk="0" hangingPunct="1">
              <a:lnSpc>
                <a:spcPct val="100000"/>
              </a:lnSpc>
              <a:spcBef>
                <a:spcPts val="300"/>
              </a:spcBef>
              <a:spcAft>
                <a:spcPts val="0"/>
              </a:spcAft>
              <a:buClrTx/>
              <a:buSzTx/>
              <a:buFont typeface="Arial" panose="020B0604020202020204" pitchFamily="34" charset="0"/>
              <a:buChar char="•"/>
              <a:tabLst/>
              <a:defRPr/>
            </a:pPr>
            <a:endParaRPr kumimoji="0" lang="en-US" sz="900" b="0" i="0" u="none" strike="noStrike" kern="1200" cap="none" spc="0" normalizeH="0" baseline="0" noProof="0" dirty="0">
              <a:ln>
                <a:noFill/>
              </a:ln>
              <a:solidFill>
                <a:srgbClr val="4F5861"/>
              </a:solidFill>
              <a:effectLst/>
              <a:uLnTx/>
              <a:uFillTx/>
              <a:latin typeface="Verdana"/>
              <a:ea typeface="+mn-ea"/>
              <a:cs typeface="+mn-cs"/>
            </a:endParaRPr>
          </a:p>
        </p:txBody>
      </p:sp>
      <p:sp>
        <p:nvSpPr>
          <p:cNvPr id="246" name="Text Placeholder 4"/>
          <p:cNvSpPr>
            <a:spLocks noGrp="1"/>
          </p:cNvSpPr>
          <p:nvPr>
            <p:ph type="body" sz="quarter" idx="13"/>
          </p:nvPr>
        </p:nvSpPr>
        <p:spPr bwMode="gray">
          <a:xfrm>
            <a:off x="4081645" y="4677489"/>
            <a:ext cx="2319155" cy="123111"/>
          </a:xfrm>
        </p:spPr>
        <p:txBody>
          <a:bodyPr/>
          <a:lstStyle/>
          <a:p>
            <a:pPr algn="r"/>
            <a:r>
              <a:rPr lang="en-US" dirty="0"/>
              <a:t>Source: EAB | Royall research and analysis.</a:t>
            </a:r>
          </a:p>
        </p:txBody>
      </p:sp>
      <p:sp>
        <p:nvSpPr>
          <p:cNvPr id="199" name="Text Placeholder 19">
            <a:extLst>
              <a:ext uri="{FF2B5EF4-FFF2-40B4-BE49-F238E27FC236}">
                <a16:creationId xmlns:a16="http://schemas.microsoft.com/office/drawing/2014/main" id="{7435FB4B-2AB3-5C44-8112-8A485829612E}"/>
              </a:ext>
            </a:extLst>
          </p:cNvPr>
          <p:cNvSpPr txBox="1">
            <a:spLocks noGrp="1"/>
          </p:cNvSpPr>
          <p:nvPr>
            <p:ph type="body" sz="quarter" idx="10"/>
          </p:nvPr>
        </p:nvSpPr>
        <p:spPr bwMode="gray">
          <a:xfrm>
            <a:off x="261938" y="96838"/>
            <a:ext cx="2951162" cy="123825"/>
          </a:xfrm>
          <a:prstGeom prst="rect">
            <a:avLst/>
          </a:prstGeom>
        </p:spPr>
        <p:txBody>
          <a:bodyPr vert="horz" wrap="square" lIns="0" tIns="0" rIns="0" bIns="0" rtlCol="0" anchor="ctr" anchorCtr="0">
            <a:spAutoFit/>
          </a:bodyPr>
          <a:lstStyle>
            <a:lvl1pPr marL="0" indent="0" algn="l" defTabSz="480060" rtl="0" eaLnBrk="1" latinLnBrk="0" hangingPunct="1">
              <a:lnSpc>
                <a:spcPct val="100000"/>
              </a:lnSpc>
              <a:spcBef>
                <a:spcPts val="0"/>
              </a:spcBef>
              <a:buClrTx/>
              <a:buFont typeface="Arial" panose="020B0604020202020204" pitchFamily="34" charset="0"/>
              <a:buNone/>
              <a:defRPr sz="800" kern="1200">
                <a:solidFill>
                  <a:schemeClr val="tx1"/>
                </a:solidFill>
                <a:latin typeface="+mn-lt"/>
                <a:ea typeface="+mn-ea"/>
                <a:cs typeface="+mn-cs"/>
              </a:defRPr>
            </a:lvl1pPr>
            <a:lvl2pPr marL="114300" indent="0" algn="l" defTabSz="480060" rtl="0" eaLnBrk="1" latinLnBrk="0" hangingPunct="1">
              <a:lnSpc>
                <a:spcPct val="100000"/>
              </a:lnSpc>
              <a:spcBef>
                <a:spcPts val="0"/>
              </a:spcBef>
              <a:buClrTx/>
              <a:buFont typeface="Verdana" panose="020B0604030504040204" pitchFamily="34" charset="0"/>
              <a:buNone/>
              <a:defRPr sz="800" kern="1200">
                <a:solidFill>
                  <a:schemeClr val="tx1"/>
                </a:solidFill>
                <a:latin typeface="+mn-lt"/>
                <a:ea typeface="+mn-ea"/>
                <a:cs typeface="+mn-cs"/>
              </a:defRPr>
            </a:lvl2pPr>
            <a:lvl3pPr marL="228600" indent="0" algn="l" defTabSz="480060" rtl="0" eaLnBrk="1" latinLnBrk="0" hangingPunct="1">
              <a:lnSpc>
                <a:spcPct val="100000"/>
              </a:lnSpc>
              <a:spcBef>
                <a:spcPts val="0"/>
              </a:spcBef>
              <a:buClrTx/>
              <a:buFont typeface="Arial" panose="020B0604020202020204" pitchFamily="34" charset="0"/>
              <a:buNone/>
              <a:defRPr sz="800" kern="1200">
                <a:solidFill>
                  <a:schemeClr val="tx1"/>
                </a:solidFill>
                <a:latin typeface="+mn-lt"/>
                <a:ea typeface="+mn-ea"/>
                <a:cs typeface="+mn-cs"/>
              </a:defRPr>
            </a:lvl3pPr>
            <a:lvl4pPr marL="342900" indent="0" algn="l" defTabSz="480060" rtl="0" eaLnBrk="1" latinLnBrk="0" hangingPunct="1">
              <a:lnSpc>
                <a:spcPct val="100000"/>
              </a:lnSpc>
              <a:spcBef>
                <a:spcPts val="0"/>
              </a:spcBef>
              <a:buFont typeface="Verdana" panose="020B0604030504040204" pitchFamily="34" charset="0"/>
              <a:buNone/>
              <a:defRPr sz="800" kern="1200">
                <a:solidFill>
                  <a:schemeClr val="tx1"/>
                </a:solidFill>
                <a:latin typeface="+mn-lt"/>
                <a:ea typeface="+mn-ea"/>
                <a:cs typeface="+mn-cs"/>
              </a:defRPr>
            </a:lvl4pPr>
            <a:lvl5pPr marL="457200" indent="0" algn="l" defTabSz="480060" rtl="0" eaLnBrk="1" latinLnBrk="0" hangingPunct="1">
              <a:lnSpc>
                <a:spcPct val="100000"/>
              </a:lnSpc>
              <a:spcBef>
                <a:spcPts val="0"/>
              </a:spcBef>
              <a:buFont typeface="Arial" panose="020B0604020202020204" pitchFamily="34" charset="0"/>
              <a:buNone/>
              <a:defRPr sz="8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a:lstStyle>
          <a:p>
            <a:endParaRPr lang="en-US" dirty="0">
              <a:solidFill>
                <a:schemeClr val="accent4"/>
              </a:solidFill>
            </a:endParaRPr>
          </a:p>
        </p:txBody>
      </p:sp>
    </p:spTree>
    <p:extLst>
      <p:ext uri="{BB962C8B-B14F-4D97-AF65-F5344CB8AC3E}">
        <p14:creationId xmlns:p14="http://schemas.microsoft.com/office/powerpoint/2010/main" val="35588868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bwMode="gray"/>
        <p:txBody>
          <a:bodyPr/>
          <a:lstStyle/>
          <a:p>
            <a:r>
              <a:rPr lang="en-US" dirty="0"/>
              <a:t>Testing Potential Applications Across the Recruitment Funnel</a:t>
            </a:r>
          </a:p>
        </p:txBody>
      </p:sp>
      <p:sp>
        <p:nvSpPr>
          <p:cNvPr id="4" name="Text Placeholder 3"/>
          <p:cNvSpPr>
            <a:spLocks noGrp="1"/>
          </p:cNvSpPr>
          <p:nvPr>
            <p:ph type="body" sz="quarter" idx="12"/>
          </p:nvPr>
        </p:nvSpPr>
        <p:spPr bwMode="gray">
          <a:xfrm>
            <a:off x="266700" y="309824"/>
            <a:ext cx="5600700" cy="256480"/>
          </a:xfrm>
        </p:spPr>
        <p:txBody>
          <a:bodyPr/>
          <a:lstStyle/>
          <a:p>
            <a:r>
              <a:rPr lang="en-US" dirty="0"/>
              <a:t>A Hundred Exciting Questions</a:t>
            </a:r>
          </a:p>
        </p:txBody>
      </p:sp>
      <p:sp>
        <p:nvSpPr>
          <p:cNvPr id="120" name="TextBox 119"/>
          <p:cNvSpPr txBox="1"/>
          <p:nvPr/>
        </p:nvSpPr>
        <p:spPr bwMode="gray">
          <a:xfrm>
            <a:off x="-15145384" y="5615818"/>
            <a:ext cx="2190540" cy="461665"/>
          </a:xfrm>
          <a:prstGeom prst="rect">
            <a:avLst/>
          </a:prstGeom>
          <a:noFill/>
        </p:spPr>
        <p:txBody>
          <a:bodyPr wrap="square" lIns="0" tIns="0" rIns="0" bIns="0" rtlCol="0">
            <a:sp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1000" b="0" i="0" u="none" strike="noStrike" kern="1200" cap="none" spc="0" normalizeH="0" baseline="0" noProof="0" dirty="0">
                <a:ln>
                  <a:noFill/>
                </a:ln>
                <a:solidFill>
                  <a:srgbClr val="4F5861"/>
                </a:solidFill>
                <a:effectLst/>
                <a:uLnTx/>
                <a:uFillTx/>
                <a:latin typeface="Verdana"/>
                <a:ea typeface="+mn-ea"/>
                <a:cs typeface="+mn-cs"/>
              </a:rPr>
              <a:t>% of U.S. Adults </a:t>
            </a:r>
            <a:br>
              <a:rPr kumimoji="0" lang="en-US" sz="1000" b="0" i="0" u="none" strike="noStrike" kern="1200" cap="none" spc="0" normalizeH="0" baseline="0" noProof="0" dirty="0">
                <a:ln>
                  <a:noFill/>
                </a:ln>
                <a:solidFill>
                  <a:srgbClr val="4F5861"/>
                </a:solidFill>
                <a:effectLst/>
                <a:uLnTx/>
                <a:uFillTx/>
                <a:latin typeface="Verdana"/>
                <a:ea typeface="+mn-ea"/>
                <a:cs typeface="+mn-cs"/>
              </a:rPr>
            </a:br>
            <a:r>
              <a:rPr kumimoji="0" lang="en-US" sz="1000" b="0" i="0" u="none" strike="noStrike" kern="1200" cap="none" spc="0" normalizeH="0" baseline="0" noProof="0" dirty="0">
                <a:ln>
                  <a:noFill/>
                </a:ln>
                <a:solidFill>
                  <a:srgbClr val="4F5861"/>
                </a:solidFill>
                <a:effectLst/>
                <a:uLnTx/>
                <a:uFillTx/>
                <a:latin typeface="Verdana"/>
                <a:ea typeface="+mn-ea"/>
                <a:cs typeface="+mn-cs"/>
              </a:rPr>
              <a:t>Politically Active Online</a:t>
            </a:r>
            <a:br>
              <a:rPr kumimoji="0" lang="en-US" sz="1000" b="0" i="0" u="none" strike="noStrike" kern="1200" cap="none" spc="0" normalizeH="0" baseline="0" noProof="0" dirty="0">
                <a:ln>
                  <a:noFill/>
                </a:ln>
                <a:solidFill>
                  <a:srgbClr val="4F5861"/>
                </a:solidFill>
                <a:effectLst/>
                <a:uLnTx/>
                <a:uFillTx/>
                <a:latin typeface="Verdana"/>
                <a:ea typeface="+mn-ea"/>
                <a:cs typeface="+mn-cs"/>
              </a:rPr>
            </a:br>
            <a:r>
              <a:rPr kumimoji="0" lang="en-US" sz="1000" b="0" i="1" u="none" strike="noStrike" kern="1200" cap="none" spc="0" normalizeH="0" baseline="0" noProof="0" dirty="0">
                <a:ln>
                  <a:noFill/>
                </a:ln>
                <a:solidFill>
                  <a:srgbClr val="4F5861"/>
                </a:solidFill>
                <a:effectLst/>
                <a:uLnTx/>
                <a:uFillTx/>
                <a:latin typeface="Verdana"/>
                <a:ea typeface="+mn-ea"/>
                <a:cs typeface="+mn-cs"/>
              </a:rPr>
              <a:t>2004 vs. 2008</a:t>
            </a:r>
          </a:p>
        </p:txBody>
      </p:sp>
      <p:cxnSp>
        <p:nvCxnSpPr>
          <p:cNvPr id="125" name="Straight Connector 124"/>
          <p:cNvCxnSpPr/>
          <p:nvPr/>
        </p:nvCxnSpPr>
        <p:spPr bwMode="gray">
          <a:xfrm>
            <a:off x="-11009856" y="5782843"/>
            <a:ext cx="0" cy="1471863"/>
          </a:xfrm>
          <a:prstGeom prst="line">
            <a:avLst/>
          </a:prstGeom>
          <a:ln w="12700">
            <a:solidFill>
              <a:schemeClr val="accent3"/>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nvGrpSpPr>
          <p:cNvPr id="136" name="Group 135"/>
          <p:cNvGrpSpPr/>
          <p:nvPr/>
        </p:nvGrpSpPr>
        <p:grpSpPr>
          <a:xfrm>
            <a:off x="-8072385" y="6066439"/>
            <a:ext cx="570018" cy="1005824"/>
            <a:chOff x="8286107" y="5281712"/>
            <a:chExt cx="518198" cy="1475872"/>
          </a:xfrm>
        </p:grpSpPr>
        <p:sp>
          <p:nvSpPr>
            <p:cNvPr id="137" name="Rectangle 136"/>
            <p:cNvSpPr/>
            <p:nvPr/>
          </p:nvSpPr>
          <p:spPr bwMode="gray">
            <a:xfrm>
              <a:off x="8286107" y="5281712"/>
              <a:ext cx="518198" cy="1220688"/>
            </a:xfrm>
            <a:prstGeom prst="rect">
              <a:avLst/>
            </a:prstGeom>
            <a:solidFill>
              <a:schemeClr val="bg1"/>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38" name="Rectangle 137"/>
            <p:cNvSpPr/>
            <p:nvPr/>
          </p:nvSpPr>
          <p:spPr bwMode="gray">
            <a:xfrm>
              <a:off x="8286107" y="6381086"/>
              <a:ext cx="518198" cy="376498"/>
            </a:xfrm>
            <a:prstGeom prst="rect">
              <a:avLst/>
            </a:prstGeom>
            <a:solidFill>
              <a:schemeClr val="accent3"/>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grpSp>
      <p:cxnSp>
        <p:nvCxnSpPr>
          <p:cNvPr id="139" name="Straight Connector 138"/>
          <p:cNvCxnSpPr/>
          <p:nvPr/>
        </p:nvCxnSpPr>
        <p:spPr bwMode="gray">
          <a:xfrm>
            <a:off x="-8302268" y="7076725"/>
            <a:ext cx="1616984" cy="0"/>
          </a:xfrm>
          <a:prstGeom prst="line">
            <a:avLst/>
          </a:prstGeom>
          <a:ln w="19050">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40" name="Text Placeholder 19"/>
          <p:cNvSpPr>
            <a:spLocks noGrp="1"/>
          </p:cNvSpPr>
          <p:nvPr>
            <p:ph type="body" sz="quarter" idx="4294967295"/>
          </p:nvPr>
        </p:nvSpPr>
        <p:spPr bwMode="gray">
          <a:xfrm>
            <a:off x="-8201378" y="7119304"/>
            <a:ext cx="830971" cy="153888"/>
          </a:xfrm>
          <a:prstGeom prst="rect">
            <a:avLst/>
          </a:prstGeom>
        </p:spPr>
        <p:txBody>
          <a:bodyPr/>
          <a:lstStyle/>
          <a:p>
            <a:pPr algn="ctr">
              <a:spcBef>
                <a:spcPts val="500"/>
              </a:spcBef>
            </a:pPr>
            <a:r>
              <a:rPr lang="en-US" sz="1000" dirty="0"/>
              <a:t>McCain</a:t>
            </a:r>
          </a:p>
        </p:txBody>
      </p:sp>
      <p:sp>
        <p:nvSpPr>
          <p:cNvPr id="141" name="Text Placeholder 19"/>
          <p:cNvSpPr>
            <a:spLocks noGrp="1"/>
          </p:cNvSpPr>
          <p:nvPr>
            <p:ph type="body" sz="quarter" idx="4294967295"/>
          </p:nvPr>
        </p:nvSpPr>
        <p:spPr bwMode="gray">
          <a:xfrm>
            <a:off x="-7485806" y="7117498"/>
            <a:ext cx="830971" cy="153888"/>
          </a:xfrm>
          <a:prstGeom prst="rect">
            <a:avLst/>
          </a:prstGeom>
        </p:spPr>
        <p:txBody>
          <a:bodyPr/>
          <a:lstStyle/>
          <a:p>
            <a:pPr algn="ctr">
              <a:spcBef>
                <a:spcPts val="500"/>
              </a:spcBef>
            </a:pPr>
            <a:r>
              <a:rPr lang="en-US" sz="1000" dirty="0"/>
              <a:t>Obama</a:t>
            </a:r>
          </a:p>
        </p:txBody>
      </p:sp>
      <p:sp>
        <p:nvSpPr>
          <p:cNvPr id="142" name="Oval 141"/>
          <p:cNvSpPr/>
          <p:nvPr/>
        </p:nvSpPr>
        <p:spPr bwMode="gray">
          <a:xfrm>
            <a:off x="-14745592" y="6846607"/>
            <a:ext cx="503398" cy="503398"/>
          </a:xfrm>
          <a:prstGeom prst="ellipse">
            <a:avLst/>
          </a:prstGeom>
          <a:solidFill>
            <a:schemeClr val="bg1"/>
          </a:solidFill>
          <a:ln w="1905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43" name="Oval 142"/>
          <p:cNvSpPr/>
          <p:nvPr/>
        </p:nvSpPr>
        <p:spPr bwMode="gray">
          <a:xfrm rot="10800000">
            <a:off x="-14612437" y="6218729"/>
            <a:ext cx="993127" cy="993127"/>
          </a:xfrm>
          <a:prstGeom prst="ellipse">
            <a:avLst/>
          </a:prstGeom>
          <a:solidFill>
            <a:schemeClr val="bg1"/>
          </a:solidFill>
          <a:ln w="28575">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44" name="Down Arrow 143"/>
          <p:cNvSpPr/>
          <p:nvPr/>
        </p:nvSpPr>
        <p:spPr bwMode="gray">
          <a:xfrm rot="10800000">
            <a:off x="-14298157" y="6304189"/>
            <a:ext cx="377103" cy="788159"/>
          </a:xfrm>
          <a:prstGeom prst="downArrow">
            <a:avLst/>
          </a:prstGeom>
          <a:solidFill>
            <a:schemeClr val="bg2"/>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45" name="TextBox 144"/>
          <p:cNvSpPr txBox="1"/>
          <p:nvPr/>
        </p:nvSpPr>
        <p:spPr bwMode="gray">
          <a:xfrm>
            <a:off x="-14690026" y="6548117"/>
            <a:ext cx="1157725" cy="307777"/>
          </a:xfrm>
          <a:prstGeom prst="rect">
            <a:avLst/>
          </a:prstGeom>
          <a:noFill/>
        </p:spPr>
        <p:txBody>
          <a:bodyPr wrap="square" lIns="0" tIns="0" rIns="0" bIns="0" rtlCol="0">
            <a:sp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2000" b="1" i="0" u="none" strike="noStrike" kern="1200" cap="none" spc="0" normalizeH="0" baseline="0" noProof="0" dirty="0">
                <a:ln>
                  <a:noFill/>
                </a:ln>
                <a:solidFill>
                  <a:srgbClr val="4F5861"/>
                </a:solidFill>
                <a:effectLst/>
                <a:uLnTx/>
                <a:uFillTx/>
                <a:latin typeface="Verdana"/>
                <a:ea typeface="+mn-ea"/>
                <a:cs typeface="+mn-cs"/>
              </a:rPr>
              <a:t>+</a:t>
            </a:r>
            <a:r>
              <a:rPr kumimoji="0" lang="en-US" sz="2000" b="0" i="0" u="none" strike="noStrike" kern="1200" cap="none" spc="0" normalizeH="0" baseline="0" noProof="0" dirty="0">
                <a:ln>
                  <a:noFill/>
                </a:ln>
                <a:solidFill>
                  <a:srgbClr val="4F5861"/>
                </a:solidFill>
                <a:effectLst/>
                <a:uLnTx/>
                <a:uFillTx/>
                <a:latin typeface="Verdana"/>
                <a:ea typeface="+mn-ea"/>
                <a:cs typeface="+mn-cs"/>
              </a:rPr>
              <a:t>24%</a:t>
            </a:r>
            <a:endParaRPr kumimoji="0" lang="en-US" sz="2000" b="0" i="1" u="none" strike="noStrike" kern="1200" cap="none" spc="0" normalizeH="0" baseline="0" noProof="0" dirty="0">
              <a:ln>
                <a:noFill/>
              </a:ln>
              <a:solidFill>
                <a:srgbClr val="4F5861"/>
              </a:solidFill>
              <a:effectLst/>
              <a:uLnTx/>
              <a:uFillTx/>
              <a:latin typeface="Verdana"/>
              <a:ea typeface="+mn-ea"/>
              <a:cs typeface="+mn-cs"/>
            </a:endParaRPr>
          </a:p>
        </p:txBody>
      </p:sp>
      <p:pic>
        <p:nvPicPr>
          <p:cNvPr id="146" name="Picture 2" descr="\\advisory.com\files\Public\Share\ABC Templates and Resources\ABC Art Icons Logos\ABC Modern Icons\Person_Casual_with_comput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4673837" y="6959785"/>
            <a:ext cx="291189" cy="241827"/>
          </a:xfrm>
          <a:prstGeom prst="rect">
            <a:avLst/>
          </a:prstGeom>
          <a:noFill/>
          <a:extLst>
            <a:ext uri="{909E8E84-426E-40dd-AFC4-6F175D3DCCD1}">
              <a14:hiddenFill xmlns="" xmlns:a14="http://schemas.microsoft.com/office/drawing/2010/main">
                <a:solidFill>
                  <a:srgbClr val="FFFFFF"/>
                </a:solidFill>
              </a14:hiddenFill>
            </a:ext>
          </a:extLst>
        </p:spPr>
      </p:pic>
      <p:sp>
        <p:nvSpPr>
          <p:cNvPr id="147" name="TextBox 146"/>
          <p:cNvSpPr txBox="1"/>
          <p:nvPr/>
        </p:nvSpPr>
        <p:spPr bwMode="gray">
          <a:xfrm>
            <a:off x="-12276056" y="6840094"/>
            <a:ext cx="1153705" cy="307777"/>
          </a:xfrm>
          <a:prstGeom prst="rect">
            <a:avLst/>
          </a:prstGeom>
          <a:noFill/>
        </p:spPr>
        <p:txBody>
          <a:bodyPr wrap="square" lIns="0" tIns="0" rIns="0" bIns="0" rtlCol="0">
            <a:spAutoFit/>
          </a:bodyPr>
          <a:lstStyle/>
          <a:p>
            <a:pPr marL="0" marR="0" lvl="0" indent="0" algn="r" defTabSz="537667" rtl="0" eaLnBrk="1" fontAlgn="auto" latinLnBrk="0" hangingPunct="1">
              <a:lnSpc>
                <a:spcPct val="100000"/>
              </a:lnSpc>
              <a:spcBef>
                <a:spcPts val="500"/>
              </a:spcBef>
              <a:spcAft>
                <a:spcPts val="0"/>
              </a:spcAft>
              <a:buClrTx/>
              <a:buSzTx/>
              <a:buFontTx/>
              <a:buNone/>
              <a:tabLst/>
              <a:defRPr/>
            </a:pPr>
            <a:r>
              <a:rPr kumimoji="0" lang="en-US" sz="1000" b="0" i="1" u="none" strike="noStrike" kern="1200" cap="none" spc="0" normalizeH="0" baseline="0" noProof="0" dirty="0">
                <a:ln>
                  <a:noFill/>
                </a:ln>
                <a:solidFill>
                  <a:srgbClr val="4F5861"/>
                </a:solidFill>
                <a:effectLst/>
                <a:uLnTx/>
                <a:uFillTx/>
                <a:latin typeface="Verdana"/>
                <a:ea typeface="+mn-ea"/>
                <a:cs typeface="+mn-cs"/>
              </a:rPr>
              <a:t>Donated money online</a:t>
            </a:r>
          </a:p>
        </p:txBody>
      </p:sp>
      <p:sp>
        <p:nvSpPr>
          <p:cNvPr id="148" name="Rectangle 147"/>
          <p:cNvSpPr/>
          <p:nvPr/>
        </p:nvSpPr>
        <p:spPr bwMode="gray">
          <a:xfrm>
            <a:off x="-11009856" y="6794834"/>
            <a:ext cx="646655" cy="170332"/>
          </a:xfrm>
          <a:prstGeom prst="rect">
            <a:avLst/>
          </a:prstGeom>
          <a:solidFill>
            <a:schemeClr val="bg1"/>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49" name="Rectangle 148"/>
          <p:cNvSpPr/>
          <p:nvPr/>
        </p:nvSpPr>
        <p:spPr bwMode="gray">
          <a:xfrm>
            <a:off x="-11009856" y="7007545"/>
            <a:ext cx="1225776" cy="170332"/>
          </a:xfrm>
          <a:prstGeom prst="rect">
            <a:avLst/>
          </a:prstGeom>
          <a:solidFill>
            <a:schemeClr val="accent3"/>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50" name="Text Placeholder 19"/>
          <p:cNvSpPr>
            <a:spLocks noGrp="1"/>
          </p:cNvSpPr>
          <p:nvPr>
            <p:ph type="body" sz="quarter" idx="4294967295"/>
          </p:nvPr>
        </p:nvSpPr>
        <p:spPr bwMode="gray">
          <a:xfrm>
            <a:off x="-10336395" y="6819456"/>
            <a:ext cx="277089" cy="123111"/>
          </a:xfrm>
          <a:prstGeom prst="rect">
            <a:avLst/>
          </a:prstGeom>
        </p:spPr>
        <p:txBody>
          <a:bodyPr/>
          <a:lstStyle/>
          <a:p>
            <a:pPr>
              <a:spcBef>
                <a:spcPts val="500"/>
              </a:spcBef>
            </a:pPr>
            <a:r>
              <a:rPr lang="en-US" sz="800" dirty="0"/>
              <a:t>6%</a:t>
            </a:r>
            <a:endParaRPr lang="en-US" sz="800" i="1" dirty="0"/>
          </a:p>
        </p:txBody>
      </p:sp>
      <p:sp>
        <p:nvSpPr>
          <p:cNvPr id="151" name="Text Placeholder 19"/>
          <p:cNvSpPr>
            <a:spLocks noGrp="1"/>
          </p:cNvSpPr>
          <p:nvPr>
            <p:ph type="body" sz="quarter" idx="4294967295"/>
          </p:nvPr>
        </p:nvSpPr>
        <p:spPr bwMode="gray">
          <a:xfrm>
            <a:off x="-9760065" y="7031155"/>
            <a:ext cx="277089" cy="123111"/>
          </a:xfrm>
          <a:prstGeom prst="rect">
            <a:avLst/>
          </a:prstGeom>
        </p:spPr>
        <p:txBody>
          <a:bodyPr/>
          <a:lstStyle/>
          <a:p>
            <a:pPr>
              <a:spcBef>
                <a:spcPts val="500"/>
              </a:spcBef>
            </a:pPr>
            <a:r>
              <a:rPr lang="en-US" sz="800" dirty="0"/>
              <a:t>15%</a:t>
            </a:r>
            <a:endParaRPr lang="en-US" sz="800" i="1" dirty="0"/>
          </a:p>
        </p:txBody>
      </p:sp>
      <p:sp>
        <p:nvSpPr>
          <p:cNvPr id="152" name="TextBox 151"/>
          <p:cNvSpPr txBox="1"/>
          <p:nvPr/>
        </p:nvSpPr>
        <p:spPr bwMode="gray">
          <a:xfrm>
            <a:off x="-12236394" y="6326840"/>
            <a:ext cx="1153705" cy="307777"/>
          </a:xfrm>
          <a:prstGeom prst="rect">
            <a:avLst/>
          </a:prstGeom>
          <a:noFill/>
        </p:spPr>
        <p:txBody>
          <a:bodyPr wrap="square" lIns="0" tIns="0" rIns="0" bIns="0" rtlCol="0">
            <a:spAutoFit/>
          </a:bodyPr>
          <a:lstStyle/>
          <a:p>
            <a:pPr marL="0" marR="0" lvl="0" indent="0" algn="r" defTabSz="537667" rtl="0" eaLnBrk="1" fontAlgn="auto" latinLnBrk="0" hangingPunct="1">
              <a:lnSpc>
                <a:spcPct val="100000"/>
              </a:lnSpc>
              <a:spcBef>
                <a:spcPts val="500"/>
              </a:spcBef>
              <a:spcAft>
                <a:spcPts val="0"/>
              </a:spcAft>
              <a:buClrTx/>
              <a:buSzTx/>
              <a:buFontTx/>
              <a:buNone/>
              <a:tabLst/>
              <a:defRPr/>
            </a:pPr>
            <a:r>
              <a:rPr kumimoji="0" lang="en-US" sz="1000" b="0" i="1" u="none" strike="noStrike" kern="1200" cap="none" spc="0" normalizeH="0" baseline="0" noProof="0" dirty="0">
                <a:ln>
                  <a:noFill/>
                </a:ln>
                <a:solidFill>
                  <a:srgbClr val="4F5861"/>
                </a:solidFill>
                <a:effectLst/>
                <a:uLnTx/>
                <a:uFillTx/>
                <a:latin typeface="Verdana"/>
                <a:ea typeface="+mn-ea"/>
                <a:cs typeface="+mn-cs"/>
              </a:rPr>
              <a:t>Signed up for email alerts</a:t>
            </a:r>
          </a:p>
        </p:txBody>
      </p:sp>
      <p:sp>
        <p:nvSpPr>
          <p:cNvPr id="154" name="Rectangle 153"/>
          <p:cNvSpPr/>
          <p:nvPr/>
        </p:nvSpPr>
        <p:spPr bwMode="gray">
          <a:xfrm>
            <a:off x="-11011805" y="6510533"/>
            <a:ext cx="1105805" cy="170332"/>
          </a:xfrm>
          <a:prstGeom prst="rect">
            <a:avLst/>
          </a:prstGeom>
          <a:solidFill>
            <a:schemeClr val="accent3"/>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56" name="Text Placeholder 19"/>
          <p:cNvSpPr>
            <a:spLocks noGrp="1"/>
          </p:cNvSpPr>
          <p:nvPr>
            <p:ph type="body" sz="quarter" idx="4294967295"/>
          </p:nvPr>
        </p:nvSpPr>
        <p:spPr bwMode="gray">
          <a:xfrm>
            <a:off x="-9853204" y="6534143"/>
            <a:ext cx="277089" cy="123111"/>
          </a:xfrm>
          <a:prstGeom prst="rect">
            <a:avLst/>
          </a:prstGeom>
        </p:spPr>
        <p:txBody>
          <a:bodyPr/>
          <a:lstStyle/>
          <a:p>
            <a:pPr>
              <a:spcBef>
                <a:spcPts val="500"/>
              </a:spcBef>
            </a:pPr>
            <a:r>
              <a:rPr lang="en-US" sz="800" dirty="0"/>
              <a:t>12%</a:t>
            </a:r>
            <a:endParaRPr lang="en-US" sz="800" i="1" dirty="0"/>
          </a:p>
        </p:txBody>
      </p:sp>
      <p:sp>
        <p:nvSpPr>
          <p:cNvPr id="201" name="Oval 200"/>
          <p:cNvSpPr/>
          <p:nvPr/>
        </p:nvSpPr>
        <p:spPr bwMode="gray">
          <a:xfrm>
            <a:off x="7544990" y="2593206"/>
            <a:ext cx="413791" cy="413791"/>
          </a:xfrm>
          <a:prstGeom prst="ellipse">
            <a:avLst/>
          </a:prstGeom>
          <a:solidFill>
            <a:schemeClr val="bg1"/>
          </a:solidFill>
          <a:ln w="12700">
            <a:solidFill>
              <a:schemeClr val="bg1">
                <a:lumMod val="6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2" name="AutoShape 6" descr="Image result for google adwords"/>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537667" rtl="0" eaLnBrk="1" fontAlgn="auto" latinLnBrk="0" hangingPunct="1">
              <a:lnSpc>
                <a:spcPct val="100000"/>
              </a:lnSpc>
              <a:spcBef>
                <a:spcPts val="0"/>
              </a:spcBef>
              <a:spcAft>
                <a:spcPts val="0"/>
              </a:spcAft>
              <a:buClrTx/>
              <a:buSzTx/>
              <a:buFontTx/>
              <a:buNone/>
              <a:tabLst/>
              <a:defRPr/>
            </a:pPr>
            <a:endParaRPr kumimoji="0" lang="en-US" sz="1058" b="0" i="0" u="none" strike="noStrike" kern="1200" cap="none" spc="0" normalizeH="0" baseline="0" noProof="0" dirty="0">
              <a:ln>
                <a:noFill/>
              </a:ln>
              <a:solidFill>
                <a:srgbClr val="333E48"/>
              </a:solidFill>
              <a:effectLst/>
              <a:uLnTx/>
              <a:uFillTx/>
              <a:latin typeface="Verdana"/>
              <a:ea typeface="+mn-ea"/>
              <a:cs typeface="+mn-cs"/>
            </a:endParaRPr>
          </a:p>
        </p:txBody>
      </p:sp>
      <p:sp>
        <p:nvSpPr>
          <p:cNvPr id="13" name="AutoShape 11" descr="Image result for pandora logo"/>
          <p:cNvSpPr>
            <a:spLocks noChangeAspect="1" noChangeArrowheads="1"/>
          </p:cNvSpPr>
          <p:nvPr/>
        </p:nvSpPr>
        <p:spPr bwMode="auto">
          <a:xfrm>
            <a:off x="307975" y="79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537667" rtl="0" eaLnBrk="1" fontAlgn="auto" latinLnBrk="0" hangingPunct="1">
              <a:lnSpc>
                <a:spcPct val="100000"/>
              </a:lnSpc>
              <a:spcBef>
                <a:spcPts val="0"/>
              </a:spcBef>
              <a:spcAft>
                <a:spcPts val="0"/>
              </a:spcAft>
              <a:buClrTx/>
              <a:buSzTx/>
              <a:buFontTx/>
              <a:buNone/>
              <a:tabLst/>
              <a:defRPr/>
            </a:pPr>
            <a:endParaRPr kumimoji="0" lang="en-US" sz="1058" b="0" i="0" u="none" strike="noStrike" kern="1200" cap="none" spc="0" normalizeH="0" baseline="0" noProof="0" dirty="0">
              <a:ln>
                <a:noFill/>
              </a:ln>
              <a:solidFill>
                <a:srgbClr val="333E48"/>
              </a:solidFill>
              <a:effectLst/>
              <a:uLnTx/>
              <a:uFillTx/>
              <a:latin typeface="Verdana"/>
              <a:ea typeface="+mn-ea"/>
              <a:cs typeface="+mn-cs"/>
            </a:endParaRPr>
          </a:p>
        </p:txBody>
      </p:sp>
      <p:sp>
        <p:nvSpPr>
          <p:cNvPr id="246" name="Text Placeholder 4"/>
          <p:cNvSpPr>
            <a:spLocks noGrp="1"/>
          </p:cNvSpPr>
          <p:nvPr>
            <p:ph type="body" sz="quarter" idx="13"/>
          </p:nvPr>
        </p:nvSpPr>
        <p:spPr bwMode="gray">
          <a:xfrm>
            <a:off x="4081645" y="4677489"/>
            <a:ext cx="2319155" cy="123111"/>
          </a:xfrm>
        </p:spPr>
        <p:txBody>
          <a:bodyPr/>
          <a:lstStyle/>
          <a:p>
            <a:pPr algn="r"/>
            <a:r>
              <a:rPr lang="en-US" dirty="0"/>
              <a:t>Source: EAB | Royall research and analysis.</a:t>
            </a:r>
          </a:p>
        </p:txBody>
      </p:sp>
      <p:sp>
        <p:nvSpPr>
          <p:cNvPr id="199" name="Text Placeholder 19">
            <a:extLst>
              <a:ext uri="{FF2B5EF4-FFF2-40B4-BE49-F238E27FC236}">
                <a16:creationId xmlns:a16="http://schemas.microsoft.com/office/drawing/2014/main" id="{7435FB4B-2AB3-5C44-8112-8A485829612E}"/>
              </a:ext>
            </a:extLst>
          </p:cNvPr>
          <p:cNvSpPr txBox="1">
            <a:spLocks noGrp="1"/>
          </p:cNvSpPr>
          <p:nvPr>
            <p:ph type="body" sz="quarter" idx="10"/>
          </p:nvPr>
        </p:nvSpPr>
        <p:spPr bwMode="gray">
          <a:xfrm>
            <a:off x="261938" y="96838"/>
            <a:ext cx="2951162" cy="123825"/>
          </a:xfrm>
          <a:prstGeom prst="rect">
            <a:avLst/>
          </a:prstGeom>
        </p:spPr>
        <p:txBody>
          <a:bodyPr vert="horz" wrap="square" lIns="0" tIns="0" rIns="0" bIns="0" rtlCol="0" anchor="ctr" anchorCtr="0">
            <a:spAutoFit/>
          </a:bodyPr>
          <a:lstStyle>
            <a:lvl1pPr marL="0" indent="0" algn="l" defTabSz="480060" rtl="0" eaLnBrk="1" latinLnBrk="0" hangingPunct="1">
              <a:lnSpc>
                <a:spcPct val="100000"/>
              </a:lnSpc>
              <a:spcBef>
                <a:spcPts val="0"/>
              </a:spcBef>
              <a:buClrTx/>
              <a:buFont typeface="Arial" panose="020B0604020202020204" pitchFamily="34" charset="0"/>
              <a:buNone/>
              <a:defRPr sz="800" kern="1200">
                <a:solidFill>
                  <a:schemeClr val="tx1"/>
                </a:solidFill>
                <a:latin typeface="+mn-lt"/>
                <a:ea typeface="+mn-ea"/>
                <a:cs typeface="+mn-cs"/>
              </a:defRPr>
            </a:lvl1pPr>
            <a:lvl2pPr marL="114300" indent="0" algn="l" defTabSz="480060" rtl="0" eaLnBrk="1" latinLnBrk="0" hangingPunct="1">
              <a:lnSpc>
                <a:spcPct val="100000"/>
              </a:lnSpc>
              <a:spcBef>
                <a:spcPts val="0"/>
              </a:spcBef>
              <a:buClrTx/>
              <a:buFont typeface="Verdana" panose="020B0604030504040204" pitchFamily="34" charset="0"/>
              <a:buNone/>
              <a:defRPr sz="800" kern="1200">
                <a:solidFill>
                  <a:schemeClr val="tx1"/>
                </a:solidFill>
                <a:latin typeface="+mn-lt"/>
                <a:ea typeface="+mn-ea"/>
                <a:cs typeface="+mn-cs"/>
              </a:defRPr>
            </a:lvl2pPr>
            <a:lvl3pPr marL="228600" indent="0" algn="l" defTabSz="480060" rtl="0" eaLnBrk="1" latinLnBrk="0" hangingPunct="1">
              <a:lnSpc>
                <a:spcPct val="100000"/>
              </a:lnSpc>
              <a:spcBef>
                <a:spcPts val="0"/>
              </a:spcBef>
              <a:buClrTx/>
              <a:buFont typeface="Arial" panose="020B0604020202020204" pitchFamily="34" charset="0"/>
              <a:buNone/>
              <a:defRPr sz="800" kern="1200">
                <a:solidFill>
                  <a:schemeClr val="tx1"/>
                </a:solidFill>
                <a:latin typeface="+mn-lt"/>
                <a:ea typeface="+mn-ea"/>
                <a:cs typeface="+mn-cs"/>
              </a:defRPr>
            </a:lvl3pPr>
            <a:lvl4pPr marL="342900" indent="0" algn="l" defTabSz="480060" rtl="0" eaLnBrk="1" latinLnBrk="0" hangingPunct="1">
              <a:lnSpc>
                <a:spcPct val="100000"/>
              </a:lnSpc>
              <a:spcBef>
                <a:spcPts val="0"/>
              </a:spcBef>
              <a:buFont typeface="Verdana" panose="020B0604030504040204" pitchFamily="34" charset="0"/>
              <a:buNone/>
              <a:defRPr sz="800" kern="1200">
                <a:solidFill>
                  <a:schemeClr val="tx1"/>
                </a:solidFill>
                <a:latin typeface="+mn-lt"/>
                <a:ea typeface="+mn-ea"/>
                <a:cs typeface="+mn-cs"/>
              </a:defRPr>
            </a:lvl4pPr>
            <a:lvl5pPr marL="457200" indent="0" algn="l" defTabSz="480060" rtl="0" eaLnBrk="1" latinLnBrk="0" hangingPunct="1">
              <a:lnSpc>
                <a:spcPct val="100000"/>
              </a:lnSpc>
              <a:spcBef>
                <a:spcPts val="0"/>
              </a:spcBef>
              <a:buFont typeface="Arial" panose="020B0604020202020204" pitchFamily="34" charset="0"/>
              <a:buNone/>
              <a:defRPr sz="8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a:lstStyle>
          <a:p>
            <a:endParaRPr lang="en-US" dirty="0">
              <a:solidFill>
                <a:schemeClr val="accent4"/>
              </a:solidFill>
            </a:endParaRPr>
          </a:p>
        </p:txBody>
      </p:sp>
      <p:sp>
        <p:nvSpPr>
          <p:cNvPr id="2" name="Arrow: Right 1">
            <a:extLst>
              <a:ext uri="{FF2B5EF4-FFF2-40B4-BE49-F238E27FC236}">
                <a16:creationId xmlns:a16="http://schemas.microsoft.com/office/drawing/2014/main" id="{24BB9F65-2C7F-40D6-AD17-6AE32C615283}"/>
              </a:ext>
            </a:extLst>
          </p:cNvPr>
          <p:cNvSpPr/>
          <p:nvPr/>
        </p:nvSpPr>
        <p:spPr bwMode="gray">
          <a:xfrm>
            <a:off x="786585" y="1579849"/>
            <a:ext cx="4575137" cy="279485"/>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37667" rtl="0" eaLnBrk="1" fontAlgn="auto" latinLnBrk="0" hangingPunct="1">
              <a:lnSpc>
                <a:spcPct val="100000"/>
              </a:lnSpc>
              <a:spcBef>
                <a:spcPts val="0"/>
              </a:spcBef>
              <a:spcAft>
                <a:spcPts val="0"/>
              </a:spcAft>
              <a:buClrTx/>
              <a:buSzTx/>
              <a:buFontTx/>
              <a:buNone/>
              <a:tabLst/>
              <a:defRPr/>
            </a:pPr>
            <a:endParaRPr kumimoji="0" lang="en-US" sz="1058" b="0" i="0" u="none" strike="noStrike" kern="1200" cap="none" spc="0" normalizeH="0" baseline="0" noProof="0">
              <a:ln>
                <a:noFill/>
              </a:ln>
              <a:solidFill>
                <a:srgbClr val="FFFFFF"/>
              </a:solidFill>
              <a:effectLst/>
              <a:uLnTx/>
              <a:uFillTx/>
              <a:latin typeface="Verdana"/>
              <a:ea typeface="+mn-ea"/>
              <a:cs typeface="+mn-cs"/>
            </a:endParaRPr>
          </a:p>
        </p:txBody>
      </p:sp>
      <p:sp>
        <p:nvSpPr>
          <p:cNvPr id="5" name="Oval 4">
            <a:extLst>
              <a:ext uri="{FF2B5EF4-FFF2-40B4-BE49-F238E27FC236}">
                <a16:creationId xmlns:a16="http://schemas.microsoft.com/office/drawing/2014/main" id="{E73AEBC5-6E5C-4DD9-B5BC-1F0585344D9A}"/>
              </a:ext>
            </a:extLst>
          </p:cNvPr>
          <p:cNvSpPr/>
          <p:nvPr/>
        </p:nvSpPr>
        <p:spPr bwMode="gray">
          <a:xfrm>
            <a:off x="1105177" y="1556418"/>
            <a:ext cx="302916" cy="302916"/>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37667" rtl="0" eaLnBrk="1" fontAlgn="auto" latinLnBrk="0" hangingPunct="1">
              <a:lnSpc>
                <a:spcPct val="100000"/>
              </a:lnSpc>
              <a:spcBef>
                <a:spcPts val="0"/>
              </a:spcBef>
              <a:spcAft>
                <a:spcPts val="0"/>
              </a:spcAft>
              <a:buClrTx/>
              <a:buSzTx/>
              <a:buFontTx/>
              <a:buNone/>
              <a:tabLst/>
              <a:defRPr/>
            </a:pPr>
            <a:endParaRPr kumimoji="0" lang="en-US" sz="1058" b="0" i="0" u="none" strike="noStrike" kern="1200" cap="none" spc="0" normalizeH="0" baseline="0" noProof="0">
              <a:ln>
                <a:noFill/>
              </a:ln>
              <a:solidFill>
                <a:srgbClr val="FFFFFF"/>
              </a:solidFill>
              <a:effectLst/>
              <a:uLnTx/>
              <a:uFillTx/>
              <a:latin typeface="Verdana"/>
              <a:ea typeface="+mn-ea"/>
              <a:cs typeface="+mn-cs"/>
            </a:endParaRPr>
          </a:p>
        </p:txBody>
      </p:sp>
      <p:sp>
        <p:nvSpPr>
          <p:cNvPr id="203" name="Oval 202">
            <a:extLst>
              <a:ext uri="{FF2B5EF4-FFF2-40B4-BE49-F238E27FC236}">
                <a16:creationId xmlns:a16="http://schemas.microsoft.com/office/drawing/2014/main" id="{2D001116-C63D-4B90-9D0B-0A4ACF5524C5}"/>
              </a:ext>
            </a:extLst>
          </p:cNvPr>
          <p:cNvSpPr/>
          <p:nvPr/>
        </p:nvSpPr>
        <p:spPr bwMode="gray">
          <a:xfrm>
            <a:off x="2350481" y="1556418"/>
            <a:ext cx="302916" cy="302916"/>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37667" rtl="0" eaLnBrk="1" fontAlgn="auto" latinLnBrk="0" hangingPunct="1">
              <a:lnSpc>
                <a:spcPct val="100000"/>
              </a:lnSpc>
              <a:spcBef>
                <a:spcPts val="0"/>
              </a:spcBef>
              <a:spcAft>
                <a:spcPts val="0"/>
              </a:spcAft>
              <a:buClrTx/>
              <a:buSzTx/>
              <a:buFontTx/>
              <a:buNone/>
              <a:tabLst/>
              <a:defRPr/>
            </a:pPr>
            <a:endParaRPr kumimoji="0" lang="en-US" sz="1058" b="0" i="0" u="none" strike="noStrike" kern="1200" cap="none" spc="0" normalizeH="0" baseline="0" noProof="0">
              <a:ln>
                <a:noFill/>
              </a:ln>
              <a:solidFill>
                <a:srgbClr val="FFFFFF"/>
              </a:solidFill>
              <a:effectLst/>
              <a:uLnTx/>
              <a:uFillTx/>
              <a:latin typeface="Verdana"/>
              <a:ea typeface="+mn-ea"/>
              <a:cs typeface="+mn-cs"/>
            </a:endParaRPr>
          </a:p>
        </p:txBody>
      </p:sp>
      <p:sp>
        <p:nvSpPr>
          <p:cNvPr id="204" name="Oval 203">
            <a:extLst>
              <a:ext uri="{FF2B5EF4-FFF2-40B4-BE49-F238E27FC236}">
                <a16:creationId xmlns:a16="http://schemas.microsoft.com/office/drawing/2014/main" id="{59D06E87-7611-4939-A70E-166BF0F4933A}"/>
              </a:ext>
            </a:extLst>
          </p:cNvPr>
          <p:cNvSpPr/>
          <p:nvPr/>
        </p:nvSpPr>
        <p:spPr bwMode="gray">
          <a:xfrm>
            <a:off x="3587834" y="1562716"/>
            <a:ext cx="302916" cy="302916"/>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37667" rtl="0" eaLnBrk="1" fontAlgn="auto" latinLnBrk="0" hangingPunct="1">
              <a:lnSpc>
                <a:spcPct val="100000"/>
              </a:lnSpc>
              <a:spcBef>
                <a:spcPts val="0"/>
              </a:spcBef>
              <a:spcAft>
                <a:spcPts val="0"/>
              </a:spcAft>
              <a:buClrTx/>
              <a:buSzTx/>
              <a:buFontTx/>
              <a:buNone/>
              <a:tabLst/>
              <a:defRPr/>
            </a:pPr>
            <a:endParaRPr kumimoji="0" lang="en-US" sz="1058" b="0" i="0" u="none" strike="noStrike" kern="1200" cap="none" spc="0" normalizeH="0" baseline="0" noProof="0">
              <a:ln>
                <a:noFill/>
              </a:ln>
              <a:solidFill>
                <a:srgbClr val="FFFFFF"/>
              </a:solidFill>
              <a:effectLst/>
              <a:uLnTx/>
              <a:uFillTx/>
              <a:latin typeface="Verdana"/>
              <a:ea typeface="+mn-ea"/>
              <a:cs typeface="+mn-cs"/>
            </a:endParaRPr>
          </a:p>
        </p:txBody>
      </p:sp>
      <p:sp>
        <p:nvSpPr>
          <p:cNvPr id="205" name="Oval 204">
            <a:extLst>
              <a:ext uri="{FF2B5EF4-FFF2-40B4-BE49-F238E27FC236}">
                <a16:creationId xmlns:a16="http://schemas.microsoft.com/office/drawing/2014/main" id="{18D14E4D-DB40-492D-84B0-B062FECBB876}"/>
              </a:ext>
            </a:extLst>
          </p:cNvPr>
          <p:cNvSpPr/>
          <p:nvPr/>
        </p:nvSpPr>
        <p:spPr bwMode="gray">
          <a:xfrm>
            <a:off x="4672947" y="1556418"/>
            <a:ext cx="302916" cy="302916"/>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37667" rtl="0" eaLnBrk="1" fontAlgn="auto" latinLnBrk="0" hangingPunct="1">
              <a:lnSpc>
                <a:spcPct val="100000"/>
              </a:lnSpc>
              <a:spcBef>
                <a:spcPts val="0"/>
              </a:spcBef>
              <a:spcAft>
                <a:spcPts val="0"/>
              </a:spcAft>
              <a:buClrTx/>
              <a:buSzTx/>
              <a:buFontTx/>
              <a:buNone/>
              <a:tabLst/>
              <a:defRPr/>
            </a:pPr>
            <a:endParaRPr kumimoji="0" lang="en-US" sz="1058" b="0" i="0" u="none" strike="noStrike" kern="1200" cap="none" spc="0" normalizeH="0" baseline="0" noProof="0">
              <a:ln>
                <a:noFill/>
              </a:ln>
              <a:solidFill>
                <a:srgbClr val="FFFFFF"/>
              </a:solidFill>
              <a:effectLst/>
              <a:uLnTx/>
              <a:uFillTx/>
              <a:latin typeface="Verdana"/>
              <a:ea typeface="+mn-ea"/>
              <a:cs typeface="+mn-cs"/>
            </a:endParaRPr>
          </a:p>
        </p:txBody>
      </p:sp>
      <p:pic>
        <p:nvPicPr>
          <p:cNvPr id="206" name="Picture 205">
            <a:extLst>
              <a:ext uri="{FF2B5EF4-FFF2-40B4-BE49-F238E27FC236}">
                <a16:creationId xmlns:a16="http://schemas.microsoft.com/office/drawing/2014/main" id="{69AA429E-2FD8-478A-9920-9B6BC3F21A0D}"/>
              </a:ext>
            </a:extLst>
          </p:cNvPr>
          <p:cNvPicPr>
            <a:picLocks noChangeAspect="1"/>
          </p:cNvPicPr>
          <p:nvPr/>
        </p:nvPicPr>
        <p:blipFill>
          <a:blip r:embed="rId4"/>
          <a:stretch>
            <a:fillRect/>
          </a:stretch>
        </p:blipFill>
        <p:spPr>
          <a:xfrm>
            <a:off x="382720" y="1503576"/>
            <a:ext cx="215847" cy="469234"/>
          </a:xfrm>
          <a:prstGeom prst="rect">
            <a:avLst/>
          </a:prstGeom>
        </p:spPr>
      </p:pic>
      <p:pic>
        <p:nvPicPr>
          <p:cNvPr id="9" name="Picture 8">
            <a:extLst>
              <a:ext uri="{FF2B5EF4-FFF2-40B4-BE49-F238E27FC236}">
                <a16:creationId xmlns:a16="http://schemas.microsoft.com/office/drawing/2014/main" id="{6F0D5625-F7F3-4F93-9961-16AC3E787E26}"/>
              </a:ext>
            </a:extLst>
          </p:cNvPr>
          <p:cNvPicPr>
            <a:picLocks noChangeAspect="1"/>
          </p:cNvPicPr>
          <p:nvPr/>
        </p:nvPicPr>
        <p:blipFill>
          <a:blip r:embed="rId5"/>
          <a:stretch>
            <a:fillRect/>
          </a:stretch>
        </p:blipFill>
        <p:spPr>
          <a:xfrm>
            <a:off x="5526336" y="1409232"/>
            <a:ext cx="512715" cy="516157"/>
          </a:xfrm>
          <a:prstGeom prst="rect">
            <a:avLst/>
          </a:prstGeom>
        </p:spPr>
      </p:pic>
      <p:sp>
        <p:nvSpPr>
          <p:cNvPr id="207" name="TextBox 206">
            <a:extLst>
              <a:ext uri="{FF2B5EF4-FFF2-40B4-BE49-F238E27FC236}">
                <a16:creationId xmlns:a16="http://schemas.microsoft.com/office/drawing/2014/main" id="{3560B854-358F-4281-9F4D-5A62F10A26CB}"/>
              </a:ext>
            </a:extLst>
          </p:cNvPr>
          <p:cNvSpPr txBox="1"/>
          <p:nvPr/>
        </p:nvSpPr>
        <p:spPr bwMode="gray">
          <a:xfrm>
            <a:off x="861527" y="1258325"/>
            <a:ext cx="790214" cy="242458"/>
          </a:xfrm>
          <a:prstGeom prst="rect">
            <a:avLst/>
          </a:prstGeom>
          <a:noFill/>
        </p:spPr>
        <p:txBody>
          <a:bodyPr wrap="square" lIns="0" tIns="0" rIns="0" bIns="0" rtlCol="0" anchor="ctr">
            <a:noAutofit/>
          </a:bodyPr>
          <a:lstStyle>
            <a:defPPr>
              <a:defRPr lang="en-US"/>
            </a:defPPr>
            <a:lvl1pPr algn="ctr">
              <a:spcBef>
                <a:spcPts val="500"/>
              </a:spcBef>
              <a:defRPr sz="1200"/>
            </a:lvl1p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800" b="0" i="0" u="none" strike="noStrike" kern="1200" cap="none" spc="0" normalizeH="0" baseline="0" noProof="0" dirty="0">
                <a:ln>
                  <a:noFill/>
                </a:ln>
                <a:solidFill>
                  <a:srgbClr val="4F5861"/>
                </a:solidFill>
                <a:effectLst/>
                <a:uLnTx/>
                <a:uFillTx/>
                <a:latin typeface="Verdana"/>
                <a:ea typeface="+mn-ea"/>
                <a:cs typeface="+mn-cs"/>
              </a:rPr>
              <a:t>Search</a:t>
            </a:r>
          </a:p>
        </p:txBody>
      </p:sp>
      <p:sp>
        <p:nvSpPr>
          <p:cNvPr id="208" name="TextBox 207">
            <a:extLst>
              <a:ext uri="{FF2B5EF4-FFF2-40B4-BE49-F238E27FC236}">
                <a16:creationId xmlns:a16="http://schemas.microsoft.com/office/drawing/2014/main" id="{E0C1099B-2624-4051-A343-8B23F0EE6009}"/>
              </a:ext>
            </a:extLst>
          </p:cNvPr>
          <p:cNvSpPr txBox="1"/>
          <p:nvPr/>
        </p:nvSpPr>
        <p:spPr bwMode="gray">
          <a:xfrm>
            <a:off x="2106832" y="1263535"/>
            <a:ext cx="790214" cy="242458"/>
          </a:xfrm>
          <a:prstGeom prst="rect">
            <a:avLst/>
          </a:prstGeom>
          <a:noFill/>
        </p:spPr>
        <p:txBody>
          <a:bodyPr wrap="square" lIns="0" tIns="0" rIns="0" bIns="0" rtlCol="0" anchor="ctr">
            <a:noAutofit/>
          </a:bodyPr>
          <a:lstStyle>
            <a:defPPr>
              <a:defRPr lang="en-US"/>
            </a:defPPr>
            <a:lvl1pPr algn="ctr">
              <a:spcBef>
                <a:spcPts val="500"/>
              </a:spcBef>
              <a:defRPr sz="1200"/>
            </a:lvl1p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800" b="0" i="0" u="none" strike="noStrike" kern="1200" cap="none" spc="0" normalizeH="0" baseline="0" noProof="0" dirty="0">
                <a:ln>
                  <a:noFill/>
                </a:ln>
                <a:solidFill>
                  <a:srgbClr val="4F5861"/>
                </a:solidFill>
                <a:effectLst/>
                <a:uLnTx/>
                <a:uFillTx/>
                <a:latin typeface="Verdana"/>
                <a:ea typeface="+mn-ea"/>
                <a:cs typeface="+mn-cs"/>
              </a:rPr>
              <a:t>Inquiry</a:t>
            </a:r>
          </a:p>
        </p:txBody>
      </p:sp>
      <p:sp>
        <p:nvSpPr>
          <p:cNvPr id="213" name="TextBox 212">
            <a:extLst>
              <a:ext uri="{FF2B5EF4-FFF2-40B4-BE49-F238E27FC236}">
                <a16:creationId xmlns:a16="http://schemas.microsoft.com/office/drawing/2014/main" id="{B45211AF-6D41-4B18-871D-FF2AA81D15EC}"/>
              </a:ext>
            </a:extLst>
          </p:cNvPr>
          <p:cNvSpPr txBox="1"/>
          <p:nvPr/>
        </p:nvSpPr>
        <p:spPr bwMode="gray">
          <a:xfrm>
            <a:off x="3339277" y="1257237"/>
            <a:ext cx="790214" cy="242458"/>
          </a:xfrm>
          <a:prstGeom prst="rect">
            <a:avLst/>
          </a:prstGeom>
          <a:noFill/>
        </p:spPr>
        <p:txBody>
          <a:bodyPr wrap="square" lIns="0" tIns="0" rIns="0" bIns="0" rtlCol="0" anchor="ctr">
            <a:noAutofit/>
          </a:bodyPr>
          <a:lstStyle>
            <a:defPPr>
              <a:defRPr lang="en-US"/>
            </a:defPPr>
            <a:lvl1pPr algn="ctr">
              <a:spcBef>
                <a:spcPts val="500"/>
              </a:spcBef>
              <a:defRPr sz="1200"/>
            </a:lvl1p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800" b="0" i="0" u="none" strike="noStrike" kern="1200" cap="none" spc="0" normalizeH="0" baseline="0" noProof="0" dirty="0">
                <a:ln>
                  <a:noFill/>
                </a:ln>
                <a:solidFill>
                  <a:srgbClr val="4F5861"/>
                </a:solidFill>
                <a:effectLst/>
                <a:uLnTx/>
                <a:uFillTx/>
                <a:latin typeface="Verdana"/>
                <a:ea typeface="+mn-ea"/>
                <a:cs typeface="+mn-cs"/>
              </a:rPr>
              <a:t>Application</a:t>
            </a:r>
          </a:p>
        </p:txBody>
      </p:sp>
      <p:sp>
        <p:nvSpPr>
          <p:cNvPr id="214" name="TextBox 213">
            <a:extLst>
              <a:ext uri="{FF2B5EF4-FFF2-40B4-BE49-F238E27FC236}">
                <a16:creationId xmlns:a16="http://schemas.microsoft.com/office/drawing/2014/main" id="{D77C5DC3-D2B7-4C87-A8BC-D994D7E023F6}"/>
              </a:ext>
            </a:extLst>
          </p:cNvPr>
          <p:cNvSpPr txBox="1"/>
          <p:nvPr/>
        </p:nvSpPr>
        <p:spPr bwMode="gray">
          <a:xfrm>
            <a:off x="4429298" y="1258325"/>
            <a:ext cx="790214" cy="242458"/>
          </a:xfrm>
          <a:prstGeom prst="rect">
            <a:avLst/>
          </a:prstGeom>
          <a:noFill/>
        </p:spPr>
        <p:txBody>
          <a:bodyPr wrap="square" lIns="0" tIns="0" rIns="0" bIns="0" rtlCol="0" anchor="ctr">
            <a:noAutofit/>
          </a:bodyPr>
          <a:lstStyle>
            <a:defPPr>
              <a:defRPr lang="en-US"/>
            </a:defPPr>
            <a:lvl1pPr algn="ctr">
              <a:spcBef>
                <a:spcPts val="500"/>
              </a:spcBef>
              <a:defRPr sz="1200"/>
            </a:lvl1p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800" b="0" i="0" u="none" strike="noStrike" kern="1200" cap="none" spc="0" normalizeH="0" baseline="0" noProof="0" dirty="0">
                <a:ln>
                  <a:noFill/>
                </a:ln>
                <a:solidFill>
                  <a:srgbClr val="4F5861"/>
                </a:solidFill>
                <a:effectLst/>
                <a:uLnTx/>
                <a:uFillTx/>
                <a:latin typeface="Verdana"/>
                <a:ea typeface="+mn-ea"/>
                <a:cs typeface="+mn-cs"/>
              </a:rPr>
              <a:t>Matriculation</a:t>
            </a:r>
          </a:p>
        </p:txBody>
      </p:sp>
      <p:cxnSp>
        <p:nvCxnSpPr>
          <p:cNvPr id="11" name="Straight Connector 10">
            <a:extLst>
              <a:ext uri="{FF2B5EF4-FFF2-40B4-BE49-F238E27FC236}">
                <a16:creationId xmlns:a16="http://schemas.microsoft.com/office/drawing/2014/main" id="{62BCE1FC-E22A-42D3-9504-78FFEA17A23C}"/>
              </a:ext>
            </a:extLst>
          </p:cNvPr>
          <p:cNvCxnSpPr/>
          <p:nvPr/>
        </p:nvCxnSpPr>
        <p:spPr bwMode="gray">
          <a:xfrm flipV="1">
            <a:off x="1256306" y="1980040"/>
            <a:ext cx="0" cy="721944"/>
          </a:xfrm>
          <a:prstGeom prst="line">
            <a:avLst/>
          </a:prstGeom>
          <a:ln w="12700">
            <a:solidFill>
              <a:schemeClr val="accent2"/>
            </a:solidFill>
            <a:tailEnd type="oval"/>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170F2ADE-3AA2-4773-9BD3-C83590447AD5}"/>
              </a:ext>
            </a:extLst>
          </p:cNvPr>
          <p:cNvCxnSpPr/>
          <p:nvPr/>
        </p:nvCxnSpPr>
        <p:spPr bwMode="gray">
          <a:xfrm flipV="1">
            <a:off x="2505986" y="1980040"/>
            <a:ext cx="0" cy="721944"/>
          </a:xfrm>
          <a:prstGeom prst="line">
            <a:avLst/>
          </a:prstGeom>
          <a:ln w="12700">
            <a:solidFill>
              <a:schemeClr val="accent2"/>
            </a:solidFill>
            <a:tailEnd type="oval"/>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1EB6DF9E-0336-4C88-9197-A4363A62F879}"/>
              </a:ext>
            </a:extLst>
          </p:cNvPr>
          <p:cNvCxnSpPr/>
          <p:nvPr/>
        </p:nvCxnSpPr>
        <p:spPr bwMode="gray">
          <a:xfrm flipV="1">
            <a:off x="3747714" y="1994475"/>
            <a:ext cx="0" cy="721944"/>
          </a:xfrm>
          <a:prstGeom prst="line">
            <a:avLst/>
          </a:prstGeom>
          <a:ln w="12700">
            <a:solidFill>
              <a:schemeClr val="accent2"/>
            </a:solidFill>
            <a:tailEnd type="oval"/>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534BA354-B3D7-4DE8-BE79-A6964BA568F0}"/>
              </a:ext>
            </a:extLst>
          </p:cNvPr>
          <p:cNvCxnSpPr/>
          <p:nvPr/>
        </p:nvCxnSpPr>
        <p:spPr bwMode="gray">
          <a:xfrm flipV="1">
            <a:off x="4830416" y="1980040"/>
            <a:ext cx="0" cy="721944"/>
          </a:xfrm>
          <a:prstGeom prst="line">
            <a:avLst/>
          </a:prstGeom>
          <a:ln w="12700">
            <a:solidFill>
              <a:schemeClr val="accent2"/>
            </a:solidFill>
            <a:tailEnd type="oval"/>
          </a:ln>
        </p:spPr>
        <p:style>
          <a:lnRef idx="1">
            <a:schemeClr val="accent1"/>
          </a:lnRef>
          <a:fillRef idx="0">
            <a:schemeClr val="accent1"/>
          </a:fillRef>
          <a:effectRef idx="0">
            <a:schemeClr val="accent1"/>
          </a:effectRef>
          <a:fontRef idx="minor">
            <a:schemeClr val="tx1"/>
          </a:fontRef>
        </p:style>
      </p:cxnSp>
      <p:sp>
        <p:nvSpPr>
          <p:cNvPr id="215" name="Rectangle 214">
            <a:extLst>
              <a:ext uri="{FF2B5EF4-FFF2-40B4-BE49-F238E27FC236}">
                <a16:creationId xmlns:a16="http://schemas.microsoft.com/office/drawing/2014/main" id="{F62868EF-8AB6-4153-A61D-47C9621ADF37}"/>
              </a:ext>
            </a:extLst>
          </p:cNvPr>
          <p:cNvSpPr/>
          <p:nvPr/>
        </p:nvSpPr>
        <p:spPr>
          <a:xfrm>
            <a:off x="295308" y="2459736"/>
            <a:ext cx="1422885" cy="877824"/>
          </a:xfrm>
          <a:prstGeom prst="rect">
            <a:avLst/>
          </a:prstGeom>
          <a:solidFill>
            <a:schemeClr val="bg1"/>
          </a:solidFill>
          <a:ln w="15875">
            <a:solidFill>
              <a:schemeClr val="accent2"/>
            </a:solidFill>
          </a:ln>
        </p:spPr>
        <p:txBody>
          <a:bodyPr wrap="square" lIns="91440" tIns="91440" rIns="91440" bIns="91440" anchor="ctr">
            <a:spAutoFit/>
          </a:bodyPr>
          <a:lstStyle/>
          <a:p>
            <a:pPr marL="0" marR="0" lvl="0" indent="0" algn="ctr" defTabSz="5376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33E48"/>
                </a:solidFill>
                <a:effectLst/>
                <a:uLnTx/>
                <a:uFillTx/>
                <a:latin typeface="Verdana (body)"/>
                <a:ea typeface="+mn-ea"/>
                <a:cs typeface="+mn-cs"/>
              </a:rPr>
              <a:t>Segmentation is often ineffective during search. Can new methodologies change that?</a:t>
            </a:r>
          </a:p>
        </p:txBody>
      </p:sp>
      <p:sp>
        <p:nvSpPr>
          <p:cNvPr id="216" name="Rectangle 215">
            <a:extLst>
              <a:ext uri="{FF2B5EF4-FFF2-40B4-BE49-F238E27FC236}">
                <a16:creationId xmlns:a16="http://schemas.microsoft.com/office/drawing/2014/main" id="{6A13B6BB-A457-4708-92B7-3825C058A02E}"/>
              </a:ext>
            </a:extLst>
          </p:cNvPr>
          <p:cNvSpPr/>
          <p:nvPr/>
        </p:nvSpPr>
        <p:spPr>
          <a:xfrm>
            <a:off x="1865881" y="2460067"/>
            <a:ext cx="1175939" cy="877163"/>
          </a:xfrm>
          <a:prstGeom prst="rect">
            <a:avLst/>
          </a:prstGeom>
          <a:solidFill>
            <a:schemeClr val="bg1"/>
          </a:solidFill>
          <a:ln w="15875">
            <a:solidFill>
              <a:schemeClr val="accent2"/>
            </a:solidFill>
          </a:ln>
        </p:spPr>
        <p:txBody>
          <a:bodyPr wrap="square" lIns="91440" tIns="91440" rIns="91440" bIns="91440" anchor="ctr">
            <a:spAutoFit/>
          </a:bodyPr>
          <a:lstStyle/>
          <a:p>
            <a:pPr marL="0" marR="0" lvl="0" indent="0" algn="ctr" defTabSz="5376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33E48"/>
                </a:solidFill>
                <a:effectLst/>
                <a:uLnTx/>
                <a:uFillTx/>
                <a:latin typeface="Verdana (body)"/>
                <a:ea typeface="+mn-ea"/>
                <a:cs typeface="+mn-cs"/>
              </a:rPr>
              <a:t>Can segmentation help assess the health of your inquiry pool?</a:t>
            </a:r>
          </a:p>
        </p:txBody>
      </p:sp>
      <p:sp>
        <p:nvSpPr>
          <p:cNvPr id="217" name="Rectangle 216">
            <a:extLst>
              <a:ext uri="{FF2B5EF4-FFF2-40B4-BE49-F238E27FC236}">
                <a16:creationId xmlns:a16="http://schemas.microsoft.com/office/drawing/2014/main" id="{71A18D16-B31F-4878-BA9B-B9B43D2CAB3E}"/>
              </a:ext>
            </a:extLst>
          </p:cNvPr>
          <p:cNvSpPr/>
          <p:nvPr/>
        </p:nvSpPr>
        <p:spPr>
          <a:xfrm>
            <a:off x="4589397" y="2460067"/>
            <a:ext cx="1252199" cy="877163"/>
          </a:xfrm>
          <a:prstGeom prst="rect">
            <a:avLst/>
          </a:prstGeom>
          <a:solidFill>
            <a:schemeClr val="bg1"/>
          </a:solidFill>
          <a:ln w="15875">
            <a:solidFill>
              <a:schemeClr val="accent2"/>
            </a:solidFill>
          </a:ln>
        </p:spPr>
        <p:txBody>
          <a:bodyPr wrap="square" lIns="91440" tIns="91440" rIns="91440" bIns="91440" anchor="ctr">
            <a:spAutoFit/>
          </a:bodyPr>
          <a:lstStyle/>
          <a:p>
            <a:pPr marL="0" marR="0" lvl="0" indent="0" algn="ctr" defTabSz="5376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33E48"/>
                </a:solidFill>
                <a:effectLst/>
                <a:uLnTx/>
                <a:uFillTx/>
                <a:latin typeface="Verdana (body)"/>
                <a:ea typeface="+mn-ea"/>
                <a:cs typeface="+mn-cs"/>
              </a:rPr>
              <a:t>Can persona-based insights help counselors convert admits to enrolls?</a:t>
            </a:r>
          </a:p>
        </p:txBody>
      </p:sp>
      <p:sp>
        <p:nvSpPr>
          <p:cNvPr id="218" name="Rectangle 217">
            <a:extLst>
              <a:ext uri="{FF2B5EF4-FFF2-40B4-BE49-F238E27FC236}">
                <a16:creationId xmlns:a16="http://schemas.microsoft.com/office/drawing/2014/main" id="{63DD4AF0-182C-45F4-AFAE-2148FEEF3621}"/>
              </a:ext>
            </a:extLst>
          </p:cNvPr>
          <p:cNvSpPr/>
          <p:nvPr/>
        </p:nvSpPr>
        <p:spPr>
          <a:xfrm>
            <a:off x="3189509" y="2459736"/>
            <a:ext cx="1252199" cy="877824"/>
          </a:xfrm>
          <a:prstGeom prst="rect">
            <a:avLst/>
          </a:prstGeom>
          <a:solidFill>
            <a:schemeClr val="bg1"/>
          </a:solidFill>
          <a:ln w="15875">
            <a:solidFill>
              <a:schemeClr val="accent2"/>
            </a:solidFill>
          </a:ln>
        </p:spPr>
        <p:txBody>
          <a:bodyPr wrap="square" lIns="91440" tIns="91440" rIns="91440" bIns="91440" anchor="ctr">
            <a:noAutofit/>
          </a:bodyPr>
          <a:lstStyle/>
          <a:p>
            <a:pPr marL="0" marR="0" lvl="0" indent="0" algn="ctr" defTabSz="5376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33E48"/>
                </a:solidFill>
                <a:effectLst/>
                <a:uLnTx/>
                <a:uFillTx/>
                <a:latin typeface="Verdana (body)"/>
                <a:ea typeface="+mn-ea"/>
                <a:cs typeface="+mn-cs"/>
              </a:rPr>
              <a:t>Can segmentation make application marketing even more effective?</a:t>
            </a:r>
          </a:p>
        </p:txBody>
      </p:sp>
      <p:sp>
        <p:nvSpPr>
          <p:cNvPr id="224" name="Rectangle 223">
            <a:extLst>
              <a:ext uri="{FF2B5EF4-FFF2-40B4-BE49-F238E27FC236}">
                <a16:creationId xmlns:a16="http://schemas.microsoft.com/office/drawing/2014/main" id="{10730166-0DC4-451B-954F-EAD3B44CFD1A}"/>
              </a:ext>
            </a:extLst>
          </p:cNvPr>
          <p:cNvSpPr/>
          <p:nvPr/>
        </p:nvSpPr>
        <p:spPr>
          <a:xfrm>
            <a:off x="295308" y="3245887"/>
            <a:ext cx="1422885" cy="800219"/>
          </a:xfrm>
          <a:prstGeom prst="rect">
            <a:avLst/>
          </a:prstGeom>
          <a:noFill/>
          <a:ln w="15875">
            <a:noFill/>
          </a:ln>
        </p:spPr>
        <p:txBody>
          <a:bodyPr wrap="square" lIns="91440" tIns="91440" rIns="91440" bIns="91440" anchor="ctr">
            <a:spAutoFit/>
          </a:bodyPr>
          <a:lstStyle/>
          <a:p>
            <a:pPr marL="0" marR="0" lvl="0" indent="0" algn="ctr" defTabSz="537667"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A0A4A9"/>
                </a:solidFill>
                <a:effectLst/>
                <a:uLnTx/>
                <a:uFillTx/>
                <a:latin typeface="Times New Roman" panose="02020603050405020304" pitchFamily="18" charset="0"/>
                <a:ea typeface="+mn-ea"/>
                <a:cs typeface="Times New Roman" panose="02020603050405020304" pitchFamily="18" charset="0"/>
              </a:rPr>
              <a:t>?</a:t>
            </a:r>
          </a:p>
        </p:txBody>
      </p:sp>
      <p:sp>
        <p:nvSpPr>
          <p:cNvPr id="225" name="Rectangle 224">
            <a:extLst>
              <a:ext uri="{FF2B5EF4-FFF2-40B4-BE49-F238E27FC236}">
                <a16:creationId xmlns:a16="http://schemas.microsoft.com/office/drawing/2014/main" id="{6D16D941-1C7E-4729-8A31-37EFE9816282}"/>
              </a:ext>
            </a:extLst>
          </p:cNvPr>
          <p:cNvSpPr/>
          <p:nvPr/>
        </p:nvSpPr>
        <p:spPr>
          <a:xfrm>
            <a:off x="1865881" y="3245888"/>
            <a:ext cx="1175939" cy="800219"/>
          </a:xfrm>
          <a:prstGeom prst="rect">
            <a:avLst/>
          </a:prstGeom>
          <a:noFill/>
          <a:ln w="15875">
            <a:noFill/>
          </a:ln>
        </p:spPr>
        <p:txBody>
          <a:bodyPr wrap="square" lIns="91440" tIns="91440" rIns="91440" bIns="91440" anchor="ctr">
            <a:spAutoFit/>
          </a:bodyPr>
          <a:lstStyle/>
          <a:p>
            <a:pPr marL="0" marR="0" lvl="0" indent="0" algn="ctr" defTabSz="537667"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A0A4A9"/>
                </a:solidFill>
                <a:effectLst/>
                <a:uLnTx/>
                <a:uFillTx/>
                <a:latin typeface="Times New Roman" panose="02020603050405020304" pitchFamily="18" charset="0"/>
                <a:ea typeface="+mn-ea"/>
                <a:cs typeface="Times New Roman" panose="02020603050405020304" pitchFamily="18" charset="0"/>
              </a:rPr>
              <a:t>?</a:t>
            </a:r>
          </a:p>
        </p:txBody>
      </p:sp>
      <p:sp>
        <p:nvSpPr>
          <p:cNvPr id="226" name="Rectangle 225">
            <a:extLst>
              <a:ext uri="{FF2B5EF4-FFF2-40B4-BE49-F238E27FC236}">
                <a16:creationId xmlns:a16="http://schemas.microsoft.com/office/drawing/2014/main" id="{4575CE57-01D6-447D-B039-7EE8E20F70D6}"/>
              </a:ext>
            </a:extLst>
          </p:cNvPr>
          <p:cNvSpPr/>
          <p:nvPr/>
        </p:nvSpPr>
        <p:spPr>
          <a:xfrm>
            <a:off x="4589397" y="3245888"/>
            <a:ext cx="1252199" cy="800219"/>
          </a:xfrm>
          <a:prstGeom prst="rect">
            <a:avLst/>
          </a:prstGeom>
          <a:noFill/>
          <a:ln w="15875">
            <a:noFill/>
          </a:ln>
        </p:spPr>
        <p:txBody>
          <a:bodyPr wrap="square" lIns="91440" tIns="91440" rIns="91440" bIns="91440" anchor="ctr">
            <a:spAutoFit/>
          </a:bodyPr>
          <a:lstStyle/>
          <a:p>
            <a:pPr marL="0" marR="0" lvl="0" indent="0" algn="ctr" defTabSz="537667"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A0A4A9"/>
                </a:solidFill>
                <a:effectLst/>
                <a:uLnTx/>
                <a:uFillTx/>
                <a:latin typeface="Times New Roman" panose="02020603050405020304" pitchFamily="18" charset="0"/>
                <a:ea typeface="+mn-ea"/>
                <a:cs typeface="Times New Roman" panose="02020603050405020304" pitchFamily="18" charset="0"/>
              </a:rPr>
              <a:t>?</a:t>
            </a:r>
          </a:p>
        </p:txBody>
      </p:sp>
      <p:sp>
        <p:nvSpPr>
          <p:cNvPr id="227" name="Rectangle 226">
            <a:extLst>
              <a:ext uri="{FF2B5EF4-FFF2-40B4-BE49-F238E27FC236}">
                <a16:creationId xmlns:a16="http://schemas.microsoft.com/office/drawing/2014/main" id="{CE0618B1-B9B1-4669-B257-44067A9885E5}"/>
              </a:ext>
            </a:extLst>
          </p:cNvPr>
          <p:cNvSpPr/>
          <p:nvPr/>
        </p:nvSpPr>
        <p:spPr>
          <a:xfrm>
            <a:off x="3189509" y="3346214"/>
            <a:ext cx="1252199" cy="599566"/>
          </a:xfrm>
          <a:prstGeom prst="rect">
            <a:avLst/>
          </a:prstGeom>
          <a:noFill/>
          <a:ln w="15875">
            <a:noFill/>
          </a:ln>
        </p:spPr>
        <p:txBody>
          <a:bodyPr wrap="square" lIns="91440" tIns="91440" rIns="91440" bIns="91440" anchor="ctr">
            <a:noAutofit/>
          </a:bodyPr>
          <a:lstStyle/>
          <a:p>
            <a:pPr marL="0" marR="0" lvl="0" indent="0" algn="ctr" defTabSz="537667"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A0A4A9"/>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22738502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35F8779-B25C-4CF4-99B1-CB7BCEDB6CDA}"/>
              </a:ext>
            </a:extLst>
          </p:cNvPr>
          <p:cNvPicPr>
            <a:picLocks noChangeAspect="1"/>
          </p:cNvPicPr>
          <p:nvPr/>
        </p:nvPicPr>
        <p:blipFill rotWithShape="1">
          <a:blip r:embed="rId3"/>
          <a:srcRect b="58227"/>
          <a:stretch/>
        </p:blipFill>
        <p:spPr>
          <a:xfrm>
            <a:off x="1779908" y="3392196"/>
            <a:ext cx="2840982" cy="972897"/>
          </a:xfrm>
          <a:prstGeom prst="rect">
            <a:avLst/>
          </a:prstGeom>
        </p:spPr>
      </p:pic>
      <p:sp>
        <p:nvSpPr>
          <p:cNvPr id="31" name="TextBox 30">
            <a:extLst>
              <a:ext uri="{FF2B5EF4-FFF2-40B4-BE49-F238E27FC236}">
                <a16:creationId xmlns:a16="http://schemas.microsoft.com/office/drawing/2014/main" id="{D9923DC8-00BC-4119-B4AE-08FA19307E8D}"/>
              </a:ext>
            </a:extLst>
          </p:cNvPr>
          <p:cNvSpPr txBox="1"/>
          <p:nvPr/>
        </p:nvSpPr>
        <p:spPr bwMode="gray">
          <a:xfrm>
            <a:off x="3652731" y="1494313"/>
            <a:ext cx="2220246" cy="1682512"/>
          </a:xfrm>
          <a:prstGeom prst="rect">
            <a:avLst/>
          </a:prstGeom>
          <a:noFill/>
        </p:spPr>
        <p:txBody>
          <a:bodyPr wrap="square" lIns="0" tIns="0" rIns="0" bIns="0" rtlCol="0">
            <a:spAutoFit/>
          </a:bodyPr>
          <a:lstStyle/>
          <a:p>
            <a:r>
              <a:rPr lang="en-US" sz="1400" dirty="0">
                <a:solidFill>
                  <a:schemeClr val="bg1"/>
                </a:solidFill>
                <a:latin typeface="+mj-lt"/>
              </a:rPr>
              <a:t>Key Gen Z </a:t>
            </a:r>
            <a:r>
              <a:rPr lang="en-US" sz="1400" dirty="0">
                <a:solidFill>
                  <a:schemeClr val="tx2"/>
                </a:solidFill>
                <a:latin typeface="+mj-lt"/>
              </a:rPr>
              <a:t>Behaviors</a:t>
            </a:r>
          </a:p>
          <a:p>
            <a:pPr marL="118872" indent="-118872">
              <a:spcBef>
                <a:spcPts val="1000"/>
              </a:spcBef>
              <a:buFont typeface="Arial" panose="020B0604020202020204" pitchFamily="34" charset="0"/>
              <a:buChar char="•"/>
            </a:pPr>
            <a:r>
              <a:rPr lang="en-US" sz="900" dirty="0">
                <a:solidFill>
                  <a:srgbClr val="FFFFFF"/>
                </a:solidFill>
              </a:rPr>
              <a:t>Safely maximize your use of teens’ favorite channel—</a:t>
            </a:r>
            <a:r>
              <a:rPr lang="en-US" sz="900" i="1" dirty="0">
                <a:solidFill>
                  <a:schemeClr val="tx2"/>
                </a:solidFill>
              </a:rPr>
              <a:t>text messaging</a:t>
            </a:r>
          </a:p>
          <a:p>
            <a:pPr marL="118872" indent="-118872">
              <a:spcBef>
                <a:spcPts val="600"/>
              </a:spcBef>
              <a:buFont typeface="Arial" panose="020B0604020202020204" pitchFamily="34" charset="0"/>
              <a:buChar char="•"/>
            </a:pPr>
            <a:r>
              <a:rPr lang="en-US" sz="900" dirty="0">
                <a:solidFill>
                  <a:schemeClr val="bg1"/>
                </a:solidFill>
              </a:rPr>
              <a:t>Don’t disregard the</a:t>
            </a:r>
            <a:r>
              <a:rPr lang="en-US" sz="900" dirty="0">
                <a:solidFill>
                  <a:schemeClr val="accent4"/>
                </a:solidFill>
              </a:rPr>
              <a:t> </a:t>
            </a:r>
            <a:r>
              <a:rPr lang="en-US" sz="900" i="1" dirty="0">
                <a:solidFill>
                  <a:schemeClr val="tx2"/>
                </a:solidFill>
              </a:rPr>
              <a:t>legacy channels</a:t>
            </a:r>
            <a:r>
              <a:rPr lang="en-US" sz="900" dirty="0">
                <a:solidFill>
                  <a:schemeClr val="tx2"/>
                </a:solidFill>
              </a:rPr>
              <a:t> </a:t>
            </a:r>
            <a:r>
              <a:rPr lang="en-US" sz="900" dirty="0">
                <a:solidFill>
                  <a:schemeClr val="bg1"/>
                </a:solidFill>
              </a:rPr>
              <a:t>they’re still relying on</a:t>
            </a:r>
          </a:p>
          <a:p>
            <a:pPr marL="118872" indent="-118872">
              <a:spcBef>
                <a:spcPts val="600"/>
              </a:spcBef>
              <a:buFont typeface="Arial" panose="020B0604020202020204" pitchFamily="34" charset="0"/>
              <a:buChar char="•"/>
            </a:pPr>
            <a:r>
              <a:rPr lang="en-US" sz="900" dirty="0">
                <a:solidFill>
                  <a:schemeClr val="bg1"/>
                </a:solidFill>
              </a:rPr>
              <a:t>Deliver on their expectation of frictionless, </a:t>
            </a:r>
            <a:r>
              <a:rPr lang="en-US" sz="900" i="1" dirty="0">
                <a:solidFill>
                  <a:schemeClr val="tx2"/>
                </a:solidFill>
              </a:rPr>
              <a:t>high-tech experience</a:t>
            </a:r>
            <a:endParaRPr lang="en-US" sz="900" dirty="0">
              <a:solidFill>
                <a:schemeClr val="tx2"/>
              </a:solidFill>
            </a:endParaRPr>
          </a:p>
          <a:p>
            <a:pPr marL="118872" indent="-118872">
              <a:spcBef>
                <a:spcPts val="600"/>
              </a:spcBef>
              <a:buFont typeface="Arial" panose="020B0604020202020204" pitchFamily="34" charset="0"/>
              <a:buChar char="•"/>
            </a:pPr>
            <a:r>
              <a:rPr lang="en-US" sz="900" dirty="0">
                <a:solidFill>
                  <a:schemeClr val="bg1"/>
                </a:solidFill>
              </a:rPr>
              <a:t>Understand what they’re looking for on </a:t>
            </a:r>
            <a:r>
              <a:rPr lang="en-US" sz="900" i="1" dirty="0">
                <a:solidFill>
                  <a:schemeClr val="bg1"/>
                </a:solidFill>
              </a:rPr>
              <a:t>your </a:t>
            </a:r>
            <a:r>
              <a:rPr lang="en-US" sz="900" i="1" dirty="0">
                <a:solidFill>
                  <a:schemeClr val="tx2"/>
                </a:solidFill>
              </a:rPr>
              <a:t>website </a:t>
            </a:r>
            <a:r>
              <a:rPr lang="en-US" sz="900" dirty="0">
                <a:solidFill>
                  <a:schemeClr val="bg1"/>
                </a:solidFill>
              </a:rPr>
              <a:t>and give it to them</a:t>
            </a:r>
          </a:p>
        </p:txBody>
      </p:sp>
      <p:sp>
        <p:nvSpPr>
          <p:cNvPr id="30" name="TextBox 29">
            <a:extLst>
              <a:ext uri="{FF2B5EF4-FFF2-40B4-BE49-F238E27FC236}">
                <a16:creationId xmlns:a16="http://schemas.microsoft.com/office/drawing/2014/main" id="{18E83733-3FAB-4505-860D-9D261AFCA362}"/>
              </a:ext>
            </a:extLst>
          </p:cNvPr>
          <p:cNvSpPr txBox="1"/>
          <p:nvPr/>
        </p:nvSpPr>
        <p:spPr bwMode="gray">
          <a:xfrm>
            <a:off x="649566" y="1494313"/>
            <a:ext cx="2035008" cy="1682512"/>
          </a:xfrm>
          <a:prstGeom prst="rect">
            <a:avLst/>
          </a:prstGeom>
          <a:noFill/>
        </p:spPr>
        <p:txBody>
          <a:bodyPr wrap="square" lIns="0" tIns="0" rIns="0" bIns="0" rtlCol="0">
            <a:spAutoFit/>
          </a:bodyPr>
          <a:lstStyle/>
          <a:p>
            <a:r>
              <a:rPr lang="en-US" sz="1400" dirty="0">
                <a:solidFill>
                  <a:schemeClr val="bg1"/>
                </a:solidFill>
                <a:latin typeface="+mj-lt"/>
              </a:rPr>
              <a:t>Key Gen Z </a:t>
            </a:r>
            <a:r>
              <a:rPr lang="en-US" sz="1400" dirty="0">
                <a:solidFill>
                  <a:schemeClr val="tx2"/>
                </a:solidFill>
                <a:latin typeface="+mj-lt"/>
              </a:rPr>
              <a:t>Traits</a:t>
            </a:r>
          </a:p>
          <a:p>
            <a:pPr marL="118872" indent="-118872">
              <a:spcBef>
                <a:spcPts val="1000"/>
              </a:spcBef>
              <a:buFont typeface="Arial" panose="020B0604020202020204" pitchFamily="34" charset="0"/>
              <a:buChar char="•"/>
            </a:pPr>
            <a:r>
              <a:rPr lang="en-US" sz="900" dirty="0">
                <a:solidFill>
                  <a:schemeClr val="bg1"/>
                </a:solidFill>
              </a:rPr>
              <a:t>Honor their sense of </a:t>
            </a:r>
            <a:r>
              <a:rPr lang="en-US" sz="900" i="1" dirty="0">
                <a:solidFill>
                  <a:schemeClr val="tx2"/>
                </a:solidFill>
              </a:rPr>
              <a:t>social responsibility</a:t>
            </a:r>
          </a:p>
          <a:p>
            <a:pPr marL="118872" indent="-118872">
              <a:spcBef>
                <a:spcPts val="600"/>
              </a:spcBef>
              <a:buFont typeface="Arial" panose="020B0604020202020204" pitchFamily="34" charset="0"/>
              <a:buChar char="•"/>
            </a:pPr>
            <a:r>
              <a:rPr lang="en-US" sz="900" dirty="0">
                <a:solidFill>
                  <a:schemeClr val="bg1"/>
                </a:solidFill>
              </a:rPr>
              <a:t>Speak to their highly developed </a:t>
            </a:r>
            <a:r>
              <a:rPr lang="en-US" sz="900" i="1" dirty="0">
                <a:solidFill>
                  <a:schemeClr val="tx2"/>
                </a:solidFill>
              </a:rPr>
              <a:t>sense of purpose</a:t>
            </a:r>
          </a:p>
          <a:p>
            <a:pPr marL="118872" indent="-118872">
              <a:spcBef>
                <a:spcPts val="600"/>
              </a:spcBef>
              <a:buFont typeface="Arial" panose="020B0604020202020204" pitchFamily="34" charset="0"/>
              <a:buChar char="•"/>
            </a:pPr>
            <a:r>
              <a:rPr lang="en-US" sz="900" dirty="0">
                <a:solidFill>
                  <a:schemeClr val="bg1"/>
                </a:solidFill>
              </a:rPr>
              <a:t>Address their </a:t>
            </a:r>
            <a:r>
              <a:rPr lang="en-US" sz="900" i="1" dirty="0">
                <a:solidFill>
                  <a:schemeClr val="tx2"/>
                </a:solidFill>
              </a:rPr>
              <a:t>cost concerns </a:t>
            </a:r>
            <a:r>
              <a:rPr lang="en-US" sz="900" dirty="0">
                <a:solidFill>
                  <a:schemeClr val="bg1"/>
                </a:solidFill>
              </a:rPr>
              <a:t>by foregrounding value messages</a:t>
            </a:r>
          </a:p>
          <a:p>
            <a:pPr marL="118872" indent="-118872">
              <a:spcBef>
                <a:spcPts val="600"/>
              </a:spcBef>
              <a:buFont typeface="Arial" panose="020B0604020202020204" pitchFamily="34" charset="0"/>
              <a:buChar char="•"/>
            </a:pPr>
            <a:r>
              <a:rPr lang="en-US" sz="900" dirty="0">
                <a:solidFill>
                  <a:schemeClr val="bg1"/>
                </a:solidFill>
              </a:rPr>
              <a:t>Mirror their openness to</a:t>
            </a:r>
            <a:br>
              <a:rPr lang="en-US" sz="900" dirty="0">
                <a:solidFill>
                  <a:schemeClr val="bg1"/>
                </a:solidFill>
              </a:rPr>
            </a:br>
            <a:r>
              <a:rPr lang="en-US" sz="900" i="1" dirty="0">
                <a:solidFill>
                  <a:schemeClr val="tx2"/>
                </a:solidFill>
              </a:rPr>
              <a:t>culturally diverse </a:t>
            </a:r>
            <a:r>
              <a:rPr lang="en-US" sz="900" i="1" dirty="0">
                <a:solidFill>
                  <a:schemeClr val="bg1"/>
                </a:solidFill>
              </a:rPr>
              <a:t>perspectives</a:t>
            </a:r>
          </a:p>
        </p:txBody>
      </p:sp>
      <p:sp>
        <p:nvSpPr>
          <p:cNvPr id="2" name="Title 1">
            <a:extLst>
              <a:ext uri="{FF2B5EF4-FFF2-40B4-BE49-F238E27FC236}">
                <a16:creationId xmlns:a16="http://schemas.microsoft.com/office/drawing/2014/main" id="{03728051-5DF0-48A2-B2FD-1440AE3D2F10}"/>
              </a:ext>
            </a:extLst>
          </p:cNvPr>
          <p:cNvSpPr>
            <a:spLocks noGrp="1"/>
          </p:cNvSpPr>
          <p:nvPr>
            <p:ph type="title"/>
          </p:nvPr>
        </p:nvSpPr>
        <p:spPr>
          <a:xfrm>
            <a:off x="455534" y="457132"/>
            <a:ext cx="5489732" cy="249299"/>
          </a:xfrm>
        </p:spPr>
        <p:txBody>
          <a:bodyPr/>
          <a:lstStyle/>
          <a:p>
            <a:pPr algn="ctr"/>
            <a:r>
              <a:rPr lang="en-US" dirty="0">
                <a:solidFill>
                  <a:schemeClr val="bg1"/>
                </a:solidFill>
              </a:rPr>
              <a:t>8 Things to Remember About Attracting Gen Z</a:t>
            </a:r>
          </a:p>
        </p:txBody>
      </p:sp>
      <p:cxnSp>
        <p:nvCxnSpPr>
          <p:cNvPr id="40" name="Straight Connector 39">
            <a:extLst>
              <a:ext uri="{FF2B5EF4-FFF2-40B4-BE49-F238E27FC236}">
                <a16:creationId xmlns:a16="http://schemas.microsoft.com/office/drawing/2014/main" id="{D2546BAF-C898-4C2D-96F5-E69480C9A781}"/>
              </a:ext>
            </a:extLst>
          </p:cNvPr>
          <p:cNvCxnSpPr/>
          <p:nvPr/>
        </p:nvCxnSpPr>
        <p:spPr bwMode="gray">
          <a:xfrm flipV="1">
            <a:off x="3200400" y="1356503"/>
            <a:ext cx="0" cy="2103120"/>
          </a:xfrm>
          <a:prstGeom prst="line">
            <a:avLst/>
          </a:prstGeom>
          <a:ln w="12700">
            <a:solidFill>
              <a:schemeClr val="bg1"/>
            </a:solidFill>
            <a:prstDash val="dash"/>
            <a:miter lim="800000"/>
            <a:headEnd type="none"/>
            <a:tailEnd type="none"/>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F19F1267-3C7D-48F9-A845-F3E60B4C63C9}"/>
              </a:ext>
            </a:extLst>
          </p:cNvPr>
          <p:cNvGrpSpPr/>
          <p:nvPr/>
        </p:nvGrpSpPr>
        <p:grpSpPr>
          <a:xfrm>
            <a:off x="2288513" y="3634033"/>
            <a:ext cx="1823775" cy="645521"/>
            <a:chOff x="2548775" y="3464932"/>
            <a:chExt cx="1823775" cy="645521"/>
          </a:xfrm>
          <a:solidFill>
            <a:schemeClr val="bg1"/>
          </a:solidFill>
        </p:grpSpPr>
        <p:pic>
          <p:nvPicPr>
            <p:cNvPr id="58" name="Picture 13">
              <a:extLst>
                <a:ext uri="{FF2B5EF4-FFF2-40B4-BE49-F238E27FC236}">
                  <a16:creationId xmlns:a16="http://schemas.microsoft.com/office/drawing/2014/main" id="{86B98122-2873-4643-8ECD-0FBCF44CDAC6}"/>
                </a:ext>
              </a:extLst>
            </p:cNvPr>
            <p:cNvPicPr>
              <a:picLocks noChangeAspect="1" noChangeArrowheads="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548775" y="3664082"/>
              <a:ext cx="274320" cy="252426"/>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pic>
          <p:nvPicPr>
            <p:cNvPr id="59" name="Picture 5">
              <a:extLst>
                <a:ext uri="{FF2B5EF4-FFF2-40B4-BE49-F238E27FC236}">
                  <a16:creationId xmlns:a16="http://schemas.microsoft.com/office/drawing/2014/main" id="{47AFB120-58EF-4232-AD13-C46D411DBF1B}"/>
                </a:ext>
              </a:extLst>
            </p:cNvPr>
            <p:cNvPicPr>
              <a:picLocks noChangeAspect="1" noChangeArrowheads="1"/>
            </p:cNvPicPr>
            <p:nvPr/>
          </p:nvPicPr>
          <p:blipFill rotWithShape="1">
            <a:blip r:embed="rId5">
              <a:duotone>
                <a:schemeClr val="accent2">
                  <a:shade val="45000"/>
                  <a:satMod val="135000"/>
                </a:schemeClr>
                <a:prstClr val="white"/>
              </a:duotone>
              <a:extLst>
                <a:ext uri="{28A0092B-C50C-407E-A947-70E740481C1C}">
                  <a14:useLocalDpi xmlns:a14="http://schemas.microsoft.com/office/drawing/2010/main" val="0"/>
                </a:ext>
              </a:extLst>
            </a:blip>
            <a:srcRect l="16734" t="15457" r="17941" b="17557"/>
            <a:stretch/>
          </p:blipFill>
          <p:spPr bwMode="auto">
            <a:xfrm>
              <a:off x="2944836" y="3464932"/>
              <a:ext cx="274320" cy="284726"/>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pic>
          <p:nvPicPr>
            <p:cNvPr id="60" name="Picture 2" descr="Image result for instagram">
              <a:extLst>
                <a:ext uri="{FF2B5EF4-FFF2-40B4-BE49-F238E27FC236}">
                  <a16:creationId xmlns:a16="http://schemas.microsoft.com/office/drawing/2014/main" id="{7CB3A76E-D22C-484A-9855-7902F54CF915}"/>
                </a:ext>
              </a:extLst>
            </p:cNvPr>
            <p:cNvPicPr>
              <a:picLocks noChangeAspect="1" noChangeArrowheads="1"/>
            </p:cNvPicPr>
            <p:nvPr/>
          </p:nvPicPr>
          <p:blipFill rotWithShape="1">
            <a:blip r:embed="rId6">
              <a:duotone>
                <a:schemeClr val="accent2">
                  <a:shade val="45000"/>
                  <a:satMod val="135000"/>
                </a:schemeClr>
                <a:prstClr val="white"/>
              </a:duotone>
              <a:extLst>
                <a:ext uri="{28A0092B-C50C-407E-A947-70E740481C1C}">
                  <a14:useLocalDpi xmlns:a14="http://schemas.microsoft.com/office/drawing/2010/main" val="0"/>
                </a:ext>
              </a:extLst>
            </a:blip>
            <a:srcRect l="3814" t="4506" r="7314" b="7606"/>
            <a:stretch/>
          </p:blipFill>
          <p:spPr bwMode="auto">
            <a:xfrm flipH="1">
              <a:off x="2944836" y="3838770"/>
              <a:ext cx="274320" cy="269045"/>
            </a:xfrm>
            <a:prstGeom prst="rect">
              <a:avLst/>
            </a:prstGeom>
            <a:grpFill/>
          </p:spPr>
        </p:pic>
        <p:pic>
          <p:nvPicPr>
            <p:cNvPr id="61" name="Picture 6" descr="Image result for snapchat logo">
              <a:extLst>
                <a:ext uri="{FF2B5EF4-FFF2-40B4-BE49-F238E27FC236}">
                  <a16:creationId xmlns:a16="http://schemas.microsoft.com/office/drawing/2014/main" id="{0CD6120A-88E1-4FC7-8383-29A06056DFD4}"/>
                </a:ext>
              </a:extLst>
            </p:cNvPr>
            <p:cNvPicPr>
              <a:picLocks noChangeAspect="1" noChangeArrowheads="1"/>
            </p:cNvPicPr>
            <p:nvPr/>
          </p:nvPicPr>
          <p:blipFill>
            <a:blip r:embed="rId7">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351844" y="3836133"/>
              <a:ext cx="274320" cy="274320"/>
            </a:xfrm>
            <a:prstGeom prst="rect">
              <a:avLst/>
            </a:prstGeom>
            <a:grpFill/>
          </p:spPr>
        </p:pic>
        <p:pic>
          <p:nvPicPr>
            <p:cNvPr id="63" name="Picture 62">
              <a:extLst>
                <a:ext uri="{FF2B5EF4-FFF2-40B4-BE49-F238E27FC236}">
                  <a16:creationId xmlns:a16="http://schemas.microsoft.com/office/drawing/2014/main" id="{2997C4F0-0DB9-4A3A-B7BC-492FA30ED597}"/>
                </a:ext>
              </a:extLst>
            </p:cNvPr>
            <p:cNvPicPr>
              <a:picLocks noChangeAspect="1"/>
            </p:cNvPicPr>
            <p:nvPr/>
          </p:nvPicPr>
          <p:blipFill>
            <a:blip r:embed="rId8"/>
            <a:stretch>
              <a:fillRect/>
            </a:stretch>
          </p:blipFill>
          <p:spPr>
            <a:xfrm>
              <a:off x="3351844" y="3507626"/>
              <a:ext cx="274320" cy="199338"/>
            </a:xfrm>
            <a:prstGeom prst="rect">
              <a:avLst/>
            </a:prstGeom>
            <a:grpFill/>
          </p:spPr>
        </p:pic>
        <p:pic>
          <p:nvPicPr>
            <p:cNvPr id="62" name="Picture 61">
              <a:extLst>
                <a:ext uri="{FF2B5EF4-FFF2-40B4-BE49-F238E27FC236}">
                  <a16:creationId xmlns:a16="http://schemas.microsoft.com/office/drawing/2014/main" id="{746FBBFA-343A-4E8C-BF61-3A808C84478C}"/>
                </a:ext>
              </a:extLst>
            </p:cNvPr>
            <p:cNvPicPr>
              <a:picLocks noChangeAspect="1"/>
            </p:cNvPicPr>
            <p:nvPr/>
          </p:nvPicPr>
          <p:blipFill>
            <a:blip r:embed="rId9"/>
            <a:stretch>
              <a:fillRect/>
            </a:stretch>
          </p:blipFill>
          <p:spPr>
            <a:xfrm>
              <a:off x="3742640" y="3493909"/>
              <a:ext cx="274320" cy="226772"/>
            </a:xfrm>
            <a:prstGeom prst="rect">
              <a:avLst/>
            </a:prstGeom>
            <a:grpFill/>
          </p:spPr>
        </p:pic>
        <p:pic>
          <p:nvPicPr>
            <p:cNvPr id="64" name="Picture 63">
              <a:extLst>
                <a:ext uri="{FF2B5EF4-FFF2-40B4-BE49-F238E27FC236}">
                  <a16:creationId xmlns:a16="http://schemas.microsoft.com/office/drawing/2014/main" id="{5F2FB112-976C-4DD3-8A92-35EB08C23FB2}"/>
                </a:ext>
              </a:extLst>
            </p:cNvPr>
            <p:cNvPicPr>
              <a:picLocks noChangeAspect="1"/>
            </p:cNvPicPr>
            <p:nvPr/>
          </p:nvPicPr>
          <p:blipFill>
            <a:blip r:embed="rId10"/>
            <a:stretch>
              <a:fillRect/>
            </a:stretch>
          </p:blipFill>
          <p:spPr>
            <a:xfrm>
              <a:off x="3742640" y="3847142"/>
              <a:ext cx="274320" cy="252302"/>
            </a:xfrm>
            <a:prstGeom prst="rect">
              <a:avLst/>
            </a:prstGeom>
            <a:grpFill/>
          </p:spPr>
        </p:pic>
        <p:pic>
          <p:nvPicPr>
            <p:cNvPr id="65" name="Picture 64">
              <a:extLst>
                <a:ext uri="{FF2B5EF4-FFF2-40B4-BE49-F238E27FC236}">
                  <a16:creationId xmlns:a16="http://schemas.microsoft.com/office/drawing/2014/main" id="{BBB12BF1-A249-40E3-9ECE-16EBBD179ACF}"/>
                </a:ext>
              </a:extLst>
            </p:cNvPr>
            <p:cNvPicPr>
              <a:picLocks noChangeAspect="1"/>
            </p:cNvPicPr>
            <p:nvPr/>
          </p:nvPicPr>
          <p:blipFill>
            <a:blip r:embed="rId11"/>
            <a:stretch>
              <a:fillRect/>
            </a:stretch>
          </p:blipFill>
          <p:spPr>
            <a:xfrm>
              <a:off x="4098230" y="3688339"/>
              <a:ext cx="274320" cy="203912"/>
            </a:xfrm>
            <a:prstGeom prst="rect">
              <a:avLst/>
            </a:prstGeom>
            <a:grpFill/>
          </p:spPr>
        </p:pic>
      </p:grpSp>
      <p:cxnSp>
        <p:nvCxnSpPr>
          <p:cNvPr id="47" name="Straight Connector 46">
            <a:extLst>
              <a:ext uri="{FF2B5EF4-FFF2-40B4-BE49-F238E27FC236}">
                <a16:creationId xmlns:a16="http://schemas.microsoft.com/office/drawing/2014/main" id="{3C31A404-DBD4-4CCB-90C8-EFFF4121D916}"/>
              </a:ext>
            </a:extLst>
          </p:cNvPr>
          <p:cNvCxnSpPr>
            <a:cxnSpLocks/>
          </p:cNvCxnSpPr>
          <p:nvPr/>
        </p:nvCxnSpPr>
        <p:spPr bwMode="gray">
          <a:xfrm rot="16200000" flipV="1">
            <a:off x="3200400" y="1154087"/>
            <a:ext cx="0" cy="6400800"/>
          </a:xfrm>
          <a:prstGeom prst="line">
            <a:avLst/>
          </a:prstGeom>
          <a:ln w="12700">
            <a:solidFill>
              <a:schemeClr val="bg1"/>
            </a:solidFill>
            <a:prstDash val="solid"/>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6617A4F-C346-C948-B048-09D412A324B0}"/>
              </a:ext>
            </a:extLst>
          </p:cNvPr>
          <p:cNvSpPr txBox="1"/>
          <p:nvPr/>
        </p:nvSpPr>
        <p:spPr>
          <a:xfrm>
            <a:off x="802051" y="793311"/>
            <a:ext cx="4853381" cy="276999"/>
          </a:xfrm>
          <a:prstGeom prst="rect">
            <a:avLst/>
          </a:prstGeom>
          <a:noFill/>
        </p:spPr>
        <p:txBody>
          <a:bodyPr wrap="square" lIns="0" tIns="0" rIns="0" bIns="0" rtlCol="0">
            <a:spAutoFit/>
          </a:bodyPr>
          <a:lstStyle/>
          <a:p>
            <a:pPr algn="ctr">
              <a:spcBef>
                <a:spcPts val="500"/>
              </a:spcBef>
            </a:pPr>
            <a:r>
              <a:rPr lang="en-US" sz="900" i="1" dirty="0">
                <a:solidFill>
                  <a:schemeClr val="bg1"/>
                </a:solidFill>
              </a:rPr>
              <a:t>Strive for unique learning experiences that are enriched by the contributions and perspectives of students and faculty from around the world</a:t>
            </a:r>
          </a:p>
        </p:txBody>
      </p:sp>
      <p:sp>
        <p:nvSpPr>
          <p:cNvPr id="18" name="Title 17">
            <a:extLst>
              <a:ext uri="{FF2B5EF4-FFF2-40B4-BE49-F238E27FC236}">
                <a16:creationId xmlns:a16="http://schemas.microsoft.com/office/drawing/2014/main" id="{1494D831-4700-4157-A832-9A8B44E4D4F2}"/>
              </a:ext>
            </a:extLst>
          </p:cNvPr>
          <p:cNvSpPr txBox="1">
            <a:spLocks/>
          </p:cNvSpPr>
          <p:nvPr/>
        </p:nvSpPr>
        <p:spPr bwMode="gray">
          <a:xfrm>
            <a:off x="215694" y="136068"/>
            <a:ext cx="5486400" cy="256480"/>
          </a:xfrm>
          <a:prstGeom prst="rect">
            <a:avLst/>
          </a:prstGeom>
        </p:spPr>
        <p:txBody>
          <a:bodyPr vert="horz" wrap="square" lIns="0" tIns="0" rIns="0" bIns="0" rtlCol="0" anchor="b" anchorCtr="0">
            <a:spAutoFit/>
          </a:bodyPr>
          <a:lstStyle>
            <a:lvl1pPr algn="l" defTabSz="480060" rtl="0" eaLnBrk="1" latinLnBrk="0" hangingPunct="1">
              <a:lnSpc>
                <a:spcPct val="90000"/>
              </a:lnSpc>
              <a:spcBef>
                <a:spcPct val="0"/>
              </a:spcBef>
              <a:buNone/>
              <a:defRPr sz="1800" b="0" kern="1200" spc="50" baseline="0">
                <a:solidFill>
                  <a:schemeClr val="accent6"/>
                </a:solidFill>
                <a:latin typeface="+mj-lt"/>
                <a:ea typeface="+mj-ea"/>
                <a:cs typeface="+mj-cs"/>
              </a:defRPr>
            </a:lvl1pPr>
          </a:lstStyle>
          <a:p>
            <a:r>
              <a:rPr lang="en-US"/>
              <a:t>Recap</a:t>
            </a:r>
            <a:endParaRPr lang="en-US" dirty="0">
              <a:solidFill>
                <a:schemeClr val="bg1"/>
              </a:solidFill>
            </a:endParaRPr>
          </a:p>
        </p:txBody>
      </p:sp>
    </p:spTree>
    <p:extLst>
      <p:ext uri="{BB962C8B-B14F-4D97-AF65-F5344CB8AC3E}">
        <p14:creationId xmlns:p14="http://schemas.microsoft.com/office/powerpoint/2010/main" val="42893633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57783" y="317005"/>
            <a:ext cx="5570906" cy="249299"/>
          </a:xfrm>
        </p:spPr>
        <p:txBody>
          <a:bodyPr/>
          <a:lstStyle/>
          <a:p>
            <a:r>
              <a:rPr lang="en-US" dirty="0"/>
              <a:t>What the World Knows About Gen Z</a:t>
            </a:r>
            <a:endParaRPr lang="en-US" dirty="0">
              <a:solidFill>
                <a:schemeClr val="accent4"/>
              </a:solidFill>
            </a:endParaRPr>
          </a:p>
        </p:txBody>
      </p:sp>
      <p:sp>
        <p:nvSpPr>
          <p:cNvPr id="11" name="Text Placeholder 10">
            <a:extLst>
              <a:ext uri="{FF2B5EF4-FFF2-40B4-BE49-F238E27FC236}">
                <a16:creationId xmlns:a16="http://schemas.microsoft.com/office/drawing/2014/main" id="{59B39A87-5400-6449-BCFD-0402AC9717EC}"/>
              </a:ext>
            </a:extLst>
          </p:cNvPr>
          <p:cNvSpPr>
            <a:spLocks noGrp="1"/>
          </p:cNvSpPr>
          <p:nvPr>
            <p:ph type="body" sz="quarter" idx="16"/>
          </p:nvPr>
        </p:nvSpPr>
        <p:spPr>
          <a:xfrm>
            <a:off x="280194" y="99782"/>
            <a:ext cx="2560320" cy="123111"/>
          </a:xfrm>
        </p:spPr>
        <p:txBody>
          <a:bodyPr/>
          <a:lstStyle/>
          <a:p>
            <a:r>
              <a:rPr lang="en-US" dirty="0"/>
              <a:t>Gen Z in Brief</a:t>
            </a:r>
          </a:p>
        </p:txBody>
      </p:sp>
      <p:grpSp>
        <p:nvGrpSpPr>
          <p:cNvPr id="2" name="Group 1">
            <a:extLst>
              <a:ext uri="{FF2B5EF4-FFF2-40B4-BE49-F238E27FC236}">
                <a16:creationId xmlns:a16="http://schemas.microsoft.com/office/drawing/2014/main" id="{AC77E17C-F62E-464B-89DF-80F858CDABE1}"/>
              </a:ext>
            </a:extLst>
          </p:cNvPr>
          <p:cNvGrpSpPr/>
          <p:nvPr/>
        </p:nvGrpSpPr>
        <p:grpSpPr>
          <a:xfrm>
            <a:off x="683882" y="898896"/>
            <a:ext cx="4958850" cy="3734443"/>
            <a:chOff x="628650" y="878481"/>
            <a:chExt cx="5143500" cy="3873500"/>
          </a:xfrm>
        </p:grpSpPr>
        <p:pic>
          <p:nvPicPr>
            <p:cNvPr id="3" name="Picture 2">
              <a:extLst>
                <a:ext uri="{FF2B5EF4-FFF2-40B4-BE49-F238E27FC236}">
                  <a16:creationId xmlns:a16="http://schemas.microsoft.com/office/drawing/2014/main" id="{0080FE4E-0D48-A849-B395-4FE0903A9539}"/>
                </a:ext>
              </a:extLst>
            </p:cNvPr>
            <p:cNvPicPr>
              <a:picLocks noChangeAspect="1"/>
            </p:cNvPicPr>
            <p:nvPr/>
          </p:nvPicPr>
          <p:blipFill>
            <a:blip r:embed="rId3"/>
            <a:stretch>
              <a:fillRect/>
            </a:stretch>
          </p:blipFill>
          <p:spPr>
            <a:xfrm>
              <a:off x="628650" y="878481"/>
              <a:ext cx="5143500" cy="3873500"/>
            </a:xfrm>
            <a:prstGeom prst="rect">
              <a:avLst/>
            </a:prstGeom>
          </p:spPr>
        </p:pic>
        <p:sp>
          <p:nvSpPr>
            <p:cNvPr id="9" name="Rectangle 8">
              <a:extLst>
                <a:ext uri="{FF2B5EF4-FFF2-40B4-BE49-F238E27FC236}">
                  <a16:creationId xmlns:a16="http://schemas.microsoft.com/office/drawing/2014/main" id="{BFE0A09D-E7BB-304C-92BC-E9D2D853AF1B}"/>
                </a:ext>
              </a:extLst>
            </p:cNvPr>
            <p:cNvSpPr/>
            <p:nvPr/>
          </p:nvSpPr>
          <p:spPr>
            <a:xfrm>
              <a:off x="643667" y="924082"/>
              <a:ext cx="1202892" cy="215444"/>
            </a:xfrm>
            <a:prstGeom prst="rect">
              <a:avLst/>
            </a:prstGeom>
          </p:spPr>
          <p:txBody>
            <a:bodyPr wrap="square">
              <a:spAutoFit/>
            </a:bodyPr>
            <a:lstStyle/>
            <a:p>
              <a:pPr lvl="0" algn="ctr" defTabSz="1018879">
                <a:spcBef>
                  <a:spcPts val="500"/>
                </a:spcBef>
                <a:buClr>
                  <a:srgbClr val="333E48"/>
                </a:buClr>
                <a:defRPr/>
              </a:pPr>
              <a:r>
                <a:rPr lang="en-US" sz="800" b="1" dirty="0">
                  <a:solidFill>
                    <a:schemeClr val="bg1"/>
                  </a:solidFill>
                </a:rPr>
                <a:t>Multitaskers</a:t>
              </a:r>
            </a:p>
          </p:txBody>
        </p:sp>
        <p:sp>
          <p:nvSpPr>
            <p:cNvPr id="12" name="Rectangle 11">
              <a:extLst>
                <a:ext uri="{FF2B5EF4-FFF2-40B4-BE49-F238E27FC236}">
                  <a16:creationId xmlns:a16="http://schemas.microsoft.com/office/drawing/2014/main" id="{2CD2CAEF-BEDB-9A42-A9FE-29088C6104B6}"/>
                </a:ext>
              </a:extLst>
            </p:cNvPr>
            <p:cNvSpPr/>
            <p:nvPr/>
          </p:nvSpPr>
          <p:spPr>
            <a:xfrm>
              <a:off x="3238874" y="3026714"/>
              <a:ext cx="1185108" cy="215444"/>
            </a:xfrm>
            <a:prstGeom prst="rect">
              <a:avLst/>
            </a:prstGeom>
          </p:spPr>
          <p:txBody>
            <a:bodyPr wrap="square">
              <a:spAutoFit/>
            </a:bodyPr>
            <a:lstStyle/>
            <a:p>
              <a:pPr lvl="0" algn="ctr" defTabSz="1018879">
                <a:spcBef>
                  <a:spcPts val="500"/>
                </a:spcBef>
                <a:buClr>
                  <a:srgbClr val="333E48"/>
                </a:buClr>
                <a:defRPr/>
              </a:pPr>
              <a:r>
                <a:rPr lang="en-US" sz="800" b="1" dirty="0">
                  <a:solidFill>
                    <a:schemeClr val="bg1"/>
                  </a:solidFill>
                </a:rPr>
                <a:t>Experiential</a:t>
              </a:r>
            </a:p>
          </p:txBody>
        </p:sp>
        <p:sp>
          <p:nvSpPr>
            <p:cNvPr id="13" name="Rectangle 12">
              <a:extLst>
                <a:ext uri="{FF2B5EF4-FFF2-40B4-BE49-F238E27FC236}">
                  <a16:creationId xmlns:a16="http://schemas.microsoft.com/office/drawing/2014/main" id="{CC82F88F-714F-C142-9BEF-AFBEDED46625}"/>
                </a:ext>
              </a:extLst>
            </p:cNvPr>
            <p:cNvSpPr/>
            <p:nvPr/>
          </p:nvSpPr>
          <p:spPr>
            <a:xfrm>
              <a:off x="643667" y="2960674"/>
              <a:ext cx="1202891" cy="338554"/>
            </a:xfrm>
            <a:prstGeom prst="rect">
              <a:avLst/>
            </a:prstGeom>
          </p:spPr>
          <p:txBody>
            <a:bodyPr wrap="square">
              <a:spAutoFit/>
            </a:bodyPr>
            <a:lstStyle/>
            <a:p>
              <a:pPr algn="ctr"/>
              <a:r>
                <a:rPr lang="en-US" sz="800" b="1" dirty="0">
                  <a:solidFill>
                    <a:schemeClr val="bg1"/>
                  </a:solidFill>
                </a:rPr>
                <a:t>Socially </a:t>
              </a:r>
            </a:p>
            <a:p>
              <a:pPr algn="ctr"/>
              <a:r>
                <a:rPr lang="en-US" sz="800" b="1" dirty="0">
                  <a:solidFill>
                    <a:schemeClr val="bg1"/>
                  </a:solidFill>
                </a:rPr>
                <a:t>Responsible</a:t>
              </a:r>
              <a:endParaRPr lang="en-US" sz="800" b="1" dirty="0"/>
            </a:p>
          </p:txBody>
        </p:sp>
        <p:sp>
          <p:nvSpPr>
            <p:cNvPr id="14" name="Rectangle 13">
              <a:extLst>
                <a:ext uri="{FF2B5EF4-FFF2-40B4-BE49-F238E27FC236}">
                  <a16:creationId xmlns:a16="http://schemas.microsoft.com/office/drawing/2014/main" id="{C5FA7B2B-CBFF-EA4C-80D0-40F2734D6C01}"/>
                </a:ext>
              </a:extLst>
            </p:cNvPr>
            <p:cNvSpPr/>
            <p:nvPr/>
          </p:nvSpPr>
          <p:spPr>
            <a:xfrm>
              <a:off x="4539744" y="924082"/>
              <a:ext cx="1183342" cy="215444"/>
            </a:xfrm>
            <a:prstGeom prst="rect">
              <a:avLst/>
            </a:prstGeom>
          </p:spPr>
          <p:txBody>
            <a:bodyPr wrap="square">
              <a:spAutoFit/>
            </a:bodyPr>
            <a:lstStyle/>
            <a:p>
              <a:pPr algn="ctr"/>
              <a:r>
                <a:rPr lang="en-US" sz="800" b="1" dirty="0">
                  <a:solidFill>
                    <a:schemeClr val="bg1"/>
                  </a:solidFill>
                </a:rPr>
                <a:t>Diverse</a:t>
              </a:r>
              <a:endParaRPr lang="en-US" sz="800" b="1" dirty="0"/>
            </a:p>
          </p:txBody>
        </p:sp>
        <p:sp>
          <p:nvSpPr>
            <p:cNvPr id="15" name="Rectangle 14">
              <a:extLst>
                <a:ext uri="{FF2B5EF4-FFF2-40B4-BE49-F238E27FC236}">
                  <a16:creationId xmlns:a16="http://schemas.microsoft.com/office/drawing/2014/main" id="{E5B92501-5C0E-9F47-9FC8-CE48C211DD2B}"/>
                </a:ext>
              </a:extLst>
            </p:cNvPr>
            <p:cNvSpPr/>
            <p:nvPr/>
          </p:nvSpPr>
          <p:spPr>
            <a:xfrm>
              <a:off x="1951047" y="3026714"/>
              <a:ext cx="1183340" cy="215444"/>
            </a:xfrm>
            <a:prstGeom prst="rect">
              <a:avLst/>
            </a:prstGeom>
          </p:spPr>
          <p:txBody>
            <a:bodyPr wrap="square">
              <a:spAutoFit/>
            </a:bodyPr>
            <a:lstStyle/>
            <a:p>
              <a:pPr algn="ctr"/>
              <a:r>
                <a:rPr lang="en-US" sz="800" b="1" dirty="0">
                  <a:solidFill>
                    <a:schemeClr val="bg1"/>
                  </a:solidFill>
                </a:rPr>
                <a:t>Distracted</a:t>
              </a:r>
              <a:endParaRPr lang="en-US" sz="800" b="1" dirty="0"/>
            </a:p>
          </p:txBody>
        </p:sp>
        <p:sp>
          <p:nvSpPr>
            <p:cNvPr id="16" name="Rectangle 15">
              <a:extLst>
                <a:ext uri="{FF2B5EF4-FFF2-40B4-BE49-F238E27FC236}">
                  <a16:creationId xmlns:a16="http://schemas.microsoft.com/office/drawing/2014/main" id="{CF77E805-B822-6C49-A311-693C919E2DB1}"/>
                </a:ext>
              </a:extLst>
            </p:cNvPr>
            <p:cNvSpPr/>
            <p:nvPr/>
          </p:nvSpPr>
          <p:spPr>
            <a:xfrm>
              <a:off x="4539744" y="3026714"/>
              <a:ext cx="1183342" cy="215444"/>
            </a:xfrm>
            <a:prstGeom prst="rect">
              <a:avLst/>
            </a:prstGeom>
          </p:spPr>
          <p:txBody>
            <a:bodyPr wrap="square">
              <a:spAutoFit/>
            </a:bodyPr>
            <a:lstStyle/>
            <a:p>
              <a:pPr algn="ctr"/>
              <a:r>
                <a:rPr lang="en-US" sz="800" b="1" dirty="0">
                  <a:solidFill>
                    <a:schemeClr val="bg1"/>
                  </a:solidFill>
                </a:rPr>
                <a:t>Frugal</a:t>
              </a:r>
              <a:endParaRPr lang="en-US" sz="800" b="1" dirty="0"/>
            </a:p>
          </p:txBody>
        </p:sp>
        <p:sp>
          <p:nvSpPr>
            <p:cNvPr id="19" name="Rectangle 18">
              <a:extLst>
                <a:ext uri="{FF2B5EF4-FFF2-40B4-BE49-F238E27FC236}">
                  <a16:creationId xmlns:a16="http://schemas.microsoft.com/office/drawing/2014/main" id="{F3DFB66C-C5BC-D147-947A-6759A9E133BB}"/>
                </a:ext>
              </a:extLst>
            </p:cNvPr>
            <p:cNvSpPr/>
            <p:nvPr/>
          </p:nvSpPr>
          <p:spPr>
            <a:xfrm>
              <a:off x="3238874" y="924082"/>
              <a:ext cx="1196383" cy="215444"/>
            </a:xfrm>
            <a:prstGeom prst="rect">
              <a:avLst/>
            </a:prstGeom>
          </p:spPr>
          <p:txBody>
            <a:bodyPr wrap="square">
              <a:spAutoFit/>
            </a:bodyPr>
            <a:lstStyle/>
            <a:p>
              <a:pPr algn="ctr"/>
              <a:r>
                <a:rPr lang="en-US" sz="800" b="1" dirty="0">
                  <a:solidFill>
                    <a:schemeClr val="bg1"/>
                  </a:solidFill>
                </a:rPr>
                <a:t>Connected</a:t>
              </a:r>
              <a:endParaRPr lang="en-US" sz="800" b="1" dirty="0"/>
            </a:p>
          </p:txBody>
        </p:sp>
        <p:sp>
          <p:nvSpPr>
            <p:cNvPr id="21" name="Rectangle 20">
              <a:extLst>
                <a:ext uri="{FF2B5EF4-FFF2-40B4-BE49-F238E27FC236}">
                  <a16:creationId xmlns:a16="http://schemas.microsoft.com/office/drawing/2014/main" id="{9AF1411A-6178-404D-A555-84C699B845AE}"/>
                </a:ext>
              </a:extLst>
            </p:cNvPr>
            <p:cNvSpPr/>
            <p:nvPr/>
          </p:nvSpPr>
          <p:spPr bwMode="gray">
            <a:xfrm>
              <a:off x="1951046" y="924082"/>
              <a:ext cx="1183341" cy="310509"/>
            </a:xfrm>
            <a:prstGeom prst="rect">
              <a:avLst/>
            </a:prstGeom>
            <a:solidFill>
              <a:srgbClr val="93B8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a:extLst>
                <a:ext uri="{FF2B5EF4-FFF2-40B4-BE49-F238E27FC236}">
                  <a16:creationId xmlns:a16="http://schemas.microsoft.com/office/drawing/2014/main" id="{826E49B7-527F-E94E-A744-6A12614DCCFA}"/>
                </a:ext>
              </a:extLst>
            </p:cNvPr>
            <p:cNvSpPr/>
            <p:nvPr/>
          </p:nvSpPr>
          <p:spPr>
            <a:xfrm>
              <a:off x="1951046" y="924082"/>
              <a:ext cx="1161816" cy="215444"/>
            </a:xfrm>
            <a:prstGeom prst="rect">
              <a:avLst/>
            </a:prstGeom>
          </p:spPr>
          <p:txBody>
            <a:bodyPr wrap="square">
              <a:spAutoFit/>
            </a:bodyPr>
            <a:lstStyle/>
            <a:p>
              <a:pPr lvl="0" algn="ctr" defTabSz="1018879">
                <a:spcBef>
                  <a:spcPts val="500"/>
                </a:spcBef>
                <a:buClr>
                  <a:srgbClr val="333E48"/>
                </a:buClr>
                <a:defRPr/>
              </a:pPr>
              <a:r>
                <a:rPr lang="en-US" sz="800" b="1" dirty="0">
                  <a:solidFill>
                    <a:schemeClr val="bg1"/>
                  </a:solidFill>
                </a:rPr>
                <a:t>Ambitious</a:t>
              </a:r>
            </a:p>
          </p:txBody>
        </p:sp>
      </p:grpSp>
      <p:sp>
        <p:nvSpPr>
          <p:cNvPr id="17" name="Text Placeholder 18">
            <a:extLst>
              <a:ext uri="{FF2B5EF4-FFF2-40B4-BE49-F238E27FC236}">
                <a16:creationId xmlns:a16="http://schemas.microsoft.com/office/drawing/2014/main" id="{AE8CEF16-0773-4546-96AC-4A8BDC68FC81}"/>
              </a:ext>
            </a:extLst>
          </p:cNvPr>
          <p:cNvSpPr>
            <a:spLocks noGrp="1"/>
          </p:cNvSpPr>
          <p:nvPr>
            <p:ph type="body" sz="quarter" idx="15"/>
          </p:nvPr>
        </p:nvSpPr>
        <p:spPr>
          <a:xfrm>
            <a:off x="280195" y="640267"/>
            <a:ext cx="5842794" cy="184666"/>
          </a:xfrm>
        </p:spPr>
        <p:txBody>
          <a:bodyPr/>
          <a:lstStyle/>
          <a:p>
            <a:r>
              <a:rPr lang="en-US" dirty="0"/>
              <a:t>Common Characteristics of Current College-Going Demographics</a:t>
            </a:r>
          </a:p>
        </p:txBody>
      </p:sp>
    </p:spTree>
    <p:extLst>
      <p:ext uri="{BB962C8B-B14F-4D97-AF65-F5344CB8AC3E}">
        <p14:creationId xmlns:p14="http://schemas.microsoft.com/office/powerpoint/2010/main" val="28257593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Questions?</a:t>
            </a:r>
            <a:endParaRPr lang="en-US" dirty="0">
              <a:solidFill>
                <a:srgbClr val="FF0000"/>
              </a:solidFill>
            </a:endParaRPr>
          </a:p>
        </p:txBody>
      </p:sp>
      <p:sp>
        <p:nvSpPr>
          <p:cNvPr id="12" name="Text Placeholder 9"/>
          <p:cNvSpPr txBox="1">
            <a:spLocks/>
          </p:cNvSpPr>
          <p:nvPr/>
        </p:nvSpPr>
        <p:spPr bwMode="gray">
          <a:xfrm>
            <a:off x="1804680" y="1013188"/>
            <a:ext cx="3766779" cy="692497"/>
          </a:xfrm>
          <a:prstGeom prst="rect">
            <a:avLst/>
          </a:prstGeom>
          <a:noFill/>
          <a:ln w="19050">
            <a:noFill/>
          </a:ln>
        </p:spPr>
        <p:txBody>
          <a:bodyPr wrap="square" lIns="0" tIns="0" rIns="0" bIns="0">
            <a:spAutoFit/>
          </a:bodyPr>
          <a:lstStyle>
            <a:lvl1pPr marL="0" indent="0" algn="l" defTabSz="640080" rtl="0" eaLnBrk="1" latinLnBrk="0" hangingPunct="1">
              <a:spcBef>
                <a:spcPts val="0"/>
              </a:spcBef>
              <a:buFont typeface="Arial" pitchFamily="34" charset="0"/>
              <a:buNone/>
              <a:defRPr sz="1000" b="1" kern="1200" baseline="0">
                <a:solidFill>
                  <a:schemeClr val="tx1"/>
                </a:solidFill>
                <a:latin typeface="+mn-lt"/>
                <a:ea typeface="+mn-ea"/>
                <a:cs typeface="+mn-cs"/>
              </a:defRPr>
            </a:lvl1pPr>
            <a:lvl2pPr marL="0" indent="0" algn="l" defTabSz="640080" rtl="0" eaLnBrk="1" latinLnBrk="0" hangingPunct="1">
              <a:spcBef>
                <a:spcPts val="500"/>
              </a:spcBef>
              <a:buFont typeface="Arial" pitchFamily="34" charset="0"/>
              <a:buNone/>
              <a:defRPr sz="1800" kern="1200">
                <a:solidFill>
                  <a:schemeClr val="tx1"/>
                </a:solidFill>
                <a:latin typeface="+mn-lt"/>
                <a:ea typeface="+mn-ea"/>
                <a:cs typeface="+mn-cs"/>
              </a:defRPr>
            </a:lvl2pPr>
            <a:lvl3pPr marL="0" indent="0" algn="l" defTabSz="640080" rtl="0" eaLnBrk="1" latinLnBrk="0" hangingPunct="1">
              <a:spcBef>
                <a:spcPts val="500"/>
              </a:spcBef>
              <a:buFont typeface="Arial" pitchFamily="34" charset="0"/>
              <a:buNone/>
              <a:defRPr sz="1800" kern="1200">
                <a:solidFill>
                  <a:schemeClr val="tx1"/>
                </a:solidFill>
                <a:latin typeface="+mn-lt"/>
                <a:ea typeface="+mn-ea"/>
                <a:cs typeface="+mn-cs"/>
              </a:defRPr>
            </a:lvl3pPr>
            <a:lvl4pPr marL="0" indent="0" algn="l" defTabSz="640080" rtl="0" eaLnBrk="1" latinLnBrk="0" hangingPunct="1">
              <a:spcBef>
                <a:spcPts val="500"/>
              </a:spcBef>
              <a:buFont typeface="Arial" pitchFamily="34" charset="0"/>
              <a:buNone/>
              <a:defRPr sz="1800" kern="1200">
                <a:solidFill>
                  <a:schemeClr val="tx1"/>
                </a:solidFill>
                <a:latin typeface="+mn-lt"/>
                <a:ea typeface="+mn-ea"/>
                <a:cs typeface="+mn-cs"/>
              </a:defRPr>
            </a:lvl4pPr>
            <a:lvl5pPr marL="0" indent="0" algn="l" defTabSz="640080" rtl="0" eaLnBrk="1" latinLnBrk="0" hangingPunct="1">
              <a:spcBef>
                <a:spcPts val="500"/>
              </a:spcBef>
              <a:buFont typeface="Arial" pitchFamily="34" charset="0"/>
              <a:buNone/>
              <a:defRPr sz="1800" kern="1200" baseline="0">
                <a:solidFill>
                  <a:schemeClr val="tx1"/>
                </a:solidFill>
                <a:latin typeface="+mn-lt"/>
                <a:ea typeface="+mn-ea"/>
                <a:cs typeface="+mn-cs"/>
              </a:defRPr>
            </a:lvl5pPr>
            <a:lvl6pPr marL="176022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208026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40030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72034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9pPr>
          </a:lstStyle>
          <a:p>
            <a:r>
              <a:rPr lang="en-US" sz="1600" b="0" dirty="0">
                <a:solidFill>
                  <a:srgbClr val="004A88"/>
                </a:solidFill>
                <a:latin typeface="Rockwell"/>
              </a:rPr>
              <a:t>Kate Ragsdale</a:t>
            </a:r>
            <a:endParaRPr lang="en-US" sz="1100" b="0" i="1" dirty="0">
              <a:solidFill>
                <a:srgbClr val="4F5861"/>
              </a:solidFill>
            </a:endParaRPr>
          </a:p>
          <a:p>
            <a:r>
              <a:rPr lang="en-US" sz="1100" b="0" i="1" dirty="0">
                <a:solidFill>
                  <a:srgbClr val="4F5861"/>
                </a:solidFill>
              </a:rPr>
              <a:t>Managing Director, Client Development</a:t>
            </a:r>
            <a:br>
              <a:rPr lang="en-US" sz="1100" b="0" i="1" dirty="0">
                <a:solidFill>
                  <a:srgbClr val="4F5861"/>
                </a:solidFill>
              </a:rPr>
            </a:br>
            <a:r>
              <a:rPr lang="en-US" sz="900" b="0" dirty="0">
                <a:solidFill>
                  <a:srgbClr val="4F5861"/>
                </a:solidFill>
              </a:rPr>
              <a:t>EAB Enrollment Services</a:t>
            </a:r>
          </a:p>
          <a:p>
            <a:r>
              <a:rPr lang="en-US" sz="900" b="0" dirty="0">
                <a:solidFill>
                  <a:srgbClr val="4F5861"/>
                </a:solidFill>
              </a:rPr>
              <a:t>kragsdale@eab.com</a:t>
            </a:r>
          </a:p>
        </p:txBody>
      </p:sp>
      <p:sp>
        <p:nvSpPr>
          <p:cNvPr id="13" name="Text Placeholder 9"/>
          <p:cNvSpPr txBox="1">
            <a:spLocks/>
          </p:cNvSpPr>
          <p:nvPr/>
        </p:nvSpPr>
        <p:spPr bwMode="gray">
          <a:xfrm>
            <a:off x="1804681" y="2255328"/>
            <a:ext cx="3291840" cy="692497"/>
          </a:xfrm>
          <a:prstGeom prst="rect">
            <a:avLst/>
          </a:prstGeom>
          <a:noFill/>
          <a:ln w="19050">
            <a:noFill/>
          </a:ln>
        </p:spPr>
        <p:txBody>
          <a:bodyPr wrap="square" lIns="0" tIns="0" rIns="0" bIns="0">
            <a:spAutoFit/>
          </a:bodyPr>
          <a:lstStyle>
            <a:lvl1pPr marL="0" indent="0" algn="l" defTabSz="640080" rtl="0" eaLnBrk="1" latinLnBrk="0" hangingPunct="1">
              <a:spcBef>
                <a:spcPts val="0"/>
              </a:spcBef>
              <a:buFont typeface="Arial" pitchFamily="34" charset="0"/>
              <a:buNone/>
              <a:defRPr sz="1000" b="1" kern="1200" baseline="0">
                <a:solidFill>
                  <a:schemeClr val="tx1"/>
                </a:solidFill>
                <a:latin typeface="+mn-lt"/>
                <a:ea typeface="+mn-ea"/>
                <a:cs typeface="+mn-cs"/>
              </a:defRPr>
            </a:lvl1pPr>
            <a:lvl2pPr marL="0" indent="0" algn="l" defTabSz="640080" rtl="0" eaLnBrk="1" latinLnBrk="0" hangingPunct="1">
              <a:spcBef>
                <a:spcPts val="500"/>
              </a:spcBef>
              <a:buFont typeface="Arial" pitchFamily="34" charset="0"/>
              <a:buNone/>
              <a:defRPr sz="1800" kern="1200">
                <a:solidFill>
                  <a:schemeClr val="tx1"/>
                </a:solidFill>
                <a:latin typeface="+mn-lt"/>
                <a:ea typeface="+mn-ea"/>
                <a:cs typeface="+mn-cs"/>
              </a:defRPr>
            </a:lvl2pPr>
            <a:lvl3pPr marL="0" indent="0" algn="l" defTabSz="640080" rtl="0" eaLnBrk="1" latinLnBrk="0" hangingPunct="1">
              <a:spcBef>
                <a:spcPts val="500"/>
              </a:spcBef>
              <a:buFont typeface="Arial" pitchFamily="34" charset="0"/>
              <a:buNone/>
              <a:defRPr sz="1800" kern="1200">
                <a:solidFill>
                  <a:schemeClr val="tx1"/>
                </a:solidFill>
                <a:latin typeface="+mn-lt"/>
                <a:ea typeface="+mn-ea"/>
                <a:cs typeface="+mn-cs"/>
              </a:defRPr>
            </a:lvl3pPr>
            <a:lvl4pPr marL="0" indent="0" algn="l" defTabSz="640080" rtl="0" eaLnBrk="1" latinLnBrk="0" hangingPunct="1">
              <a:spcBef>
                <a:spcPts val="500"/>
              </a:spcBef>
              <a:buFont typeface="Arial" pitchFamily="34" charset="0"/>
              <a:buNone/>
              <a:defRPr sz="1800" kern="1200">
                <a:solidFill>
                  <a:schemeClr val="tx1"/>
                </a:solidFill>
                <a:latin typeface="+mn-lt"/>
                <a:ea typeface="+mn-ea"/>
                <a:cs typeface="+mn-cs"/>
              </a:defRPr>
            </a:lvl4pPr>
            <a:lvl5pPr marL="0" indent="0" algn="l" defTabSz="640080" rtl="0" eaLnBrk="1" latinLnBrk="0" hangingPunct="1">
              <a:spcBef>
                <a:spcPts val="500"/>
              </a:spcBef>
              <a:buFont typeface="Arial" pitchFamily="34" charset="0"/>
              <a:buNone/>
              <a:defRPr sz="1800" kern="1200" baseline="0">
                <a:solidFill>
                  <a:schemeClr val="tx1"/>
                </a:solidFill>
                <a:latin typeface="+mn-lt"/>
                <a:ea typeface="+mn-ea"/>
                <a:cs typeface="+mn-cs"/>
              </a:defRPr>
            </a:lvl5pPr>
            <a:lvl6pPr marL="176022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208026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40030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72034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9pPr>
          </a:lstStyle>
          <a:p>
            <a:r>
              <a:rPr lang="en-US" sz="1600" b="0" dirty="0">
                <a:solidFill>
                  <a:srgbClr val="004A88"/>
                </a:solidFill>
                <a:latin typeface="Rockwell"/>
              </a:rPr>
              <a:t>Emily Bauer</a:t>
            </a:r>
            <a:endParaRPr lang="en-US" sz="1100" b="0" i="1" dirty="0">
              <a:solidFill>
                <a:srgbClr val="4F5861"/>
              </a:solidFill>
            </a:endParaRPr>
          </a:p>
          <a:p>
            <a:r>
              <a:rPr lang="en-US" sz="1100" b="0" i="1" dirty="0">
                <a:solidFill>
                  <a:srgbClr val="4F5861"/>
                </a:solidFill>
              </a:rPr>
              <a:t>Vice President of Program Marketing</a:t>
            </a:r>
            <a:br>
              <a:rPr lang="en-US" sz="1100" b="0" i="1" dirty="0">
                <a:solidFill>
                  <a:srgbClr val="4F5861"/>
                </a:solidFill>
              </a:rPr>
            </a:br>
            <a:r>
              <a:rPr lang="en-US" sz="900" b="0" dirty="0">
                <a:solidFill>
                  <a:srgbClr val="4F5861"/>
                </a:solidFill>
              </a:rPr>
              <a:t>EAB Enrollment Services</a:t>
            </a:r>
          </a:p>
          <a:p>
            <a:r>
              <a:rPr lang="en-US" sz="900" b="0" dirty="0">
                <a:solidFill>
                  <a:srgbClr val="4F5861"/>
                </a:solidFill>
              </a:rPr>
              <a:t>ebauer@eab.com</a:t>
            </a:r>
          </a:p>
        </p:txBody>
      </p:sp>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a:stretch/>
        </p:blipFill>
        <p:spPr>
          <a:xfrm>
            <a:off x="630224" y="978877"/>
            <a:ext cx="960437" cy="960437"/>
          </a:xfrm>
          <a:prstGeom prst="rect">
            <a:avLst/>
          </a:prstGeom>
        </p:spPr>
      </p:pic>
      <p:pic>
        <p:nvPicPr>
          <p:cNvPr id="7" name="Picture 6"/>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Lst>
          </a:blip>
          <a:srcRect/>
          <a:stretch/>
        </p:blipFill>
        <p:spPr>
          <a:xfrm>
            <a:off x="662403" y="2234688"/>
            <a:ext cx="939113" cy="939113"/>
          </a:xfrm>
          <a:prstGeom prst="rect">
            <a:avLst/>
          </a:prstGeom>
        </p:spPr>
      </p:pic>
      <p:sp>
        <p:nvSpPr>
          <p:cNvPr id="8" name="Rectangle 7">
            <a:extLst>
              <a:ext uri="{FF2B5EF4-FFF2-40B4-BE49-F238E27FC236}">
                <a16:creationId xmlns:a16="http://schemas.microsoft.com/office/drawing/2014/main" id="{E0785E6E-17FA-4EC2-BAE3-4E6C573B180B}"/>
              </a:ext>
            </a:extLst>
          </p:cNvPr>
          <p:cNvSpPr/>
          <p:nvPr/>
        </p:nvSpPr>
        <p:spPr bwMode="gray">
          <a:xfrm>
            <a:off x="0" y="3506892"/>
            <a:ext cx="6400800" cy="12937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 name="Text Placeholder 7">
            <a:extLst>
              <a:ext uri="{FF2B5EF4-FFF2-40B4-BE49-F238E27FC236}">
                <a16:creationId xmlns:a16="http://schemas.microsoft.com/office/drawing/2014/main" id="{0E077912-868B-4CA9-8E73-3609BE6E7B1B}"/>
              </a:ext>
            </a:extLst>
          </p:cNvPr>
          <p:cNvSpPr txBox="1">
            <a:spLocks/>
          </p:cNvSpPr>
          <p:nvPr/>
        </p:nvSpPr>
        <p:spPr bwMode="gray">
          <a:xfrm>
            <a:off x="406263" y="4170606"/>
            <a:ext cx="1403487" cy="530915"/>
          </a:xfrm>
          <a:prstGeom prst="rect">
            <a:avLst/>
          </a:prstGeom>
        </p:spPr>
        <p:txBody>
          <a:bodyPr vert="horz" wrap="square" lIns="0" tIns="0" rIns="0" bIns="0" rtlCol="0">
            <a:spAutoFit/>
          </a:bodyPr>
          <a:lstStyle>
            <a:lvl1pPr marL="0" indent="0" algn="l" defTabSz="1018879" rtl="0" eaLnBrk="1" latinLnBrk="0" hangingPunct="1">
              <a:spcBef>
                <a:spcPts val="0"/>
              </a:spcBef>
              <a:buClr>
                <a:schemeClr val="tx1"/>
              </a:buClr>
              <a:buFont typeface="Arial" pitchFamily="34" charset="0"/>
              <a:buNone/>
              <a:defRPr sz="1000" b="1" kern="1200">
                <a:solidFill>
                  <a:schemeClr val="tx1"/>
                </a:solidFill>
                <a:latin typeface="+mn-lt"/>
                <a:ea typeface="+mn-ea"/>
                <a:cs typeface="+mn-cs"/>
              </a:defRPr>
            </a:lvl1pPr>
            <a:lvl2pPr marL="230188" indent="-117475"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2pPr>
            <a:lvl3pPr marL="342900" indent="-112713"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3pPr>
            <a:lvl4pPr marL="458788" indent="-115888"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4pPr>
            <a:lvl5pPr marL="571500" indent="-112713" algn="l" defTabSz="1018879" rtl="0" eaLnBrk="1" latinLnBrk="0" hangingPunct="1">
              <a:spcBef>
                <a:spcPts val="500"/>
              </a:spcBef>
              <a:buClr>
                <a:schemeClr val="tx1"/>
              </a:buClr>
              <a:buFont typeface="Arial" pitchFamily="34" charset="0"/>
              <a:buChar char="•"/>
              <a:defRPr sz="900" kern="1200" baseline="0">
                <a:solidFill>
                  <a:schemeClr val="tx1"/>
                </a:solidFill>
                <a:latin typeface="+mn-lt"/>
                <a:ea typeface="+mn-ea"/>
                <a:cs typeface="+mn-cs"/>
              </a:defRPr>
            </a:lvl5pPr>
            <a:lvl6pPr marL="685800" indent="-111125" algn="l" defTabSz="1018879" rtl="0" eaLnBrk="1" latinLnBrk="0" hangingPunct="1">
              <a:spcBef>
                <a:spcPts val="500"/>
              </a:spcBef>
              <a:buClr>
                <a:schemeClr val="tx1"/>
              </a:buClr>
              <a:buFont typeface="Arial" panose="020B0604020202020204" pitchFamily="34" charset="0"/>
              <a:buChar char="–"/>
              <a:defRPr sz="900" kern="1200">
                <a:solidFill>
                  <a:schemeClr val="tx1"/>
                </a:solidFill>
                <a:latin typeface="+mn-lt"/>
                <a:ea typeface="+mn-ea"/>
                <a:cs typeface="+mn-cs"/>
              </a:defRPr>
            </a:lvl6pPr>
            <a:lvl7pPr marL="796925" indent="-107950"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7pPr>
            <a:lvl8pPr marL="914400" indent="-115888"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8pPr>
            <a:lvl9pPr marL="1030288" indent="-115888"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9pPr>
          </a:lstStyle>
          <a:p>
            <a:pPr>
              <a:spcBef>
                <a:spcPts val="300"/>
              </a:spcBef>
              <a:buClr>
                <a:srgbClr val="333E48"/>
              </a:buClr>
              <a:defRPr/>
            </a:pPr>
            <a:r>
              <a:rPr lang="en-US" sz="800" b="0" dirty="0">
                <a:solidFill>
                  <a:schemeClr val="bg1"/>
                </a:solidFill>
              </a:rPr>
              <a:t>Sign up for our EAB </a:t>
            </a:r>
            <a:r>
              <a:rPr lang="en-US" sz="800" b="0" dirty="0">
                <a:solidFill>
                  <a:schemeClr val="tx2"/>
                </a:solidFill>
              </a:rPr>
              <a:t>Enrollment Blog </a:t>
            </a:r>
            <a:r>
              <a:rPr lang="en-US" sz="800" b="0" dirty="0">
                <a:solidFill>
                  <a:schemeClr val="bg1"/>
                </a:solidFill>
              </a:rPr>
              <a:t>at eab.com/blogs/enrollment</a:t>
            </a:r>
          </a:p>
          <a:p>
            <a:pPr>
              <a:spcBef>
                <a:spcPts val="300"/>
              </a:spcBef>
              <a:buClr>
                <a:srgbClr val="333E48"/>
              </a:buClr>
              <a:defRPr/>
            </a:pPr>
            <a:endParaRPr lang="en-US" sz="800" b="0" dirty="0">
              <a:solidFill>
                <a:schemeClr val="bg1"/>
              </a:solidFill>
            </a:endParaRPr>
          </a:p>
        </p:txBody>
      </p:sp>
      <p:sp>
        <p:nvSpPr>
          <p:cNvPr id="11" name="Text Placeholder 7">
            <a:extLst>
              <a:ext uri="{FF2B5EF4-FFF2-40B4-BE49-F238E27FC236}">
                <a16:creationId xmlns:a16="http://schemas.microsoft.com/office/drawing/2014/main" id="{FB68B878-27C7-40E5-B6F1-80347289658E}"/>
              </a:ext>
            </a:extLst>
          </p:cNvPr>
          <p:cNvSpPr txBox="1">
            <a:spLocks/>
          </p:cNvSpPr>
          <p:nvPr/>
        </p:nvSpPr>
        <p:spPr bwMode="gray">
          <a:xfrm>
            <a:off x="2379837" y="4170606"/>
            <a:ext cx="1557327" cy="369332"/>
          </a:xfrm>
          <a:prstGeom prst="rect">
            <a:avLst/>
          </a:prstGeom>
        </p:spPr>
        <p:txBody>
          <a:bodyPr vert="horz" wrap="square" lIns="0" tIns="0" rIns="0" bIns="0" rtlCol="0">
            <a:spAutoFit/>
          </a:bodyPr>
          <a:lstStyle>
            <a:lvl1pPr marL="0" indent="0" algn="l" defTabSz="1018879" rtl="0" eaLnBrk="1" latinLnBrk="0" hangingPunct="1">
              <a:spcBef>
                <a:spcPts val="0"/>
              </a:spcBef>
              <a:buClr>
                <a:schemeClr val="tx1"/>
              </a:buClr>
              <a:buFont typeface="Arial" pitchFamily="34" charset="0"/>
              <a:buNone/>
              <a:defRPr sz="1000" b="1" kern="1200">
                <a:solidFill>
                  <a:schemeClr val="tx1"/>
                </a:solidFill>
                <a:latin typeface="+mn-lt"/>
                <a:ea typeface="+mn-ea"/>
                <a:cs typeface="+mn-cs"/>
              </a:defRPr>
            </a:lvl1pPr>
            <a:lvl2pPr marL="230188" indent="-117475"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2pPr>
            <a:lvl3pPr marL="342900" indent="-112713"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3pPr>
            <a:lvl4pPr marL="458788" indent="-115888"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4pPr>
            <a:lvl5pPr marL="571500" indent="-112713" algn="l" defTabSz="1018879" rtl="0" eaLnBrk="1" latinLnBrk="0" hangingPunct="1">
              <a:spcBef>
                <a:spcPts val="500"/>
              </a:spcBef>
              <a:buClr>
                <a:schemeClr val="tx1"/>
              </a:buClr>
              <a:buFont typeface="Arial" pitchFamily="34" charset="0"/>
              <a:buChar char="•"/>
              <a:defRPr sz="900" kern="1200" baseline="0">
                <a:solidFill>
                  <a:schemeClr val="tx1"/>
                </a:solidFill>
                <a:latin typeface="+mn-lt"/>
                <a:ea typeface="+mn-ea"/>
                <a:cs typeface="+mn-cs"/>
              </a:defRPr>
            </a:lvl5pPr>
            <a:lvl6pPr marL="685800" indent="-111125" algn="l" defTabSz="1018879" rtl="0" eaLnBrk="1" latinLnBrk="0" hangingPunct="1">
              <a:spcBef>
                <a:spcPts val="500"/>
              </a:spcBef>
              <a:buClr>
                <a:schemeClr val="tx1"/>
              </a:buClr>
              <a:buFont typeface="Arial" panose="020B0604020202020204" pitchFamily="34" charset="0"/>
              <a:buChar char="–"/>
              <a:defRPr sz="900" kern="1200">
                <a:solidFill>
                  <a:schemeClr val="tx1"/>
                </a:solidFill>
                <a:latin typeface="+mn-lt"/>
                <a:ea typeface="+mn-ea"/>
                <a:cs typeface="+mn-cs"/>
              </a:defRPr>
            </a:lvl6pPr>
            <a:lvl7pPr marL="796925" indent="-107950"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7pPr>
            <a:lvl8pPr marL="914400" indent="-115888"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8pPr>
            <a:lvl9pPr marL="1030288" indent="-115888"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9pPr>
          </a:lstStyle>
          <a:p>
            <a:pPr>
              <a:spcBef>
                <a:spcPts val="300"/>
              </a:spcBef>
              <a:buClr>
                <a:srgbClr val="333E48"/>
              </a:buClr>
              <a:defRPr/>
            </a:pPr>
            <a:r>
              <a:rPr lang="en-US" sz="800" b="0" dirty="0">
                <a:solidFill>
                  <a:schemeClr val="bg1"/>
                </a:solidFill>
              </a:rPr>
              <a:t>Keep an eye on your inbox for </a:t>
            </a:r>
            <a:r>
              <a:rPr lang="en-US" sz="800" b="0" dirty="0">
                <a:solidFill>
                  <a:schemeClr val="tx2"/>
                </a:solidFill>
              </a:rPr>
              <a:t>related content </a:t>
            </a:r>
            <a:r>
              <a:rPr lang="en-US" sz="800" b="0" dirty="0">
                <a:solidFill>
                  <a:schemeClr val="bg1"/>
                </a:solidFill>
              </a:rPr>
              <a:t>we’ll be emailing you in coming days</a:t>
            </a:r>
          </a:p>
        </p:txBody>
      </p:sp>
      <p:sp>
        <p:nvSpPr>
          <p:cNvPr id="14" name="Text Placeholder 7">
            <a:extLst>
              <a:ext uri="{FF2B5EF4-FFF2-40B4-BE49-F238E27FC236}">
                <a16:creationId xmlns:a16="http://schemas.microsoft.com/office/drawing/2014/main" id="{98E8F177-F6AB-4B0B-A206-F221D28689FD}"/>
              </a:ext>
            </a:extLst>
          </p:cNvPr>
          <p:cNvSpPr txBox="1">
            <a:spLocks/>
          </p:cNvSpPr>
          <p:nvPr/>
        </p:nvSpPr>
        <p:spPr bwMode="gray">
          <a:xfrm>
            <a:off x="4417828" y="4170605"/>
            <a:ext cx="1557327" cy="369332"/>
          </a:xfrm>
          <a:prstGeom prst="rect">
            <a:avLst/>
          </a:prstGeom>
        </p:spPr>
        <p:txBody>
          <a:bodyPr vert="horz" wrap="square" lIns="0" tIns="0" rIns="0" bIns="0" rtlCol="0">
            <a:spAutoFit/>
          </a:bodyPr>
          <a:lstStyle>
            <a:lvl1pPr marL="0" indent="0" algn="l" defTabSz="1018879" rtl="0" eaLnBrk="1" latinLnBrk="0" hangingPunct="1">
              <a:spcBef>
                <a:spcPts val="0"/>
              </a:spcBef>
              <a:buClr>
                <a:schemeClr val="tx1"/>
              </a:buClr>
              <a:buFont typeface="Arial" pitchFamily="34" charset="0"/>
              <a:buNone/>
              <a:defRPr sz="1000" b="1" kern="1200">
                <a:solidFill>
                  <a:schemeClr val="tx1"/>
                </a:solidFill>
                <a:latin typeface="+mn-lt"/>
                <a:ea typeface="+mn-ea"/>
                <a:cs typeface="+mn-cs"/>
              </a:defRPr>
            </a:lvl1pPr>
            <a:lvl2pPr marL="230188" indent="-117475"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2pPr>
            <a:lvl3pPr marL="342900" indent="-112713"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3pPr>
            <a:lvl4pPr marL="458788" indent="-115888"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4pPr>
            <a:lvl5pPr marL="571500" indent="-112713" algn="l" defTabSz="1018879" rtl="0" eaLnBrk="1" latinLnBrk="0" hangingPunct="1">
              <a:spcBef>
                <a:spcPts val="500"/>
              </a:spcBef>
              <a:buClr>
                <a:schemeClr val="tx1"/>
              </a:buClr>
              <a:buFont typeface="Arial" pitchFamily="34" charset="0"/>
              <a:buChar char="•"/>
              <a:defRPr sz="900" kern="1200" baseline="0">
                <a:solidFill>
                  <a:schemeClr val="tx1"/>
                </a:solidFill>
                <a:latin typeface="+mn-lt"/>
                <a:ea typeface="+mn-ea"/>
                <a:cs typeface="+mn-cs"/>
              </a:defRPr>
            </a:lvl5pPr>
            <a:lvl6pPr marL="685800" indent="-111125" algn="l" defTabSz="1018879" rtl="0" eaLnBrk="1" latinLnBrk="0" hangingPunct="1">
              <a:spcBef>
                <a:spcPts val="500"/>
              </a:spcBef>
              <a:buClr>
                <a:schemeClr val="tx1"/>
              </a:buClr>
              <a:buFont typeface="Arial" panose="020B0604020202020204" pitchFamily="34" charset="0"/>
              <a:buChar char="–"/>
              <a:defRPr sz="900" kern="1200">
                <a:solidFill>
                  <a:schemeClr val="tx1"/>
                </a:solidFill>
                <a:latin typeface="+mn-lt"/>
                <a:ea typeface="+mn-ea"/>
                <a:cs typeface="+mn-cs"/>
              </a:defRPr>
            </a:lvl6pPr>
            <a:lvl7pPr marL="796925" indent="-107950"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7pPr>
            <a:lvl8pPr marL="914400" indent="-115888"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8pPr>
            <a:lvl9pPr marL="1030288" indent="-115888"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9pPr>
          </a:lstStyle>
          <a:p>
            <a:pPr>
              <a:spcBef>
                <a:spcPts val="300"/>
              </a:spcBef>
              <a:buClr>
                <a:srgbClr val="333E48"/>
              </a:buClr>
              <a:defRPr/>
            </a:pPr>
            <a:r>
              <a:rPr lang="en-US" sz="800" b="0" dirty="0">
                <a:solidFill>
                  <a:schemeClr val="bg1"/>
                </a:solidFill>
              </a:rPr>
              <a:t>Contact Kate or Emily to </a:t>
            </a:r>
            <a:r>
              <a:rPr lang="en-US" sz="800" b="0" dirty="0">
                <a:solidFill>
                  <a:schemeClr val="tx2"/>
                </a:solidFill>
              </a:rPr>
              <a:t>learn more </a:t>
            </a:r>
            <a:r>
              <a:rPr lang="en-US" sz="800" b="0" dirty="0">
                <a:solidFill>
                  <a:schemeClr val="bg1"/>
                </a:solidFill>
              </a:rPr>
              <a:t>about how we can help you engage Gen Z</a:t>
            </a:r>
          </a:p>
        </p:txBody>
      </p:sp>
      <p:pic>
        <p:nvPicPr>
          <p:cNvPr id="15" name="Picture 14">
            <a:extLst>
              <a:ext uri="{FF2B5EF4-FFF2-40B4-BE49-F238E27FC236}">
                <a16:creationId xmlns:a16="http://schemas.microsoft.com/office/drawing/2014/main" id="{3F9C6EFA-552C-4DBE-9AD8-0E8CE959770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9951" y="3708880"/>
            <a:ext cx="300837" cy="352542"/>
          </a:xfrm>
          <a:prstGeom prst="rect">
            <a:avLst/>
          </a:prstGeom>
        </p:spPr>
      </p:pic>
      <p:pic>
        <p:nvPicPr>
          <p:cNvPr id="16" name="Picture 15">
            <a:extLst>
              <a:ext uri="{FF2B5EF4-FFF2-40B4-BE49-F238E27FC236}">
                <a16:creationId xmlns:a16="http://schemas.microsoft.com/office/drawing/2014/main" id="{A68E66C0-92FE-4A44-B88D-7D2B58B6391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79502" y="3741534"/>
            <a:ext cx="387796" cy="296017"/>
          </a:xfrm>
          <a:prstGeom prst="rect">
            <a:avLst/>
          </a:prstGeom>
        </p:spPr>
      </p:pic>
      <p:pic>
        <p:nvPicPr>
          <p:cNvPr id="17" name="Picture 16">
            <a:extLst>
              <a:ext uri="{FF2B5EF4-FFF2-40B4-BE49-F238E27FC236}">
                <a16:creationId xmlns:a16="http://schemas.microsoft.com/office/drawing/2014/main" id="{1256F65C-35A0-4115-B7B2-B87BF5095D2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61904" y="3722964"/>
            <a:ext cx="469234" cy="333155"/>
          </a:xfrm>
          <a:prstGeom prst="rect">
            <a:avLst/>
          </a:prstGeom>
        </p:spPr>
      </p:pic>
    </p:spTree>
    <p:extLst>
      <p:ext uri="{BB962C8B-B14F-4D97-AF65-F5344CB8AC3E}">
        <p14:creationId xmlns:p14="http://schemas.microsoft.com/office/powerpoint/2010/main" val="11722670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5923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bwMode="gray">
          <a:xfrm>
            <a:off x="266700" y="640267"/>
            <a:ext cx="5867400" cy="184666"/>
          </a:xfrm>
        </p:spPr>
        <p:txBody>
          <a:bodyPr/>
          <a:lstStyle/>
          <a:p>
            <a:r>
              <a:rPr lang="en-US" dirty="0">
                <a:solidFill>
                  <a:srgbClr val="333E48"/>
                </a:solidFill>
                <a:latin typeface="Verdana (body)"/>
              </a:rPr>
              <a:t>First, Evaluate Inquiry Pool to Identify Primary Personas</a:t>
            </a:r>
            <a:endParaRPr lang="en-US" dirty="0"/>
          </a:p>
        </p:txBody>
      </p:sp>
      <p:sp>
        <p:nvSpPr>
          <p:cNvPr id="4" name="Text Placeholder 3"/>
          <p:cNvSpPr>
            <a:spLocks noGrp="1"/>
          </p:cNvSpPr>
          <p:nvPr>
            <p:ph type="body" sz="quarter" idx="12"/>
          </p:nvPr>
        </p:nvSpPr>
        <p:spPr bwMode="gray">
          <a:xfrm>
            <a:off x="266700" y="309824"/>
            <a:ext cx="5600700" cy="256480"/>
          </a:xfrm>
        </p:spPr>
        <p:txBody>
          <a:bodyPr/>
          <a:lstStyle/>
          <a:p>
            <a:r>
              <a:rPr lang="en-US" dirty="0"/>
              <a:t>FY20 Pilot and Test Concepts</a:t>
            </a:r>
          </a:p>
        </p:txBody>
      </p:sp>
      <p:sp>
        <p:nvSpPr>
          <p:cNvPr id="7" name="TextBox 6"/>
          <p:cNvSpPr txBox="1"/>
          <p:nvPr/>
        </p:nvSpPr>
        <p:spPr bwMode="gray">
          <a:xfrm>
            <a:off x="-5823746" y="1922719"/>
            <a:ext cx="4577443" cy="276999"/>
          </a:xfrm>
          <a:prstGeom prst="rect">
            <a:avLst/>
          </a:prstGeom>
          <a:noFill/>
        </p:spPr>
        <p:txBody>
          <a:bodyPr wrap="square" lIns="0" tIns="0" rIns="0" bIns="0" rtlCol="0">
            <a:spAutoFit/>
          </a:bodyPr>
          <a:lstStyle>
            <a:defPPr>
              <a:defRPr lang="en-US"/>
            </a:defPPr>
            <a:lvl1pPr algn="ctr">
              <a:spcBef>
                <a:spcPts val="500"/>
              </a:spcBef>
              <a:defRPr sz="1200"/>
            </a:lvl1p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1000" b="0" i="0" u="none" strike="noStrike" kern="1200" cap="none" spc="0" normalizeH="0" baseline="0" noProof="0" dirty="0">
                <a:ln>
                  <a:noFill/>
                </a:ln>
                <a:solidFill>
                  <a:srgbClr val="4F5861"/>
                </a:solidFill>
                <a:effectLst/>
                <a:uLnTx/>
                <a:uFillTx/>
                <a:latin typeface="Verdana"/>
                <a:ea typeface="+mn-ea"/>
                <a:cs typeface="+mn-cs"/>
              </a:rPr>
              <a:t>Regional Growth in High School Graduates</a:t>
            </a:r>
            <a:br>
              <a:rPr kumimoji="0" lang="en-US" sz="1000" b="0" i="0" u="none" strike="noStrike" kern="1200" cap="none" spc="0" normalizeH="0" baseline="0" noProof="0" dirty="0">
                <a:ln>
                  <a:noFill/>
                </a:ln>
                <a:solidFill>
                  <a:srgbClr val="4F5861"/>
                </a:solidFill>
                <a:effectLst/>
                <a:uLnTx/>
                <a:uFillTx/>
                <a:latin typeface="Verdana"/>
                <a:ea typeface="+mn-ea"/>
                <a:cs typeface="+mn-cs"/>
              </a:rPr>
            </a:br>
            <a:r>
              <a:rPr kumimoji="0" lang="en-US" sz="800" b="0" i="1" u="none" strike="noStrike" kern="1200" cap="none" spc="0" normalizeH="0" baseline="0" noProof="0" dirty="0">
                <a:ln>
                  <a:noFill/>
                </a:ln>
                <a:solidFill>
                  <a:srgbClr val="4F5861"/>
                </a:solidFill>
                <a:effectLst/>
                <a:uLnTx/>
                <a:uFillTx/>
                <a:latin typeface="Verdana"/>
                <a:ea typeface="+mn-ea"/>
                <a:cs typeface="+mn-cs"/>
              </a:rPr>
              <a:t>2011-2022</a:t>
            </a:r>
          </a:p>
        </p:txBody>
      </p:sp>
      <p:sp>
        <p:nvSpPr>
          <p:cNvPr id="8" name="TextBox 7"/>
          <p:cNvSpPr txBox="1"/>
          <p:nvPr/>
        </p:nvSpPr>
        <p:spPr bwMode="gray">
          <a:xfrm>
            <a:off x="-5842135" y="1490357"/>
            <a:ext cx="4577443" cy="215444"/>
          </a:xfrm>
          <a:prstGeom prst="rect">
            <a:avLst/>
          </a:prstGeom>
          <a:noFill/>
        </p:spPr>
        <p:txBody>
          <a:bodyPr wrap="square" lIns="0" tIns="0" rIns="0" bIns="0" rtlCol="0">
            <a:spAutoFit/>
          </a:bodyPr>
          <a:lstStyle>
            <a:defPPr>
              <a:defRPr lang="en-US"/>
            </a:defPPr>
            <a:lvl1pPr algn="ctr">
              <a:spcBef>
                <a:spcPts val="500"/>
              </a:spcBef>
              <a:defRPr sz="1200"/>
            </a:lvl1p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1400" b="0" i="0" u="none" strike="noStrike" kern="1200" cap="none" spc="0" normalizeH="0" baseline="0" noProof="0" dirty="0">
                <a:ln>
                  <a:noFill/>
                </a:ln>
                <a:solidFill>
                  <a:srgbClr val="4F5861"/>
                </a:solidFill>
                <a:effectLst/>
                <a:uLnTx/>
                <a:uFillTx/>
                <a:latin typeface="Verdana"/>
                <a:ea typeface="+mn-ea"/>
                <a:cs typeface="+mn-cs"/>
              </a:rPr>
              <a:t>Mixed Demographic Fortunes</a:t>
            </a:r>
            <a:endParaRPr kumimoji="0" lang="en-US" sz="1200" b="0" i="0" u="none" strike="noStrike" kern="1200" cap="none" spc="0" normalizeH="0" baseline="0" noProof="0" dirty="0">
              <a:ln>
                <a:noFill/>
              </a:ln>
              <a:solidFill>
                <a:srgbClr val="4F5861"/>
              </a:solidFill>
              <a:effectLst/>
              <a:uLnTx/>
              <a:uFillTx/>
              <a:latin typeface="Verdana"/>
              <a:ea typeface="+mn-ea"/>
              <a:cs typeface="+mn-cs"/>
            </a:endParaRPr>
          </a:p>
        </p:txBody>
      </p:sp>
      <p:sp>
        <p:nvSpPr>
          <p:cNvPr id="105" name="Rectangle 104"/>
          <p:cNvSpPr/>
          <p:nvPr/>
        </p:nvSpPr>
        <p:spPr bwMode="gray">
          <a:xfrm>
            <a:off x="-12537440" y="2395178"/>
            <a:ext cx="3779520" cy="5113528"/>
          </a:xfrm>
          <a:prstGeom prst="rect">
            <a:avLst/>
          </a:prstGeom>
          <a:solidFill>
            <a:schemeClr val="bg2"/>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06" name="Rectangle 105"/>
          <p:cNvSpPr/>
          <p:nvPr/>
        </p:nvSpPr>
        <p:spPr bwMode="gray">
          <a:xfrm>
            <a:off x="-12628880" y="3313495"/>
            <a:ext cx="3972560" cy="1487883"/>
          </a:xfrm>
          <a:prstGeom prst="rect">
            <a:avLst/>
          </a:prstGeom>
          <a:solidFill>
            <a:schemeClr val="bg1"/>
          </a:solidFill>
          <a:ln w="1905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07" name="Rectangle 106"/>
          <p:cNvSpPr/>
          <p:nvPr/>
        </p:nvSpPr>
        <p:spPr bwMode="gray">
          <a:xfrm>
            <a:off x="-8492336" y="2395178"/>
            <a:ext cx="2060457" cy="5113528"/>
          </a:xfrm>
          <a:prstGeom prst="rect">
            <a:avLst/>
          </a:prstGeom>
          <a:solidFill>
            <a:schemeClr val="bg2"/>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08" name="Rectangle 107"/>
          <p:cNvSpPr/>
          <p:nvPr/>
        </p:nvSpPr>
        <p:spPr bwMode="gray">
          <a:xfrm>
            <a:off x="-15343718" y="2395178"/>
            <a:ext cx="2524683" cy="5113528"/>
          </a:xfrm>
          <a:prstGeom prst="rect">
            <a:avLst/>
          </a:prstGeom>
          <a:solidFill>
            <a:schemeClr val="bg2"/>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09" name="TextBox 108"/>
          <p:cNvSpPr txBox="1"/>
          <p:nvPr/>
        </p:nvSpPr>
        <p:spPr bwMode="gray">
          <a:xfrm>
            <a:off x="-15110866" y="2061219"/>
            <a:ext cx="2156022" cy="184666"/>
          </a:xfrm>
          <a:prstGeom prst="rect">
            <a:avLst/>
          </a:prstGeom>
          <a:noFill/>
        </p:spPr>
        <p:txBody>
          <a:bodyPr wrap="square" lIns="0" tIns="0" rIns="0" bIns="0" rtlCol="0">
            <a:sp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1200" b="0" i="0" u="none" strike="noStrike" kern="1200" cap="none" spc="0" normalizeH="0" baseline="0" noProof="0" dirty="0">
                <a:ln>
                  <a:noFill/>
                </a:ln>
                <a:solidFill>
                  <a:srgbClr val="4F5861"/>
                </a:solidFill>
                <a:effectLst/>
                <a:uLnTx/>
                <a:uFillTx/>
                <a:latin typeface="Verdana"/>
                <a:ea typeface="+mn-ea"/>
                <a:cs typeface="+mn-cs"/>
              </a:rPr>
              <a:t>A Shifting Context</a:t>
            </a:r>
            <a:endParaRPr kumimoji="0" lang="en-US" sz="1200" b="0" i="1" u="none" strike="noStrike" kern="1200" cap="none" spc="0" normalizeH="0" baseline="0" noProof="0" dirty="0">
              <a:ln>
                <a:noFill/>
              </a:ln>
              <a:solidFill>
                <a:srgbClr val="4F5861"/>
              </a:solidFill>
              <a:effectLst/>
              <a:uLnTx/>
              <a:uFillTx/>
              <a:latin typeface="Verdana"/>
              <a:ea typeface="+mn-ea"/>
              <a:cs typeface="+mn-cs"/>
            </a:endParaRPr>
          </a:p>
        </p:txBody>
      </p:sp>
      <p:sp>
        <p:nvSpPr>
          <p:cNvPr id="110" name="TextBox 109"/>
          <p:cNvSpPr txBox="1"/>
          <p:nvPr/>
        </p:nvSpPr>
        <p:spPr bwMode="gray">
          <a:xfrm>
            <a:off x="-12537440" y="2069275"/>
            <a:ext cx="3779520" cy="184666"/>
          </a:xfrm>
          <a:prstGeom prst="rect">
            <a:avLst/>
          </a:prstGeom>
          <a:noFill/>
        </p:spPr>
        <p:txBody>
          <a:bodyPr wrap="square" lIns="0" tIns="0" rIns="0" bIns="0" rtlCol="0">
            <a:sp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1200" b="0" i="0" u="none" strike="noStrike" kern="1200" cap="none" spc="0" normalizeH="0" baseline="0" noProof="0" dirty="0">
                <a:ln>
                  <a:noFill/>
                </a:ln>
                <a:solidFill>
                  <a:srgbClr val="4F5861"/>
                </a:solidFill>
                <a:effectLst/>
                <a:uLnTx/>
                <a:uFillTx/>
                <a:latin typeface="Verdana"/>
                <a:ea typeface="+mn-ea"/>
                <a:cs typeface="+mn-cs"/>
              </a:rPr>
              <a:t>A Focused Response</a:t>
            </a:r>
            <a:endParaRPr kumimoji="0" lang="en-US" sz="1200" b="0" i="1" u="none" strike="noStrike" kern="1200" cap="none" spc="0" normalizeH="0" baseline="0" noProof="0" dirty="0">
              <a:ln>
                <a:noFill/>
              </a:ln>
              <a:solidFill>
                <a:srgbClr val="4F5861"/>
              </a:solidFill>
              <a:effectLst/>
              <a:uLnTx/>
              <a:uFillTx/>
              <a:latin typeface="Verdana"/>
              <a:ea typeface="+mn-ea"/>
              <a:cs typeface="+mn-cs"/>
            </a:endParaRPr>
          </a:p>
        </p:txBody>
      </p:sp>
      <p:sp>
        <p:nvSpPr>
          <p:cNvPr id="111" name="TextBox 110"/>
          <p:cNvSpPr txBox="1"/>
          <p:nvPr/>
        </p:nvSpPr>
        <p:spPr bwMode="gray">
          <a:xfrm>
            <a:off x="-8519863" y="2084369"/>
            <a:ext cx="2156022" cy="184666"/>
          </a:xfrm>
          <a:prstGeom prst="rect">
            <a:avLst/>
          </a:prstGeom>
          <a:noFill/>
        </p:spPr>
        <p:txBody>
          <a:bodyPr wrap="square" lIns="0" tIns="0" rIns="0" bIns="0" rtlCol="0">
            <a:sp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1200" b="0" i="0" u="none" strike="noStrike" kern="1200" cap="none" spc="0" normalizeH="0" baseline="0" noProof="0" dirty="0">
                <a:ln>
                  <a:noFill/>
                </a:ln>
                <a:solidFill>
                  <a:srgbClr val="4F5861"/>
                </a:solidFill>
                <a:effectLst/>
                <a:uLnTx/>
                <a:uFillTx/>
                <a:latin typeface="Verdana"/>
                <a:ea typeface="+mn-ea"/>
                <a:cs typeface="+mn-cs"/>
              </a:rPr>
              <a:t>A Decisive Result</a:t>
            </a:r>
            <a:endParaRPr kumimoji="0" lang="en-US" sz="1200" b="0" i="1" u="none" strike="noStrike" kern="1200" cap="none" spc="0" normalizeH="0" baseline="0" noProof="0" dirty="0">
              <a:ln>
                <a:noFill/>
              </a:ln>
              <a:solidFill>
                <a:srgbClr val="4F5861"/>
              </a:solidFill>
              <a:effectLst/>
              <a:uLnTx/>
              <a:uFillTx/>
              <a:latin typeface="Verdana"/>
              <a:ea typeface="+mn-ea"/>
              <a:cs typeface="+mn-cs"/>
            </a:endParaRPr>
          </a:p>
        </p:txBody>
      </p:sp>
      <p:sp>
        <p:nvSpPr>
          <p:cNvPr id="112" name="TextBox 111"/>
          <p:cNvSpPr txBox="1"/>
          <p:nvPr/>
        </p:nvSpPr>
        <p:spPr bwMode="gray">
          <a:xfrm>
            <a:off x="-15215121" y="2543011"/>
            <a:ext cx="2371624" cy="369332"/>
          </a:xfrm>
          <a:prstGeom prst="rect">
            <a:avLst/>
          </a:prstGeom>
          <a:noFill/>
        </p:spPr>
        <p:txBody>
          <a:bodyPr wrap="square" lIns="0" tIns="0" rIns="0" bIns="0" rtlCol="0">
            <a:sp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1200" b="0" i="0" u="none" strike="noStrike" kern="1200" cap="none" spc="0" normalizeH="0" baseline="0" noProof="0" dirty="0">
                <a:ln>
                  <a:noFill/>
                </a:ln>
                <a:solidFill>
                  <a:srgbClr val="4F5861"/>
                </a:solidFill>
                <a:effectLst/>
                <a:uLnTx/>
                <a:uFillTx/>
                <a:latin typeface="Verdana"/>
                <a:ea typeface="+mn-ea"/>
                <a:cs typeface="+mn-cs"/>
              </a:rPr>
              <a:t>Rise of the Small-Scale Campaign Donor</a:t>
            </a:r>
            <a:endParaRPr kumimoji="0" lang="en-US" sz="1200" b="0" i="1" u="none" strike="noStrike" kern="1200" cap="none" spc="0" normalizeH="0" baseline="0" noProof="0" dirty="0">
              <a:ln>
                <a:noFill/>
              </a:ln>
              <a:solidFill>
                <a:srgbClr val="4F5861"/>
              </a:solidFill>
              <a:effectLst/>
              <a:uLnTx/>
              <a:uFillTx/>
              <a:latin typeface="Verdana"/>
              <a:ea typeface="+mn-ea"/>
              <a:cs typeface="+mn-cs"/>
            </a:endParaRPr>
          </a:p>
        </p:txBody>
      </p:sp>
      <p:sp>
        <p:nvSpPr>
          <p:cNvPr id="113" name="TextBox 112"/>
          <p:cNvSpPr txBox="1"/>
          <p:nvPr/>
        </p:nvSpPr>
        <p:spPr bwMode="gray">
          <a:xfrm>
            <a:off x="-15272996" y="5351599"/>
            <a:ext cx="2371624" cy="184666"/>
          </a:xfrm>
          <a:prstGeom prst="rect">
            <a:avLst/>
          </a:prstGeom>
          <a:noFill/>
        </p:spPr>
        <p:txBody>
          <a:bodyPr wrap="square" lIns="0" tIns="0" rIns="0" bIns="0" rtlCol="0">
            <a:sp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1200" b="0" i="0" u="none" strike="noStrike" kern="1200" cap="none" spc="0" normalizeH="0" baseline="0" noProof="0" dirty="0">
                <a:ln>
                  <a:noFill/>
                </a:ln>
                <a:solidFill>
                  <a:srgbClr val="4F5861"/>
                </a:solidFill>
                <a:effectLst/>
                <a:uLnTx/>
                <a:uFillTx/>
                <a:latin typeface="Verdana"/>
                <a:ea typeface="+mn-ea"/>
                <a:cs typeface="+mn-cs"/>
              </a:rPr>
              <a:t>Rise of the Political Internet</a:t>
            </a:r>
            <a:endParaRPr kumimoji="0" lang="en-US" sz="1200" b="0" i="1" u="none" strike="noStrike" kern="1200" cap="none" spc="0" normalizeH="0" baseline="0" noProof="0" dirty="0">
              <a:ln>
                <a:noFill/>
              </a:ln>
              <a:solidFill>
                <a:srgbClr val="4F5861"/>
              </a:solidFill>
              <a:effectLst/>
              <a:uLnTx/>
              <a:uFillTx/>
              <a:latin typeface="Verdana"/>
              <a:ea typeface="+mn-ea"/>
              <a:cs typeface="+mn-cs"/>
            </a:endParaRPr>
          </a:p>
        </p:txBody>
      </p:sp>
      <p:sp>
        <p:nvSpPr>
          <p:cNvPr id="114" name="Rectangle 113"/>
          <p:cNvSpPr/>
          <p:nvPr/>
        </p:nvSpPr>
        <p:spPr bwMode="gray">
          <a:xfrm>
            <a:off x="-8014019" y="3201540"/>
            <a:ext cx="170332" cy="170332"/>
          </a:xfrm>
          <a:prstGeom prst="rect">
            <a:avLst/>
          </a:prstGeom>
          <a:solidFill>
            <a:schemeClr val="accent3"/>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15" name="Text Placeholder 19"/>
          <p:cNvSpPr>
            <a:spLocks noGrp="1"/>
          </p:cNvSpPr>
          <p:nvPr>
            <p:ph type="body" sz="quarter" idx="4294967295"/>
          </p:nvPr>
        </p:nvSpPr>
        <p:spPr bwMode="gray">
          <a:xfrm>
            <a:off x="-7769912" y="3218880"/>
            <a:ext cx="1070195" cy="123111"/>
          </a:xfrm>
          <a:prstGeom prst="rect">
            <a:avLst/>
          </a:prstGeom>
        </p:spPr>
        <p:txBody>
          <a:bodyPr/>
          <a:lstStyle/>
          <a:p>
            <a:pPr>
              <a:spcBef>
                <a:spcPts val="500"/>
              </a:spcBef>
            </a:pPr>
            <a:r>
              <a:rPr lang="en-US" sz="800" dirty="0"/>
              <a:t>Less than $200</a:t>
            </a:r>
            <a:endParaRPr lang="en-US" sz="800" i="1" dirty="0"/>
          </a:p>
        </p:txBody>
      </p:sp>
      <p:sp>
        <p:nvSpPr>
          <p:cNvPr id="116" name="Rectangle 115"/>
          <p:cNvSpPr/>
          <p:nvPr/>
        </p:nvSpPr>
        <p:spPr bwMode="gray">
          <a:xfrm>
            <a:off x="-8025373" y="2979403"/>
            <a:ext cx="170332" cy="170332"/>
          </a:xfrm>
          <a:prstGeom prst="rect">
            <a:avLst/>
          </a:prstGeom>
          <a:solidFill>
            <a:schemeClr val="bg1"/>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17" name="Text Placeholder 19"/>
          <p:cNvSpPr>
            <a:spLocks noGrp="1"/>
          </p:cNvSpPr>
          <p:nvPr>
            <p:ph type="body" sz="quarter" idx="4294967295"/>
          </p:nvPr>
        </p:nvSpPr>
        <p:spPr bwMode="gray">
          <a:xfrm>
            <a:off x="-7801585" y="2996743"/>
            <a:ext cx="1093482" cy="123111"/>
          </a:xfrm>
          <a:prstGeom prst="rect">
            <a:avLst/>
          </a:prstGeom>
        </p:spPr>
        <p:txBody>
          <a:bodyPr/>
          <a:lstStyle/>
          <a:p>
            <a:pPr>
              <a:spcBef>
                <a:spcPts val="500"/>
              </a:spcBef>
            </a:pPr>
            <a:r>
              <a:rPr lang="en-US" sz="800" dirty="0"/>
              <a:t>More than $200</a:t>
            </a:r>
            <a:endParaRPr lang="en-US" sz="800" i="1" dirty="0"/>
          </a:p>
        </p:txBody>
      </p:sp>
      <p:sp>
        <p:nvSpPr>
          <p:cNvPr id="118" name="Text Placeholder 19"/>
          <p:cNvSpPr>
            <a:spLocks noGrp="1"/>
          </p:cNvSpPr>
          <p:nvPr>
            <p:ph type="body" sz="quarter" idx="4294967295"/>
          </p:nvPr>
        </p:nvSpPr>
        <p:spPr bwMode="gray">
          <a:xfrm>
            <a:off x="-8367209" y="2580587"/>
            <a:ext cx="1781262" cy="184666"/>
          </a:xfrm>
          <a:prstGeom prst="rect">
            <a:avLst/>
          </a:prstGeom>
        </p:spPr>
        <p:txBody>
          <a:bodyPr/>
          <a:lstStyle/>
          <a:p>
            <a:pPr algn="ctr">
              <a:spcBef>
                <a:spcPts val="500"/>
              </a:spcBef>
            </a:pPr>
            <a:r>
              <a:rPr lang="en-US" sz="1200" dirty="0"/>
              <a:t>Total Contributions</a:t>
            </a:r>
          </a:p>
        </p:txBody>
      </p:sp>
      <p:sp>
        <p:nvSpPr>
          <p:cNvPr id="119" name="TextBox 118"/>
          <p:cNvSpPr txBox="1"/>
          <p:nvPr/>
        </p:nvSpPr>
        <p:spPr bwMode="gray">
          <a:xfrm>
            <a:off x="-15215121" y="3125414"/>
            <a:ext cx="2279024" cy="307777"/>
          </a:xfrm>
          <a:prstGeom prst="rect">
            <a:avLst/>
          </a:prstGeom>
          <a:noFill/>
        </p:spPr>
        <p:txBody>
          <a:bodyPr wrap="square" lIns="0" tIns="0" rIns="0" bIns="0" rtlCol="0">
            <a:sp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1000" b="0" i="0" u="none" strike="noStrike" kern="1200" cap="none" spc="0" normalizeH="0" baseline="0" noProof="0" dirty="0">
                <a:ln>
                  <a:noFill/>
                </a:ln>
                <a:solidFill>
                  <a:srgbClr val="4F5861"/>
                </a:solidFill>
                <a:effectLst/>
                <a:uLnTx/>
                <a:uFillTx/>
                <a:latin typeface="Verdana"/>
                <a:ea typeface="+mn-ea"/>
                <a:cs typeface="+mn-cs"/>
              </a:rPr>
              <a:t>2002 legislation caps individual contributions to political campaigns</a:t>
            </a:r>
          </a:p>
        </p:txBody>
      </p:sp>
      <p:sp>
        <p:nvSpPr>
          <p:cNvPr id="120" name="TextBox 119"/>
          <p:cNvSpPr txBox="1"/>
          <p:nvPr/>
        </p:nvSpPr>
        <p:spPr bwMode="gray">
          <a:xfrm>
            <a:off x="-15145384" y="5615818"/>
            <a:ext cx="2190540" cy="461665"/>
          </a:xfrm>
          <a:prstGeom prst="rect">
            <a:avLst/>
          </a:prstGeom>
          <a:noFill/>
        </p:spPr>
        <p:txBody>
          <a:bodyPr wrap="square" lIns="0" tIns="0" rIns="0" bIns="0" rtlCol="0">
            <a:sp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1000" b="0" i="0" u="none" strike="noStrike" kern="1200" cap="none" spc="0" normalizeH="0" baseline="0" noProof="0" dirty="0">
                <a:ln>
                  <a:noFill/>
                </a:ln>
                <a:solidFill>
                  <a:srgbClr val="4F5861"/>
                </a:solidFill>
                <a:effectLst/>
                <a:uLnTx/>
                <a:uFillTx/>
                <a:latin typeface="Verdana"/>
                <a:ea typeface="+mn-ea"/>
                <a:cs typeface="+mn-cs"/>
              </a:rPr>
              <a:t>% of U.S. Adults </a:t>
            </a:r>
            <a:br>
              <a:rPr kumimoji="0" lang="en-US" sz="1000" b="0" i="0" u="none" strike="noStrike" kern="1200" cap="none" spc="0" normalizeH="0" baseline="0" noProof="0" dirty="0">
                <a:ln>
                  <a:noFill/>
                </a:ln>
                <a:solidFill>
                  <a:srgbClr val="4F5861"/>
                </a:solidFill>
                <a:effectLst/>
                <a:uLnTx/>
                <a:uFillTx/>
                <a:latin typeface="Verdana"/>
                <a:ea typeface="+mn-ea"/>
                <a:cs typeface="+mn-cs"/>
              </a:rPr>
            </a:br>
            <a:r>
              <a:rPr kumimoji="0" lang="en-US" sz="1000" b="0" i="0" u="none" strike="noStrike" kern="1200" cap="none" spc="0" normalizeH="0" baseline="0" noProof="0" dirty="0">
                <a:ln>
                  <a:noFill/>
                </a:ln>
                <a:solidFill>
                  <a:srgbClr val="4F5861"/>
                </a:solidFill>
                <a:effectLst/>
                <a:uLnTx/>
                <a:uFillTx/>
                <a:latin typeface="Verdana"/>
                <a:ea typeface="+mn-ea"/>
                <a:cs typeface="+mn-cs"/>
              </a:rPr>
              <a:t>Politically Active Online</a:t>
            </a:r>
            <a:br>
              <a:rPr kumimoji="0" lang="en-US" sz="1000" b="0" i="0" u="none" strike="noStrike" kern="1200" cap="none" spc="0" normalizeH="0" baseline="0" noProof="0" dirty="0">
                <a:ln>
                  <a:noFill/>
                </a:ln>
                <a:solidFill>
                  <a:srgbClr val="4F5861"/>
                </a:solidFill>
                <a:effectLst/>
                <a:uLnTx/>
                <a:uFillTx/>
                <a:latin typeface="Verdana"/>
                <a:ea typeface="+mn-ea"/>
                <a:cs typeface="+mn-cs"/>
              </a:rPr>
            </a:br>
            <a:r>
              <a:rPr kumimoji="0" lang="en-US" sz="1000" b="0" i="1" u="none" strike="noStrike" kern="1200" cap="none" spc="0" normalizeH="0" baseline="0" noProof="0" dirty="0">
                <a:ln>
                  <a:noFill/>
                </a:ln>
                <a:solidFill>
                  <a:srgbClr val="4F5861"/>
                </a:solidFill>
                <a:effectLst/>
                <a:uLnTx/>
                <a:uFillTx/>
                <a:latin typeface="Verdana"/>
                <a:ea typeface="+mn-ea"/>
                <a:cs typeface="+mn-cs"/>
              </a:rPr>
              <a:t>2004 vs. 2008</a:t>
            </a:r>
          </a:p>
        </p:txBody>
      </p:sp>
      <p:sp>
        <p:nvSpPr>
          <p:cNvPr id="121" name="Rectangle 120"/>
          <p:cNvSpPr/>
          <p:nvPr/>
        </p:nvSpPr>
        <p:spPr bwMode="gray">
          <a:xfrm>
            <a:off x="-10505452" y="5451048"/>
            <a:ext cx="170332" cy="170332"/>
          </a:xfrm>
          <a:prstGeom prst="rect">
            <a:avLst/>
          </a:prstGeom>
          <a:solidFill>
            <a:schemeClr val="accent3"/>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22" name="Text Placeholder 19"/>
          <p:cNvSpPr>
            <a:spLocks noGrp="1"/>
          </p:cNvSpPr>
          <p:nvPr>
            <p:ph type="body" sz="quarter" idx="4294967295"/>
          </p:nvPr>
        </p:nvSpPr>
        <p:spPr bwMode="gray">
          <a:xfrm>
            <a:off x="-10261344" y="5468388"/>
            <a:ext cx="1345944" cy="153888"/>
          </a:xfrm>
          <a:prstGeom prst="rect">
            <a:avLst/>
          </a:prstGeom>
        </p:spPr>
        <p:txBody>
          <a:bodyPr/>
          <a:lstStyle/>
          <a:p>
            <a:pPr>
              <a:spcBef>
                <a:spcPts val="500"/>
              </a:spcBef>
            </a:pPr>
            <a:r>
              <a:rPr lang="en-US" sz="1000" b="1" dirty="0"/>
              <a:t>Obama</a:t>
            </a:r>
            <a:r>
              <a:rPr lang="en-US" sz="1000" dirty="0"/>
              <a:t> Supporters</a:t>
            </a:r>
            <a:endParaRPr lang="en-US" sz="1000" i="1" dirty="0"/>
          </a:p>
        </p:txBody>
      </p:sp>
      <p:sp>
        <p:nvSpPr>
          <p:cNvPr id="123" name="Rectangle 122"/>
          <p:cNvSpPr/>
          <p:nvPr/>
        </p:nvSpPr>
        <p:spPr bwMode="gray">
          <a:xfrm>
            <a:off x="-12222316" y="5450874"/>
            <a:ext cx="170332" cy="170332"/>
          </a:xfrm>
          <a:prstGeom prst="rect">
            <a:avLst/>
          </a:prstGeom>
          <a:solidFill>
            <a:schemeClr val="bg1"/>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24" name="Text Placeholder 19"/>
          <p:cNvSpPr>
            <a:spLocks noGrp="1"/>
          </p:cNvSpPr>
          <p:nvPr>
            <p:ph type="body" sz="quarter" idx="4294967295"/>
          </p:nvPr>
        </p:nvSpPr>
        <p:spPr bwMode="gray">
          <a:xfrm>
            <a:off x="-11998528" y="5468214"/>
            <a:ext cx="1389088" cy="307777"/>
          </a:xfrm>
          <a:prstGeom prst="rect">
            <a:avLst/>
          </a:prstGeom>
        </p:spPr>
        <p:txBody>
          <a:bodyPr/>
          <a:lstStyle/>
          <a:p>
            <a:pPr>
              <a:spcBef>
                <a:spcPts val="500"/>
              </a:spcBef>
            </a:pPr>
            <a:r>
              <a:rPr lang="en-US" sz="1000" b="1" dirty="0"/>
              <a:t>McCain</a:t>
            </a:r>
            <a:r>
              <a:rPr lang="en-US" sz="1000" dirty="0"/>
              <a:t> Supporters</a:t>
            </a:r>
            <a:endParaRPr lang="en-US" sz="1000" i="1" dirty="0"/>
          </a:p>
        </p:txBody>
      </p:sp>
      <p:cxnSp>
        <p:nvCxnSpPr>
          <p:cNvPr id="125" name="Straight Connector 124"/>
          <p:cNvCxnSpPr/>
          <p:nvPr/>
        </p:nvCxnSpPr>
        <p:spPr bwMode="gray">
          <a:xfrm>
            <a:off x="-11009856" y="5782843"/>
            <a:ext cx="0" cy="1471863"/>
          </a:xfrm>
          <a:prstGeom prst="line">
            <a:avLst/>
          </a:prstGeom>
          <a:ln w="12700">
            <a:solidFill>
              <a:schemeClr val="accent3"/>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26" name="TextBox 125"/>
          <p:cNvSpPr txBox="1"/>
          <p:nvPr/>
        </p:nvSpPr>
        <p:spPr bwMode="gray">
          <a:xfrm>
            <a:off x="-12259762" y="5863503"/>
            <a:ext cx="1153705" cy="307777"/>
          </a:xfrm>
          <a:prstGeom prst="rect">
            <a:avLst/>
          </a:prstGeom>
          <a:noFill/>
        </p:spPr>
        <p:txBody>
          <a:bodyPr wrap="square" lIns="0" tIns="0" rIns="0" bIns="0" rtlCol="0">
            <a:spAutoFit/>
          </a:bodyPr>
          <a:lstStyle/>
          <a:p>
            <a:pPr marL="0" marR="0" lvl="0" indent="0" algn="r" defTabSz="537667" rtl="0" eaLnBrk="1" fontAlgn="auto" latinLnBrk="0" hangingPunct="1">
              <a:lnSpc>
                <a:spcPct val="100000"/>
              </a:lnSpc>
              <a:spcBef>
                <a:spcPts val="500"/>
              </a:spcBef>
              <a:spcAft>
                <a:spcPts val="0"/>
              </a:spcAft>
              <a:buClrTx/>
              <a:buSzTx/>
              <a:buFontTx/>
              <a:buNone/>
              <a:tabLst/>
              <a:defRPr/>
            </a:pPr>
            <a:r>
              <a:rPr kumimoji="0" lang="en-US" sz="1000" b="0" i="1" u="none" strike="noStrike" kern="1200" cap="none" spc="0" normalizeH="0" baseline="0" noProof="0" dirty="0">
                <a:ln>
                  <a:noFill/>
                </a:ln>
                <a:solidFill>
                  <a:srgbClr val="4F5861"/>
                </a:solidFill>
                <a:effectLst/>
                <a:uLnTx/>
                <a:uFillTx/>
                <a:latin typeface="Verdana"/>
                <a:ea typeface="+mn-ea"/>
                <a:cs typeface="+mn-cs"/>
              </a:rPr>
              <a:t>Signed up for election updates</a:t>
            </a:r>
          </a:p>
        </p:txBody>
      </p:sp>
      <p:sp>
        <p:nvSpPr>
          <p:cNvPr id="127" name="Rectangle 126"/>
          <p:cNvSpPr/>
          <p:nvPr/>
        </p:nvSpPr>
        <p:spPr bwMode="gray">
          <a:xfrm>
            <a:off x="-11011850" y="5810777"/>
            <a:ext cx="778497" cy="170332"/>
          </a:xfrm>
          <a:prstGeom prst="rect">
            <a:avLst/>
          </a:prstGeom>
          <a:solidFill>
            <a:schemeClr val="bg1"/>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28" name="Rectangle 127"/>
          <p:cNvSpPr/>
          <p:nvPr/>
        </p:nvSpPr>
        <p:spPr bwMode="gray">
          <a:xfrm>
            <a:off x="-11011850" y="6023488"/>
            <a:ext cx="1573210" cy="170332"/>
          </a:xfrm>
          <a:prstGeom prst="rect">
            <a:avLst/>
          </a:prstGeom>
          <a:solidFill>
            <a:schemeClr val="accent3"/>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29" name="Text Placeholder 19"/>
          <p:cNvSpPr>
            <a:spLocks noGrp="1"/>
          </p:cNvSpPr>
          <p:nvPr>
            <p:ph type="body" sz="quarter" idx="4294967295"/>
          </p:nvPr>
        </p:nvSpPr>
        <p:spPr bwMode="gray">
          <a:xfrm>
            <a:off x="-10183089" y="5835399"/>
            <a:ext cx="277089" cy="123111"/>
          </a:xfrm>
          <a:prstGeom prst="rect">
            <a:avLst/>
          </a:prstGeom>
        </p:spPr>
        <p:txBody>
          <a:bodyPr/>
          <a:lstStyle/>
          <a:p>
            <a:pPr>
              <a:spcBef>
                <a:spcPts val="500"/>
              </a:spcBef>
            </a:pPr>
            <a:r>
              <a:rPr lang="en-US" sz="800" dirty="0"/>
              <a:t>9%</a:t>
            </a:r>
            <a:endParaRPr lang="en-US" sz="800" i="1" dirty="0"/>
          </a:p>
        </p:txBody>
      </p:sp>
      <p:sp>
        <p:nvSpPr>
          <p:cNvPr id="130" name="Text Placeholder 19"/>
          <p:cNvSpPr>
            <a:spLocks noGrp="1"/>
          </p:cNvSpPr>
          <p:nvPr>
            <p:ph type="body" sz="quarter" idx="4294967295"/>
          </p:nvPr>
        </p:nvSpPr>
        <p:spPr bwMode="gray">
          <a:xfrm>
            <a:off x="-9401129" y="6047098"/>
            <a:ext cx="277089" cy="123111"/>
          </a:xfrm>
          <a:prstGeom prst="rect">
            <a:avLst/>
          </a:prstGeom>
        </p:spPr>
        <p:txBody>
          <a:bodyPr/>
          <a:lstStyle/>
          <a:p>
            <a:pPr>
              <a:spcBef>
                <a:spcPts val="500"/>
              </a:spcBef>
            </a:pPr>
            <a:r>
              <a:rPr lang="en-US" sz="800" dirty="0"/>
              <a:t>18%</a:t>
            </a:r>
            <a:endParaRPr lang="en-US" sz="800" i="1" dirty="0"/>
          </a:p>
        </p:txBody>
      </p:sp>
      <p:sp>
        <p:nvSpPr>
          <p:cNvPr id="131" name="Text Placeholder 19"/>
          <p:cNvSpPr>
            <a:spLocks noGrp="1"/>
          </p:cNvSpPr>
          <p:nvPr>
            <p:ph type="body" sz="quarter" idx="4294967295"/>
          </p:nvPr>
        </p:nvSpPr>
        <p:spPr bwMode="gray">
          <a:xfrm>
            <a:off x="-7409875" y="3696149"/>
            <a:ext cx="624321" cy="184666"/>
          </a:xfrm>
          <a:prstGeom prst="rect">
            <a:avLst/>
          </a:prstGeom>
        </p:spPr>
        <p:txBody>
          <a:bodyPr/>
          <a:lstStyle/>
          <a:p>
            <a:pPr algn="ctr">
              <a:spcBef>
                <a:spcPts val="500"/>
              </a:spcBef>
            </a:pPr>
            <a:r>
              <a:rPr lang="en-US" sz="1200" dirty="0"/>
              <a:t>$</a:t>
            </a:r>
            <a:r>
              <a:rPr lang="en-US" sz="1200" b="1" dirty="0"/>
              <a:t>265</a:t>
            </a:r>
            <a:r>
              <a:rPr lang="en-US" sz="1200" dirty="0"/>
              <a:t>M</a:t>
            </a:r>
          </a:p>
        </p:txBody>
      </p:sp>
      <p:grpSp>
        <p:nvGrpSpPr>
          <p:cNvPr id="132" name="Group 131"/>
          <p:cNvGrpSpPr/>
          <p:nvPr/>
        </p:nvGrpSpPr>
        <p:grpSpPr>
          <a:xfrm>
            <a:off x="-7371148" y="3954568"/>
            <a:ext cx="570018" cy="3114771"/>
            <a:chOff x="7165109" y="5303288"/>
            <a:chExt cx="518198" cy="1454296"/>
          </a:xfrm>
        </p:grpSpPr>
        <p:sp>
          <p:nvSpPr>
            <p:cNvPr id="133" name="Rectangle 132"/>
            <p:cNvSpPr/>
            <p:nvPr/>
          </p:nvSpPr>
          <p:spPr bwMode="gray">
            <a:xfrm>
              <a:off x="7165109" y="6035598"/>
              <a:ext cx="518198" cy="721986"/>
            </a:xfrm>
            <a:prstGeom prst="rect">
              <a:avLst/>
            </a:prstGeom>
            <a:solidFill>
              <a:schemeClr val="accent3"/>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34" name="Rectangle 133"/>
            <p:cNvSpPr/>
            <p:nvPr/>
          </p:nvSpPr>
          <p:spPr bwMode="gray">
            <a:xfrm>
              <a:off x="7165109" y="5303288"/>
              <a:ext cx="518198" cy="732310"/>
            </a:xfrm>
            <a:prstGeom prst="rect">
              <a:avLst/>
            </a:prstGeom>
            <a:solidFill>
              <a:schemeClr val="bg1"/>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grpSp>
      <p:sp>
        <p:nvSpPr>
          <p:cNvPr id="135" name="Text Placeholder 19"/>
          <p:cNvSpPr>
            <a:spLocks noGrp="1"/>
          </p:cNvSpPr>
          <p:nvPr>
            <p:ph type="body" sz="quarter" idx="4294967295"/>
          </p:nvPr>
        </p:nvSpPr>
        <p:spPr bwMode="gray">
          <a:xfrm>
            <a:off x="-8111112" y="5834093"/>
            <a:ext cx="624321" cy="184666"/>
          </a:xfrm>
          <a:prstGeom prst="rect">
            <a:avLst/>
          </a:prstGeom>
        </p:spPr>
        <p:txBody>
          <a:bodyPr/>
          <a:lstStyle/>
          <a:p>
            <a:pPr algn="ctr">
              <a:spcBef>
                <a:spcPts val="500"/>
              </a:spcBef>
            </a:pPr>
            <a:r>
              <a:rPr lang="en-US" sz="1200" dirty="0"/>
              <a:t>$</a:t>
            </a:r>
            <a:r>
              <a:rPr lang="en-US" sz="1200" b="1" dirty="0"/>
              <a:t>88</a:t>
            </a:r>
            <a:r>
              <a:rPr lang="en-US" sz="1200" dirty="0"/>
              <a:t>M</a:t>
            </a:r>
          </a:p>
        </p:txBody>
      </p:sp>
      <p:grpSp>
        <p:nvGrpSpPr>
          <p:cNvPr id="136" name="Group 135"/>
          <p:cNvGrpSpPr/>
          <p:nvPr/>
        </p:nvGrpSpPr>
        <p:grpSpPr>
          <a:xfrm>
            <a:off x="-8072385" y="6066439"/>
            <a:ext cx="570018" cy="1005824"/>
            <a:chOff x="8286107" y="5281712"/>
            <a:chExt cx="518198" cy="1475872"/>
          </a:xfrm>
        </p:grpSpPr>
        <p:sp>
          <p:nvSpPr>
            <p:cNvPr id="137" name="Rectangle 136"/>
            <p:cNvSpPr/>
            <p:nvPr/>
          </p:nvSpPr>
          <p:spPr bwMode="gray">
            <a:xfrm>
              <a:off x="8286107" y="5281712"/>
              <a:ext cx="518198" cy="1220688"/>
            </a:xfrm>
            <a:prstGeom prst="rect">
              <a:avLst/>
            </a:prstGeom>
            <a:solidFill>
              <a:schemeClr val="bg1"/>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38" name="Rectangle 137"/>
            <p:cNvSpPr/>
            <p:nvPr/>
          </p:nvSpPr>
          <p:spPr bwMode="gray">
            <a:xfrm>
              <a:off x="8286107" y="6381086"/>
              <a:ext cx="518198" cy="376498"/>
            </a:xfrm>
            <a:prstGeom prst="rect">
              <a:avLst/>
            </a:prstGeom>
            <a:solidFill>
              <a:schemeClr val="accent3"/>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grpSp>
      <p:cxnSp>
        <p:nvCxnSpPr>
          <p:cNvPr id="139" name="Straight Connector 138"/>
          <p:cNvCxnSpPr/>
          <p:nvPr/>
        </p:nvCxnSpPr>
        <p:spPr bwMode="gray">
          <a:xfrm>
            <a:off x="-8302268" y="7076725"/>
            <a:ext cx="1616984" cy="0"/>
          </a:xfrm>
          <a:prstGeom prst="line">
            <a:avLst/>
          </a:prstGeom>
          <a:ln w="19050">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40" name="Text Placeholder 19"/>
          <p:cNvSpPr>
            <a:spLocks noGrp="1"/>
          </p:cNvSpPr>
          <p:nvPr>
            <p:ph type="body" sz="quarter" idx="4294967295"/>
          </p:nvPr>
        </p:nvSpPr>
        <p:spPr bwMode="gray">
          <a:xfrm>
            <a:off x="-8201378" y="7119304"/>
            <a:ext cx="830971" cy="153888"/>
          </a:xfrm>
          <a:prstGeom prst="rect">
            <a:avLst/>
          </a:prstGeom>
        </p:spPr>
        <p:txBody>
          <a:bodyPr/>
          <a:lstStyle/>
          <a:p>
            <a:pPr algn="ctr">
              <a:spcBef>
                <a:spcPts val="500"/>
              </a:spcBef>
            </a:pPr>
            <a:r>
              <a:rPr lang="en-US" sz="1000" dirty="0"/>
              <a:t>McCain</a:t>
            </a:r>
          </a:p>
        </p:txBody>
      </p:sp>
      <p:sp>
        <p:nvSpPr>
          <p:cNvPr id="141" name="Text Placeholder 19"/>
          <p:cNvSpPr>
            <a:spLocks noGrp="1"/>
          </p:cNvSpPr>
          <p:nvPr>
            <p:ph type="body" sz="quarter" idx="4294967295"/>
          </p:nvPr>
        </p:nvSpPr>
        <p:spPr bwMode="gray">
          <a:xfrm>
            <a:off x="-7485806" y="7117498"/>
            <a:ext cx="830971" cy="153888"/>
          </a:xfrm>
          <a:prstGeom prst="rect">
            <a:avLst/>
          </a:prstGeom>
        </p:spPr>
        <p:txBody>
          <a:bodyPr/>
          <a:lstStyle/>
          <a:p>
            <a:pPr algn="ctr">
              <a:spcBef>
                <a:spcPts val="500"/>
              </a:spcBef>
            </a:pPr>
            <a:r>
              <a:rPr lang="en-US" sz="1000" dirty="0"/>
              <a:t>Obama</a:t>
            </a:r>
          </a:p>
        </p:txBody>
      </p:sp>
      <p:sp>
        <p:nvSpPr>
          <p:cNvPr id="142" name="Oval 141"/>
          <p:cNvSpPr/>
          <p:nvPr/>
        </p:nvSpPr>
        <p:spPr bwMode="gray">
          <a:xfrm>
            <a:off x="-14745592" y="6846607"/>
            <a:ext cx="503398" cy="503398"/>
          </a:xfrm>
          <a:prstGeom prst="ellipse">
            <a:avLst/>
          </a:prstGeom>
          <a:solidFill>
            <a:schemeClr val="bg1"/>
          </a:solidFill>
          <a:ln w="1905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43" name="Oval 142"/>
          <p:cNvSpPr/>
          <p:nvPr/>
        </p:nvSpPr>
        <p:spPr bwMode="gray">
          <a:xfrm rot="10800000">
            <a:off x="-14612437" y="6218729"/>
            <a:ext cx="993127" cy="993127"/>
          </a:xfrm>
          <a:prstGeom prst="ellipse">
            <a:avLst/>
          </a:prstGeom>
          <a:solidFill>
            <a:schemeClr val="bg1"/>
          </a:solidFill>
          <a:ln w="28575">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44" name="Down Arrow 143"/>
          <p:cNvSpPr/>
          <p:nvPr/>
        </p:nvSpPr>
        <p:spPr bwMode="gray">
          <a:xfrm rot="10800000">
            <a:off x="-14298157" y="6304189"/>
            <a:ext cx="377103" cy="788159"/>
          </a:xfrm>
          <a:prstGeom prst="downArrow">
            <a:avLst/>
          </a:prstGeom>
          <a:solidFill>
            <a:schemeClr val="bg2"/>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45" name="TextBox 144"/>
          <p:cNvSpPr txBox="1"/>
          <p:nvPr/>
        </p:nvSpPr>
        <p:spPr bwMode="gray">
          <a:xfrm>
            <a:off x="-14690026" y="6548117"/>
            <a:ext cx="1157725" cy="307777"/>
          </a:xfrm>
          <a:prstGeom prst="rect">
            <a:avLst/>
          </a:prstGeom>
          <a:noFill/>
        </p:spPr>
        <p:txBody>
          <a:bodyPr wrap="square" lIns="0" tIns="0" rIns="0" bIns="0" rtlCol="0">
            <a:sp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2000" b="1" i="0" u="none" strike="noStrike" kern="1200" cap="none" spc="0" normalizeH="0" baseline="0" noProof="0" dirty="0">
                <a:ln>
                  <a:noFill/>
                </a:ln>
                <a:solidFill>
                  <a:srgbClr val="4F5861"/>
                </a:solidFill>
                <a:effectLst/>
                <a:uLnTx/>
                <a:uFillTx/>
                <a:latin typeface="Verdana"/>
                <a:ea typeface="+mn-ea"/>
                <a:cs typeface="+mn-cs"/>
              </a:rPr>
              <a:t>+</a:t>
            </a:r>
            <a:r>
              <a:rPr kumimoji="0" lang="en-US" sz="2000" b="0" i="0" u="none" strike="noStrike" kern="1200" cap="none" spc="0" normalizeH="0" baseline="0" noProof="0" dirty="0">
                <a:ln>
                  <a:noFill/>
                </a:ln>
                <a:solidFill>
                  <a:srgbClr val="4F5861"/>
                </a:solidFill>
                <a:effectLst/>
                <a:uLnTx/>
                <a:uFillTx/>
                <a:latin typeface="Verdana"/>
                <a:ea typeface="+mn-ea"/>
                <a:cs typeface="+mn-cs"/>
              </a:rPr>
              <a:t>24%</a:t>
            </a:r>
            <a:endParaRPr kumimoji="0" lang="en-US" sz="2000" b="0" i="1" u="none" strike="noStrike" kern="1200" cap="none" spc="0" normalizeH="0" baseline="0" noProof="0" dirty="0">
              <a:ln>
                <a:noFill/>
              </a:ln>
              <a:solidFill>
                <a:srgbClr val="4F5861"/>
              </a:solidFill>
              <a:effectLst/>
              <a:uLnTx/>
              <a:uFillTx/>
              <a:latin typeface="Verdana"/>
              <a:ea typeface="+mn-ea"/>
              <a:cs typeface="+mn-cs"/>
            </a:endParaRPr>
          </a:p>
        </p:txBody>
      </p:sp>
      <p:pic>
        <p:nvPicPr>
          <p:cNvPr id="146" name="Picture 2" descr="\\advisory.com\files\Public\Share\ABC Templates and Resources\ABC Art Icons Logos\ABC Modern Icons\Person_Casual_with_comput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4673837" y="6959785"/>
            <a:ext cx="291189" cy="241827"/>
          </a:xfrm>
          <a:prstGeom prst="rect">
            <a:avLst/>
          </a:prstGeom>
          <a:noFill/>
          <a:extLst>
            <a:ext uri="{909E8E84-426E-40dd-AFC4-6F175D3DCCD1}">
              <a14:hiddenFill xmlns="" xmlns:a14="http://schemas.microsoft.com/office/drawing/2010/main">
                <a:solidFill>
                  <a:srgbClr val="FFFFFF"/>
                </a:solidFill>
              </a14:hiddenFill>
            </a:ext>
          </a:extLst>
        </p:spPr>
      </p:pic>
      <p:sp>
        <p:nvSpPr>
          <p:cNvPr id="147" name="TextBox 146"/>
          <p:cNvSpPr txBox="1"/>
          <p:nvPr/>
        </p:nvSpPr>
        <p:spPr bwMode="gray">
          <a:xfrm>
            <a:off x="-12276056" y="6840094"/>
            <a:ext cx="1153705" cy="307777"/>
          </a:xfrm>
          <a:prstGeom prst="rect">
            <a:avLst/>
          </a:prstGeom>
          <a:noFill/>
        </p:spPr>
        <p:txBody>
          <a:bodyPr wrap="square" lIns="0" tIns="0" rIns="0" bIns="0" rtlCol="0">
            <a:spAutoFit/>
          </a:bodyPr>
          <a:lstStyle/>
          <a:p>
            <a:pPr marL="0" marR="0" lvl="0" indent="0" algn="r" defTabSz="537667" rtl="0" eaLnBrk="1" fontAlgn="auto" latinLnBrk="0" hangingPunct="1">
              <a:lnSpc>
                <a:spcPct val="100000"/>
              </a:lnSpc>
              <a:spcBef>
                <a:spcPts val="500"/>
              </a:spcBef>
              <a:spcAft>
                <a:spcPts val="0"/>
              </a:spcAft>
              <a:buClrTx/>
              <a:buSzTx/>
              <a:buFontTx/>
              <a:buNone/>
              <a:tabLst/>
              <a:defRPr/>
            </a:pPr>
            <a:r>
              <a:rPr kumimoji="0" lang="en-US" sz="1000" b="0" i="1" u="none" strike="noStrike" kern="1200" cap="none" spc="0" normalizeH="0" baseline="0" noProof="0" dirty="0">
                <a:ln>
                  <a:noFill/>
                </a:ln>
                <a:solidFill>
                  <a:srgbClr val="4F5861"/>
                </a:solidFill>
                <a:effectLst/>
                <a:uLnTx/>
                <a:uFillTx/>
                <a:latin typeface="Verdana"/>
                <a:ea typeface="+mn-ea"/>
                <a:cs typeface="+mn-cs"/>
              </a:rPr>
              <a:t>Donated money online</a:t>
            </a:r>
          </a:p>
        </p:txBody>
      </p:sp>
      <p:sp>
        <p:nvSpPr>
          <p:cNvPr id="148" name="Rectangle 147"/>
          <p:cNvSpPr/>
          <p:nvPr/>
        </p:nvSpPr>
        <p:spPr bwMode="gray">
          <a:xfrm>
            <a:off x="-11009856" y="6794834"/>
            <a:ext cx="646655" cy="170332"/>
          </a:xfrm>
          <a:prstGeom prst="rect">
            <a:avLst/>
          </a:prstGeom>
          <a:solidFill>
            <a:schemeClr val="bg1"/>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49" name="Rectangle 148"/>
          <p:cNvSpPr/>
          <p:nvPr/>
        </p:nvSpPr>
        <p:spPr bwMode="gray">
          <a:xfrm>
            <a:off x="-11009856" y="7007545"/>
            <a:ext cx="1225776" cy="170332"/>
          </a:xfrm>
          <a:prstGeom prst="rect">
            <a:avLst/>
          </a:prstGeom>
          <a:solidFill>
            <a:schemeClr val="accent3"/>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50" name="Text Placeholder 19"/>
          <p:cNvSpPr>
            <a:spLocks noGrp="1"/>
          </p:cNvSpPr>
          <p:nvPr>
            <p:ph type="body" sz="quarter" idx="4294967295"/>
          </p:nvPr>
        </p:nvSpPr>
        <p:spPr bwMode="gray">
          <a:xfrm>
            <a:off x="-10336395" y="6819456"/>
            <a:ext cx="277089" cy="123111"/>
          </a:xfrm>
          <a:prstGeom prst="rect">
            <a:avLst/>
          </a:prstGeom>
        </p:spPr>
        <p:txBody>
          <a:bodyPr/>
          <a:lstStyle/>
          <a:p>
            <a:pPr>
              <a:spcBef>
                <a:spcPts val="500"/>
              </a:spcBef>
            </a:pPr>
            <a:r>
              <a:rPr lang="en-US" sz="800" dirty="0"/>
              <a:t>6%</a:t>
            </a:r>
            <a:endParaRPr lang="en-US" sz="800" i="1" dirty="0"/>
          </a:p>
        </p:txBody>
      </p:sp>
      <p:sp>
        <p:nvSpPr>
          <p:cNvPr id="151" name="Text Placeholder 19"/>
          <p:cNvSpPr>
            <a:spLocks noGrp="1"/>
          </p:cNvSpPr>
          <p:nvPr>
            <p:ph type="body" sz="quarter" idx="4294967295"/>
          </p:nvPr>
        </p:nvSpPr>
        <p:spPr bwMode="gray">
          <a:xfrm>
            <a:off x="-9760065" y="7031155"/>
            <a:ext cx="277089" cy="123111"/>
          </a:xfrm>
          <a:prstGeom prst="rect">
            <a:avLst/>
          </a:prstGeom>
        </p:spPr>
        <p:txBody>
          <a:bodyPr/>
          <a:lstStyle/>
          <a:p>
            <a:pPr>
              <a:spcBef>
                <a:spcPts val="500"/>
              </a:spcBef>
            </a:pPr>
            <a:r>
              <a:rPr lang="en-US" sz="800" dirty="0"/>
              <a:t>15%</a:t>
            </a:r>
            <a:endParaRPr lang="en-US" sz="800" i="1" dirty="0"/>
          </a:p>
        </p:txBody>
      </p:sp>
      <p:sp>
        <p:nvSpPr>
          <p:cNvPr id="152" name="TextBox 151"/>
          <p:cNvSpPr txBox="1"/>
          <p:nvPr/>
        </p:nvSpPr>
        <p:spPr bwMode="gray">
          <a:xfrm>
            <a:off x="-12236394" y="6326840"/>
            <a:ext cx="1153705" cy="307777"/>
          </a:xfrm>
          <a:prstGeom prst="rect">
            <a:avLst/>
          </a:prstGeom>
          <a:noFill/>
        </p:spPr>
        <p:txBody>
          <a:bodyPr wrap="square" lIns="0" tIns="0" rIns="0" bIns="0" rtlCol="0">
            <a:spAutoFit/>
          </a:bodyPr>
          <a:lstStyle/>
          <a:p>
            <a:pPr marL="0" marR="0" lvl="0" indent="0" algn="r" defTabSz="537667" rtl="0" eaLnBrk="1" fontAlgn="auto" latinLnBrk="0" hangingPunct="1">
              <a:lnSpc>
                <a:spcPct val="100000"/>
              </a:lnSpc>
              <a:spcBef>
                <a:spcPts val="500"/>
              </a:spcBef>
              <a:spcAft>
                <a:spcPts val="0"/>
              </a:spcAft>
              <a:buClrTx/>
              <a:buSzTx/>
              <a:buFontTx/>
              <a:buNone/>
              <a:tabLst/>
              <a:defRPr/>
            </a:pPr>
            <a:r>
              <a:rPr kumimoji="0" lang="en-US" sz="1000" b="0" i="1" u="none" strike="noStrike" kern="1200" cap="none" spc="0" normalizeH="0" baseline="0" noProof="0" dirty="0">
                <a:ln>
                  <a:noFill/>
                </a:ln>
                <a:solidFill>
                  <a:srgbClr val="4F5861"/>
                </a:solidFill>
                <a:effectLst/>
                <a:uLnTx/>
                <a:uFillTx/>
                <a:latin typeface="Verdana"/>
                <a:ea typeface="+mn-ea"/>
                <a:cs typeface="+mn-cs"/>
              </a:rPr>
              <a:t>Signed up for email alerts</a:t>
            </a:r>
          </a:p>
        </p:txBody>
      </p:sp>
      <p:sp>
        <p:nvSpPr>
          <p:cNvPr id="153" name="Rectangle 152"/>
          <p:cNvSpPr/>
          <p:nvPr/>
        </p:nvSpPr>
        <p:spPr bwMode="gray">
          <a:xfrm>
            <a:off x="-11011805" y="6297822"/>
            <a:ext cx="722265" cy="170332"/>
          </a:xfrm>
          <a:prstGeom prst="rect">
            <a:avLst/>
          </a:prstGeom>
          <a:solidFill>
            <a:schemeClr val="bg1"/>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54" name="Rectangle 153"/>
          <p:cNvSpPr/>
          <p:nvPr/>
        </p:nvSpPr>
        <p:spPr bwMode="gray">
          <a:xfrm>
            <a:off x="-11011805" y="6510533"/>
            <a:ext cx="1105805" cy="170332"/>
          </a:xfrm>
          <a:prstGeom prst="rect">
            <a:avLst/>
          </a:prstGeom>
          <a:solidFill>
            <a:schemeClr val="accent3"/>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55" name="Text Placeholder 19"/>
          <p:cNvSpPr>
            <a:spLocks noGrp="1"/>
          </p:cNvSpPr>
          <p:nvPr>
            <p:ph type="body" sz="quarter" idx="4294967295"/>
          </p:nvPr>
        </p:nvSpPr>
        <p:spPr bwMode="gray">
          <a:xfrm>
            <a:off x="-10256749" y="6322444"/>
            <a:ext cx="277089" cy="123111"/>
          </a:xfrm>
          <a:prstGeom prst="rect">
            <a:avLst/>
          </a:prstGeom>
        </p:spPr>
        <p:txBody>
          <a:bodyPr/>
          <a:lstStyle/>
          <a:p>
            <a:pPr>
              <a:spcBef>
                <a:spcPts val="500"/>
              </a:spcBef>
            </a:pPr>
            <a:r>
              <a:rPr lang="en-US" sz="800" dirty="0"/>
              <a:t>8%</a:t>
            </a:r>
            <a:endParaRPr lang="en-US" sz="800" i="1" dirty="0"/>
          </a:p>
        </p:txBody>
      </p:sp>
      <p:sp>
        <p:nvSpPr>
          <p:cNvPr id="156" name="Text Placeholder 19"/>
          <p:cNvSpPr>
            <a:spLocks noGrp="1"/>
          </p:cNvSpPr>
          <p:nvPr>
            <p:ph type="body" sz="quarter" idx="4294967295"/>
          </p:nvPr>
        </p:nvSpPr>
        <p:spPr bwMode="gray">
          <a:xfrm>
            <a:off x="-9853204" y="6534143"/>
            <a:ext cx="277089" cy="123111"/>
          </a:xfrm>
          <a:prstGeom prst="rect">
            <a:avLst/>
          </a:prstGeom>
        </p:spPr>
        <p:txBody>
          <a:bodyPr/>
          <a:lstStyle/>
          <a:p>
            <a:pPr>
              <a:spcBef>
                <a:spcPts val="500"/>
              </a:spcBef>
            </a:pPr>
            <a:r>
              <a:rPr lang="en-US" sz="800" dirty="0"/>
              <a:t>12%</a:t>
            </a:r>
            <a:endParaRPr lang="en-US" sz="800" i="1" dirty="0"/>
          </a:p>
        </p:txBody>
      </p:sp>
      <p:grpSp>
        <p:nvGrpSpPr>
          <p:cNvPr id="157" name="Group 156"/>
          <p:cNvGrpSpPr/>
          <p:nvPr/>
        </p:nvGrpSpPr>
        <p:grpSpPr>
          <a:xfrm>
            <a:off x="-15065191" y="3685324"/>
            <a:ext cx="423088" cy="981597"/>
            <a:chOff x="939983" y="3795942"/>
            <a:chExt cx="423088" cy="981597"/>
          </a:xfrm>
        </p:grpSpPr>
        <p:pic>
          <p:nvPicPr>
            <p:cNvPr id="158" name="Picture 3" descr="\\advisory.com\files\Public\Share\ABC Templates and Resources\ABC Art Icons Logos\ABC Modern Icons\Mone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2346" y="3795942"/>
              <a:ext cx="130725" cy="239132"/>
            </a:xfrm>
            <a:prstGeom prst="rect">
              <a:avLst/>
            </a:prstGeom>
            <a:noFill/>
            <a:extLst>
              <a:ext uri="{909E8E84-426E-40dd-AFC4-6F175D3DCCD1}">
                <a14:hiddenFill xmlns="" xmlns:a14="http://schemas.microsoft.com/office/drawing/2010/main">
                  <a:solidFill>
                    <a:srgbClr val="FFFFFF"/>
                  </a:solidFill>
                </a14:hiddenFill>
              </a:ext>
            </a:extLst>
          </p:spPr>
        </p:pic>
        <p:pic>
          <p:nvPicPr>
            <p:cNvPr id="159" name="Picture 2" descr="\\advisory.com\files\Public\Share\ABC Templates and Resources\ABC Art Icons Logos\ABC Modern Icons\Stick_Exec_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983" y="3907070"/>
              <a:ext cx="327878" cy="870469"/>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160" name="Group 159"/>
          <p:cNvGrpSpPr/>
          <p:nvPr/>
        </p:nvGrpSpPr>
        <p:grpSpPr>
          <a:xfrm>
            <a:off x="-13903154" y="3734411"/>
            <a:ext cx="197375" cy="457923"/>
            <a:chOff x="939983" y="3795942"/>
            <a:chExt cx="423088" cy="981597"/>
          </a:xfrm>
        </p:grpSpPr>
        <p:pic>
          <p:nvPicPr>
            <p:cNvPr id="161" name="Picture 3" descr="\\advisory.com\files\Public\Share\ABC Templates and Resources\ABC Art Icons Logos\ABC Modern Icons\Mone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2346" y="3795942"/>
              <a:ext cx="130725" cy="239132"/>
            </a:xfrm>
            <a:prstGeom prst="rect">
              <a:avLst/>
            </a:prstGeom>
            <a:noFill/>
            <a:extLst>
              <a:ext uri="{909E8E84-426E-40dd-AFC4-6F175D3DCCD1}">
                <a14:hiddenFill xmlns="" xmlns:a14="http://schemas.microsoft.com/office/drawing/2010/main">
                  <a:solidFill>
                    <a:srgbClr val="FFFFFF"/>
                  </a:solidFill>
                </a14:hiddenFill>
              </a:ext>
            </a:extLst>
          </p:spPr>
        </p:pic>
        <p:pic>
          <p:nvPicPr>
            <p:cNvPr id="162" name="Picture 2" descr="\\advisory.com\files\Public\Share\ABC Templates and Resources\ABC Art Icons Logos\ABC Modern Icons\Stick_Exec_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983" y="3907070"/>
              <a:ext cx="327878" cy="870469"/>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163" name="Group 162"/>
          <p:cNvGrpSpPr/>
          <p:nvPr/>
        </p:nvGrpSpPr>
        <p:grpSpPr>
          <a:xfrm>
            <a:off x="-13697515" y="3734411"/>
            <a:ext cx="197375" cy="457923"/>
            <a:chOff x="939983" y="3795942"/>
            <a:chExt cx="423088" cy="981597"/>
          </a:xfrm>
        </p:grpSpPr>
        <p:pic>
          <p:nvPicPr>
            <p:cNvPr id="164" name="Picture 3" descr="\\advisory.com\files\Public\Share\ABC Templates and Resources\ABC Art Icons Logos\ABC Modern Icons\Mone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2346" y="3795942"/>
              <a:ext cx="130725" cy="239132"/>
            </a:xfrm>
            <a:prstGeom prst="rect">
              <a:avLst/>
            </a:prstGeom>
            <a:noFill/>
            <a:extLst>
              <a:ext uri="{909E8E84-426E-40dd-AFC4-6F175D3DCCD1}">
                <a14:hiddenFill xmlns="" xmlns:a14="http://schemas.microsoft.com/office/drawing/2010/main">
                  <a:solidFill>
                    <a:srgbClr val="FFFFFF"/>
                  </a:solidFill>
                </a14:hiddenFill>
              </a:ext>
            </a:extLst>
          </p:spPr>
        </p:pic>
        <p:pic>
          <p:nvPicPr>
            <p:cNvPr id="165" name="Picture 2" descr="\\advisory.com\files\Public\Share\ABC Templates and Resources\ABC Art Icons Logos\ABC Modern Icons\Stick_Exec_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983" y="3907070"/>
              <a:ext cx="327878" cy="870469"/>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166" name="Group 165"/>
          <p:cNvGrpSpPr/>
          <p:nvPr/>
        </p:nvGrpSpPr>
        <p:grpSpPr>
          <a:xfrm>
            <a:off x="-13494983" y="3734411"/>
            <a:ext cx="197375" cy="457923"/>
            <a:chOff x="939983" y="3795942"/>
            <a:chExt cx="423088" cy="981597"/>
          </a:xfrm>
        </p:grpSpPr>
        <p:pic>
          <p:nvPicPr>
            <p:cNvPr id="167" name="Picture 3" descr="\\advisory.com\files\Public\Share\ABC Templates and Resources\ABC Art Icons Logos\ABC Modern Icons\Mone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2346" y="3795942"/>
              <a:ext cx="130725" cy="239132"/>
            </a:xfrm>
            <a:prstGeom prst="rect">
              <a:avLst/>
            </a:prstGeom>
            <a:noFill/>
            <a:extLst>
              <a:ext uri="{909E8E84-426E-40dd-AFC4-6F175D3DCCD1}">
                <a14:hiddenFill xmlns="" xmlns:a14="http://schemas.microsoft.com/office/drawing/2010/main">
                  <a:solidFill>
                    <a:srgbClr val="FFFFFF"/>
                  </a:solidFill>
                </a14:hiddenFill>
              </a:ext>
            </a:extLst>
          </p:spPr>
        </p:pic>
        <p:pic>
          <p:nvPicPr>
            <p:cNvPr id="168" name="Picture 2" descr="\\advisory.com\files\Public\Share\ABC Templates and Resources\ABC Art Icons Logos\ABC Modern Icons\Stick_Exec_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983" y="3907070"/>
              <a:ext cx="327878" cy="870469"/>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169" name="Group 168"/>
          <p:cNvGrpSpPr/>
          <p:nvPr/>
        </p:nvGrpSpPr>
        <p:grpSpPr>
          <a:xfrm>
            <a:off x="-13297608" y="3734411"/>
            <a:ext cx="197375" cy="457923"/>
            <a:chOff x="939983" y="3795942"/>
            <a:chExt cx="423088" cy="981597"/>
          </a:xfrm>
        </p:grpSpPr>
        <p:pic>
          <p:nvPicPr>
            <p:cNvPr id="170" name="Picture 3" descr="\\advisory.com\files\Public\Share\ABC Templates and Resources\ABC Art Icons Logos\ABC Modern Icons\Mone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2346" y="3795942"/>
              <a:ext cx="130725" cy="239132"/>
            </a:xfrm>
            <a:prstGeom prst="rect">
              <a:avLst/>
            </a:prstGeom>
            <a:noFill/>
            <a:extLst>
              <a:ext uri="{909E8E84-426E-40dd-AFC4-6F175D3DCCD1}">
                <a14:hiddenFill xmlns="" xmlns:a14="http://schemas.microsoft.com/office/drawing/2010/main">
                  <a:solidFill>
                    <a:srgbClr val="FFFFFF"/>
                  </a:solidFill>
                </a14:hiddenFill>
              </a:ext>
            </a:extLst>
          </p:spPr>
        </p:pic>
        <p:pic>
          <p:nvPicPr>
            <p:cNvPr id="171" name="Picture 2" descr="\\advisory.com\files\Public\Share\ABC Templates and Resources\ABC Art Icons Logos\ABC Modern Icons\Stick_Exec_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983" y="3907070"/>
              <a:ext cx="327878" cy="870469"/>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172" name="Group 171"/>
          <p:cNvGrpSpPr/>
          <p:nvPr/>
        </p:nvGrpSpPr>
        <p:grpSpPr>
          <a:xfrm>
            <a:off x="-13905772" y="4203608"/>
            <a:ext cx="197375" cy="457923"/>
            <a:chOff x="939983" y="3795942"/>
            <a:chExt cx="423088" cy="981597"/>
          </a:xfrm>
        </p:grpSpPr>
        <p:pic>
          <p:nvPicPr>
            <p:cNvPr id="173" name="Picture 3" descr="\\advisory.com\files\Public\Share\ABC Templates and Resources\ABC Art Icons Logos\ABC Modern Icons\Mone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2346" y="3795942"/>
              <a:ext cx="130725" cy="239132"/>
            </a:xfrm>
            <a:prstGeom prst="rect">
              <a:avLst/>
            </a:prstGeom>
            <a:noFill/>
            <a:extLst>
              <a:ext uri="{909E8E84-426E-40dd-AFC4-6F175D3DCCD1}">
                <a14:hiddenFill xmlns="" xmlns:a14="http://schemas.microsoft.com/office/drawing/2010/main">
                  <a:solidFill>
                    <a:srgbClr val="FFFFFF"/>
                  </a:solidFill>
                </a14:hiddenFill>
              </a:ext>
            </a:extLst>
          </p:spPr>
        </p:pic>
        <p:pic>
          <p:nvPicPr>
            <p:cNvPr id="174" name="Picture 2" descr="\\advisory.com\files\Public\Share\ABC Templates and Resources\ABC Art Icons Logos\ABC Modern Icons\Stick_Exec_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983" y="3907070"/>
              <a:ext cx="327878" cy="870469"/>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175" name="Group 174"/>
          <p:cNvGrpSpPr/>
          <p:nvPr/>
        </p:nvGrpSpPr>
        <p:grpSpPr>
          <a:xfrm>
            <a:off x="-13700133" y="4203608"/>
            <a:ext cx="197375" cy="457923"/>
            <a:chOff x="939983" y="3795942"/>
            <a:chExt cx="423088" cy="981597"/>
          </a:xfrm>
        </p:grpSpPr>
        <p:pic>
          <p:nvPicPr>
            <p:cNvPr id="176" name="Picture 3" descr="\\advisory.com\files\Public\Share\ABC Templates and Resources\ABC Art Icons Logos\ABC Modern Icons\Mone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2346" y="3795942"/>
              <a:ext cx="130725" cy="239132"/>
            </a:xfrm>
            <a:prstGeom prst="rect">
              <a:avLst/>
            </a:prstGeom>
            <a:noFill/>
            <a:extLst>
              <a:ext uri="{909E8E84-426E-40dd-AFC4-6F175D3DCCD1}">
                <a14:hiddenFill xmlns="" xmlns:a14="http://schemas.microsoft.com/office/drawing/2010/main">
                  <a:solidFill>
                    <a:srgbClr val="FFFFFF"/>
                  </a:solidFill>
                </a14:hiddenFill>
              </a:ext>
            </a:extLst>
          </p:spPr>
        </p:pic>
        <p:pic>
          <p:nvPicPr>
            <p:cNvPr id="177" name="Picture 2" descr="\\advisory.com\files\Public\Share\ABC Templates and Resources\ABC Art Icons Logos\ABC Modern Icons\Stick_Exec_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983" y="3907070"/>
              <a:ext cx="327878" cy="870469"/>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178" name="Group 177"/>
          <p:cNvGrpSpPr/>
          <p:nvPr/>
        </p:nvGrpSpPr>
        <p:grpSpPr>
          <a:xfrm>
            <a:off x="-13497601" y="4203608"/>
            <a:ext cx="197375" cy="457923"/>
            <a:chOff x="939983" y="3795942"/>
            <a:chExt cx="423088" cy="981597"/>
          </a:xfrm>
        </p:grpSpPr>
        <p:pic>
          <p:nvPicPr>
            <p:cNvPr id="179" name="Picture 3" descr="\\advisory.com\files\Public\Share\ABC Templates and Resources\ABC Art Icons Logos\ABC Modern Icons\Mone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2346" y="3795942"/>
              <a:ext cx="130725" cy="239132"/>
            </a:xfrm>
            <a:prstGeom prst="rect">
              <a:avLst/>
            </a:prstGeom>
            <a:noFill/>
            <a:extLst>
              <a:ext uri="{909E8E84-426E-40dd-AFC4-6F175D3DCCD1}">
                <a14:hiddenFill xmlns="" xmlns:a14="http://schemas.microsoft.com/office/drawing/2010/main">
                  <a:solidFill>
                    <a:srgbClr val="FFFFFF"/>
                  </a:solidFill>
                </a14:hiddenFill>
              </a:ext>
            </a:extLst>
          </p:spPr>
        </p:pic>
        <p:pic>
          <p:nvPicPr>
            <p:cNvPr id="180" name="Picture 2" descr="\\advisory.com\files\Public\Share\ABC Templates and Resources\ABC Art Icons Logos\ABC Modern Icons\Stick_Exec_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983" y="3907070"/>
              <a:ext cx="327878" cy="870469"/>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181" name="Group 180"/>
          <p:cNvGrpSpPr/>
          <p:nvPr/>
        </p:nvGrpSpPr>
        <p:grpSpPr>
          <a:xfrm>
            <a:off x="-13300226" y="4203608"/>
            <a:ext cx="197375" cy="457923"/>
            <a:chOff x="939983" y="3795942"/>
            <a:chExt cx="423088" cy="981597"/>
          </a:xfrm>
        </p:grpSpPr>
        <p:pic>
          <p:nvPicPr>
            <p:cNvPr id="182" name="Picture 3" descr="\\advisory.com\files\Public\Share\ABC Templates and Resources\ABC Art Icons Logos\ABC Modern Icons\Mone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2346" y="3795942"/>
              <a:ext cx="130725" cy="239132"/>
            </a:xfrm>
            <a:prstGeom prst="rect">
              <a:avLst/>
            </a:prstGeom>
            <a:noFill/>
            <a:extLst>
              <a:ext uri="{909E8E84-426E-40dd-AFC4-6F175D3DCCD1}">
                <a14:hiddenFill xmlns="" xmlns:a14="http://schemas.microsoft.com/office/drawing/2010/main">
                  <a:solidFill>
                    <a:srgbClr val="FFFFFF"/>
                  </a:solidFill>
                </a14:hiddenFill>
              </a:ext>
            </a:extLst>
          </p:spPr>
        </p:pic>
        <p:pic>
          <p:nvPicPr>
            <p:cNvPr id="183" name="Picture 2" descr="\\advisory.com\files\Public\Share\ABC Templates and Resources\ABC Art Icons Logos\ABC Modern Icons\Stick_Exec_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983" y="3907070"/>
              <a:ext cx="327878" cy="870469"/>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184" name="TextBox 183"/>
          <p:cNvSpPr txBox="1"/>
          <p:nvPr/>
        </p:nvSpPr>
        <p:spPr bwMode="gray">
          <a:xfrm>
            <a:off x="-12537440" y="5149580"/>
            <a:ext cx="3779519" cy="184666"/>
          </a:xfrm>
          <a:prstGeom prst="rect">
            <a:avLst/>
          </a:prstGeom>
          <a:noFill/>
        </p:spPr>
        <p:txBody>
          <a:bodyPr wrap="square" lIns="0" tIns="0" rIns="0" bIns="0" rtlCol="0">
            <a:sp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1200" b="0" i="0" u="none" strike="noStrike" kern="1200" cap="none" spc="0" normalizeH="0" baseline="0" noProof="0" dirty="0">
                <a:ln>
                  <a:noFill/>
                </a:ln>
                <a:solidFill>
                  <a:srgbClr val="4F5861"/>
                </a:solidFill>
                <a:effectLst/>
                <a:uLnTx/>
                <a:uFillTx/>
                <a:latin typeface="Verdana"/>
                <a:ea typeface="+mn-ea"/>
                <a:cs typeface="+mn-cs"/>
              </a:rPr>
              <a:t>Voter Activity</a:t>
            </a:r>
            <a:endParaRPr kumimoji="0" lang="en-US" sz="1000" b="0" i="1" u="none" strike="noStrike" kern="1200" cap="none" spc="0" normalizeH="0" baseline="0" noProof="0" dirty="0">
              <a:ln>
                <a:noFill/>
              </a:ln>
              <a:solidFill>
                <a:srgbClr val="4F5861"/>
              </a:solidFill>
              <a:effectLst/>
              <a:uLnTx/>
              <a:uFillTx/>
              <a:latin typeface="Verdana"/>
              <a:ea typeface="+mn-ea"/>
              <a:cs typeface="+mn-cs"/>
            </a:endParaRPr>
          </a:p>
        </p:txBody>
      </p:sp>
      <p:pic>
        <p:nvPicPr>
          <p:cNvPr id="185" name="Picture 2" descr="https://upload.wikimedia.org/wikipedia/en/thumb/b/b4/Obama_logomark.svg/1024px-Obama_logomark.sv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33072" y="2516478"/>
            <a:ext cx="676347" cy="676347"/>
          </a:xfrm>
          <a:prstGeom prst="rect">
            <a:avLst/>
          </a:prstGeom>
          <a:noFill/>
          <a:extLst>
            <a:ext uri="{909E8E84-426E-40dd-AFC4-6F175D3DCCD1}">
              <a14:hiddenFill xmlns="" xmlns:a14="http://schemas.microsoft.com/office/drawing/2010/main">
                <a:solidFill>
                  <a:srgbClr val="FFFFFF"/>
                </a:solidFill>
              </a14:hiddenFill>
            </a:ext>
          </a:extLst>
        </p:spPr>
      </p:pic>
      <p:sp>
        <p:nvSpPr>
          <p:cNvPr id="186" name="TextBox 185"/>
          <p:cNvSpPr txBox="1"/>
          <p:nvPr/>
        </p:nvSpPr>
        <p:spPr bwMode="gray">
          <a:xfrm>
            <a:off x="-12536025" y="3434106"/>
            <a:ext cx="3779519" cy="184666"/>
          </a:xfrm>
          <a:prstGeom prst="rect">
            <a:avLst/>
          </a:prstGeom>
          <a:noFill/>
        </p:spPr>
        <p:txBody>
          <a:bodyPr wrap="square" lIns="0" tIns="0" rIns="0" bIns="0" rtlCol="0">
            <a:sp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1200" b="0" i="0" u="none" strike="noStrike" kern="1200" cap="none" spc="0" normalizeH="0" baseline="0" noProof="0" dirty="0">
                <a:ln>
                  <a:noFill/>
                </a:ln>
                <a:solidFill>
                  <a:srgbClr val="4F5861"/>
                </a:solidFill>
                <a:effectLst/>
                <a:uLnTx/>
                <a:uFillTx/>
                <a:latin typeface="Verdana"/>
                <a:ea typeface="+mn-ea"/>
                <a:cs typeface="+mn-cs"/>
              </a:rPr>
              <a:t>Digital Campaign Strategy</a:t>
            </a:r>
            <a:endParaRPr kumimoji="0" lang="en-US" sz="1000" b="0" i="1" u="none" strike="noStrike" kern="1200" cap="none" spc="0" normalizeH="0" baseline="0" noProof="0" dirty="0">
              <a:ln>
                <a:noFill/>
              </a:ln>
              <a:solidFill>
                <a:srgbClr val="4F5861"/>
              </a:solidFill>
              <a:effectLst/>
              <a:uLnTx/>
              <a:uFillTx/>
              <a:latin typeface="Verdana"/>
              <a:ea typeface="+mn-ea"/>
              <a:cs typeface="+mn-cs"/>
            </a:endParaRPr>
          </a:p>
        </p:txBody>
      </p:sp>
      <p:sp>
        <p:nvSpPr>
          <p:cNvPr id="187" name="Right Arrow 186"/>
          <p:cNvSpPr/>
          <p:nvPr/>
        </p:nvSpPr>
        <p:spPr bwMode="gray">
          <a:xfrm>
            <a:off x="-14485287" y="4066953"/>
            <a:ext cx="419604" cy="294952"/>
          </a:xfrm>
          <a:prstGeom prst="rightArrow">
            <a:avLst/>
          </a:prstGeom>
          <a:solidFill>
            <a:schemeClr val="bg1"/>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88" name="TextBox 187"/>
          <p:cNvSpPr txBox="1"/>
          <p:nvPr/>
        </p:nvSpPr>
        <p:spPr bwMode="gray">
          <a:xfrm>
            <a:off x="-11401440" y="2593206"/>
            <a:ext cx="2279024" cy="461665"/>
          </a:xfrm>
          <a:prstGeom prst="rect">
            <a:avLst/>
          </a:prstGeom>
          <a:noFill/>
        </p:spPr>
        <p:txBody>
          <a:bodyPr wrap="square" lIns="0" tIns="0" rIns="0" bIns="0" rtlCol="0">
            <a:spAutoFit/>
          </a:bodyPr>
          <a:lstStyle/>
          <a:p>
            <a:pPr marL="0" marR="0" lvl="0" indent="0" algn="l" defTabSz="537667" rtl="0" eaLnBrk="1" fontAlgn="auto" latinLnBrk="0" hangingPunct="1">
              <a:lnSpc>
                <a:spcPct val="100000"/>
              </a:lnSpc>
              <a:spcBef>
                <a:spcPts val="500"/>
              </a:spcBef>
              <a:spcAft>
                <a:spcPts val="0"/>
              </a:spcAft>
              <a:buClrTx/>
              <a:buSzTx/>
              <a:buFontTx/>
              <a:buNone/>
              <a:tabLst/>
              <a:defRPr/>
            </a:pPr>
            <a:r>
              <a:rPr kumimoji="0" lang="en-US" sz="1000" b="0" i="1" u="none" strike="noStrike" kern="1200" cap="none" spc="0" normalizeH="0" baseline="0" noProof="0" dirty="0">
                <a:ln>
                  <a:noFill/>
                </a:ln>
                <a:solidFill>
                  <a:srgbClr val="4F5861"/>
                </a:solidFill>
                <a:effectLst/>
                <a:uLnTx/>
                <a:uFillTx/>
                <a:latin typeface="Verdana"/>
                <a:ea typeface="+mn-ea"/>
                <a:cs typeface="+mn-cs"/>
              </a:rPr>
              <a:t>Obama campaign hires Facebook cofounder Chris Hughes to run digital/online strategy </a:t>
            </a:r>
          </a:p>
        </p:txBody>
      </p:sp>
      <p:sp>
        <p:nvSpPr>
          <p:cNvPr id="189" name="Text Placeholder 19"/>
          <p:cNvSpPr>
            <a:spLocks noGrp="1"/>
          </p:cNvSpPr>
          <p:nvPr>
            <p:ph type="body" sz="quarter" idx="4294967295"/>
          </p:nvPr>
        </p:nvSpPr>
        <p:spPr bwMode="gray">
          <a:xfrm>
            <a:off x="-15208243" y="4759108"/>
            <a:ext cx="624321" cy="153888"/>
          </a:xfrm>
          <a:prstGeom prst="rect">
            <a:avLst/>
          </a:prstGeom>
        </p:spPr>
        <p:txBody>
          <a:bodyPr/>
          <a:lstStyle/>
          <a:p>
            <a:pPr algn="ctr">
              <a:spcBef>
                <a:spcPts val="500"/>
              </a:spcBef>
            </a:pPr>
            <a:r>
              <a:rPr lang="en-US" sz="1000" i="1" dirty="0"/>
              <a:t>Before</a:t>
            </a:r>
          </a:p>
        </p:txBody>
      </p:sp>
      <p:sp>
        <p:nvSpPr>
          <p:cNvPr id="190" name="Text Placeholder 19"/>
          <p:cNvSpPr>
            <a:spLocks noGrp="1"/>
          </p:cNvSpPr>
          <p:nvPr>
            <p:ph type="body" sz="quarter" idx="4294967295"/>
          </p:nvPr>
        </p:nvSpPr>
        <p:spPr bwMode="gray">
          <a:xfrm>
            <a:off x="-13830159" y="4759108"/>
            <a:ext cx="624321" cy="153888"/>
          </a:xfrm>
          <a:prstGeom prst="rect">
            <a:avLst/>
          </a:prstGeom>
        </p:spPr>
        <p:txBody>
          <a:bodyPr/>
          <a:lstStyle/>
          <a:p>
            <a:pPr algn="ctr">
              <a:spcBef>
                <a:spcPts val="500"/>
              </a:spcBef>
            </a:pPr>
            <a:r>
              <a:rPr lang="en-US" sz="1000" i="1" dirty="0"/>
              <a:t>After</a:t>
            </a:r>
          </a:p>
        </p:txBody>
      </p:sp>
      <p:sp>
        <p:nvSpPr>
          <p:cNvPr id="191" name="Down Arrow 190"/>
          <p:cNvSpPr/>
          <p:nvPr/>
        </p:nvSpPr>
        <p:spPr bwMode="gray">
          <a:xfrm>
            <a:off x="-10846770" y="4541056"/>
            <a:ext cx="408339" cy="515007"/>
          </a:xfrm>
          <a:prstGeom prst="downArrow">
            <a:avLst/>
          </a:prstGeom>
          <a:solidFill>
            <a:schemeClr val="bg1"/>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pic>
        <p:nvPicPr>
          <p:cNvPr id="192" name="Picture 2" descr="\\advisory.com\files\Public\Share\ABC Templates and Resources\ABC Art Icons Logos\ABC Modern Icons\Data_analytics.png"/>
          <p:cNvPicPr>
            <a:picLocks noChangeAspect="1" noChangeArrowheads="1"/>
          </p:cNvPicPr>
          <p:nvPr/>
        </p:nvPicPr>
        <p:blipFill>
          <a:blip r:embed="rId7">
            <a:grayscl/>
            <a:extLst>
              <a:ext uri="{28A0092B-C50C-407E-A947-70E740481C1C}">
                <a14:useLocalDpi xmlns:a14="http://schemas.microsoft.com/office/drawing/2010/main" val="0"/>
              </a:ext>
            </a:extLst>
          </a:blip>
          <a:srcRect/>
          <a:stretch>
            <a:fillRect/>
          </a:stretch>
        </p:blipFill>
        <p:spPr bwMode="auto">
          <a:xfrm>
            <a:off x="-12200398" y="3700464"/>
            <a:ext cx="291356" cy="202979"/>
          </a:xfrm>
          <a:prstGeom prst="rect">
            <a:avLst/>
          </a:prstGeom>
          <a:noFill/>
          <a:extLst>
            <a:ext uri="{909E8E84-426E-40dd-AFC4-6F175D3DCCD1}">
              <a14:hiddenFill xmlns="" xmlns:a14="http://schemas.microsoft.com/office/drawing/2010/main">
                <a:solidFill>
                  <a:srgbClr val="FFFFFF"/>
                </a:solidFill>
              </a14:hiddenFill>
            </a:ext>
          </a:extLst>
        </p:spPr>
      </p:pic>
      <p:sp>
        <p:nvSpPr>
          <p:cNvPr id="193" name="TextBox 192"/>
          <p:cNvSpPr txBox="1"/>
          <p:nvPr/>
        </p:nvSpPr>
        <p:spPr bwMode="gray">
          <a:xfrm>
            <a:off x="-11706993" y="3746408"/>
            <a:ext cx="3115896" cy="153888"/>
          </a:xfrm>
          <a:prstGeom prst="rect">
            <a:avLst/>
          </a:prstGeom>
          <a:noFill/>
        </p:spPr>
        <p:txBody>
          <a:bodyPr wrap="square" lIns="0" tIns="0" rIns="0" bIns="0" rtlCol="0">
            <a:spAutoFit/>
          </a:bodyPr>
          <a:lstStyle/>
          <a:p>
            <a:pPr marL="0" marR="0" lvl="0" indent="0" algn="l" defTabSz="537667" rtl="0" eaLnBrk="1" fontAlgn="auto" latinLnBrk="0" hangingPunct="1">
              <a:lnSpc>
                <a:spcPct val="100000"/>
              </a:lnSpc>
              <a:spcBef>
                <a:spcPts val="500"/>
              </a:spcBef>
              <a:spcAft>
                <a:spcPts val="0"/>
              </a:spcAft>
              <a:buClrTx/>
              <a:buSzTx/>
              <a:buFontTx/>
              <a:buNone/>
              <a:tabLst/>
              <a:defRPr/>
            </a:pPr>
            <a:r>
              <a:rPr kumimoji="0" lang="en-US" sz="1000" b="0" i="0" u="none" strike="noStrike" kern="1200" cap="none" spc="0" normalizeH="0" baseline="0" noProof="0" dirty="0">
                <a:ln>
                  <a:noFill/>
                </a:ln>
                <a:solidFill>
                  <a:srgbClr val="4F5861"/>
                </a:solidFill>
                <a:effectLst/>
                <a:uLnTx/>
                <a:uFillTx/>
                <a:latin typeface="Verdana"/>
                <a:ea typeface="+mn-ea"/>
                <a:cs typeface="+mn-cs"/>
              </a:rPr>
              <a:t>Intensive data collection and analysis</a:t>
            </a:r>
          </a:p>
        </p:txBody>
      </p:sp>
      <p:sp>
        <p:nvSpPr>
          <p:cNvPr id="194" name="TextBox 193"/>
          <p:cNvSpPr txBox="1"/>
          <p:nvPr/>
        </p:nvSpPr>
        <p:spPr bwMode="gray">
          <a:xfrm>
            <a:off x="-11706993" y="4079784"/>
            <a:ext cx="3115896" cy="153888"/>
          </a:xfrm>
          <a:prstGeom prst="rect">
            <a:avLst/>
          </a:prstGeom>
          <a:noFill/>
        </p:spPr>
        <p:txBody>
          <a:bodyPr wrap="square" lIns="0" tIns="0" rIns="0" bIns="0" rtlCol="0">
            <a:spAutoFit/>
          </a:bodyPr>
          <a:lstStyle/>
          <a:p>
            <a:pPr marL="0" marR="0" lvl="0" indent="0" algn="l" defTabSz="537667" rtl="0" eaLnBrk="1" fontAlgn="auto" latinLnBrk="0" hangingPunct="1">
              <a:lnSpc>
                <a:spcPct val="100000"/>
              </a:lnSpc>
              <a:spcBef>
                <a:spcPts val="500"/>
              </a:spcBef>
              <a:spcAft>
                <a:spcPts val="0"/>
              </a:spcAft>
              <a:buClrTx/>
              <a:buSzTx/>
              <a:buFontTx/>
              <a:buNone/>
              <a:tabLst/>
              <a:defRPr/>
            </a:pPr>
            <a:r>
              <a:rPr kumimoji="0" lang="en-US" sz="1000" b="0" i="0" u="none" strike="noStrike" kern="1200" cap="none" spc="0" normalizeH="0" baseline="0" noProof="0" dirty="0">
                <a:ln>
                  <a:noFill/>
                </a:ln>
                <a:solidFill>
                  <a:srgbClr val="4F5861"/>
                </a:solidFill>
                <a:effectLst/>
                <a:uLnTx/>
                <a:uFillTx/>
                <a:latin typeface="Verdana"/>
                <a:ea typeface="+mn-ea"/>
                <a:cs typeface="+mn-cs"/>
              </a:rPr>
              <a:t>Intensive direct mail outreach</a:t>
            </a:r>
          </a:p>
        </p:txBody>
      </p:sp>
      <p:sp>
        <p:nvSpPr>
          <p:cNvPr id="195" name="TextBox 194"/>
          <p:cNvSpPr txBox="1"/>
          <p:nvPr/>
        </p:nvSpPr>
        <p:spPr bwMode="gray">
          <a:xfrm>
            <a:off x="-11706993" y="4428400"/>
            <a:ext cx="3115896" cy="153888"/>
          </a:xfrm>
          <a:prstGeom prst="rect">
            <a:avLst/>
          </a:prstGeom>
          <a:noFill/>
        </p:spPr>
        <p:txBody>
          <a:bodyPr wrap="square" lIns="0" tIns="0" rIns="0" bIns="0" rtlCol="0">
            <a:spAutoFit/>
          </a:bodyPr>
          <a:lstStyle/>
          <a:p>
            <a:pPr marL="0" marR="0" lvl="0" indent="0" algn="l" defTabSz="537667" rtl="0" eaLnBrk="1" fontAlgn="auto" latinLnBrk="0" hangingPunct="1">
              <a:lnSpc>
                <a:spcPct val="100000"/>
              </a:lnSpc>
              <a:spcBef>
                <a:spcPts val="500"/>
              </a:spcBef>
              <a:spcAft>
                <a:spcPts val="0"/>
              </a:spcAft>
              <a:buClrTx/>
              <a:buSzTx/>
              <a:buFontTx/>
              <a:buNone/>
              <a:tabLst/>
              <a:defRPr/>
            </a:pPr>
            <a:r>
              <a:rPr kumimoji="0" lang="en-US" sz="1000" b="0" i="0" u="none" strike="noStrike" kern="1200" cap="none" spc="0" normalizeH="0" baseline="0" noProof="0" dirty="0">
                <a:ln>
                  <a:noFill/>
                </a:ln>
                <a:solidFill>
                  <a:srgbClr val="4F5861"/>
                </a:solidFill>
                <a:effectLst/>
                <a:uLnTx/>
                <a:uFillTx/>
                <a:latin typeface="Verdana"/>
                <a:ea typeface="+mn-ea"/>
                <a:cs typeface="+mn-cs"/>
              </a:rPr>
              <a:t>Broad mix of paper and digital media</a:t>
            </a:r>
          </a:p>
        </p:txBody>
      </p:sp>
      <p:pic>
        <p:nvPicPr>
          <p:cNvPr id="196" name="Picture 3" descr="\\advisory.com\files\Public\Share\ABC Templates and Resources\ABC Art Icons Logos\ABC Modern Icons\Email.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181421" y="4058470"/>
            <a:ext cx="291357" cy="211719"/>
          </a:xfrm>
          <a:prstGeom prst="rect">
            <a:avLst/>
          </a:prstGeom>
          <a:noFill/>
          <a:extLst>
            <a:ext uri="{909E8E84-426E-40dd-AFC4-6F175D3DCCD1}">
              <a14:hiddenFill xmlns="" xmlns:a14="http://schemas.microsoft.com/office/drawing/2010/main">
                <a:solidFill>
                  <a:srgbClr val="FFFFFF"/>
                </a:solidFill>
              </a14:hiddenFill>
            </a:ext>
          </a:extLst>
        </p:spPr>
      </p:pic>
      <p:pic>
        <p:nvPicPr>
          <p:cNvPr id="197" name="Picture 5" descr="\\advisory.com\files\Public\Share\ABC Templates and Resources\ABC Art Icons Logos\ABC Modern Icons\Megaphone.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175372" y="4400201"/>
            <a:ext cx="320493" cy="258532"/>
          </a:xfrm>
          <a:prstGeom prst="rect">
            <a:avLst/>
          </a:prstGeom>
          <a:noFill/>
          <a:extLst>
            <a:ext uri="{909E8E84-426E-40dd-AFC4-6F175D3DCCD1}">
              <a14:hiddenFill xmlns="" xmlns:a14="http://schemas.microsoft.com/office/drawing/2010/main">
                <a:solidFill>
                  <a:srgbClr val="FFFFFF"/>
                </a:solidFill>
              </a14:hiddenFill>
            </a:ext>
          </a:extLst>
        </p:spPr>
      </p:pic>
      <p:sp>
        <p:nvSpPr>
          <p:cNvPr id="201" name="Oval 200"/>
          <p:cNvSpPr/>
          <p:nvPr/>
        </p:nvSpPr>
        <p:spPr bwMode="gray">
          <a:xfrm>
            <a:off x="7544990" y="2593206"/>
            <a:ext cx="413791" cy="413791"/>
          </a:xfrm>
          <a:prstGeom prst="ellipse">
            <a:avLst/>
          </a:prstGeom>
          <a:solidFill>
            <a:schemeClr val="bg1"/>
          </a:solidFill>
          <a:ln w="12700">
            <a:solidFill>
              <a:schemeClr val="bg1">
                <a:lumMod val="6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cxnSp>
        <p:nvCxnSpPr>
          <p:cNvPr id="20" name="Straight Connector 19"/>
          <p:cNvCxnSpPr/>
          <p:nvPr/>
        </p:nvCxnSpPr>
        <p:spPr bwMode="gray">
          <a:xfrm>
            <a:off x="-2721306" y="2744840"/>
            <a:ext cx="308196" cy="0"/>
          </a:xfrm>
          <a:prstGeom prst="line">
            <a:avLst/>
          </a:prstGeom>
          <a:ln w="12700">
            <a:solidFill>
              <a:schemeClr val="accent3"/>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bwMode="gray">
          <a:xfrm>
            <a:off x="-2391106" y="2746652"/>
            <a:ext cx="308196" cy="0"/>
          </a:xfrm>
          <a:prstGeom prst="line">
            <a:avLst/>
          </a:prstGeom>
          <a:ln w="12700">
            <a:solidFill>
              <a:schemeClr val="accent3"/>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bwMode="gray">
          <a:xfrm>
            <a:off x="-2721306" y="2578161"/>
            <a:ext cx="302916" cy="323814"/>
          </a:xfrm>
          <a:prstGeom prst="rect">
            <a:avLst/>
          </a:prstGeom>
          <a:no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210" name="Rectangle 209"/>
          <p:cNvSpPr/>
          <p:nvPr/>
        </p:nvSpPr>
        <p:spPr bwMode="gray">
          <a:xfrm>
            <a:off x="-2390174" y="2578161"/>
            <a:ext cx="302916" cy="323814"/>
          </a:xfrm>
          <a:prstGeom prst="rect">
            <a:avLst/>
          </a:prstGeom>
          <a:no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cxnSp>
        <p:nvCxnSpPr>
          <p:cNvPr id="211" name="Straight Connector 210"/>
          <p:cNvCxnSpPr/>
          <p:nvPr/>
        </p:nvCxnSpPr>
        <p:spPr bwMode="gray">
          <a:xfrm>
            <a:off x="-2058248" y="2599790"/>
            <a:ext cx="308196" cy="0"/>
          </a:xfrm>
          <a:prstGeom prst="line">
            <a:avLst/>
          </a:prstGeom>
          <a:ln w="12700">
            <a:solidFill>
              <a:schemeClr val="accent3"/>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212" name="Rectangle 211"/>
          <p:cNvSpPr/>
          <p:nvPr/>
        </p:nvSpPr>
        <p:spPr bwMode="gray">
          <a:xfrm>
            <a:off x="-2057316" y="2431299"/>
            <a:ext cx="302916" cy="323814"/>
          </a:xfrm>
          <a:prstGeom prst="rect">
            <a:avLst/>
          </a:prstGeom>
          <a:no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537667" rtl="0" eaLnBrk="1" fontAlgn="auto" latinLnBrk="0" hangingPunct="1">
              <a:lnSpc>
                <a:spcPct val="100000"/>
              </a:lnSpc>
              <a:spcBef>
                <a:spcPts val="50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26" name="Freeform 25"/>
          <p:cNvSpPr/>
          <p:nvPr/>
        </p:nvSpPr>
        <p:spPr bwMode="gray">
          <a:xfrm>
            <a:off x="-989868" y="1978935"/>
            <a:ext cx="488840" cy="164568"/>
          </a:xfrm>
          <a:custGeom>
            <a:avLst/>
            <a:gdLst>
              <a:gd name="connsiteX0" fmla="*/ 0 w 635000"/>
              <a:gd name="connsiteY0" fmla="*/ 87444 h 164568"/>
              <a:gd name="connsiteX1" fmla="*/ 162560 w 635000"/>
              <a:gd name="connsiteY1" fmla="*/ 92524 h 164568"/>
              <a:gd name="connsiteX2" fmla="*/ 284480 w 635000"/>
              <a:gd name="connsiteY2" fmla="*/ 1084 h 164568"/>
              <a:gd name="connsiteX3" fmla="*/ 391160 w 635000"/>
              <a:gd name="connsiteY3" fmla="*/ 163644 h 164568"/>
              <a:gd name="connsiteX4" fmla="*/ 528320 w 635000"/>
              <a:gd name="connsiteY4" fmla="*/ 67124 h 164568"/>
              <a:gd name="connsiteX5" fmla="*/ 635000 w 635000"/>
              <a:gd name="connsiteY5" fmla="*/ 62044 h 164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5000" h="164568">
                <a:moveTo>
                  <a:pt x="0" y="87444"/>
                </a:moveTo>
                <a:cubicBezTo>
                  <a:pt x="57573" y="97180"/>
                  <a:pt x="115147" y="106917"/>
                  <a:pt x="162560" y="92524"/>
                </a:cubicBezTo>
                <a:cubicBezTo>
                  <a:pt x="209973" y="78131"/>
                  <a:pt x="246380" y="-10769"/>
                  <a:pt x="284480" y="1084"/>
                </a:cubicBezTo>
                <a:cubicBezTo>
                  <a:pt x="322580" y="12937"/>
                  <a:pt x="350520" y="152637"/>
                  <a:pt x="391160" y="163644"/>
                </a:cubicBezTo>
                <a:cubicBezTo>
                  <a:pt x="431800" y="174651"/>
                  <a:pt x="487680" y="84057"/>
                  <a:pt x="528320" y="67124"/>
                </a:cubicBezTo>
                <a:cubicBezTo>
                  <a:pt x="568960" y="50191"/>
                  <a:pt x="583353" y="57811"/>
                  <a:pt x="635000" y="62044"/>
                </a:cubicBezTo>
              </a:path>
            </a:pathLst>
          </a:custGeom>
          <a:noFill/>
          <a:ln w="12700">
            <a:solidFill>
              <a:schemeClr val="bg1">
                <a:lumMod val="6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7667" rtl="0" eaLnBrk="1" fontAlgn="auto" latinLnBrk="0" hangingPunct="1">
              <a:lnSpc>
                <a:spcPct val="100000"/>
              </a:lnSpc>
              <a:spcBef>
                <a:spcPts val="0"/>
              </a:spcBef>
              <a:spcAft>
                <a:spcPts val="0"/>
              </a:spcAft>
              <a:buClrTx/>
              <a:buSzTx/>
              <a:buFontTx/>
              <a:buNone/>
              <a:tabLst/>
              <a:defRPr/>
            </a:pPr>
            <a:endParaRPr kumimoji="0" lang="en-US" sz="1058" b="0" i="0" u="none" strike="noStrike" kern="1200" cap="none" spc="0" normalizeH="0" baseline="0" noProof="0" dirty="0">
              <a:ln>
                <a:noFill/>
              </a:ln>
              <a:solidFill>
                <a:srgbClr val="FFFFFF"/>
              </a:solidFill>
              <a:effectLst/>
              <a:uLnTx/>
              <a:uFillTx/>
              <a:latin typeface="Verdana"/>
              <a:ea typeface="+mn-ea"/>
              <a:cs typeface="+mn-cs"/>
            </a:endParaRPr>
          </a:p>
        </p:txBody>
      </p:sp>
      <p:sp>
        <p:nvSpPr>
          <p:cNvPr id="198" name="TextBox 197"/>
          <p:cNvSpPr txBox="1"/>
          <p:nvPr/>
        </p:nvSpPr>
        <p:spPr bwMode="gray">
          <a:xfrm>
            <a:off x="-5006141" y="3511728"/>
            <a:ext cx="3736886" cy="469359"/>
          </a:xfrm>
          <a:prstGeom prst="rect">
            <a:avLst/>
          </a:prstGeom>
          <a:noFill/>
        </p:spPr>
        <p:txBody>
          <a:bodyPr wrap="square" lIns="0" tIns="0" rIns="0" bIns="0" rtlCol="0">
            <a:spAutoFit/>
          </a:bodyPr>
          <a:lstStyle/>
          <a:p>
            <a:pPr marL="0" marR="0" lvl="0" indent="0" algn="l" defTabSz="537667" rtl="0" eaLnBrk="1" fontAlgn="auto" latinLnBrk="0" hangingPunct="1">
              <a:lnSpc>
                <a:spcPct val="100000"/>
              </a:lnSpc>
              <a:spcBef>
                <a:spcPts val="300"/>
              </a:spcBef>
              <a:spcAft>
                <a:spcPts val="0"/>
              </a:spcAft>
              <a:buClrTx/>
              <a:buSzTx/>
              <a:buFontTx/>
              <a:buNone/>
              <a:tabLst/>
              <a:defRPr/>
            </a:pPr>
            <a:r>
              <a:rPr kumimoji="0" lang="en-US" sz="1000" b="1" i="0" u="none" strike="noStrike" kern="1200" cap="none" spc="0" normalizeH="0" baseline="0" noProof="0" dirty="0">
                <a:ln>
                  <a:noFill/>
                </a:ln>
                <a:solidFill>
                  <a:srgbClr val="333E48"/>
                </a:solidFill>
                <a:effectLst/>
                <a:uLnTx/>
                <a:uFillTx/>
                <a:latin typeface="Verdana"/>
                <a:ea typeface="+mn-ea"/>
                <a:cs typeface="+mn-cs"/>
              </a:rPr>
              <a:t>An Ever-Expanding Social Media Menagerie</a:t>
            </a:r>
          </a:p>
          <a:p>
            <a:pPr marL="0" marR="0" lvl="0" indent="0" algn="l" defTabSz="537667" rtl="0" eaLnBrk="1" fontAlgn="auto" latinLnBrk="0" hangingPunct="1">
              <a:lnSpc>
                <a:spcPct val="100000"/>
              </a:lnSpc>
              <a:spcBef>
                <a:spcPts val="300"/>
              </a:spcBef>
              <a:spcAft>
                <a:spcPts val="0"/>
              </a:spcAft>
              <a:buClrTx/>
              <a:buSzTx/>
              <a:buFontTx/>
              <a:buNone/>
              <a:tabLst/>
              <a:defRPr/>
            </a:pPr>
            <a:r>
              <a:rPr kumimoji="0" lang="en-US" sz="900" b="0" i="1" u="none" strike="noStrike" kern="1200" cap="none" spc="0" normalizeH="0" baseline="0" noProof="0" dirty="0">
                <a:ln>
                  <a:noFill/>
                </a:ln>
                <a:solidFill>
                  <a:srgbClr val="666E76"/>
                </a:solidFill>
                <a:effectLst/>
                <a:uLnTx/>
                <a:uFillTx/>
                <a:latin typeface="Verdana"/>
                <a:ea typeface="+mn-ea"/>
                <a:cs typeface="+mn-cs"/>
              </a:rPr>
              <a:t>Percentage of Surveyed Teens 13 to 17 Who Use </a:t>
            </a:r>
            <a:br>
              <a:rPr kumimoji="0" lang="en-US" sz="900" b="0" i="1" u="none" strike="noStrike" kern="1200" cap="none" spc="0" normalizeH="0" baseline="0" noProof="0" dirty="0">
                <a:ln>
                  <a:noFill/>
                </a:ln>
                <a:solidFill>
                  <a:srgbClr val="666E76"/>
                </a:solidFill>
                <a:effectLst/>
                <a:uLnTx/>
                <a:uFillTx/>
                <a:latin typeface="Verdana"/>
                <a:ea typeface="+mn-ea"/>
                <a:cs typeface="+mn-cs"/>
              </a:rPr>
            </a:br>
            <a:r>
              <a:rPr kumimoji="0" lang="en-US" sz="900" b="0" i="1" u="none" strike="noStrike" kern="1200" cap="none" spc="0" normalizeH="0" baseline="0" noProof="0" dirty="0">
                <a:ln>
                  <a:noFill/>
                </a:ln>
                <a:solidFill>
                  <a:srgbClr val="666E76"/>
                </a:solidFill>
                <a:effectLst/>
                <a:uLnTx/>
                <a:uFillTx/>
                <a:latin typeface="Verdana"/>
                <a:ea typeface="+mn-ea"/>
                <a:cs typeface="+mn-cs"/>
              </a:rPr>
              <a:t>Selected Social Media</a:t>
            </a:r>
          </a:p>
        </p:txBody>
      </p:sp>
      <p:sp>
        <p:nvSpPr>
          <p:cNvPr id="12" name="AutoShape 6" descr="Image result for google adwords"/>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537667" rtl="0" eaLnBrk="1" fontAlgn="auto" latinLnBrk="0" hangingPunct="1">
              <a:lnSpc>
                <a:spcPct val="100000"/>
              </a:lnSpc>
              <a:spcBef>
                <a:spcPts val="0"/>
              </a:spcBef>
              <a:spcAft>
                <a:spcPts val="0"/>
              </a:spcAft>
              <a:buClrTx/>
              <a:buSzTx/>
              <a:buFontTx/>
              <a:buNone/>
              <a:tabLst/>
              <a:defRPr/>
            </a:pPr>
            <a:endParaRPr kumimoji="0" lang="en-US" sz="1058" b="0" i="0" u="none" strike="noStrike" kern="1200" cap="none" spc="0" normalizeH="0" baseline="0" noProof="0" dirty="0">
              <a:ln>
                <a:noFill/>
              </a:ln>
              <a:solidFill>
                <a:srgbClr val="333E48"/>
              </a:solidFill>
              <a:effectLst/>
              <a:uLnTx/>
              <a:uFillTx/>
              <a:latin typeface="Verdana"/>
              <a:ea typeface="+mn-ea"/>
              <a:cs typeface="+mn-cs"/>
            </a:endParaRPr>
          </a:p>
        </p:txBody>
      </p:sp>
      <p:sp>
        <p:nvSpPr>
          <p:cNvPr id="13" name="AutoShape 11" descr="Image result for pandora logo"/>
          <p:cNvSpPr>
            <a:spLocks noChangeAspect="1" noChangeArrowheads="1"/>
          </p:cNvSpPr>
          <p:nvPr/>
        </p:nvSpPr>
        <p:spPr bwMode="auto">
          <a:xfrm>
            <a:off x="307975" y="79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537667" rtl="0" eaLnBrk="1" fontAlgn="auto" latinLnBrk="0" hangingPunct="1">
              <a:lnSpc>
                <a:spcPct val="100000"/>
              </a:lnSpc>
              <a:spcBef>
                <a:spcPts val="0"/>
              </a:spcBef>
              <a:spcAft>
                <a:spcPts val="0"/>
              </a:spcAft>
              <a:buClrTx/>
              <a:buSzTx/>
              <a:buFontTx/>
              <a:buNone/>
              <a:tabLst/>
              <a:defRPr/>
            </a:pPr>
            <a:endParaRPr kumimoji="0" lang="en-US" sz="1058" b="0" i="0" u="none" strike="noStrike" kern="1200" cap="none" spc="0" normalizeH="0" baseline="0" noProof="0" dirty="0">
              <a:ln>
                <a:noFill/>
              </a:ln>
              <a:solidFill>
                <a:srgbClr val="333E48"/>
              </a:solidFill>
              <a:effectLst/>
              <a:uLnTx/>
              <a:uFillTx/>
              <a:latin typeface="Verdana"/>
              <a:ea typeface="+mn-ea"/>
              <a:cs typeface="+mn-cs"/>
            </a:endParaRPr>
          </a:p>
        </p:txBody>
      </p:sp>
      <p:sp>
        <p:nvSpPr>
          <p:cNvPr id="246" name="Text Placeholder 4"/>
          <p:cNvSpPr>
            <a:spLocks noGrp="1"/>
          </p:cNvSpPr>
          <p:nvPr>
            <p:ph type="body" sz="quarter" idx="13"/>
          </p:nvPr>
        </p:nvSpPr>
        <p:spPr bwMode="gray">
          <a:xfrm>
            <a:off x="4081645" y="4677489"/>
            <a:ext cx="2319155" cy="123111"/>
          </a:xfrm>
        </p:spPr>
        <p:txBody>
          <a:bodyPr/>
          <a:lstStyle/>
          <a:p>
            <a:pPr algn="r"/>
            <a:r>
              <a:rPr lang="en-US" dirty="0"/>
              <a:t>Source: EAB | Royall research and analysis.</a:t>
            </a:r>
          </a:p>
        </p:txBody>
      </p:sp>
      <p:sp>
        <p:nvSpPr>
          <p:cNvPr id="199" name="Text Placeholder 19">
            <a:extLst>
              <a:ext uri="{FF2B5EF4-FFF2-40B4-BE49-F238E27FC236}">
                <a16:creationId xmlns:a16="http://schemas.microsoft.com/office/drawing/2014/main" id="{7435FB4B-2AB3-5C44-8112-8A485829612E}"/>
              </a:ext>
            </a:extLst>
          </p:cNvPr>
          <p:cNvSpPr txBox="1">
            <a:spLocks noGrp="1"/>
          </p:cNvSpPr>
          <p:nvPr>
            <p:ph type="body" sz="quarter" idx="10"/>
          </p:nvPr>
        </p:nvSpPr>
        <p:spPr bwMode="gray">
          <a:xfrm>
            <a:off x="261938" y="96838"/>
            <a:ext cx="2951162" cy="123825"/>
          </a:xfrm>
          <a:prstGeom prst="rect">
            <a:avLst/>
          </a:prstGeom>
        </p:spPr>
        <p:txBody>
          <a:bodyPr vert="horz" wrap="square" lIns="0" tIns="0" rIns="0" bIns="0" rtlCol="0" anchor="ctr" anchorCtr="0">
            <a:spAutoFit/>
          </a:bodyPr>
          <a:lstStyle>
            <a:lvl1pPr marL="0" indent="0" algn="l" defTabSz="480060" rtl="0" eaLnBrk="1" latinLnBrk="0" hangingPunct="1">
              <a:lnSpc>
                <a:spcPct val="100000"/>
              </a:lnSpc>
              <a:spcBef>
                <a:spcPts val="0"/>
              </a:spcBef>
              <a:buClrTx/>
              <a:buFont typeface="Arial" panose="020B0604020202020204" pitchFamily="34" charset="0"/>
              <a:buNone/>
              <a:defRPr sz="800" kern="1200">
                <a:solidFill>
                  <a:schemeClr val="tx1"/>
                </a:solidFill>
                <a:latin typeface="+mn-lt"/>
                <a:ea typeface="+mn-ea"/>
                <a:cs typeface="+mn-cs"/>
              </a:defRPr>
            </a:lvl1pPr>
            <a:lvl2pPr marL="114300" indent="0" algn="l" defTabSz="480060" rtl="0" eaLnBrk="1" latinLnBrk="0" hangingPunct="1">
              <a:lnSpc>
                <a:spcPct val="100000"/>
              </a:lnSpc>
              <a:spcBef>
                <a:spcPts val="0"/>
              </a:spcBef>
              <a:buClrTx/>
              <a:buFont typeface="Verdana" panose="020B0604030504040204" pitchFamily="34" charset="0"/>
              <a:buNone/>
              <a:defRPr sz="800" kern="1200">
                <a:solidFill>
                  <a:schemeClr val="tx1"/>
                </a:solidFill>
                <a:latin typeface="+mn-lt"/>
                <a:ea typeface="+mn-ea"/>
                <a:cs typeface="+mn-cs"/>
              </a:defRPr>
            </a:lvl2pPr>
            <a:lvl3pPr marL="228600" indent="0" algn="l" defTabSz="480060" rtl="0" eaLnBrk="1" latinLnBrk="0" hangingPunct="1">
              <a:lnSpc>
                <a:spcPct val="100000"/>
              </a:lnSpc>
              <a:spcBef>
                <a:spcPts val="0"/>
              </a:spcBef>
              <a:buClrTx/>
              <a:buFont typeface="Arial" panose="020B0604020202020204" pitchFamily="34" charset="0"/>
              <a:buNone/>
              <a:defRPr sz="800" kern="1200">
                <a:solidFill>
                  <a:schemeClr val="tx1"/>
                </a:solidFill>
                <a:latin typeface="+mn-lt"/>
                <a:ea typeface="+mn-ea"/>
                <a:cs typeface="+mn-cs"/>
              </a:defRPr>
            </a:lvl3pPr>
            <a:lvl4pPr marL="342900" indent="0" algn="l" defTabSz="480060" rtl="0" eaLnBrk="1" latinLnBrk="0" hangingPunct="1">
              <a:lnSpc>
                <a:spcPct val="100000"/>
              </a:lnSpc>
              <a:spcBef>
                <a:spcPts val="0"/>
              </a:spcBef>
              <a:buFont typeface="Verdana" panose="020B0604030504040204" pitchFamily="34" charset="0"/>
              <a:buNone/>
              <a:defRPr sz="800" kern="1200">
                <a:solidFill>
                  <a:schemeClr val="tx1"/>
                </a:solidFill>
                <a:latin typeface="+mn-lt"/>
                <a:ea typeface="+mn-ea"/>
                <a:cs typeface="+mn-cs"/>
              </a:defRPr>
            </a:lvl4pPr>
            <a:lvl5pPr marL="457200" indent="0" algn="l" defTabSz="480060" rtl="0" eaLnBrk="1" latinLnBrk="0" hangingPunct="1">
              <a:lnSpc>
                <a:spcPct val="100000"/>
              </a:lnSpc>
              <a:spcBef>
                <a:spcPts val="0"/>
              </a:spcBef>
              <a:buFont typeface="Arial" panose="020B0604020202020204" pitchFamily="34" charset="0"/>
              <a:buNone/>
              <a:defRPr sz="8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a:lstStyle>
          <a:p>
            <a:endParaRPr lang="en-US" dirty="0">
              <a:solidFill>
                <a:schemeClr val="accent4"/>
              </a:solidFill>
            </a:endParaRPr>
          </a:p>
        </p:txBody>
      </p:sp>
      <p:sp>
        <p:nvSpPr>
          <p:cNvPr id="2" name="Arrow: Right 1">
            <a:extLst>
              <a:ext uri="{FF2B5EF4-FFF2-40B4-BE49-F238E27FC236}">
                <a16:creationId xmlns:a16="http://schemas.microsoft.com/office/drawing/2014/main" id="{24BB9F65-2C7F-40D6-AD17-6AE32C615283}"/>
              </a:ext>
            </a:extLst>
          </p:cNvPr>
          <p:cNvSpPr/>
          <p:nvPr/>
        </p:nvSpPr>
        <p:spPr bwMode="gray">
          <a:xfrm>
            <a:off x="786585" y="1579849"/>
            <a:ext cx="4575137" cy="279485"/>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37667" rtl="0" eaLnBrk="1" fontAlgn="auto" latinLnBrk="0" hangingPunct="1">
              <a:lnSpc>
                <a:spcPct val="100000"/>
              </a:lnSpc>
              <a:spcBef>
                <a:spcPts val="0"/>
              </a:spcBef>
              <a:spcAft>
                <a:spcPts val="0"/>
              </a:spcAft>
              <a:buClrTx/>
              <a:buSzTx/>
              <a:buFontTx/>
              <a:buNone/>
              <a:tabLst/>
              <a:defRPr/>
            </a:pPr>
            <a:endParaRPr kumimoji="0" lang="en-US" sz="1058" b="0" i="0" u="none" strike="noStrike" kern="1200" cap="none" spc="0" normalizeH="0" baseline="0" noProof="0">
              <a:ln>
                <a:noFill/>
              </a:ln>
              <a:solidFill>
                <a:srgbClr val="FFFFFF"/>
              </a:solidFill>
              <a:effectLst/>
              <a:uLnTx/>
              <a:uFillTx/>
              <a:latin typeface="Verdana"/>
              <a:ea typeface="+mn-ea"/>
              <a:cs typeface="+mn-cs"/>
            </a:endParaRPr>
          </a:p>
        </p:txBody>
      </p:sp>
      <p:sp>
        <p:nvSpPr>
          <p:cNvPr id="5" name="Oval 4">
            <a:extLst>
              <a:ext uri="{FF2B5EF4-FFF2-40B4-BE49-F238E27FC236}">
                <a16:creationId xmlns:a16="http://schemas.microsoft.com/office/drawing/2014/main" id="{E73AEBC5-6E5C-4DD9-B5BC-1F0585344D9A}"/>
              </a:ext>
            </a:extLst>
          </p:cNvPr>
          <p:cNvSpPr/>
          <p:nvPr/>
        </p:nvSpPr>
        <p:spPr bwMode="gray">
          <a:xfrm>
            <a:off x="1105177" y="1556418"/>
            <a:ext cx="302916" cy="302916"/>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37667" rtl="0" eaLnBrk="1" fontAlgn="auto" latinLnBrk="0" hangingPunct="1">
              <a:lnSpc>
                <a:spcPct val="100000"/>
              </a:lnSpc>
              <a:spcBef>
                <a:spcPts val="0"/>
              </a:spcBef>
              <a:spcAft>
                <a:spcPts val="0"/>
              </a:spcAft>
              <a:buClrTx/>
              <a:buSzTx/>
              <a:buFontTx/>
              <a:buNone/>
              <a:tabLst/>
              <a:defRPr/>
            </a:pPr>
            <a:endParaRPr kumimoji="0" lang="en-US" sz="1058" b="0" i="0" u="none" strike="noStrike" kern="1200" cap="none" spc="0" normalizeH="0" baseline="0" noProof="0">
              <a:ln>
                <a:noFill/>
              </a:ln>
              <a:solidFill>
                <a:srgbClr val="FFFFFF"/>
              </a:solidFill>
              <a:effectLst/>
              <a:uLnTx/>
              <a:uFillTx/>
              <a:latin typeface="Verdana"/>
              <a:ea typeface="+mn-ea"/>
              <a:cs typeface="+mn-cs"/>
            </a:endParaRPr>
          </a:p>
        </p:txBody>
      </p:sp>
      <p:sp>
        <p:nvSpPr>
          <p:cNvPr id="203" name="Oval 202">
            <a:extLst>
              <a:ext uri="{FF2B5EF4-FFF2-40B4-BE49-F238E27FC236}">
                <a16:creationId xmlns:a16="http://schemas.microsoft.com/office/drawing/2014/main" id="{2D001116-C63D-4B90-9D0B-0A4ACF5524C5}"/>
              </a:ext>
            </a:extLst>
          </p:cNvPr>
          <p:cNvSpPr/>
          <p:nvPr/>
        </p:nvSpPr>
        <p:spPr bwMode="gray">
          <a:xfrm>
            <a:off x="2350481" y="1556418"/>
            <a:ext cx="302916" cy="302916"/>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37667" rtl="0" eaLnBrk="1" fontAlgn="auto" latinLnBrk="0" hangingPunct="1">
              <a:lnSpc>
                <a:spcPct val="100000"/>
              </a:lnSpc>
              <a:spcBef>
                <a:spcPts val="0"/>
              </a:spcBef>
              <a:spcAft>
                <a:spcPts val="0"/>
              </a:spcAft>
              <a:buClrTx/>
              <a:buSzTx/>
              <a:buFontTx/>
              <a:buNone/>
              <a:tabLst/>
              <a:defRPr/>
            </a:pPr>
            <a:endParaRPr kumimoji="0" lang="en-US" sz="1058" b="0" i="0" u="none" strike="noStrike" kern="1200" cap="none" spc="0" normalizeH="0" baseline="0" noProof="0">
              <a:ln>
                <a:noFill/>
              </a:ln>
              <a:solidFill>
                <a:srgbClr val="FFFFFF"/>
              </a:solidFill>
              <a:effectLst/>
              <a:uLnTx/>
              <a:uFillTx/>
              <a:latin typeface="Verdana"/>
              <a:ea typeface="+mn-ea"/>
              <a:cs typeface="+mn-cs"/>
            </a:endParaRPr>
          </a:p>
        </p:txBody>
      </p:sp>
      <p:sp>
        <p:nvSpPr>
          <p:cNvPr id="204" name="Oval 203">
            <a:extLst>
              <a:ext uri="{FF2B5EF4-FFF2-40B4-BE49-F238E27FC236}">
                <a16:creationId xmlns:a16="http://schemas.microsoft.com/office/drawing/2014/main" id="{59D06E87-7611-4939-A70E-166BF0F4933A}"/>
              </a:ext>
            </a:extLst>
          </p:cNvPr>
          <p:cNvSpPr/>
          <p:nvPr/>
        </p:nvSpPr>
        <p:spPr bwMode="gray">
          <a:xfrm>
            <a:off x="3587834" y="1562716"/>
            <a:ext cx="302916" cy="302916"/>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37667" rtl="0" eaLnBrk="1" fontAlgn="auto" latinLnBrk="0" hangingPunct="1">
              <a:lnSpc>
                <a:spcPct val="100000"/>
              </a:lnSpc>
              <a:spcBef>
                <a:spcPts val="0"/>
              </a:spcBef>
              <a:spcAft>
                <a:spcPts val="0"/>
              </a:spcAft>
              <a:buClrTx/>
              <a:buSzTx/>
              <a:buFontTx/>
              <a:buNone/>
              <a:tabLst/>
              <a:defRPr/>
            </a:pPr>
            <a:endParaRPr kumimoji="0" lang="en-US" sz="1058" b="0" i="0" u="none" strike="noStrike" kern="1200" cap="none" spc="0" normalizeH="0" baseline="0" noProof="0">
              <a:ln>
                <a:noFill/>
              </a:ln>
              <a:solidFill>
                <a:srgbClr val="FFFFFF"/>
              </a:solidFill>
              <a:effectLst/>
              <a:uLnTx/>
              <a:uFillTx/>
              <a:latin typeface="Verdana"/>
              <a:ea typeface="+mn-ea"/>
              <a:cs typeface="+mn-cs"/>
            </a:endParaRPr>
          </a:p>
        </p:txBody>
      </p:sp>
      <p:sp>
        <p:nvSpPr>
          <p:cNvPr id="205" name="Oval 204">
            <a:extLst>
              <a:ext uri="{FF2B5EF4-FFF2-40B4-BE49-F238E27FC236}">
                <a16:creationId xmlns:a16="http://schemas.microsoft.com/office/drawing/2014/main" id="{18D14E4D-DB40-492D-84B0-B062FECBB876}"/>
              </a:ext>
            </a:extLst>
          </p:cNvPr>
          <p:cNvSpPr/>
          <p:nvPr/>
        </p:nvSpPr>
        <p:spPr bwMode="gray">
          <a:xfrm>
            <a:off x="4672947" y="1556418"/>
            <a:ext cx="302916" cy="302916"/>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37667" rtl="0" eaLnBrk="1" fontAlgn="auto" latinLnBrk="0" hangingPunct="1">
              <a:lnSpc>
                <a:spcPct val="100000"/>
              </a:lnSpc>
              <a:spcBef>
                <a:spcPts val="0"/>
              </a:spcBef>
              <a:spcAft>
                <a:spcPts val="0"/>
              </a:spcAft>
              <a:buClrTx/>
              <a:buSzTx/>
              <a:buFontTx/>
              <a:buNone/>
              <a:tabLst/>
              <a:defRPr/>
            </a:pPr>
            <a:endParaRPr kumimoji="0" lang="en-US" sz="1058" b="0" i="0" u="none" strike="noStrike" kern="1200" cap="none" spc="0" normalizeH="0" baseline="0" noProof="0">
              <a:ln>
                <a:noFill/>
              </a:ln>
              <a:solidFill>
                <a:srgbClr val="FFFFFF"/>
              </a:solidFill>
              <a:effectLst/>
              <a:uLnTx/>
              <a:uFillTx/>
              <a:latin typeface="Verdana"/>
              <a:ea typeface="+mn-ea"/>
              <a:cs typeface="+mn-cs"/>
            </a:endParaRPr>
          </a:p>
        </p:txBody>
      </p:sp>
      <p:pic>
        <p:nvPicPr>
          <p:cNvPr id="206" name="Picture 205">
            <a:extLst>
              <a:ext uri="{FF2B5EF4-FFF2-40B4-BE49-F238E27FC236}">
                <a16:creationId xmlns:a16="http://schemas.microsoft.com/office/drawing/2014/main" id="{69AA429E-2FD8-478A-9920-9B6BC3F21A0D}"/>
              </a:ext>
            </a:extLst>
          </p:cNvPr>
          <p:cNvPicPr>
            <a:picLocks noChangeAspect="1"/>
          </p:cNvPicPr>
          <p:nvPr/>
        </p:nvPicPr>
        <p:blipFill>
          <a:blip r:embed="rId10"/>
          <a:stretch>
            <a:fillRect/>
          </a:stretch>
        </p:blipFill>
        <p:spPr>
          <a:xfrm>
            <a:off x="382720" y="1503576"/>
            <a:ext cx="215847" cy="469234"/>
          </a:xfrm>
          <a:prstGeom prst="rect">
            <a:avLst/>
          </a:prstGeom>
        </p:spPr>
      </p:pic>
      <p:pic>
        <p:nvPicPr>
          <p:cNvPr id="9" name="Picture 8">
            <a:extLst>
              <a:ext uri="{FF2B5EF4-FFF2-40B4-BE49-F238E27FC236}">
                <a16:creationId xmlns:a16="http://schemas.microsoft.com/office/drawing/2014/main" id="{6F0D5625-F7F3-4F93-9961-16AC3E787E26}"/>
              </a:ext>
            </a:extLst>
          </p:cNvPr>
          <p:cNvPicPr>
            <a:picLocks noChangeAspect="1"/>
          </p:cNvPicPr>
          <p:nvPr/>
        </p:nvPicPr>
        <p:blipFill>
          <a:blip r:embed="rId11"/>
          <a:stretch>
            <a:fillRect/>
          </a:stretch>
        </p:blipFill>
        <p:spPr>
          <a:xfrm>
            <a:off x="5526336" y="1409232"/>
            <a:ext cx="512715" cy="516157"/>
          </a:xfrm>
          <a:prstGeom prst="rect">
            <a:avLst/>
          </a:prstGeom>
        </p:spPr>
      </p:pic>
      <p:sp>
        <p:nvSpPr>
          <p:cNvPr id="207" name="TextBox 206">
            <a:extLst>
              <a:ext uri="{FF2B5EF4-FFF2-40B4-BE49-F238E27FC236}">
                <a16:creationId xmlns:a16="http://schemas.microsoft.com/office/drawing/2014/main" id="{3560B854-358F-4281-9F4D-5A62F10A26CB}"/>
              </a:ext>
            </a:extLst>
          </p:cNvPr>
          <p:cNvSpPr txBox="1"/>
          <p:nvPr/>
        </p:nvSpPr>
        <p:spPr bwMode="gray">
          <a:xfrm>
            <a:off x="861527" y="1258325"/>
            <a:ext cx="790214" cy="242458"/>
          </a:xfrm>
          <a:prstGeom prst="rect">
            <a:avLst/>
          </a:prstGeom>
          <a:noFill/>
        </p:spPr>
        <p:txBody>
          <a:bodyPr wrap="square" lIns="0" tIns="0" rIns="0" bIns="0" rtlCol="0" anchor="ctr">
            <a:noAutofit/>
          </a:bodyPr>
          <a:lstStyle>
            <a:defPPr>
              <a:defRPr lang="en-US"/>
            </a:defPPr>
            <a:lvl1pPr algn="ctr">
              <a:spcBef>
                <a:spcPts val="500"/>
              </a:spcBef>
              <a:defRPr sz="1200"/>
            </a:lvl1p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800" b="0" i="0" u="none" strike="noStrike" kern="1200" cap="none" spc="0" normalizeH="0" baseline="0" noProof="0" dirty="0">
                <a:ln>
                  <a:noFill/>
                </a:ln>
                <a:solidFill>
                  <a:srgbClr val="4F5861"/>
                </a:solidFill>
                <a:effectLst/>
                <a:uLnTx/>
                <a:uFillTx/>
                <a:latin typeface="Verdana"/>
                <a:ea typeface="+mn-ea"/>
                <a:cs typeface="+mn-cs"/>
              </a:rPr>
              <a:t>Prospect</a:t>
            </a:r>
          </a:p>
        </p:txBody>
      </p:sp>
      <p:sp>
        <p:nvSpPr>
          <p:cNvPr id="208" name="TextBox 207">
            <a:extLst>
              <a:ext uri="{FF2B5EF4-FFF2-40B4-BE49-F238E27FC236}">
                <a16:creationId xmlns:a16="http://schemas.microsoft.com/office/drawing/2014/main" id="{E0C1099B-2624-4051-A343-8B23F0EE6009}"/>
              </a:ext>
            </a:extLst>
          </p:cNvPr>
          <p:cNvSpPr txBox="1"/>
          <p:nvPr/>
        </p:nvSpPr>
        <p:spPr bwMode="gray">
          <a:xfrm>
            <a:off x="2106832" y="1263535"/>
            <a:ext cx="790214" cy="242458"/>
          </a:xfrm>
          <a:prstGeom prst="rect">
            <a:avLst/>
          </a:prstGeom>
          <a:noFill/>
        </p:spPr>
        <p:txBody>
          <a:bodyPr wrap="square" lIns="0" tIns="0" rIns="0" bIns="0" rtlCol="0" anchor="ctr">
            <a:noAutofit/>
          </a:bodyPr>
          <a:lstStyle>
            <a:defPPr>
              <a:defRPr lang="en-US"/>
            </a:defPPr>
            <a:lvl1pPr algn="ctr">
              <a:spcBef>
                <a:spcPts val="500"/>
              </a:spcBef>
              <a:defRPr sz="1200"/>
            </a:lvl1p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800" b="0" i="0" u="none" strike="noStrike" kern="1200" cap="none" spc="0" normalizeH="0" baseline="0" noProof="0" dirty="0">
                <a:ln>
                  <a:noFill/>
                </a:ln>
                <a:solidFill>
                  <a:srgbClr val="4F5861"/>
                </a:solidFill>
                <a:effectLst/>
                <a:uLnTx/>
                <a:uFillTx/>
                <a:latin typeface="Verdana"/>
                <a:ea typeface="+mn-ea"/>
                <a:cs typeface="+mn-cs"/>
              </a:rPr>
              <a:t>Inquiry</a:t>
            </a:r>
          </a:p>
        </p:txBody>
      </p:sp>
      <p:sp>
        <p:nvSpPr>
          <p:cNvPr id="213" name="TextBox 212">
            <a:extLst>
              <a:ext uri="{FF2B5EF4-FFF2-40B4-BE49-F238E27FC236}">
                <a16:creationId xmlns:a16="http://schemas.microsoft.com/office/drawing/2014/main" id="{B45211AF-6D41-4B18-871D-FF2AA81D15EC}"/>
              </a:ext>
            </a:extLst>
          </p:cNvPr>
          <p:cNvSpPr txBox="1"/>
          <p:nvPr/>
        </p:nvSpPr>
        <p:spPr bwMode="gray">
          <a:xfrm>
            <a:off x="3339277" y="1257237"/>
            <a:ext cx="790214" cy="242458"/>
          </a:xfrm>
          <a:prstGeom prst="rect">
            <a:avLst/>
          </a:prstGeom>
          <a:noFill/>
        </p:spPr>
        <p:txBody>
          <a:bodyPr wrap="square" lIns="0" tIns="0" rIns="0" bIns="0" rtlCol="0" anchor="ctr">
            <a:noAutofit/>
          </a:bodyPr>
          <a:lstStyle>
            <a:defPPr>
              <a:defRPr lang="en-US"/>
            </a:defPPr>
            <a:lvl1pPr algn="ctr">
              <a:spcBef>
                <a:spcPts val="500"/>
              </a:spcBef>
              <a:defRPr sz="1200"/>
            </a:lvl1p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800" b="0" i="0" u="none" strike="noStrike" kern="1200" cap="none" spc="0" normalizeH="0" baseline="0" noProof="0" dirty="0">
                <a:ln>
                  <a:noFill/>
                </a:ln>
                <a:solidFill>
                  <a:srgbClr val="4F5861"/>
                </a:solidFill>
                <a:effectLst/>
                <a:uLnTx/>
                <a:uFillTx/>
                <a:latin typeface="Verdana"/>
                <a:ea typeface="+mn-ea"/>
                <a:cs typeface="+mn-cs"/>
              </a:rPr>
              <a:t>Applicant</a:t>
            </a:r>
          </a:p>
        </p:txBody>
      </p:sp>
      <p:sp>
        <p:nvSpPr>
          <p:cNvPr id="214" name="TextBox 213">
            <a:extLst>
              <a:ext uri="{FF2B5EF4-FFF2-40B4-BE49-F238E27FC236}">
                <a16:creationId xmlns:a16="http://schemas.microsoft.com/office/drawing/2014/main" id="{D77C5DC3-D2B7-4C87-A8BC-D994D7E023F6}"/>
              </a:ext>
            </a:extLst>
          </p:cNvPr>
          <p:cNvSpPr txBox="1"/>
          <p:nvPr/>
        </p:nvSpPr>
        <p:spPr bwMode="gray">
          <a:xfrm>
            <a:off x="4429298" y="1258325"/>
            <a:ext cx="790214" cy="242458"/>
          </a:xfrm>
          <a:prstGeom prst="rect">
            <a:avLst/>
          </a:prstGeom>
          <a:noFill/>
        </p:spPr>
        <p:txBody>
          <a:bodyPr wrap="square" lIns="0" tIns="0" rIns="0" bIns="0" rtlCol="0" anchor="ctr">
            <a:noAutofit/>
          </a:bodyPr>
          <a:lstStyle>
            <a:defPPr>
              <a:defRPr lang="en-US"/>
            </a:defPPr>
            <a:lvl1pPr algn="ctr">
              <a:spcBef>
                <a:spcPts val="500"/>
              </a:spcBef>
              <a:defRPr sz="1200"/>
            </a:lvl1pPr>
          </a:lstStyle>
          <a:p>
            <a:pPr marL="0" marR="0" lvl="0" indent="0" algn="ctr" defTabSz="537667" rtl="0" eaLnBrk="1" fontAlgn="auto" latinLnBrk="0" hangingPunct="1">
              <a:lnSpc>
                <a:spcPct val="100000"/>
              </a:lnSpc>
              <a:spcBef>
                <a:spcPts val="500"/>
              </a:spcBef>
              <a:spcAft>
                <a:spcPts val="0"/>
              </a:spcAft>
              <a:buClrTx/>
              <a:buSzTx/>
              <a:buFontTx/>
              <a:buNone/>
              <a:tabLst/>
              <a:defRPr/>
            </a:pPr>
            <a:r>
              <a:rPr kumimoji="0" lang="en-US" sz="800" b="0" i="0" u="none" strike="noStrike" kern="1200" cap="none" spc="0" normalizeH="0" baseline="0" noProof="0" dirty="0">
                <a:ln>
                  <a:noFill/>
                </a:ln>
                <a:solidFill>
                  <a:srgbClr val="4F5861"/>
                </a:solidFill>
                <a:effectLst/>
                <a:uLnTx/>
                <a:uFillTx/>
                <a:latin typeface="Verdana"/>
                <a:ea typeface="+mn-ea"/>
                <a:cs typeface="+mn-cs"/>
              </a:rPr>
              <a:t>Admit</a:t>
            </a:r>
          </a:p>
        </p:txBody>
      </p:sp>
      <p:cxnSp>
        <p:nvCxnSpPr>
          <p:cNvPr id="11" name="Straight Connector 10">
            <a:extLst>
              <a:ext uri="{FF2B5EF4-FFF2-40B4-BE49-F238E27FC236}">
                <a16:creationId xmlns:a16="http://schemas.microsoft.com/office/drawing/2014/main" id="{62BCE1FC-E22A-42D3-9504-78FFEA17A23C}"/>
              </a:ext>
            </a:extLst>
          </p:cNvPr>
          <p:cNvCxnSpPr/>
          <p:nvPr/>
        </p:nvCxnSpPr>
        <p:spPr bwMode="gray">
          <a:xfrm flipV="1">
            <a:off x="1256306" y="1980040"/>
            <a:ext cx="0" cy="721944"/>
          </a:xfrm>
          <a:prstGeom prst="line">
            <a:avLst/>
          </a:prstGeom>
          <a:ln w="12700">
            <a:solidFill>
              <a:schemeClr val="accent2"/>
            </a:solidFill>
            <a:tailEnd type="oval"/>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170F2ADE-3AA2-4773-9BD3-C83590447AD5}"/>
              </a:ext>
            </a:extLst>
          </p:cNvPr>
          <p:cNvCxnSpPr/>
          <p:nvPr/>
        </p:nvCxnSpPr>
        <p:spPr bwMode="gray">
          <a:xfrm flipV="1">
            <a:off x="2505986" y="1980040"/>
            <a:ext cx="0" cy="721944"/>
          </a:xfrm>
          <a:prstGeom prst="line">
            <a:avLst/>
          </a:prstGeom>
          <a:ln w="12700">
            <a:solidFill>
              <a:schemeClr val="accent2"/>
            </a:solidFill>
            <a:tailEnd type="oval"/>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1EB6DF9E-0336-4C88-9197-A4363A62F879}"/>
              </a:ext>
            </a:extLst>
          </p:cNvPr>
          <p:cNvCxnSpPr/>
          <p:nvPr/>
        </p:nvCxnSpPr>
        <p:spPr bwMode="gray">
          <a:xfrm flipV="1">
            <a:off x="3747714" y="1994475"/>
            <a:ext cx="0" cy="721944"/>
          </a:xfrm>
          <a:prstGeom prst="line">
            <a:avLst/>
          </a:prstGeom>
          <a:ln w="12700">
            <a:solidFill>
              <a:schemeClr val="accent2"/>
            </a:solidFill>
            <a:tailEnd type="oval"/>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534BA354-B3D7-4DE8-BE79-A6964BA568F0}"/>
              </a:ext>
            </a:extLst>
          </p:cNvPr>
          <p:cNvCxnSpPr/>
          <p:nvPr/>
        </p:nvCxnSpPr>
        <p:spPr bwMode="gray">
          <a:xfrm flipV="1">
            <a:off x="4830416" y="1980040"/>
            <a:ext cx="0" cy="721944"/>
          </a:xfrm>
          <a:prstGeom prst="line">
            <a:avLst/>
          </a:prstGeom>
          <a:ln w="12700">
            <a:solidFill>
              <a:schemeClr val="accent2"/>
            </a:solidFill>
            <a:tailEnd type="oval"/>
          </a:ln>
        </p:spPr>
        <p:style>
          <a:lnRef idx="1">
            <a:schemeClr val="accent1"/>
          </a:lnRef>
          <a:fillRef idx="0">
            <a:schemeClr val="accent1"/>
          </a:fillRef>
          <a:effectRef idx="0">
            <a:schemeClr val="accent1"/>
          </a:effectRef>
          <a:fontRef idx="minor">
            <a:schemeClr val="tx1"/>
          </a:fontRef>
        </p:style>
      </p:cxnSp>
      <p:sp>
        <p:nvSpPr>
          <p:cNvPr id="215" name="Rectangle 214">
            <a:extLst>
              <a:ext uri="{FF2B5EF4-FFF2-40B4-BE49-F238E27FC236}">
                <a16:creationId xmlns:a16="http://schemas.microsoft.com/office/drawing/2014/main" id="{F62868EF-8AB6-4153-A61D-47C9621ADF37}"/>
              </a:ext>
            </a:extLst>
          </p:cNvPr>
          <p:cNvSpPr/>
          <p:nvPr/>
        </p:nvSpPr>
        <p:spPr>
          <a:xfrm>
            <a:off x="382721" y="2320058"/>
            <a:ext cx="1343398" cy="1846659"/>
          </a:xfrm>
          <a:prstGeom prst="rect">
            <a:avLst/>
          </a:prstGeom>
          <a:solidFill>
            <a:schemeClr val="bg1"/>
          </a:solidFill>
          <a:ln w="15875">
            <a:solidFill>
              <a:schemeClr val="accent2"/>
            </a:solidFill>
          </a:ln>
        </p:spPr>
        <p:txBody>
          <a:bodyPr wrap="square" lIns="91440" tIns="91440" rIns="91440" bIns="91440" anchor="t">
            <a:spAutoFit/>
          </a:bodyPr>
          <a:lstStyle/>
          <a:p>
            <a:pPr marL="137160" marR="0" lvl="0" indent="-137160" defTabSz="537667" rtl="0" eaLnBrk="1" fontAlgn="auto" latinLnBrk="0" hangingPunct="1">
              <a:lnSpc>
                <a:spcPct val="100000"/>
              </a:lnSpc>
              <a:spcBef>
                <a:spcPts val="0"/>
              </a:spcBef>
              <a:spcAft>
                <a:spcPts val="0"/>
              </a:spcAft>
              <a:buClrTx/>
              <a:buSzTx/>
              <a:buFont typeface="+mj-lt"/>
              <a:buAutoNum type="arabicPeriod"/>
              <a:tabLst/>
              <a:defRPr/>
            </a:pPr>
            <a:r>
              <a:rPr lang="en-US" sz="900" dirty="0">
                <a:solidFill>
                  <a:srgbClr val="333E48"/>
                </a:solidFill>
                <a:latin typeface="Verdana (body)"/>
              </a:rPr>
              <a:t>Test targeting variation in display advertising</a:t>
            </a:r>
          </a:p>
          <a:p>
            <a:pPr marL="137160" marR="0" lvl="0" indent="-228600" defTabSz="537667" rtl="0" eaLnBrk="1" fontAlgn="auto" latinLnBrk="0" hangingPunct="1">
              <a:lnSpc>
                <a:spcPct val="100000"/>
              </a:lnSpc>
              <a:spcBef>
                <a:spcPts val="0"/>
              </a:spcBef>
              <a:spcAft>
                <a:spcPts val="0"/>
              </a:spcAft>
              <a:buClrTx/>
              <a:buSzTx/>
              <a:buFont typeface="+mj-lt"/>
              <a:buAutoNum type="arabicPeriod"/>
              <a:tabLst/>
              <a:defRPr/>
            </a:pPr>
            <a:endParaRPr lang="en-US" sz="900" dirty="0">
              <a:solidFill>
                <a:srgbClr val="333E48"/>
              </a:solidFill>
              <a:latin typeface="Verdana (body)"/>
            </a:endParaRPr>
          </a:p>
          <a:p>
            <a:pPr marL="137160" marR="0" lvl="0" indent="-137160" defTabSz="537667" rtl="0" eaLnBrk="1" fontAlgn="auto" latinLnBrk="0" hangingPunct="1">
              <a:lnSpc>
                <a:spcPct val="100000"/>
              </a:lnSpc>
              <a:spcBef>
                <a:spcPts val="0"/>
              </a:spcBef>
              <a:spcAft>
                <a:spcPts val="0"/>
              </a:spcAft>
              <a:buClrTx/>
              <a:buSzTx/>
              <a:buFont typeface="+mj-lt"/>
              <a:buAutoNum type="arabicPeriod"/>
              <a:tabLst/>
              <a:defRPr/>
            </a:pPr>
            <a:r>
              <a:rPr lang="en-US" sz="900" dirty="0">
                <a:solidFill>
                  <a:srgbClr val="333E48"/>
                </a:solidFill>
                <a:latin typeface="Verdana (body)"/>
              </a:rPr>
              <a:t>Test segmented Interactive Offer titles to appeal to specific affinity groups</a:t>
            </a:r>
          </a:p>
          <a:p>
            <a:pPr marR="0" lvl="0" defTabSz="537667" rtl="0" eaLnBrk="1" fontAlgn="auto" latinLnBrk="0" hangingPunct="1">
              <a:lnSpc>
                <a:spcPct val="100000"/>
              </a:lnSpc>
              <a:spcBef>
                <a:spcPts val="0"/>
              </a:spcBef>
              <a:spcAft>
                <a:spcPts val="0"/>
              </a:spcAft>
              <a:buClrTx/>
              <a:buSzTx/>
              <a:tabLst/>
              <a:defRPr/>
            </a:pPr>
            <a:endParaRPr lang="en-US" sz="900" dirty="0">
              <a:solidFill>
                <a:srgbClr val="333E48"/>
              </a:solidFill>
              <a:latin typeface="Verdana (body)"/>
            </a:endParaRPr>
          </a:p>
          <a:p>
            <a:pPr marL="228600" marR="0" lvl="0" indent="-228600" defTabSz="537667" rtl="0" eaLnBrk="1" fontAlgn="auto" latinLnBrk="0" hangingPunct="1">
              <a:lnSpc>
                <a:spcPct val="100000"/>
              </a:lnSpc>
              <a:spcBef>
                <a:spcPts val="0"/>
              </a:spcBef>
              <a:spcAft>
                <a:spcPts val="0"/>
              </a:spcAft>
              <a:buClrTx/>
              <a:buSzTx/>
              <a:buFont typeface="+mj-lt"/>
              <a:buAutoNum type="arabicPeriod"/>
              <a:tabLst/>
              <a:defRPr/>
            </a:pPr>
            <a:endParaRPr lang="en-US" sz="900" dirty="0">
              <a:solidFill>
                <a:srgbClr val="333E48"/>
              </a:solidFill>
              <a:latin typeface="Verdana (body)"/>
            </a:endParaRPr>
          </a:p>
        </p:txBody>
      </p:sp>
      <p:sp>
        <p:nvSpPr>
          <p:cNvPr id="216" name="Rectangle 215">
            <a:extLst>
              <a:ext uri="{FF2B5EF4-FFF2-40B4-BE49-F238E27FC236}">
                <a16:creationId xmlns:a16="http://schemas.microsoft.com/office/drawing/2014/main" id="{6A13B6BB-A457-4708-92B7-3825C058A02E}"/>
              </a:ext>
            </a:extLst>
          </p:cNvPr>
          <p:cNvSpPr/>
          <p:nvPr/>
        </p:nvSpPr>
        <p:spPr>
          <a:xfrm>
            <a:off x="1791669" y="2315246"/>
            <a:ext cx="1343395" cy="1846659"/>
          </a:xfrm>
          <a:prstGeom prst="rect">
            <a:avLst/>
          </a:prstGeom>
          <a:solidFill>
            <a:schemeClr val="bg1"/>
          </a:solidFill>
          <a:ln w="15875">
            <a:solidFill>
              <a:schemeClr val="accent2"/>
            </a:solidFill>
          </a:ln>
        </p:spPr>
        <p:txBody>
          <a:bodyPr wrap="square" lIns="91440" tIns="91440" rIns="91440" bIns="91440" anchor="t">
            <a:spAutoFit/>
          </a:bodyPr>
          <a:lstStyle/>
          <a:p>
            <a:pPr marL="137160" lvl="0" indent="-137160">
              <a:buFont typeface="+mj-lt"/>
              <a:buAutoNum type="arabicPeriod"/>
              <a:defRPr/>
            </a:pPr>
            <a:r>
              <a:rPr lang="en-US" sz="900" dirty="0">
                <a:solidFill>
                  <a:srgbClr val="333E48"/>
                </a:solidFill>
                <a:latin typeface="Verdana (body)"/>
              </a:rPr>
              <a:t>Test segmented copy in initial contacts for Junior Inquiry Pool and/or fulfillment </a:t>
            </a:r>
          </a:p>
          <a:p>
            <a:pPr marL="137160" lvl="0" indent="-137160">
              <a:buFont typeface="+mj-lt"/>
              <a:buAutoNum type="arabicPeriod"/>
              <a:defRPr/>
            </a:pPr>
            <a:endParaRPr lang="en-US" sz="900" dirty="0">
              <a:solidFill>
                <a:srgbClr val="333E48"/>
              </a:solidFill>
              <a:latin typeface="Verdana (body)"/>
            </a:endParaRPr>
          </a:p>
          <a:p>
            <a:pPr marL="137160" lvl="0" indent="-137160">
              <a:buFont typeface="+mj-lt"/>
              <a:buAutoNum type="arabicPeriod"/>
              <a:defRPr/>
            </a:pPr>
            <a:r>
              <a:rPr lang="en-US" sz="900" dirty="0">
                <a:solidFill>
                  <a:srgbClr val="333E48"/>
                </a:solidFill>
                <a:latin typeface="Verdana (body)"/>
              </a:rPr>
              <a:t>Test segmented copy in initial contacts for Junior PRE names</a:t>
            </a:r>
          </a:p>
        </p:txBody>
      </p:sp>
      <p:sp>
        <p:nvSpPr>
          <p:cNvPr id="217" name="Rectangle 216">
            <a:extLst>
              <a:ext uri="{FF2B5EF4-FFF2-40B4-BE49-F238E27FC236}">
                <a16:creationId xmlns:a16="http://schemas.microsoft.com/office/drawing/2014/main" id="{71A18D16-B31F-4878-BA9B-B9B43D2CAB3E}"/>
              </a:ext>
            </a:extLst>
          </p:cNvPr>
          <p:cNvSpPr/>
          <p:nvPr/>
        </p:nvSpPr>
        <p:spPr>
          <a:xfrm>
            <a:off x="4575657" y="2304547"/>
            <a:ext cx="1252199" cy="1846659"/>
          </a:xfrm>
          <a:prstGeom prst="rect">
            <a:avLst/>
          </a:prstGeom>
          <a:solidFill>
            <a:schemeClr val="bg1"/>
          </a:solidFill>
          <a:ln w="15875">
            <a:solidFill>
              <a:schemeClr val="accent2"/>
            </a:solidFill>
          </a:ln>
        </p:spPr>
        <p:txBody>
          <a:bodyPr wrap="square" lIns="91440" tIns="91440" rIns="91440" bIns="91440" anchor="t">
            <a:spAutoFit/>
          </a:bodyPr>
          <a:lstStyle/>
          <a:p>
            <a:pPr marL="137160" marR="0" lvl="0" indent="-137160" defTabSz="537667" rtl="0" eaLnBrk="1" fontAlgn="auto" latinLnBrk="0" hangingPunct="1">
              <a:lnSpc>
                <a:spcPct val="100000"/>
              </a:lnSpc>
              <a:spcBef>
                <a:spcPts val="0"/>
              </a:spcBef>
              <a:spcAft>
                <a:spcPts val="0"/>
              </a:spcAft>
              <a:buClrTx/>
              <a:buSzTx/>
              <a:buFont typeface="+mj-lt"/>
              <a:buAutoNum type="arabicPeriod"/>
              <a:tabLst/>
              <a:defRPr/>
            </a:pPr>
            <a:r>
              <a:rPr kumimoji="0" lang="en-US" sz="900" b="0" i="0" u="none" strike="noStrike" kern="1200" cap="none" spc="0" normalizeH="0" baseline="0" noProof="0" dirty="0">
                <a:ln>
                  <a:noFill/>
                </a:ln>
                <a:solidFill>
                  <a:srgbClr val="333E48"/>
                </a:solidFill>
                <a:effectLst/>
                <a:uLnTx/>
                <a:uFillTx/>
                <a:latin typeface="Verdana (body)"/>
                <a:ea typeface="+mn-ea"/>
                <a:cs typeface="+mn-cs"/>
              </a:rPr>
              <a:t>Pilot messaging variation </a:t>
            </a:r>
            <a:r>
              <a:rPr lang="en-US" sz="900" dirty="0">
                <a:solidFill>
                  <a:srgbClr val="333E48"/>
                </a:solidFill>
                <a:latin typeface="Verdana (body)"/>
              </a:rPr>
              <a:t>within admitted student engagement outreach</a:t>
            </a:r>
            <a:endParaRPr kumimoji="0" lang="en-US" sz="900" b="0" i="0" u="none" strike="noStrike" kern="1200" cap="none" spc="0" normalizeH="0" baseline="0" noProof="0" dirty="0">
              <a:ln>
                <a:noFill/>
              </a:ln>
              <a:solidFill>
                <a:srgbClr val="333E48"/>
              </a:solidFill>
              <a:effectLst/>
              <a:uLnTx/>
              <a:uFillTx/>
              <a:latin typeface="Verdana (body)"/>
              <a:ea typeface="+mn-ea"/>
              <a:cs typeface="+mn-cs"/>
            </a:endParaRPr>
          </a:p>
          <a:p>
            <a:pPr marL="137160" marR="0" lvl="0" indent="-137160" defTabSz="537667" rtl="0" eaLnBrk="1" fontAlgn="auto" latinLnBrk="0" hangingPunct="1">
              <a:lnSpc>
                <a:spcPct val="100000"/>
              </a:lnSpc>
              <a:spcBef>
                <a:spcPts val="0"/>
              </a:spcBef>
              <a:spcAft>
                <a:spcPts val="0"/>
              </a:spcAft>
              <a:buClrTx/>
              <a:buSzTx/>
              <a:buFont typeface="+mj-lt"/>
              <a:buAutoNum type="arabicPeriod"/>
              <a:tabLst/>
              <a:defRPr/>
            </a:pPr>
            <a:endParaRPr kumimoji="0" lang="en-US" sz="900" b="0" i="0" u="none" strike="noStrike" kern="1200" cap="none" spc="0" normalizeH="0" baseline="0" noProof="0" dirty="0">
              <a:ln>
                <a:noFill/>
              </a:ln>
              <a:solidFill>
                <a:srgbClr val="333E48"/>
              </a:solidFill>
              <a:effectLst/>
              <a:uLnTx/>
              <a:uFillTx/>
              <a:latin typeface="Verdana (body)"/>
              <a:ea typeface="+mn-ea"/>
              <a:cs typeface="+mn-cs"/>
            </a:endParaRPr>
          </a:p>
          <a:p>
            <a:pPr marL="137160" marR="0" lvl="0" indent="-137160" defTabSz="537667" rtl="0" eaLnBrk="1" fontAlgn="auto" latinLnBrk="0" hangingPunct="1">
              <a:lnSpc>
                <a:spcPct val="100000"/>
              </a:lnSpc>
              <a:spcBef>
                <a:spcPts val="0"/>
              </a:spcBef>
              <a:spcAft>
                <a:spcPts val="0"/>
              </a:spcAft>
              <a:buClrTx/>
              <a:buSzTx/>
              <a:buFont typeface="+mj-lt"/>
              <a:buAutoNum type="arabicPeriod"/>
              <a:tabLst/>
              <a:defRPr/>
            </a:pPr>
            <a:r>
              <a:rPr kumimoji="0" lang="en-US" sz="900" b="0" i="0" u="none" strike="noStrike" kern="1200" cap="none" spc="0" normalizeH="0" baseline="0" noProof="0" dirty="0">
                <a:ln>
                  <a:noFill/>
                </a:ln>
                <a:solidFill>
                  <a:srgbClr val="333E48"/>
                </a:solidFill>
                <a:effectLst/>
                <a:uLnTx/>
                <a:uFillTx/>
                <a:latin typeface="Verdana (body)"/>
                <a:ea typeface="+mn-ea"/>
                <a:cs typeface="+mn-cs"/>
              </a:rPr>
              <a:t>Pilot </a:t>
            </a:r>
            <a:r>
              <a:rPr lang="en-US" sz="900" dirty="0">
                <a:solidFill>
                  <a:srgbClr val="333E48"/>
                </a:solidFill>
                <a:latin typeface="Verdana (body)"/>
              </a:rPr>
              <a:t>personas as Yield IQ variable</a:t>
            </a:r>
          </a:p>
          <a:p>
            <a:pPr marL="114300" marR="0" lvl="0" indent="-114300" defTabSz="53766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dirty="0">
              <a:solidFill>
                <a:srgbClr val="333E48"/>
              </a:solidFill>
              <a:latin typeface="Verdana (body)"/>
            </a:endParaRPr>
          </a:p>
          <a:p>
            <a:pPr marR="0" lvl="0" defTabSz="537667" rtl="0" eaLnBrk="1" fontAlgn="auto" latinLnBrk="0" hangingPunct="1">
              <a:lnSpc>
                <a:spcPct val="100000"/>
              </a:lnSpc>
              <a:spcBef>
                <a:spcPts val="0"/>
              </a:spcBef>
              <a:spcAft>
                <a:spcPts val="0"/>
              </a:spcAft>
              <a:buClrTx/>
              <a:buSzTx/>
              <a:tabLst/>
              <a:defRPr/>
            </a:pPr>
            <a:endParaRPr lang="en-US" sz="900" dirty="0">
              <a:solidFill>
                <a:srgbClr val="333E48"/>
              </a:solidFill>
              <a:latin typeface="Verdana (body)"/>
            </a:endParaRPr>
          </a:p>
        </p:txBody>
      </p:sp>
      <p:sp>
        <p:nvSpPr>
          <p:cNvPr id="218" name="Rectangle 217">
            <a:extLst>
              <a:ext uri="{FF2B5EF4-FFF2-40B4-BE49-F238E27FC236}">
                <a16:creationId xmlns:a16="http://schemas.microsoft.com/office/drawing/2014/main" id="{63DD4AF0-182C-45F4-AFAE-2148FEEF3621}"/>
              </a:ext>
            </a:extLst>
          </p:cNvPr>
          <p:cNvSpPr/>
          <p:nvPr/>
        </p:nvSpPr>
        <p:spPr>
          <a:xfrm>
            <a:off x="3192821" y="2307740"/>
            <a:ext cx="1342685" cy="1858977"/>
          </a:xfrm>
          <a:prstGeom prst="rect">
            <a:avLst/>
          </a:prstGeom>
          <a:solidFill>
            <a:schemeClr val="bg1"/>
          </a:solidFill>
          <a:ln w="15875">
            <a:solidFill>
              <a:schemeClr val="accent2"/>
            </a:solidFill>
          </a:ln>
        </p:spPr>
        <p:txBody>
          <a:bodyPr wrap="square" lIns="91440" tIns="91440" rIns="91440" bIns="91440" anchor="t">
            <a:noAutofit/>
          </a:bodyPr>
          <a:lstStyle/>
          <a:p>
            <a:pPr marL="137160" marR="0" lvl="0" indent="-137160" defTabSz="537667" rtl="0" eaLnBrk="1" fontAlgn="auto" latinLnBrk="0" hangingPunct="1">
              <a:lnSpc>
                <a:spcPct val="100000"/>
              </a:lnSpc>
              <a:spcBef>
                <a:spcPts val="0"/>
              </a:spcBef>
              <a:spcAft>
                <a:spcPts val="0"/>
              </a:spcAft>
              <a:buClrTx/>
              <a:buSzTx/>
              <a:buFont typeface="+mj-lt"/>
              <a:buAutoNum type="arabicPeriod"/>
              <a:tabLst/>
              <a:defRPr/>
            </a:pPr>
            <a:r>
              <a:rPr kumimoji="0" lang="en-US" sz="900" b="0" i="0" u="none" strike="noStrike" kern="1200" cap="none" spc="0" normalizeH="0" baseline="0" noProof="0" dirty="0">
                <a:ln>
                  <a:noFill/>
                </a:ln>
                <a:solidFill>
                  <a:srgbClr val="333E48"/>
                </a:solidFill>
                <a:effectLst/>
                <a:uLnTx/>
                <a:uFillTx/>
                <a:latin typeface="Verdana (body)"/>
                <a:ea typeface="+mn-ea"/>
                <a:cs typeface="+mn-cs"/>
              </a:rPr>
              <a:t>Test segmented display copy and imagery in EAM </a:t>
            </a:r>
          </a:p>
          <a:p>
            <a:pPr marL="137160" marR="0" lvl="0" indent="-137160" defTabSz="537667" rtl="0" eaLnBrk="1" fontAlgn="auto" latinLnBrk="0" hangingPunct="1">
              <a:lnSpc>
                <a:spcPct val="100000"/>
              </a:lnSpc>
              <a:spcBef>
                <a:spcPts val="0"/>
              </a:spcBef>
              <a:spcAft>
                <a:spcPts val="0"/>
              </a:spcAft>
              <a:buClrTx/>
              <a:buSzTx/>
              <a:buFont typeface="+mj-lt"/>
              <a:buAutoNum type="arabicPeriod"/>
              <a:tabLst/>
              <a:defRPr/>
            </a:pPr>
            <a:endParaRPr lang="en-US" sz="900" dirty="0">
              <a:solidFill>
                <a:srgbClr val="333E48"/>
              </a:solidFill>
              <a:latin typeface="Verdana (body)"/>
            </a:endParaRPr>
          </a:p>
          <a:p>
            <a:pPr marL="137160" marR="0" lvl="0" indent="-137160" defTabSz="537667" rtl="0" eaLnBrk="1" fontAlgn="auto" latinLnBrk="0" hangingPunct="1">
              <a:lnSpc>
                <a:spcPct val="100000"/>
              </a:lnSpc>
              <a:spcBef>
                <a:spcPts val="0"/>
              </a:spcBef>
              <a:spcAft>
                <a:spcPts val="0"/>
              </a:spcAft>
              <a:buClrTx/>
              <a:buSzTx/>
              <a:buFont typeface="+mj-lt"/>
              <a:buAutoNum type="arabicPeriod"/>
              <a:tabLst/>
              <a:defRPr/>
            </a:pPr>
            <a:r>
              <a:rPr kumimoji="0" lang="en-US" sz="900" b="0" i="0" u="none" strike="noStrike" kern="1200" cap="none" spc="0" normalizeH="0" baseline="0" noProof="0" dirty="0">
                <a:ln>
                  <a:noFill/>
                </a:ln>
                <a:solidFill>
                  <a:srgbClr val="333E48"/>
                </a:solidFill>
                <a:effectLst/>
                <a:uLnTx/>
                <a:uFillTx/>
                <a:latin typeface="Verdana (body)"/>
                <a:ea typeface="+mn-ea"/>
                <a:cs typeface="+mn-cs"/>
              </a:rPr>
              <a:t>Test segmented graphic emails that appeal to the different emotional drivers  of primary personas</a:t>
            </a:r>
          </a:p>
        </p:txBody>
      </p:sp>
    </p:spTree>
    <p:extLst>
      <p:ext uri="{BB962C8B-B14F-4D97-AF65-F5344CB8AC3E}">
        <p14:creationId xmlns:p14="http://schemas.microsoft.com/office/powerpoint/2010/main" val="40697621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p:cNvSpPr>
            <a:spLocks noGrp="1"/>
          </p:cNvSpPr>
          <p:nvPr>
            <p:ph type="body" sz="quarter" idx="15"/>
          </p:nvPr>
        </p:nvSpPr>
        <p:spPr>
          <a:xfrm>
            <a:off x="280195" y="640267"/>
            <a:ext cx="5842794" cy="184666"/>
          </a:xfrm>
        </p:spPr>
        <p:txBody>
          <a:bodyPr/>
          <a:lstStyle/>
          <a:p>
            <a:r>
              <a:rPr lang="en-US" dirty="0"/>
              <a:t>Understanding Behaviors Across a Complex Media Landscape</a:t>
            </a:r>
          </a:p>
        </p:txBody>
      </p:sp>
      <p:sp>
        <p:nvSpPr>
          <p:cNvPr id="20" name="Text Placeholder 19"/>
          <p:cNvSpPr>
            <a:spLocks noGrp="1"/>
          </p:cNvSpPr>
          <p:nvPr>
            <p:ph type="body" sz="quarter" idx="16"/>
          </p:nvPr>
        </p:nvSpPr>
        <p:spPr>
          <a:xfrm>
            <a:off x="280194" y="99782"/>
            <a:ext cx="3967956" cy="123111"/>
          </a:xfrm>
        </p:spPr>
        <p:txBody>
          <a:bodyPr/>
          <a:lstStyle/>
          <a:p>
            <a:r>
              <a:rPr lang="en-US" dirty="0"/>
              <a:t>Gen Z in Brief</a:t>
            </a:r>
          </a:p>
        </p:txBody>
      </p:sp>
      <p:sp>
        <p:nvSpPr>
          <p:cNvPr id="21" name="Text Placeholder 20"/>
          <p:cNvSpPr>
            <a:spLocks noGrp="1"/>
          </p:cNvSpPr>
          <p:nvPr>
            <p:ph type="body" sz="quarter" idx="18"/>
          </p:nvPr>
        </p:nvSpPr>
        <p:spPr>
          <a:xfrm>
            <a:off x="7645705" y="4369713"/>
            <a:ext cx="1860605" cy="430887"/>
          </a:xfrm>
        </p:spPr>
        <p:txBody>
          <a:bodyPr/>
          <a:lstStyle/>
          <a:p>
            <a:r>
              <a:rPr lang="en-US" dirty="0"/>
              <a:t>Source: https://www.wsj.com/articles/college-admissions-officers-wont-just-chill-about-summer-melt-1502468367</a:t>
            </a:r>
          </a:p>
        </p:txBody>
      </p:sp>
      <p:sp>
        <p:nvSpPr>
          <p:cNvPr id="22" name="Text Placeholder 21"/>
          <p:cNvSpPr>
            <a:spLocks noGrp="1"/>
          </p:cNvSpPr>
          <p:nvPr>
            <p:ph type="body" sz="quarter" idx="19"/>
          </p:nvPr>
        </p:nvSpPr>
        <p:spPr>
          <a:xfrm>
            <a:off x="0" y="4740594"/>
            <a:ext cx="2046204" cy="76944"/>
          </a:xfrm>
        </p:spPr>
        <p:txBody>
          <a:bodyPr/>
          <a:lstStyle/>
          <a:p>
            <a:endParaRPr lang="en-US" dirty="0"/>
          </a:p>
        </p:txBody>
      </p:sp>
      <p:sp>
        <p:nvSpPr>
          <p:cNvPr id="18" name="Title 17"/>
          <p:cNvSpPr>
            <a:spLocks noGrp="1"/>
          </p:cNvSpPr>
          <p:nvPr>
            <p:ph type="title"/>
          </p:nvPr>
        </p:nvSpPr>
        <p:spPr>
          <a:xfrm>
            <a:off x="270034" y="317005"/>
            <a:ext cx="5486400" cy="249299"/>
          </a:xfrm>
        </p:spPr>
        <p:txBody>
          <a:bodyPr/>
          <a:lstStyle/>
          <a:p>
            <a:r>
              <a:rPr lang="en-US" dirty="0"/>
              <a:t>What Marketers Know About Gen Z Media Habits</a:t>
            </a:r>
          </a:p>
        </p:txBody>
      </p:sp>
      <p:graphicFrame>
        <p:nvGraphicFramePr>
          <p:cNvPr id="3" name="Table 2"/>
          <p:cNvGraphicFramePr>
            <a:graphicFrameLocks noGrp="1"/>
          </p:cNvGraphicFramePr>
          <p:nvPr/>
        </p:nvGraphicFramePr>
        <p:xfrm>
          <a:off x="223044" y="1067245"/>
          <a:ext cx="5580264" cy="2903712"/>
        </p:xfrm>
        <a:graphic>
          <a:graphicData uri="http://schemas.openxmlformats.org/drawingml/2006/table">
            <a:tbl>
              <a:tblPr firstRow="1" bandRow="1">
                <a:tableStyleId>{7DF18680-E054-41AD-8BC1-D1AEF772440D}</a:tableStyleId>
              </a:tblPr>
              <a:tblGrid>
                <a:gridCol w="1024156">
                  <a:extLst>
                    <a:ext uri="{9D8B030D-6E8A-4147-A177-3AD203B41FA5}">
                      <a16:colId xmlns:a16="http://schemas.microsoft.com/office/drawing/2014/main" val="20000"/>
                    </a:ext>
                  </a:extLst>
                </a:gridCol>
                <a:gridCol w="414383">
                  <a:extLst>
                    <a:ext uri="{9D8B030D-6E8A-4147-A177-3AD203B41FA5}">
                      <a16:colId xmlns:a16="http://schemas.microsoft.com/office/drawing/2014/main" val="20001"/>
                    </a:ext>
                  </a:extLst>
                </a:gridCol>
                <a:gridCol w="4141725">
                  <a:extLst>
                    <a:ext uri="{9D8B030D-6E8A-4147-A177-3AD203B41FA5}">
                      <a16:colId xmlns:a16="http://schemas.microsoft.com/office/drawing/2014/main" val="20002"/>
                    </a:ext>
                  </a:extLst>
                </a:gridCol>
              </a:tblGrid>
              <a:tr h="414816">
                <a:tc>
                  <a:txBody>
                    <a:bodyPr/>
                    <a:lstStyle/>
                    <a:p>
                      <a:pPr algn="r"/>
                      <a:endParaRPr lang="en-US" dirty="0"/>
                    </a:p>
                  </a:txBody>
                  <a:tcPr anchor="ctr">
                    <a:noFill/>
                  </a:tcPr>
                </a:tc>
                <a:tc>
                  <a:txBody>
                    <a:bodyPr/>
                    <a:lstStyle/>
                    <a:p>
                      <a:endParaRPr lang="en-US" dirty="0"/>
                    </a:p>
                  </a:txBody>
                  <a:tcPr anchor="ctr">
                    <a:noFill/>
                  </a:tcPr>
                </a:tc>
                <a:tc>
                  <a:txBody>
                    <a:bodyPr/>
                    <a:lstStyle/>
                    <a:p>
                      <a:endParaRPr lang="en-US" dirty="0"/>
                    </a:p>
                  </a:txBody>
                  <a:tcPr anchor="ctr">
                    <a:noFill/>
                  </a:tcPr>
                </a:tc>
                <a:extLst>
                  <a:ext uri="{0D108BD9-81ED-4DB2-BD59-A6C34878D82A}">
                    <a16:rowId xmlns:a16="http://schemas.microsoft.com/office/drawing/2014/main" val="10000"/>
                  </a:ext>
                </a:extLst>
              </a:tr>
              <a:tr h="414816">
                <a:tc>
                  <a:txBody>
                    <a:bodyPr/>
                    <a:lstStyle/>
                    <a:p>
                      <a:pPr algn="r"/>
                      <a:r>
                        <a:rPr lang="en-US" sz="900" b="1" dirty="0"/>
                        <a:t>Email</a:t>
                      </a:r>
                    </a:p>
                  </a:txBody>
                  <a:tcPr anchor="ctr">
                    <a:noFill/>
                  </a:tcPr>
                </a:tc>
                <a:tc>
                  <a:txBody>
                    <a:bodyPr/>
                    <a:lstStyle/>
                    <a:p>
                      <a:endParaRPr lang="en-US" dirty="0"/>
                    </a:p>
                  </a:txBody>
                  <a:tcPr anchor="ctr">
                    <a:noFill/>
                  </a:tcPr>
                </a:tc>
                <a:tc>
                  <a:txBody>
                    <a:bodyPr/>
                    <a:lstStyle/>
                    <a:p>
                      <a:r>
                        <a:rPr lang="en-US" sz="900" i="1" dirty="0"/>
                        <a:t>“Talking to old people</a:t>
                      </a:r>
                      <a:r>
                        <a:rPr lang="en-US" sz="900" i="1" baseline="0" dirty="0"/>
                        <a:t> without a stamp.”</a:t>
                      </a:r>
                      <a:endParaRPr lang="en-US" sz="900" i="1" dirty="0"/>
                    </a:p>
                  </a:txBody>
                  <a:tcPr anchor="ctr">
                    <a:noFill/>
                  </a:tcPr>
                </a:tc>
                <a:extLst>
                  <a:ext uri="{0D108BD9-81ED-4DB2-BD59-A6C34878D82A}">
                    <a16:rowId xmlns:a16="http://schemas.microsoft.com/office/drawing/2014/main" val="10001"/>
                  </a:ext>
                </a:extLst>
              </a:tr>
              <a:tr h="414816">
                <a:tc>
                  <a:txBody>
                    <a:bodyPr/>
                    <a:lstStyle/>
                    <a:p>
                      <a:pPr algn="r"/>
                      <a:r>
                        <a:rPr lang="en-US" sz="900" b="1" dirty="0"/>
                        <a:t>Facebook</a:t>
                      </a:r>
                    </a:p>
                  </a:txBody>
                  <a:tcPr anchor="ctr">
                    <a:noFill/>
                  </a:tcPr>
                </a:tc>
                <a:tc>
                  <a:txBody>
                    <a:bodyPr/>
                    <a:lstStyle/>
                    <a:p>
                      <a:endParaRPr lang="en-US" dirty="0"/>
                    </a:p>
                  </a:txBody>
                  <a:tcPr anchor="ctr">
                    <a:noFill/>
                  </a:tcPr>
                </a:tc>
                <a:tc>
                  <a:txBody>
                    <a:bodyPr/>
                    <a:lstStyle/>
                    <a:p>
                      <a:r>
                        <a:rPr lang="en-US" sz="900" i="1" dirty="0"/>
                        <a:t>“Where my parents think I am at. My alter ego.”</a:t>
                      </a:r>
                    </a:p>
                  </a:txBody>
                  <a:tcPr anchor="ctr">
                    <a:noFill/>
                  </a:tcPr>
                </a:tc>
                <a:extLst>
                  <a:ext uri="{0D108BD9-81ED-4DB2-BD59-A6C34878D82A}">
                    <a16:rowId xmlns:a16="http://schemas.microsoft.com/office/drawing/2014/main" val="10002"/>
                  </a:ext>
                </a:extLst>
              </a:tr>
              <a:tr h="414816">
                <a:tc>
                  <a:txBody>
                    <a:bodyPr/>
                    <a:lstStyle/>
                    <a:p>
                      <a:pPr algn="r"/>
                      <a:r>
                        <a:rPr lang="en-US" sz="900" b="1" dirty="0"/>
                        <a:t>Instagram</a:t>
                      </a:r>
                    </a:p>
                  </a:txBody>
                  <a:tcPr anchor="ctr">
                    <a:noFill/>
                  </a:tcPr>
                </a:tc>
                <a:tc>
                  <a:txBody>
                    <a:bodyPr/>
                    <a:lstStyle/>
                    <a:p>
                      <a:endParaRPr lang="en-US" dirty="0"/>
                    </a:p>
                  </a:txBody>
                  <a:tcPr anchor="ctr">
                    <a:noFill/>
                  </a:tcPr>
                </a:tc>
                <a:tc>
                  <a:txBody>
                    <a:bodyPr/>
                    <a:lstStyle/>
                    <a:p>
                      <a:r>
                        <a:rPr lang="en-US" sz="900" i="1" dirty="0"/>
                        <a:t>“Where my real pictures are (that I don’t want my parents</a:t>
                      </a:r>
                      <a:r>
                        <a:rPr lang="en-US" sz="900" i="1" baseline="0" dirty="0"/>
                        <a:t> to see).”</a:t>
                      </a:r>
                      <a:endParaRPr lang="en-US" sz="900" i="1" dirty="0"/>
                    </a:p>
                  </a:txBody>
                  <a:tcPr anchor="ctr">
                    <a:noFill/>
                  </a:tcPr>
                </a:tc>
                <a:extLst>
                  <a:ext uri="{0D108BD9-81ED-4DB2-BD59-A6C34878D82A}">
                    <a16:rowId xmlns:a16="http://schemas.microsoft.com/office/drawing/2014/main" val="10003"/>
                  </a:ext>
                </a:extLst>
              </a:tr>
              <a:tr h="414816">
                <a:tc>
                  <a:txBody>
                    <a:bodyPr/>
                    <a:lstStyle/>
                    <a:p>
                      <a:pPr algn="r"/>
                      <a:r>
                        <a:rPr lang="en-US" sz="900" b="1" dirty="0"/>
                        <a:t>YouTube</a:t>
                      </a:r>
                    </a:p>
                  </a:txBody>
                  <a:tcPr anchor="ctr">
                    <a:noFill/>
                  </a:tcPr>
                </a:tc>
                <a:tc>
                  <a:txBody>
                    <a:bodyPr/>
                    <a:lstStyle/>
                    <a:p>
                      <a:endParaRPr lang="en-US" dirty="0"/>
                    </a:p>
                  </a:txBody>
                  <a:tcPr anchor="ctr">
                    <a:noFill/>
                  </a:tcPr>
                </a:tc>
                <a:tc>
                  <a:txBody>
                    <a:bodyPr/>
                    <a:lstStyle/>
                    <a:p>
                      <a:r>
                        <a:rPr lang="en-US" sz="900" i="1" dirty="0"/>
                        <a:t>“My primary TV and source to stream everything.”</a:t>
                      </a:r>
                    </a:p>
                  </a:txBody>
                  <a:tcPr anchor="ctr">
                    <a:noFill/>
                  </a:tcPr>
                </a:tc>
                <a:extLst>
                  <a:ext uri="{0D108BD9-81ED-4DB2-BD59-A6C34878D82A}">
                    <a16:rowId xmlns:a16="http://schemas.microsoft.com/office/drawing/2014/main" val="10004"/>
                  </a:ext>
                </a:extLst>
              </a:tr>
              <a:tr h="414816">
                <a:tc>
                  <a:txBody>
                    <a:bodyPr/>
                    <a:lstStyle/>
                    <a:p>
                      <a:pPr algn="r"/>
                      <a:r>
                        <a:rPr lang="en-US" sz="900" b="1" dirty="0"/>
                        <a:t>Snapchat</a:t>
                      </a:r>
                    </a:p>
                  </a:txBody>
                  <a:tcPr anchor="ctr">
                    <a:noFill/>
                  </a:tcPr>
                </a:tc>
                <a:tc>
                  <a:txBody>
                    <a:bodyPr/>
                    <a:lstStyle/>
                    <a:p>
                      <a:endParaRPr lang="en-US" dirty="0"/>
                    </a:p>
                  </a:txBody>
                  <a:tcPr anchor="ctr">
                    <a:noFill/>
                  </a:tcPr>
                </a:tc>
                <a:tc>
                  <a:txBody>
                    <a:bodyPr/>
                    <a:lstStyle/>
                    <a:p>
                      <a:r>
                        <a:rPr lang="en-US" sz="900" i="1" dirty="0"/>
                        <a:t>“No permanent record of my conversations with my closest friends.”</a:t>
                      </a:r>
                    </a:p>
                  </a:txBody>
                  <a:tcPr anchor="ctr">
                    <a:noFill/>
                  </a:tcPr>
                </a:tc>
                <a:extLst>
                  <a:ext uri="{0D108BD9-81ED-4DB2-BD59-A6C34878D82A}">
                    <a16:rowId xmlns:a16="http://schemas.microsoft.com/office/drawing/2014/main" val="10005"/>
                  </a:ext>
                </a:extLst>
              </a:tr>
              <a:tr h="414816">
                <a:tc>
                  <a:txBody>
                    <a:bodyPr/>
                    <a:lstStyle/>
                    <a:p>
                      <a:pPr algn="r"/>
                      <a:r>
                        <a:rPr lang="en-US" sz="900" b="1" dirty="0"/>
                        <a:t>Twitter</a:t>
                      </a:r>
                    </a:p>
                  </a:txBody>
                  <a:tcPr anchor="ctr">
                    <a:noFill/>
                  </a:tcPr>
                </a:tc>
                <a:tc>
                  <a:txBody>
                    <a:bodyPr/>
                    <a:lstStyle/>
                    <a:p>
                      <a:endParaRPr lang="en-US" dirty="0"/>
                    </a:p>
                  </a:txBody>
                  <a:tcPr anchor="ctr">
                    <a:noFill/>
                  </a:tcPr>
                </a:tc>
                <a:tc>
                  <a:txBody>
                    <a:bodyPr/>
                    <a:lstStyle/>
                    <a:p>
                      <a:r>
                        <a:rPr lang="en-US" sz="900" i="1" dirty="0"/>
                        <a:t>“My</a:t>
                      </a:r>
                      <a:r>
                        <a:rPr lang="en-US" sz="900" i="1" baseline="0" dirty="0"/>
                        <a:t> reason to complain and to listen to my friends complain.”</a:t>
                      </a:r>
                      <a:endParaRPr lang="en-US" sz="900" i="1" dirty="0"/>
                    </a:p>
                  </a:txBody>
                  <a:tcPr anchor="ctr">
                    <a:noFill/>
                  </a:tcPr>
                </a:tc>
                <a:extLst>
                  <a:ext uri="{0D108BD9-81ED-4DB2-BD59-A6C34878D82A}">
                    <a16:rowId xmlns:a16="http://schemas.microsoft.com/office/drawing/2014/main" val="10006"/>
                  </a:ext>
                </a:extLst>
              </a:tr>
            </a:tbl>
          </a:graphicData>
        </a:graphic>
      </p:graphicFrame>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559" y="1998359"/>
            <a:ext cx="245541" cy="178425"/>
          </a:xfrm>
          <a:prstGeom prst="rect">
            <a:avLst/>
          </a:prstGeom>
        </p:spPr>
      </p:pic>
      <p:pic>
        <p:nvPicPr>
          <p:cNvPr id="4" name="Picture 3"/>
          <p:cNvPicPr>
            <a:picLocks noChangeAspect="1"/>
          </p:cNvPicPr>
          <p:nvPr/>
        </p:nvPicPr>
        <p:blipFill>
          <a:blip r:embed="rId5"/>
          <a:stretch>
            <a:fillRect/>
          </a:stretch>
        </p:blipFill>
        <p:spPr>
          <a:xfrm>
            <a:off x="1347295" y="1997521"/>
            <a:ext cx="204351" cy="204351"/>
          </a:xfrm>
          <a:prstGeom prst="rect">
            <a:avLst/>
          </a:prstGeom>
        </p:spPr>
      </p:pic>
      <p:pic>
        <p:nvPicPr>
          <p:cNvPr id="2050" name="Picture 2" descr="Image result for instagram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0612" y="2387544"/>
            <a:ext cx="254649" cy="25464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7"/>
          <a:stretch>
            <a:fillRect/>
          </a:stretch>
        </p:blipFill>
        <p:spPr>
          <a:xfrm>
            <a:off x="1328886" y="2855612"/>
            <a:ext cx="241167" cy="167651"/>
          </a:xfrm>
          <a:prstGeom prst="rect">
            <a:avLst/>
          </a:prstGeom>
        </p:spPr>
      </p:pic>
      <p:pic>
        <p:nvPicPr>
          <p:cNvPr id="2054" name="Picture 6" descr="Image result for snapchat log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41198" y="3230320"/>
            <a:ext cx="216541" cy="21654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twitt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61310" y="3675888"/>
            <a:ext cx="195914" cy="19591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gmail log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34906" y="1599712"/>
            <a:ext cx="229123" cy="173536"/>
          </a:xfrm>
          <a:prstGeom prst="rect">
            <a:avLst/>
          </a:prstGeom>
          <a:noFill/>
          <a:extLst>
            <a:ext uri="{909E8E84-426E-40DD-AFC4-6F175D3DCCD1}">
              <a14:hiddenFill xmlns:a14="http://schemas.microsoft.com/office/drawing/2010/main">
                <a:solidFill>
                  <a:srgbClr val="FFFFFF"/>
                </a:solidFill>
              </a14:hiddenFill>
            </a:ext>
          </a:extLst>
        </p:spPr>
      </p:pic>
      <p:sp>
        <p:nvSpPr>
          <p:cNvPr id="26" name="Text Placeholder 20"/>
          <p:cNvSpPr txBox="1">
            <a:spLocks/>
          </p:cNvSpPr>
          <p:nvPr/>
        </p:nvSpPr>
        <p:spPr bwMode="gray">
          <a:xfrm>
            <a:off x="4295775" y="4485128"/>
            <a:ext cx="1937664" cy="200055"/>
          </a:xfrm>
          <a:prstGeom prst="rect">
            <a:avLst/>
          </a:prstGeom>
        </p:spPr>
        <p:txBody>
          <a:bodyPr vert="horz" wrap="square" lIns="0" tIns="0" rIns="64008" bIns="45720" rtlCol="0" anchor="t" anchorCtr="0">
            <a:spAutoFit/>
          </a:bodyPr>
          <a:lstStyle>
            <a:lvl1pPr marL="0" indent="0" algn="l" defTabSz="480060" rtl="0" eaLnBrk="1" latinLnBrk="0" hangingPunct="1">
              <a:lnSpc>
                <a:spcPct val="100000"/>
              </a:lnSpc>
              <a:spcBef>
                <a:spcPts val="200"/>
              </a:spcBef>
              <a:buClrTx/>
              <a:buFont typeface="Arial" panose="020B0604020202020204" pitchFamily="34" charset="0"/>
              <a:buNone/>
              <a:defRPr sz="500" kern="1200">
                <a:solidFill>
                  <a:schemeClr val="tx1"/>
                </a:solidFill>
                <a:latin typeface="+mn-lt"/>
                <a:ea typeface="+mn-ea"/>
                <a:cs typeface="+mn-cs"/>
              </a:defRPr>
            </a:lvl1pPr>
            <a:lvl2pPr marL="114300" indent="0" algn="l" defTabSz="480060" rtl="0" eaLnBrk="1" latinLnBrk="0" hangingPunct="1">
              <a:lnSpc>
                <a:spcPct val="100000"/>
              </a:lnSpc>
              <a:spcBef>
                <a:spcPts val="200"/>
              </a:spcBef>
              <a:buClrTx/>
              <a:buFont typeface="Verdana" panose="020B0604030504040204" pitchFamily="34" charset="0"/>
              <a:buNone/>
              <a:defRPr sz="500" kern="1200">
                <a:solidFill>
                  <a:schemeClr val="tx1"/>
                </a:solidFill>
                <a:latin typeface="+mn-lt"/>
                <a:ea typeface="+mn-ea"/>
                <a:cs typeface="+mn-cs"/>
              </a:defRPr>
            </a:lvl2pPr>
            <a:lvl3pPr marL="228600" indent="0" algn="l" defTabSz="480060" rtl="0" eaLnBrk="1" latinLnBrk="0" hangingPunct="1">
              <a:lnSpc>
                <a:spcPct val="100000"/>
              </a:lnSpc>
              <a:spcBef>
                <a:spcPts val="200"/>
              </a:spcBef>
              <a:buClrTx/>
              <a:buFont typeface="Arial" panose="020B0604020202020204" pitchFamily="34" charset="0"/>
              <a:buNone/>
              <a:defRPr sz="500" kern="1200">
                <a:solidFill>
                  <a:schemeClr val="tx1"/>
                </a:solidFill>
                <a:latin typeface="+mn-lt"/>
                <a:ea typeface="+mn-ea"/>
                <a:cs typeface="+mn-cs"/>
              </a:defRPr>
            </a:lvl3pPr>
            <a:lvl4pPr marL="342900" indent="0" algn="l" defTabSz="480060" rtl="0" eaLnBrk="1" latinLnBrk="0" hangingPunct="1">
              <a:lnSpc>
                <a:spcPct val="100000"/>
              </a:lnSpc>
              <a:spcBef>
                <a:spcPts val="200"/>
              </a:spcBef>
              <a:buFont typeface="Verdana" panose="020B0604030504040204" pitchFamily="34" charset="0"/>
              <a:buNone/>
              <a:defRPr sz="500" kern="1200">
                <a:solidFill>
                  <a:schemeClr val="tx1"/>
                </a:solidFill>
                <a:latin typeface="+mn-lt"/>
                <a:ea typeface="+mn-ea"/>
                <a:cs typeface="+mn-cs"/>
              </a:defRPr>
            </a:lvl4pPr>
            <a:lvl5pPr marL="457200" indent="0" algn="l" defTabSz="480060" rtl="0" eaLnBrk="1" latinLnBrk="0" hangingPunct="1">
              <a:lnSpc>
                <a:spcPct val="100000"/>
              </a:lnSpc>
              <a:spcBef>
                <a:spcPts val="200"/>
              </a:spcBef>
              <a:buFont typeface="Arial" panose="020B0604020202020204" pitchFamily="34" charset="0"/>
              <a:buNone/>
              <a:defRPr sz="5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a:lstStyle>
          <a:p>
            <a:r>
              <a:rPr lang="en-US" dirty="0"/>
              <a:t>Source: UPCEA, “An Insider’s Guide to Generation Z and Higher Education”, 2018.</a:t>
            </a:r>
          </a:p>
        </p:txBody>
      </p:sp>
      <p:sp>
        <p:nvSpPr>
          <p:cNvPr id="10" name="TextBox 9"/>
          <p:cNvSpPr txBox="1"/>
          <p:nvPr/>
        </p:nvSpPr>
        <p:spPr bwMode="gray">
          <a:xfrm>
            <a:off x="280194" y="952942"/>
            <a:ext cx="4273680" cy="153888"/>
          </a:xfrm>
          <a:prstGeom prst="rect">
            <a:avLst/>
          </a:prstGeom>
          <a:noFill/>
        </p:spPr>
        <p:txBody>
          <a:bodyPr wrap="square" lIns="0" tIns="0" rIns="0" bIns="0" rtlCol="0">
            <a:spAutoFit/>
          </a:bodyPr>
          <a:lstStyle/>
          <a:p>
            <a:r>
              <a:rPr lang="en-US" sz="1000" b="1" dirty="0">
                <a:solidFill>
                  <a:srgbClr val="333E48"/>
                </a:solidFill>
              </a:rPr>
              <a:t>A Gen Z Digital-Communications Glossary </a:t>
            </a:r>
          </a:p>
        </p:txBody>
      </p:sp>
    </p:spTree>
    <p:custDataLst>
      <p:tags r:id="rId1"/>
    </p:custDataLst>
    <p:extLst>
      <p:ext uri="{BB962C8B-B14F-4D97-AF65-F5344CB8AC3E}">
        <p14:creationId xmlns:p14="http://schemas.microsoft.com/office/powerpoint/2010/main" val="22013490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7CBCE10-63E4-4259-9BED-51D2836DAAC8}"/>
              </a:ext>
            </a:extLst>
          </p:cNvPr>
          <p:cNvSpPr>
            <a:spLocks noGrp="1"/>
          </p:cNvSpPr>
          <p:nvPr>
            <p:ph type="body" sz="quarter" idx="15"/>
          </p:nvPr>
        </p:nvSpPr>
        <p:spPr>
          <a:xfrm>
            <a:off x="280195" y="640267"/>
            <a:ext cx="5842794" cy="184666"/>
          </a:xfrm>
        </p:spPr>
        <p:txBody>
          <a:bodyPr/>
          <a:lstStyle/>
          <a:p>
            <a:r>
              <a:rPr lang="en-US" dirty="0"/>
              <a:t>The Way Students Live Leads to the Way Students Learn</a:t>
            </a:r>
          </a:p>
        </p:txBody>
      </p:sp>
      <p:sp>
        <p:nvSpPr>
          <p:cNvPr id="6" name="Title 5">
            <a:extLst>
              <a:ext uri="{FF2B5EF4-FFF2-40B4-BE49-F238E27FC236}">
                <a16:creationId xmlns:a16="http://schemas.microsoft.com/office/drawing/2014/main" id="{6A4258F8-B870-443F-A40A-C781D20583FA}"/>
              </a:ext>
            </a:extLst>
          </p:cNvPr>
          <p:cNvSpPr>
            <a:spLocks noGrp="1"/>
          </p:cNvSpPr>
          <p:nvPr>
            <p:ph type="title"/>
          </p:nvPr>
        </p:nvSpPr>
        <p:spPr>
          <a:xfrm>
            <a:off x="280193" y="317005"/>
            <a:ext cx="5731948" cy="249299"/>
          </a:xfrm>
        </p:spPr>
        <p:txBody>
          <a:bodyPr/>
          <a:lstStyle/>
          <a:p>
            <a:r>
              <a:rPr lang="en-US" dirty="0"/>
              <a:t>Gen Z Seeks Innovative Education That’s “Better”</a:t>
            </a:r>
          </a:p>
        </p:txBody>
      </p:sp>
      <p:grpSp>
        <p:nvGrpSpPr>
          <p:cNvPr id="49" name="Group 48">
            <a:extLst>
              <a:ext uri="{FF2B5EF4-FFF2-40B4-BE49-F238E27FC236}">
                <a16:creationId xmlns:a16="http://schemas.microsoft.com/office/drawing/2014/main" id="{297DBDF4-1F4F-451D-BE74-654B13DC0CF5}"/>
              </a:ext>
            </a:extLst>
          </p:cNvPr>
          <p:cNvGrpSpPr/>
          <p:nvPr/>
        </p:nvGrpSpPr>
        <p:grpSpPr>
          <a:xfrm>
            <a:off x="388662" y="1116224"/>
            <a:ext cx="5623479" cy="3193161"/>
            <a:chOff x="322695" y="1116223"/>
            <a:chExt cx="5623479" cy="3193161"/>
          </a:xfrm>
        </p:grpSpPr>
        <p:pic>
          <p:nvPicPr>
            <p:cNvPr id="7" name="Picture 6">
              <a:extLst>
                <a:ext uri="{FF2B5EF4-FFF2-40B4-BE49-F238E27FC236}">
                  <a16:creationId xmlns:a16="http://schemas.microsoft.com/office/drawing/2014/main" id="{F8D26900-09D1-43C0-A119-2859E13D8A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695" y="1119606"/>
              <a:ext cx="1371600" cy="3189778"/>
            </a:xfrm>
            <a:prstGeom prst="rect">
              <a:avLst/>
            </a:prstGeom>
          </p:spPr>
        </p:pic>
        <p:grpSp>
          <p:nvGrpSpPr>
            <p:cNvPr id="8" name="Group 7">
              <a:extLst>
                <a:ext uri="{FF2B5EF4-FFF2-40B4-BE49-F238E27FC236}">
                  <a16:creationId xmlns:a16="http://schemas.microsoft.com/office/drawing/2014/main" id="{2731258E-2812-4474-95BE-746121BDFAF6}"/>
                </a:ext>
              </a:extLst>
            </p:cNvPr>
            <p:cNvGrpSpPr/>
            <p:nvPr/>
          </p:nvGrpSpPr>
          <p:grpSpPr>
            <a:xfrm>
              <a:off x="3915671" y="1129595"/>
              <a:ext cx="1500335" cy="517080"/>
              <a:chOff x="3817343" y="982497"/>
              <a:chExt cx="1500335" cy="517080"/>
            </a:xfrm>
          </p:grpSpPr>
          <p:sp>
            <p:nvSpPr>
              <p:cNvPr id="9" name="Rectangle 8">
                <a:extLst>
                  <a:ext uri="{FF2B5EF4-FFF2-40B4-BE49-F238E27FC236}">
                    <a16:creationId xmlns:a16="http://schemas.microsoft.com/office/drawing/2014/main" id="{1FBB93A7-5545-4C9D-875E-BC1D40FA19CA}"/>
                  </a:ext>
                </a:extLst>
              </p:cNvPr>
              <p:cNvSpPr/>
              <p:nvPr/>
            </p:nvSpPr>
            <p:spPr bwMode="gray">
              <a:xfrm>
                <a:off x="3817344" y="982497"/>
                <a:ext cx="486881" cy="276999"/>
              </a:xfrm>
              <a:prstGeom prst="rect">
                <a:avLst/>
              </a:prstGeom>
            </p:spPr>
            <p:txBody>
              <a:bodyPr wrap="square" lIns="0" tIns="0" rIns="0" bIns="0">
                <a:spAutoFit/>
              </a:bodyPr>
              <a:lstStyle/>
              <a:p>
                <a:pPr defTabSz="537678"/>
                <a:r>
                  <a:rPr lang="en-US" sz="1800" dirty="0">
                    <a:solidFill>
                      <a:srgbClr val="F28B00"/>
                    </a:solidFill>
                    <a:latin typeface="Rockwell"/>
                  </a:rPr>
                  <a:t>26%</a:t>
                </a:r>
              </a:p>
            </p:txBody>
          </p:sp>
          <p:sp>
            <p:nvSpPr>
              <p:cNvPr id="10" name="Rectangle 9">
                <a:extLst>
                  <a:ext uri="{FF2B5EF4-FFF2-40B4-BE49-F238E27FC236}">
                    <a16:creationId xmlns:a16="http://schemas.microsoft.com/office/drawing/2014/main" id="{206023E5-35FD-4E62-82F5-3328C832E92B}"/>
                  </a:ext>
                </a:extLst>
              </p:cNvPr>
              <p:cNvSpPr/>
              <p:nvPr/>
            </p:nvSpPr>
            <p:spPr bwMode="gray">
              <a:xfrm>
                <a:off x="3817343" y="1253356"/>
                <a:ext cx="1500335" cy="246221"/>
              </a:xfrm>
              <a:prstGeom prst="rect">
                <a:avLst/>
              </a:prstGeom>
            </p:spPr>
            <p:txBody>
              <a:bodyPr wrap="square" lIns="0" tIns="0" rIns="0" bIns="0">
                <a:spAutoFit/>
              </a:bodyPr>
              <a:lstStyle/>
              <a:p>
                <a:pPr defTabSz="537678"/>
                <a:r>
                  <a:rPr lang="en-US" sz="800" dirty="0">
                    <a:solidFill>
                      <a:srgbClr val="333E48"/>
                    </a:solidFill>
                    <a:latin typeface="Verdana"/>
                  </a:rPr>
                  <a:t>Of 16 to 19-year olds volunteer on a regular basis</a:t>
                </a:r>
              </a:p>
            </p:txBody>
          </p:sp>
        </p:grpSp>
        <p:sp>
          <p:nvSpPr>
            <p:cNvPr id="11" name="Text Placeholder 1">
              <a:extLst>
                <a:ext uri="{FF2B5EF4-FFF2-40B4-BE49-F238E27FC236}">
                  <a16:creationId xmlns:a16="http://schemas.microsoft.com/office/drawing/2014/main" id="{71DA7C23-F111-4AC1-961E-9F10A9C9D6D8}"/>
                </a:ext>
              </a:extLst>
            </p:cNvPr>
            <p:cNvSpPr txBox="1">
              <a:spLocks/>
            </p:cNvSpPr>
            <p:nvPr/>
          </p:nvSpPr>
          <p:spPr bwMode="gray">
            <a:xfrm>
              <a:off x="1990515" y="1294530"/>
              <a:ext cx="1599942" cy="184666"/>
            </a:xfrm>
            <a:prstGeom prst="rect">
              <a:avLst/>
            </a:prstGeom>
          </p:spPr>
          <p:txBody>
            <a:bodyPr vert="horz" wrap="square" lIns="0" tIns="0" rIns="0" bIns="0" rtlCol="0">
              <a:spAutoFit/>
            </a:bodyPr>
            <a:lstStyle>
              <a:lvl1pPr marL="114300" indent="-114300" algn="l" defTabSz="640080"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1pPr>
              <a:lvl2pPr marL="228600" indent="-114300"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2pPr>
              <a:lvl3pPr marL="342900" indent="-114300" algn="l" defTabSz="640080"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3pPr>
              <a:lvl4pPr marL="457200" indent="-114300"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4pPr>
              <a:lvl5pPr marL="571500" indent="-114300" algn="l" defTabSz="640080" rtl="0" eaLnBrk="1" latinLnBrk="0" hangingPunct="1">
                <a:spcBef>
                  <a:spcPts val="500"/>
                </a:spcBef>
                <a:buSzPct val="100000"/>
                <a:buFont typeface="Arial" panose="020B0604020202020204" pitchFamily="34" charset="0"/>
                <a:buChar char="•"/>
                <a:defRPr sz="900" kern="1200" baseline="0">
                  <a:solidFill>
                    <a:schemeClr val="tx1"/>
                  </a:solidFill>
                  <a:latin typeface="+mn-lt"/>
                  <a:ea typeface="+mn-ea"/>
                  <a:cs typeface="+mn-cs"/>
                </a:defRPr>
              </a:lvl5pPr>
              <a:lvl6pPr marL="687388" indent="-117475"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6pPr>
              <a:lvl7pPr marL="801688" indent="-112713" algn="l" defTabSz="640080"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7pPr>
              <a:lvl8pPr marL="914400" indent="-112713"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8pPr>
              <a:lvl9pPr marL="1027113" indent="-112713" algn="l" defTabSz="640080" rtl="0" eaLnBrk="1" latinLnBrk="0" hangingPunct="1">
                <a:spcBef>
                  <a:spcPts val="500"/>
                </a:spcBef>
                <a:buClr>
                  <a:schemeClr val="tx1"/>
                </a:buClr>
                <a:buSzPct val="100000"/>
                <a:buFont typeface="Arial" panose="020B0604020202020204" pitchFamily="34" charset="0"/>
                <a:buChar char="•"/>
                <a:defRPr sz="900" kern="1200">
                  <a:solidFill>
                    <a:schemeClr val="tx1"/>
                  </a:solidFill>
                  <a:latin typeface="+mn-lt"/>
                  <a:ea typeface="+mn-ea"/>
                  <a:cs typeface="+mn-cs"/>
                </a:defRPr>
              </a:lvl9pPr>
            </a:lstStyle>
            <a:p>
              <a:pPr marL="0" indent="0" defTabSz="640093">
                <a:buNone/>
              </a:pPr>
              <a:r>
                <a:rPr lang="en-US" sz="1200" b="1" dirty="0">
                  <a:solidFill>
                    <a:srgbClr val="0070CD"/>
                  </a:solidFill>
                  <a:latin typeface="Rockwell"/>
                </a:rPr>
                <a:t>Socially Responsible</a:t>
              </a:r>
            </a:p>
          </p:txBody>
        </p:sp>
        <p:grpSp>
          <p:nvGrpSpPr>
            <p:cNvPr id="12" name="Group 11">
              <a:extLst>
                <a:ext uri="{FF2B5EF4-FFF2-40B4-BE49-F238E27FC236}">
                  <a16:creationId xmlns:a16="http://schemas.microsoft.com/office/drawing/2014/main" id="{341E6676-1016-4C55-8AAB-F5E385932A76}"/>
                </a:ext>
              </a:extLst>
            </p:cNvPr>
            <p:cNvGrpSpPr/>
            <p:nvPr/>
          </p:nvGrpSpPr>
          <p:grpSpPr bwMode="gray">
            <a:xfrm>
              <a:off x="1836160" y="1116223"/>
              <a:ext cx="4110014" cy="548640"/>
              <a:chOff x="554002" y="1536246"/>
              <a:chExt cx="1412592" cy="2004123"/>
            </a:xfrm>
          </p:grpSpPr>
          <p:sp>
            <p:nvSpPr>
              <p:cNvPr id="13" name="Right Bracket 12">
                <a:extLst>
                  <a:ext uri="{FF2B5EF4-FFF2-40B4-BE49-F238E27FC236}">
                    <a16:creationId xmlns:a16="http://schemas.microsoft.com/office/drawing/2014/main" id="{0E97035B-EBC2-4C29-93E6-52FE3EE4A46C}"/>
                  </a:ext>
                </a:extLst>
              </p:cNvPr>
              <p:cNvSpPr/>
              <p:nvPr/>
            </p:nvSpPr>
            <p:spPr bwMode="gray">
              <a:xfrm>
                <a:off x="1837245" y="1536246"/>
                <a:ext cx="129349" cy="2004123"/>
              </a:xfrm>
              <a:prstGeom prst="rightBracket">
                <a:avLst>
                  <a:gd name="adj" fmla="val 0"/>
                </a:avLst>
              </a:prstGeom>
              <a:ln w="12700">
                <a:solidFill>
                  <a:schemeClr val="accent1"/>
                </a:solidFill>
                <a:miter lim="800000"/>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8879" rtl="0" eaLnBrk="1" latinLnBrk="0" hangingPunct="1">
                  <a:defRPr sz="2100" kern="1200">
                    <a:solidFill>
                      <a:schemeClr val="tx1"/>
                    </a:solidFill>
                    <a:latin typeface="+mn-lt"/>
                    <a:ea typeface="+mn-ea"/>
                    <a:cs typeface="+mn-cs"/>
                  </a:defRPr>
                </a:lvl1pPr>
                <a:lvl2pPr marL="509440" algn="l" defTabSz="1018879" rtl="0" eaLnBrk="1" latinLnBrk="0" hangingPunct="1">
                  <a:defRPr sz="2100" kern="1200">
                    <a:solidFill>
                      <a:schemeClr val="tx1"/>
                    </a:solidFill>
                    <a:latin typeface="+mn-lt"/>
                    <a:ea typeface="+mn-ea"/>
                    <a:cs typeface="+mn-cs"/>
                  </a:defRPr>
                </a:lvl2pPr>
                <a:lvl3pPr marL="1018879" algn="l" defTabSz="1018879" rtl="0" eaLnBrk="1" latinLnBrk="0" hangingPunct="1">
                  <a:defRPr sz="2100" kern="1200">
                    <a:solidFill>
                      <a:schemeClr val="tx1"/>
                    </a:solidFill>
                    <a:latin typeface="+mn-lt"/>
                    <a:ea typeface="+mn-ea"/>
                    <a:cs typeface="+mn-cs"/>
                  </a:defRPr>
                </a:lvl3pPr>
                <a:lvl4pPr marL="1528319" algn="l" defTabSz="1018879" rtl="0" eaLnBrk="1" latinLnBrk="0" hangingPunct="1">
                  <a:defRPr sz="2100" kern="1200">
                    <a:solidFill>
                      <a:schemeClr val="tx1"/>
                    </a:solidFill>
                    <a:latin typeface="+mn-lt"/>
                    <a:ea typeface="+mn-ea"/>
                    <a:cs typeface="+mn-cs"/>
                  </a:defRPr>
                </a:lvl4pPr>
                <a:lvl5pPr marL="2037759" algn="l" defTabSz="1018879" rtl="0" eaLnBrk="1" latinLnBrk="0" hangingPunct="1">
                  <a:defRPr sz="2100" kern="1200">
                    <a:solidFill>
                      <a:schemeClr val="tx1"/>
                    </a:solidFill>
                    <a:latin typeface="+mn-lt"/>
                    <a:ea typeface="+mn-ea"/>
                    <a:cs typeface="+mn-cs"/>
                  </a:defRPr>
                </a:lvl5pPr>
                <a:lvl6pPr marL="2547198" algn="l" defTabSz="1018879" rtl="0" eaLnBrk="1" latinLnBrk="0" hangingPunct="1">
                  <a:defRPr sz="2100" kern="1200">
                    <a:solidFill>
                      <a:schemeClr val="tx1"/>
                    </a:solidFill>
                    <a:latin typeface="+mn-lt"/>
                    <a:ea typeface="+mn-ea"/>
                    <a:cs typeface="+mn-cs"/>
                  </a:defRPr>
                </a:lvl6pPr>
                <a:lvl7pPr marL="3056638" algn="l" defTabSz="1018879" rtl="0" eaLnBrk="1" latinLnBrk="0" hangingPunct="1">
                  <a:defRPr sz="2100" kern="1200">
                    <a:solidFill>
                      <a:schemeClr val="tx1"/>
                    </a:solidFill>
                    <a:latin typeface="+mn-lt"/>
                    <a:ea typeface="+mn-ea"/>
                    <a:cs typeface="+mn-cs"/>
                  </a:defRPr>
                </a:lvl7pPr>
                <a:lvl8pPr marL="3566078" algn="l" defTabSz="1018879" rtl="0" eaLnBrk="1" latinLnBrk="0" hangingPunct="1">
                  <a:defRPr sz="2100" kern="1200">
                    <a:solidFill>
                      <a:schemeClr val="tx1"/>
                    </a:solidFill>
                    <a:latin typeface="+mn-lt"/>
                    <a:ea typeface="+mn-ea"/>
                    <a:cs typeface="+mn-cs"/>
                  </a:defRPr>
                </a:lvl8pPr>
                <a:lvl9pPr marL="4075517" algn="l" defTabSz="1018879" rtl="0" eaLnBrk="1" latinLnBrk="0" hangingPunct="1">
                  <a:defRPr sz="2100" kern="1200">
                    <a:solidFill>
                      <a:schemeClr val="tx1"/>
                    </a:solidFill>
                    <a:latin typeface="+mn-lt"/>
                    <a:ea typeface="+mn-ea"/>
                    <a:cs typeface="+mn-cs"/>
                  </a:defRPr>
                </a:lvl9pPr>
              </a:lstStyle>
              <a:p>
                <a:pPr algn="ctr" defTabSz="1018900"/>
                <a:endParaRPr lang="en-US" dirty="0">
                  <a:solidFill>
                    <a:srgbClr val="333E48"/>
                  </a:solidFill>
                  <a:latin typeface="Verdana"/>
                </a:endParaRPr>
              </a:p>
            </p:txBody>
          </p:sp>
          <p:sp>
            <p:nvSpPr>
              <p:cNvPr id="14" name="Right Bracket 13">
                <a:extLst>
                  <a:ext uri="{FF2B5EF4-FFF2-40B4-BE49-F238E27FC236}">
                    <a16:creationId xmlns:a16="http://schemas.microsoft.com/office/drawing/2014/main" id="{53BBF35A-BA87-4B54-BD84-8131FAD4B62B}"/>
                  </a:ext>
                </a:extLst>
              </p:cNvPr>
              <p:cNvSpPr/>
              <p:nvPr/>
            </p:nvSpPr>
            <p:spPr bwMode="gray">
              <a:xfrm flipH="1">
                <a:off x="554002" y="1536246"/>
                <a:ext cx="129349" cy="2004123"/>
              </a:xfrm>
              <a:prstGeom prst="rightBracket">
                <a:avLst>
                  <a:gd name="adj" fmla="val 0"/>
                </a:avLst>
              </a:prstGeom>
              <a:ln w="12700">
                <a:solidFill>
                  <a:schemeClr val="accent1"/>
                </a:solidFill>
                <a:miter lim="800000"/>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8879" rtl="0" eaLnBrk="1" latinLnBrk="0" hangingPunct="1">
                  <a:defRPr sz="2100" kern="1200">
                    <a:solidFill>
                      <a:schemeClr val="tx1"/>
                    </a:solidFill>
                    <a:latin typeface="+mn-lt"/>
                    <a:ea typeface="+mn-ea"/>
                    <a:cs typeface="+mn-cs"/>
                  </a:defRPr>
                </a:lvl1pPr>
                <a:lvl2pPr marL="509440" algn="l" defTabSz="1018879" rtl="0" eaLnBrk="1" latinLnBrk="0" hangingPunct="1">
                  <a:defRPr sz="2100" kern="1200">
                    <a:solidFill>
                      <a:schemeClr val="tx1"/>
                    </a:solidFill>
                    <a:latin typeface="+mn-lt"/>
                    <a:ea typeface="+mn-ea"/>
                    <a:cs typeface="+mn-cs"/>
                  </a:defRPr>
                </a:lvl2pPr>
                <a:lvl3pPr marL="1018879" algn="l" defTabSz="1018879" rtl="0" eaLnBrk="1" latinLnBrk="0" hangingPunct="1">
                  <a:defRPr sz="2100" kern="1200">
                    <a:solidFill>
                      <a:schemeClr val="tx1"/>
                    </a:solidFill>
                    <a:latin typeface="+mn-lt"/>
                    <a:ea typeface="+mn-ea"/>
                    <a:cs typeface="+mn-cs"/>
                  </a:defRPr>
                </a:lvl3pPr>
                <a:lvl4pPr marL="1528319" algn="l" defTabSz="1018879" rtl="0" eaLnBrk="1" latinLnBrk="0" hangingPunct="1">
                  <a:defRPr sz="2100" kern="1200">
                    <a:solidFill>
                      <a:schemeClr val="tx1"/>
                    </a:solidFill>
                    <a:latin typeface="+mn-lt"/>
                    <a:ea typeface="+mn-ea"/>
                    <a:cs typeface="+mn-cs"/>
                  </a:defRPr>
                </a:lvl4pPr>
                <a:lvl5pPr marL="2037759" algn="l" defTabSz="1018879" rtl="0" eaLnBrk="1" latinLnBrk="0" hangingPunct="1">
                  <a:defRPr sz="2100" kern="1200">
                    <a:solidFill>
                      <a:schemeClr val="tx1"/>
                    </a:solidFill>
                    <a:latin typeface="+mn-lt"/>
                    <a:ea typeface="+mn-ea"/>
                    <a:cs typeface="+mn-cs"/>
                  </a:defRPr>
                </a:lvl5pPr>
                <a:lvl6pPr marL="2547198" algn="l" defTabSz="1018879" rtl="0" eaLnBrk="1" latinLnBrk="0" hangingPunct="1">
                  <a:defRPr sz="2100" kern="1200">
                    <a:solidFill>
                      <a:schemeClr val="tx1"/>
                    </a:solidFill>
                    <a:latin typeface="+mn-lt"/>
                    <a:ea typeface="+mn-ea"/>
                    <a:cs typeface="+mn-cs"/>
                  </a:defRPr>
                </a:lvl6pPr>
                <a:lvl7pPr marL="3056638" algn="l" defTabSz="1018879" rtl="0" eaLnBrk="1" latinLnBrk="0" hangingPunct="1">
                  <a:defRPr sz="2100" kern="1200">
                    <a:solidFill>
                      <a:schemeClr val="tx1"/>
                    </a:solidFill>
                    <a:latin typeface="+mn-lt"/>
                    <a:ea typeface="+mn-ea"/>
                    <a:cs typeface="+mn-cs"/>
                  </a:defRPr>
                </a:lvl7pPr>
                <a:lvl8pPr marL="3566078" algn="l" defTabSz="1018879" rtl="0" eaLnBrk="1" latinLnBrk="0" hangingPunct="1">
                  <a:defRPr sz="2100" kern="1200">
                    <a:solidFill>
                      <a:schemeClr val="tx1"/>
                    </a:solidFill>
                    <a:latin typeface="+mn-lt"/>
                    <a:ea typeface="+mn-ea"/>
                    <a:cs typeface="+mn-cs"/>
                  </a:defRPr>
                </a:lvl8pPr>
                <a:lvl9pPr marL="4075517" algn="l" defTabSz="1018879" rtl="0" eaLnBrk="1" latinLnBrk="0" hangingPunct="1">
                  <a:defRPr sz="2100" kern="1200">
                    <a:solidFill>
                      <a:schemeClr val="tx1"/>
                    </a:solidFill>
                    <a:latin typeface="+mn-lt"/>
                    <a:ea typeface="+mn-ea"/>
                    <a:cs typeface="+mn-cs"/>
                  </a:defRPr>
                </a:lvl9pPr>
              </a:lstStyle>
              <a:p>
                <a:pPr algn="ctr" defTabSz="1018900"/>
                <a:endParaRPr lang="en-US" dirty="0">
                  <a:solidFill>
                    <a:srgbClr val="333E48"/>
                  </a:solidFill>
                  <a:latin typeface="Verdana"/>
                </a:endParaRPr>
              </a:p>
            </p:txBody>
          </p:sp>
        </p:grpSp>
        <p:cxnSp>
          <p:nvCxnSpPr>
            <p:cNvPr id="15" name="Straight Connector 14">
              <a:extLst>
                <a:ext uri="{FF2B5EF4-FFF2-40B4-BE49-F238E27FC236}">
                  <a16:creationId xmlns:a16="http://schemas.microsoft.com/office/drawing/2014/main" id="{E61C584A-D70A-43AE-9903-DDDA3B850549}"/>
                </a:ext>
              </a:extLst>
            </p:cNvPr>
            <p:cNvCxnSpPr/>
            <p:nvPr/>
          </p:nvCxnSpPr>
          <p:spPr bwMode="gray">
            <a:xfrm>
              <a:off x="3677538" y="1163295"/>
              <a:ext cx="0" cy="446845"/>
            </a:xfrm>
            <a:prstGeom prst="line">
              <a:avLst/>
            </a:prstGeom>
            <a:ln w="12700">
              <a:solidFill>
                <a:schemeClr val="accent5"/>
              </a:solidFill>
              <a:prstDash val="dash"/>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920371A4-3C77-41C0-8534-46E9364A70DB}"/>
                </a:ext>
              </a:extLst>
            </p:cNvPr>
            <p:cNvGrpSpPr/>
            <p:nvPr/>
          </p:nvGrpSpPr>
          <p:grpSpPr>
            <a:xfrm>
              <a:off x="3921858" y="1806840"/>
              <a:ext cx="1870726" cy="503981"/>
              <a:chOff x="3817344" y="1626005"/>
              <a:chExt cx="1870726" cy="503981"/>
            </a:xfrm>
          </p:grpSpPr>
          <p:sp>
            <p:nvSpPr>
              <p:cNvPr id="17" name="Rectangle 16">
                <a:extLst>
                  <a:ext uri="{FF2B5EF4-FFF2-40B4-BE49-F238E27FC236}">
                    <a16:creationId xmlns:a16="http://schemas.microsoft.com/office/drawing/2014/main" id="{16AA6C92-1399-4A9C-857F-0CE644439304}"/>
                  </a:ext>
                </a:extLst>
              </p:cNvPr>
              <p:cNvSpPr/>
              <p:nvPr/>
            </p:nvSpPr>
            <p:spPr bwMode="gray">
              <a:xfrm>
                <a:off x="3817344" y="1626005"/>
                <a:ext cx="486881" cy="276999"/>
              </a:xfrm>
              <a:prstGeom prst="rect">
                <a:avLst/>
              </a:prstGeom>
            </p:spPr>
            <p:txBody>
              <a:bodyPr wrap="square" lIns="0" tIns="0" rIns="0" bIns="0">
                <a:spAutoFit/>
              </a:bodyPr>
              <a:lstStyle/>
              <a:p>
                <a:pPr defTabSz="537678"/>
                <a:r>
                  <a:rPr lang="en-US" sz="1800" dirty="0">
                    <a:solidFill>
                      <a:srgbClr val="F28B00"/>
                    </a:solidFill>
                    <a:latin typeface="Rockwell"/>
                  </a:rPr>
                  <a:t>67%</a:t>
                </a:r>
              </a:p>
            </p:txBody>
          </p:sp>
          <p:sp>
            <p:nvSpPr>
              <p:cNvPr id="18" name="Rectangle 17">
                <a:extLst>
                  <a:ext uri="{FF2B5EF4-FFF2-40B4-BE49-F238E27FC236}">
                    <a16:creationId xmlns:a16="http://schemas.microsoft.com/office/drawing/2014/main" id="{AFD811DA-4577-42F4-A42C-8B8410E0C183}"/>
                  </a:ext>
                </a:extLst>
              </p:cNvPr>
              <p:cNvSpPr/>
              <p:nvPr/>
            </p:nvSpPr>
            <p:spPr bwMode="gray">
              <a:xfrm>
                <a:off x="3817344" y="1883765"/>
                <a:ext cx="1870726" cy="246221"/>
              </a:xfrm>
              <a:prstGeom prst="rect">
                <a:avLst/>
              </a:prstGeom>
            </p:spPr>
            <p:txBody>
              <a:bodyPr wrap="square" lIns="0" tIns="0" rIns="0" bIns="0">
                <a:spAutoFit/>
              </a:bodyPr>
              <a:lstStyle/>
              <a:p>
                <a:pPr defTabSz="537678"/>
                <a:r>
                  <a:rPr lang="en-US" sz="800" dirty="0">
                    <a:solidFill>
                      <a:srgbClr val="333E48"/>
                    </a:solidFill>
                    <a:latin typeface="Verdana"/>
                  </a:rPr>
                  <a:t>Of Gen Z want their careers to have a positive impact on the world</a:t>
                </a:r>
              </a:p>
            </p:txBody>
          </p:sp>
        </p:grpSp>
        <p:sp>
          <p:nvSpPr>
            <p:cNvPr id="19" name="Text Placeholder 1">
              <a:extLst>
                <a:ext uri="{FF2B5EF4-FFF2-40B4-BE49-F238E27FC236}">
                  <a16:creationId xmlns:a16="http://schemas.microsoft.com/office/drawing/2014/main" id="{7D2E2060-C519-4CC9-85CA-CAD1C04F950A}"/>
                </a:ext>
              </a:extLst>
            </p:cNvPr>
            <p:cNvSpPr txBox="1">
              <a:spLocks/>
            </p:cNvSpPr>
            <p:nvPr/>
          </p:nvSpPr>
          <p:spPr bwMode="gray">
            <a:xfrm>
              <a:off x="1996699" y="1988927"/>
              <a:ext cx="1321271" cy="184666"/>
            </a:xfrm>
            <a:prstGeom prst="rect">
              <a:avLst/>
            </a:prstGeom>
          </p:spPr>
          <p:txBody>
            <a:bodyPr vert="horz" wrap="square" lIns="0" tIns="0" rIns="0" bIns="0" rtlCol="0">
              <a:spAutoFit/>
            </a:bodyPr>
            <a:lstStyle>
              <a:lvl1pPr marL="114300" indent="-114300" algn="l" defTabSz="640080"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1pPr>
              <a:lvl2pPr marL="228600" indent="-114300"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2pPr>
              <a:lvl3pPr marL="342900" indent="-114300" algn="l" defTabSz="640080"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3pPr>
              <a:lvl4pPr marL="457200" indent="-114300"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4pPr>
              <a:lvl5pPr marL="571500" indent="-114300" algn="l" defTabSz="640080" rtl="0" eaLnBrk="1" latinLnBrk="0" hangingPunct="1">
                <a:spcBef>
                  <a:spcPts val="500"/>
                </a:spcBef>
                <a:buSzPct val="100000"/>
                <a:buFont typeface="Arial" panose="020B0604020202020204" pitchFamily="34" charset="0"/>
                <a:buChar char="•"/>
                <a:defRPr sz="900" kern="1200" baseline="0">
                  <a:solidFill>
                    <a:schemeClr val="tx1"/>
                  </a:solidFill>
                  <a:latin typeface="+mn-lt"/>
                  <a:ea typeface="+mn-ea"/>
                  <a:cs typeface="+mn-cs"/>
                </a:defRPr>
              </a:lvl5pPr>
              <a:lvl6pPr marL="687388" indent="-117475"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6pPr>
              <a:lvl7pPr marL="801688" indent="-112713" algn="l" defTabSz="640080"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7pPr>
              <a:lvl8pPr marL="914400" indent="-112713"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8pPr>
              <a:lvl9pPr marL="1027113" indent="-112713" algn="l" defTabSz="640080" rtl="0" eaLnBrk="1" latinLnBrk="0" hangingPunct="1">
                <a:spcBef>
                  <a:spcPts val="500"/>
                </a:spcBef>
                <a:buClr>
                  <a:schemeClr val="tx1"/>
                </a:buClr>
                <a:buSzPct val="100000"/>
                <a:buFont typeface="Arial" panose="020B0604020202020204" pitchFamily="34" charset="0"/>
                <a:buChar char="•"/>
                <a:defRPr sz="900" kern="1200">
                  <a:solidFill>
                    <a:schemeClr val="tx1"/>
                  </a:solidFill>
                  <a:latin typeface="+mn-lt"/>
                  <a:ea typeface="+mn-ea"/>
                  <a:cs typeface="+mn-cs"/>
                </a:defRPr>
              </a:lvl9pPr>
            </a:lstStyle>
            <a:p>
              <a:pPr marL="0" indent="0" defTabSz="640093">
                <a:buNone/>
              </a:pPr>
              <a:r>
                <a:rPr lang="en-US" sz="1200" b="1" dirty="0">
                  <a:solidFill>
                    <a:srgbClr val="0070CD"/>
                  </a:solidFill>
                  <a:latin typeface="Rockwell"/>
                </a:rPr>
                <a:t>Purpose-Driven</a:t>
              </a:r>
            </a:p>
          </p:txBody>
        </p:sp>
        <p:grpSp>
          <p:nvGrpSpPr>
            <p:cNvPr id="20" name="Group 19">
              <a:extLst>
                <a:ext uri="{FF2B5EF4-FFF2-40B4-BE49-F238E27FC236}">
                  <a16:creationId xmlns:a16="http://schemas.microsoft.com/office/drawing/2014/main" id="{F8AE4640-EB56-40E4-AB26-A5853DB2284F}"/>
                </a:ext>
              </a:extLst>
            </p:cNvPr>
            <p:cNvGrpSpPr/>
            <p:nvPr/>
          </p:nvGrpSpPr>
          <p:grpSpPr bwMode="gray">
            <a:xfrm>
              <a:off x="1836160" y="1777161"/>
              <a:ext cx="4110014" cy="548640"/>
              <a:chOff x="554002" y="1536246"/>
              <a:chExt cx="1412592" cy="2004123"/>
            </a:xfrm>
          </p:grpSpPr>
          <p:sp>
            <p:nvSpPr>
              <p:cNvPr id="21" name="Right Bracket 20">
                <a:extLst>
                  <a:ext uri="{FF2B5EF4-FFF2-40B4-BE49-F238E27FC236}">
                    <a16:creationId xmlns:a16="http://schemas.microsoft.com/office/drawing/2014/main" id="{0767C492-14F9-47A1-98B8-0261F401304F}"/>
                  </a:ext>
                </a:extLst>
              </p:cNvPr>
              <p:cNvSpPr/>
              <p:nvPr/>
            </p:nvSpPr>
            <p:spPr bwMode="gray">
              <a:xfrm>
                <a:off x="1837245" y="1536246"/>
                <a:ext cx="129349" cy="2004123"/>
              </a:xfrm>
              <a:prstGeom prst="rightBracket">
                <a:avLst>
                  <a:gd name="adj" fmla="val 0"/>
                </a:avLst>
              </a:prstGeom>
              <a:ln w="12700">
                <a:solidFill>
                  <a:schemeClr val="accent1"/>
                </a:solidFill>
                <a:miter lim="800000"/>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8879" rtl="0" eaLnBrk="1" latinLnBrk="0" hangingPunct="1">
                  <a:defRPr sz="2100" kern="1200">
                    <a:solidFill>
                      <a:schemeClr val="tx1"/>
                    </a:solidFill>
                    <a:latin typeface="+mn-lt"/>
                    <a:ea typeface="+mn-ea"/>
                    <a:cs typeface="+mn-cs"/>
                  </a:defRPr>
                </a:lvl1pPr>
                <a:lvl2pPr marL="509440" algn="l" defTabSz="1018879" rtl="0" eaLnBrk="1" latinLnBrk="0" hangingPunct="1">
                  <a:defRPr sz="2100" kern="1200">
                    <a:solidFill>
                      <a:schemeClr val="tx1"/>
                    </a:solidFill>
                    <a:latin typeface="+mn-lt"/>
                    <a:ea typeface="+mn-ea"/>
                    <a:cs typeface="+mn-cs"/>
                  </a:defRPr>
                </a:lvl2pPr>
                <a:lvl3pPr marL="1018879" algn="l" defTabSz="1018879" rtl="0" eaLnBrk="1" latinLnBrk="0" hangingPunct="1">
                  <a:defRPr sz="2100" kern="1200">
                    <a:solidFill>
                      <a:schemeClr val="tx1"/>
                    </a:solidFill>
                    <a:latin typeface="+mn-lt"/>
                    <a:ea typeface="+mn-ea"/>
                    <a:cs typeface="+mn-cs"/>
                  </a:defRPr>
                </a:lvl3pPr>
                <a:lvl4pPr marL="1528319" algn="l" defTabSz="1018879" rtl="0" eaLnBrk="1" latinLnBrk="0" hangingPunct="1">
                  <a:defRPr sz="2100" kern="1200">
                    <a:solidFill>
                      <a:schemeClr val="tx1"/>
                    </a:solidFill>
                    <a:latin typeface="+mn-lt"/>
                    <a:ea typeface="+mn-ea"/>
                    <a:cs typeface="+mn-cs"/>
                  </a:defRPr>
                </a:lvl4pPr>
                <a:lvl5pPr marL="2037759" algn="l" defTabSz="1018879" rtl="0" eaLnBrk="1" latinLnBrk="0" hangingPunct="1">
                  <a:defRPr sz="2100" kern="1200">
                    <a:solidFill>
                      <a:schemeClr val="tx1"/>
                    </a:solidFill>
                    <a:latin typeface="+mn-lt"/>
                    <a:ea typeface="+mn-ea"/>
                    <a:cs typeface="+mn-cs"/>
                  </a:defRPr>
                </a:lvl5pPr>
                <a:lvl6pPr marL="2547198" algn="l" defTabSz="1018879" rtl="0" eaLnBrk="1" latinLnBrk="0" hangingPunct="1">
                  <a:defRPr sz="2100" kern="1200">
                    <a:solidFill>
                      <a:schemeClr val="tx1"/>
                    </a:solidFill>
                    <a:latin typeface="+mn-lt"/>
                    <a:ea typeface="+mn-ea"/>
                    <a:cs typeface="+mn-cs"/>
                  </a:defRPr>
                </a:lvl6pPr>
                <a:lvl7pPr marL="3056638" algn="l" defTabSz="1018879" rtl="0" eaLnBrk="1" latinLnBrk="0" hangingPunct="1">
                  <a:defRPr sz="2100" kern="1200">
                    <a:solidFill>
                      <a:schemeClr val="tx1"/>
                    </a:solidFill>
                    <a:latin typeface="+mn-lt"/>
                    <a:ea typeface="+mn-ea"/>
                    <a:cs typeface="+mn-cs"/>
                  </a:defRPr>
                </a:lvl7pPr>
                <a:lvl8pPr marL="3566078" algn="l" defTabSz="1018879" rtl="0" eaLnBrk="1" latinLnBrk="0" hangingPunct="1">
                  <a:defRPr sz="2100" kern="1200">
                    <a:solidFill>
                      <a:schemeClr val="tx1"/>
                    </a:solidFill>
                    <a:latin typeface="+mn-lt"/>
                    <a:ea typeface="+mn-ea"/>
                    <a:cs typeface="+mn-cs"/>
                  </a:defRPr>
                </a:lvl8pPr>
                <a:lvl9pPr marL="4075517" algn="l" defTabSz="1018879" rtl="0" eaLnBrk="1" latinLnBrk="0" hangingPunct="1">
                  <a:defRPr sz="2100" kern="1200">
                    <a:solidFill>
                      <a:schemeClr val="tx1"/>
                    </a:solidFill>
                    <a:latin typeface="+mn-lt"/>
                    <a:ea typeface="+mn-ea"/>
                    <a:cs typeface="+mn-cs"/>
                  </a:defRPr>
                </a:lvl9pPr>
              </a:lstStyle>
              <a:p>
                <a:pPr algn="ctr" defTabSz="1018900"/>
                <a:endParaRPr lang="en-US" dirty="0">
                  <a:solidFill>
                    <a:srgbClr val="333E48"/>
                  </a:solidFill>
                  <a:latin typeface="Verdana"/>
                </a:endParaRPr>
              </a:p>
            </p:txBody>
          </p:sp>
          <p:sp>
            <p:nvSpPr>
              <p:cNvPr id="22" name="Right Bracket 21">
                <a:extLst>
                  <a:ext uri="{FF2B5EF4-FFF2-40B4-BE49-F238E27FC236}">
                    <a16:creationId xmlns:a16="http://schemas.microsoft.com/office/drawing/2014/main" id="{872E5FB7-2D32-49A7-8521-0469A101FFAA}"/>
                  </a:ext>
                </a:extLst>
              </p:cNvPr>
              <p:cNvSpPr/>
              <p:nvPr/>
            </p:nvSpPr>
            <p:spPr bwMode="gray">
              <a:xfrm flipH="1">
                <a:off x="554002" y="1536246"/>
                <a:ext cx="129349" cy="2004123"/>
              </a:xfrm>
              <a:prstGeom prst="rightBracket">
                <a:avLst>
                  <a:gd name="adj" fmla="val 0"/>
                </a:avLst>
              </a:prstGeom>
              <a:ln w="12700">
                <a:solidFill>
                  <a:schemeClr val="accent1"/>
                </a:solidFill>
                <a:miter lim="800000"/>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8879" rtl="0" eaLnBrk="1" latinLnBrk="0" hangingPunct="1">
                  <a:defRPr sz="2100" kern="1200">
                    <a:solidFill>
                      <a:schemeClr val="tx1"/>
                    </a:solidFill>
                    <a:latin typeface="+mn-lt"/>
                    <a:ea typeface="+mn-ea"/>
                    <a:cs typeface="+mn-cs"/>
                  </a:defRPr>
                </a:lvl1pPr>
                <a:lvl2pPr marL="509440" algn="l" defTabSz="1018879" rtl="0" eaLnBrk="1" latinLnBrk="0" hangingPunct="1">
                  <a:defRPr sz="2100" kern="1200">
                    <a:solidFill>
                      <a:schemeClr val="tx1"/>
                    </a:solidFill>
                    <a:latin typeface="+mn-lt"/>
                    <a:ea typeface="+mn-ea"/>
                    <a:cs typeface="+mn-cs"/>
                  </a:defRPr>
                </a:lvl2pPr>
                <a:lvl3pPr marL="1018879" algn="l" defTabSz="1018879" rtl="0" eaLnBrk="1" latinLnBrk="0" hangingPunct="1">
                  <a:defRPr sz="2100" kern="1200">
                    <a:solidFill>
                      <a:schemeClr val="tx1"/>
                    </a:solidFill>
                    <a:latin typeface="+mn-lt"/>
                    <a:ea typeface="+mn-ea"/>
                    <a:cs typeface="+mn-cs"/>
                  </a:defRPr>
                </a:lvl3pPr>
                <a:lvl4pPr marL="1528319" algn="l" defTabSz="1018879" rtl="0" eaLnBrk="1" latinLnBrk="0" hangingPunct="1">
                  <a:defRPr sz="2100" kern="1200">
                    <a:solidFill>
                      <a:schemeClr val="tx1"/>
                    </a:solidFill>
                    <a:latin typeface="+mn-lt"/>
                    <a:ea typeface="+mn-ea"/>
                    <a:cs typeface="+mn-cs"/>
                  </a:defRPr>
                </a:lvl4pPr>
                <a:lvl5pPr marL="2037759" algn="l" defTabSz="1018879" rtl="0" eaLnBrk="1" latinLnBrk="0" hangingPunct="1">
                  <a:defRPr sz="2100" kern="1200">
                    <a:solidFill>
                      <a:schemeClr val="tx1"/>
                    </a:solidFill>
                    <a:latin typeface="+mn-lt"/>
                    <a:ea typeface="+mn-ea"/>
                    <a:cs typeface="+mn-cs"/>
                  </a:defRPr>
                </a:lvl5pPr>
                <a:lvl6pPr marL="2547198" algn="l" defTabSz="1018879" rtl="0" eaLnBrk="1" latinLnBrk="0" hangingPunct="1">
                  <a:defRPr sz="2100" kern="1200">
                    <a:solidFill>
                      <a:schemeClr val="tx1"/>
                    </a:solidFill>
                    <a:latin typeface="+mn-lt"/>
                    <a:ea typeface="+mn-ea"/>
                    <a:cs typeface="+mn-cs"/>
                  </a:defRPr>
                </a:lvl6pPr>
                <a:lvl7pPr marL="3056638" algn="l" defTabSz="1018879" rtl="0" eaLnBrk="1" latinLnBrk="0" hangingPunct="1">
                  <a:defRPr sz="2100" kern="1200">
                    <a:solidFill>
                      <a:schemeClr val="tx1"/>
                    </a:solidFill>
                    <a:latin typeface="+mn-lt"/>
                    <a:ea typeface="+mn-ea"/>
                    <a:cs typeface="+mn-cs"/>
                  </a:defRPr>
                </a:lvl7pPr>
                <a:lvl8pPr marL="3566078" algn="l" defTabSz="1018879" rtl="0" eaLnBrk="1" latinLnBrk="0" hangingPunct="1">
                  <a:defRPr sz="2100" kern="1200">
                    <a:solidFill>
                      <a:schemeClr val="tx1"/>
                    </a:solidFill>
                    <a:latin typeface="+mn-lt"/>
                    <a:ea typeface="+mn-ea"/>
                    <a:cs typeface="+mn-cs"/>
                  </a:defRPr>
                </a:lvl8pPr>
                <a:lvl9pPr marL="4075517" algn="l" defTabSz="1018879" rtl="0" eaLnBrk="1" latinLnBrk="0" hangingPunct="1">
                  <a:defRPr sz="2100" kern="1200">
                    <a:solidFill>
                      <a:schemeClr val="tx1"/>
                    </a:solidFill>
                    <a:latin typeface="+mn-lt"/>
                    <a:ea typeface="+mn-ea"/>
                    <a:cs typeface="+mn-cs"/>
                  </a:defRPr>
                </a:lvl9pPr>
              </a:lstStyle>
              <a:p>
                <a:pPr algn="ctr" defTabSz="1018900"/>
                <a:endParaRPr lang="en-US" dirty="0">
                  <a:solidFill>
                    <a:srgbClr val="333E48"/>
                  </a:solidFill>
                  <a:latin typeface="Verdana"/>
                </a:endParaRPr>
              </a:p>
            </p:txBody>
          </p:sp>
        </p:grpSp>
        <p:cxnSp>
          <p:nvCxnSpPr>
            <p:cNvPr id="23" name="Straight Connector 22">
              <a:extLst>
                <a:ext uri="{FF2B5EF4-FFF2-40B4-BE49-F238E27FC236}">
                  <a16:creationId xmlns:a16="http://schemas.microsoft.com/office/drawing/2014/main" id="{1E6C14ED-AD37-44E0-AF9C-28B548027626}"/>
                </a:ext>
              </a:extLst>
            </p:cNvPr>
            <p:cNvCxnSpPr/>
            <p:nvPr/>
          </p:nvCxnSpPr>
          <p:spPr bwMode="gray">
            <a:xfrm>
              <a:off x="3683724" y="1832847"/>
              <a:ext cx="0" cy="446845"/>
            </a:xfrm>
            <a:prstGeom prst="line">
              <a:avLst/>
            </a:prstGeom>
            <a:ln w="12700">
              <a:solidFill>
                <a:schemeClr val="accent5"/>
              </a:solidFill>
              <a:prstDash val="dash"/>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5073AD0A-6681-4914-810F-9388B4290EAA}"/>
                </a:ext>
              </a:extLst>
            </p:cNvPr>
            <p:cNvGrpSpPr/>
            <p:nvPr/>
          </p:nvGrpSpPr>
          <p:grpSpPr>
            <a:xfrm>
              <a:off x="3921857" y="2453958"/>
              <a:ext cx="1738573" cy="505615"/>
              <a:chOff x="3817343" y="2165326"/>
              <a:chExt cx="1738573" cy="505615"/>
            </a:xfrm>
          </p:grpSpPr>
          <p:sp>
            <p:nvSpPr>
              <p:cNvPr id="25" name="Rectangle 24">
                <a:extLst>
                  <a:ext uri="{FF2B5EF4-FFF2-40B4-BE49-F238E27FC236}">
                    <a16:creationId xmlns:a16="http://schemas.microsoft.com/office/drawing/2014/main" id="{954A295F-FB77-4297-8DBB-59B43B71AD97}"/>
                  </a:ext>
                </a:extLst>
              </p:cNvPr>
              <p:cNvSpPr/>
              <p:nvPr/>
            </p:nvSpPr>
            <p:spPr bwMode="gray">
              <a:xfrm>
                <a:off x="3817344" y="2165326"/>
                <a:ext cx="471115" cy="276999"/>
              </a:xfrm>
              <a:prstGeom prst="rect">
                <a:avLst/>
              </a:prstGeom>
            </p:spPr>
            <p:txBody>
              <a:bodyPr wrap="square" lIns="0" tIns="0" rIns="0" bIns="0">
                <a:spAutoFit/>
              </a:bodyPr>
              <a:lstStyle/>
              <a:p>
                <a:pPr defTabSz="537678"/>
                <a:r>
                  <a:rPr lang="en-US" sz="1800" dirty="0">
                    <a:solidFill>
                      <a:srgbClr val="F28B00"/>
                    </a:solidFill>
                    <a:latin typeface="Rockwell"/>
                  </a:rPr>
                  <a:t>60%</a:t>
                </a:r>
              </a:p>
            </p:txBody>
          </p:sp>
          <p:sp>
            <p:nvSpPr>
              <p:cNvPr id="26" name="Rectangle 25">
                <a:extLst>
                  <a:ext uri="{FF2B5EF4-FFF2-40B4-BE49-F238E27FC236}">
                    <a16:creationId xmlns:a16="http://schemas.microsoft.com/office/drawing/2014/main" id="{2A3FA272-F001-4EE9-B0E3-F1E50855C60D}"/>
                  </a:ext>
                </a:extLst>
              </p:cNvPr>
              <p:cNvSpPr/>
              <p:nvPr/>
            </p:nvSpPr>
            <p:spPr bwMode="gray">
              <a:xfrm>
                <a:off x="3817343" y="2424720"/>
                <a:ext cx="1738573" cy="246221"/>
              </a:xfrm>
              <a:prstGeom prst="rect">
                <a:avLst/>
              </a:prstGeom>
            </p:spPr>
            <p:txBody>
              <a:bodyPr wrap="square" lIns="0" tIns="0" rIns="0" bIns="0">
                <a:spAutoFit/>
              </a:bodyPr>
              <a:lstStyle/>
              <a:p>
                <a:pPr defTabSz="537678"/>
                <a:r>
                  <a:rPr lang="en-US" sz="800" dirty="0">
                    <a:solidFill>
                      <a:srgbClr val="333E48"/>
                    </a:solidFill>
                    <a:latin typeface="Verdana"/>
                  </a:rPr>
                  <a:t>Say their number one concern is to avoid drowning in college debt</a:t>
                </a:r>
              </a:p>
            </p:txBody>
          </p:sp>
        </p:grpSp>
        <p:sp>
          <p:nvSpPr>
            <p:cNvPr id="27" name="Text Placeholder 1">
              <a:extLst>
                <a:ext uri="{FF2B5EF4-FFF2-40B4-BE49-F238E27FC236}">
                  <a16:creationId xmlns:a16="http://schemas.microsoft.com/office/drawing/2014/main" id="{1DB96228-E976-45AD-8F0D-D8D10E91CC40}"/>
                </a:ext>
              </a:extLst>
            </p:cNvPr>
            <p:cNvSpPr txBox="1">
              <a:spLocks/>
            </p:cNvSpPr>
            <p:nvPr/>
          </p:nvSpPr>
          <p:spPr bwMode="gray">
            <a:xfrm>
              <a:off x="1998539" y="2638499"/>
              <a:ext cx="1319432" cy="184666"/>
            </a:xfrm>
            <a:prstGeom prst="rect">
              <a:avLst/>
            </a:prstGeom>
          </p:spPr>
          <p:txBody>
            <a:bodyPr vert="horz" wrap="square" lIns="0" tIns="0" rIns="0" bIns="0" rtlCol="0">
              <a:spAutoFit/>
            </a:bodyPr>
            <a:lstStyle>
              <a:lvl1pPr marL="114300" indent="-114300" algn="l" defTabSz="640080"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1pPr>
              <a:lvl2pPr marL="228600" indent="-114300"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2pPr>
              <a:lvl3pPr marL="342900" indent="-114300" algn="l" defTabSz="640080"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3pPr>
              <a:lvl4pPr marL="457200" indent="-114300"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4pPr>
              <a:lvl5pPr marL="571500" indent="-114300" algn="l" defTabSz="640080" rtl="0" eaLnBrk="1" latinLnBrk="0" hangingPunct="1">
                <a:spcBef>
                  <a:spcPts val="500"/>
                </a:spcBef>
                <a:buSzPct val="100000"/>
                <a:buFont typeface="Arial" panose="020B0604020202020204" pitchFamily="34" charset="0"/>
                <a:buChar char="•"/>
                <a:defRPr sz="900" kern="1200" baseline="0">
                  <a:solidFill>
                    <a:schemeClr val="tx1"/>
                  </a:solidFill>
                  <a:latin typeface="+mn-lt"/>
                  <a:ea typeface="+mn-ea"/>
                  <a:cs typeface="+mn-cs"/>
                </a:defRPr>
              </a:lvl5pPr>
              <a:lvl6pPr marL="687388" indent="-117475"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6pPr>
              <a:lvl7pPr marL="801688" indent="-112713" algn="l" defTabSz="640080"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7pPr>
              <a:lvl8pPr marL="914400" indent="-112713"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8pPr>
              <a:lvl9pPr marL="1027113" indent="-112713" algn="l" defTabSz="640080" rtl="0" eaLnBrk="1" latinLnBrk="0" hangingPunct="1">
                <a:spcBef>
                  <a:spcPts val="500"/>
                </a:spcBef>
                <a:buClr>
                  <a:schemeClr val="tx1"/>
                </a:buClr>
                <a:buSzPct val="100000"/>
                <a:buFont typeface="Arial" panose="020B0604020202020204" pitchFamily="34" charset="0"/>
                <a:buChar char="•"/>
                <a:defRPr sz="900" kern="1200">
                  <a:solidFill>
                    <a:schemeClr val="tx1"/>
                  </a:solidFill>
                  <a:latin typeface="+mn-lt"/>
                  <a:ea typeface="+mn-ea"/>
                  <a:cs typeface="+mn-cs"/>
                </a:defRPr>
              </a:lvl9pPr>
            </a:lstStyle>
            <a:p>
              <a:pPr marL="0" indent="0" defTabSz="640093">
                <a:buNone/>
              </a:pPr>
              <a:r>
                <a:rPr lang="en-US" sz="1200" b="1" dirty="0">
                  <a:solidFill>
                    <a:srgbClr val="0070CD"/>
                  </a:solidFill>
                  <a:latin typeface="Rockwell"/>
                </a:rPr>
                <a:t>Cost-Conscious</a:t>
              </a:r>
            </a:p>
          </p:txBody>
        </p:sp>
        <p:grpSp>
          <p:nvGrpSpPr>
            <p:cNvPr id="28" name="Group 27">
              <a:extLst>
                <a:ext uri="{FF2B5EF4-FFF2-40B4-BE49-F238E27FC236}">
                  <a16:creationId xmlns:a16="http://schemas.microsoft.com/office/drawing/2014/main" id="{6EE4C390-3E3B-4315-9E0C-FF9E4FF7833C}"/>
                </a:ext>
              </a:extLst>
            </p:cNvPr>
            <p:cNvGrpSpPr/>
            <p:nvPr/>
          </p:nvGrpSpPr>
          <p:grpSpPr bwMode="gray">
            <a:xfrm>
              <a:off x="1836160" y="2438098"/>
              <a:ext cx="4110014" cy="548640"/>
              <a:chOff x="554002" y="1536246"/>
              <a:chExt cx="1412592" cy="2004123"/>
            </a:xfrm>
          </p:grpSpPr>
          <p:sp>
            <p:nvSpPr>
              <p:cNvPr id="29" name="Right Bracket 28">
                <a:extLst>
                  <a:ext uri="{FF2B5EF4-FFF2-40B4-BE49-F238E27FC236}">
                    <a16:creationId xmlns:a16="http://schemas.microsoft.com/office/drawing/2014/main" id="{12401CD8-9C73-4695-A9B0-1B0A159866E3}"/>
                  </a:ext>
                </a:extLst>
              </p:cNvPr>
              <p:cNvSpPr/>
              <p:nvPr/>
            </p:nvSpPr>
            <p:spPr bwMode="gray">
              <a:xfrm>
                <a:off x="1837245" y="1536246"/>
                <a:ext cx="129349" cy="2004123"/>
              </a:xfrm>
              <a:prstGeom prst="rightBracket">
                <a:avLst>
                  <a:gd name="adj" fmla="val 0"/>
                </a:avLst>
              </a:prstGeom>
              <a:ln w="12700">
                <a:solidFill>
                  <a:schemeClr val="accent1"/>
                </a:solidFill>
                <a:miter lim="800000"/>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8879" rtl="0" eaLnBrk="1" latinLnBrk="0" hangingPunct="1">
                  <a:defRPr sz="2100" kern="1200">
                    <a:solidFill>
                      <a:schemeClr val="tx1"/>
                    </a:solidFill>
                    <a:latin typeface="+mn-lt"/>
                    <a:ea typeface="+mn-ea"/>
                    <a:cs typeface="+mn-cs"/>
                  </a:defRPr>
                </a:lvl1pPr>
                <a:lvl2pPr marL="509440" algn="l" defTabSz="1018879" rtl="0" eaLnBrk="1" latinLnBrk="0" hangingPunct="1">
                  <a:defRPr sz="2100" kern="1200">
                    <a:solidFill>
                      <a:schemeClr val="tx1"/>
                    </a:solidFill>
                    <a:latin typeface="+mn-lt"/>
                    <a:ea typeface="+mn-ea"/>
                    <a:cs typeface="+mn-cs"/>
                  </a:defRPr>
                </a:lvl2pPr>
                <a:lvl3pPr marL="1018879" algn="l" defTabSz="1018879" rtl="0" eaLnBrk="1" latinLnBrk="0" hangingPunct="1">
                  <a:defRPr sz="2100" kern="1200">
                    <a:solidFill>
                      <a:schemeClr val="tx1"/>
                    </a:solidFill>
                    <a:latin typeface="+mn-lt"/>
                    <a:ea typeface="+mn-ea"/>
                    <a:cs typeface="+mn-cs"/>
                  </a:defRPr>
                </a:lvl3pPr>
                <a:lvl4pPr marL="1528319" algn="l" defTabSz="1018879" rtl="0" eaLnBrk="1" latinLnBrk="0" hangingPunct="1">
                  <a:defRPr sz="2100" kern="1200">
                    <a:solidFill>
                      <a:schemeClr val="tx1"/>
                    </a:solidFill>
                    <a:latin typeface="+mn-lt"/>
                    <a:ea typeface="+mn-ea"/>
                    <a:cs typeface="+mn-cs"/>
                  </a:defRPr>
                </a:lvl4pPr>
                <a:lvl5pPr marL="2037759" algn="l" defTabSz="1018879" rtl="0" eaLnBrk="1" latinLnBrk="0" hangingPunct="1">
                  <a:defRPr sz="2100" kern="1200">
                    <a:solidFill>
                      <a:schemeClr val="tx1"/>
                    </a:solidFill>
                    <a:latin typeface="+mn-lt"/>
                    <a:ea typeface="+mn-ea"/>
                    <a:cs typeface="+mn-cs"/>
                  </a:defRPr>
                </a:lvl5pPr>
                <a:lvl6pPr marL="2547198" algn="l" defTabSz="1018879" rtl="0" eaLnBrk="1" latinLnBrk="0" hangingPunct="1">
                  <a:defRPr sz="2100" kern="1200">
                    <a:solidFill>
                      <a:schemeClr val="tx1"/>
                    </a:solidFill>
                    <a:latin typeface="+mn-lt"/>
                    <a:ea typeface="+mn-ea"/>
                    <a:cs typeface="+mn-cs"/>
                  </a:defRPr>
                </a:lvl6pPr>
                <a:lvl7pPr marL="3056638" algn="l" defTabSz="1018879" rtl="0" eaLnBrk="1" latinLnBrk="0" hangingPunct="1">
                  <a:defRPr sz="2100" kern="1200">
                    <a:solidFill>
                      <a:schemeClr val="tx1"/>
                    </a:solidFill>
                    <a:latin typeface="+mn-lt"/>
                    <a:ea typeface="+mn-ea"/>
                    <a:cs typeface="+mn-cs"/>
                  </a:defRPr>
                </a:lvl7pPr>
                <a:lvl8pPr marL="3566078" algn="l" defTabSz="1018879" rtl="0" eaLnBrk="1" latinLnBrk="0" hangingPunct="1">
                  <a:defRPr sz="2100" kern="1200">
                    <a:solidFill>
                      <a:schemeClr val="tx1"/>
                    </a:solidFill>
                    <a:latin typeface="+mn-lt"/>
                    <a:ea typeface="+mn-ea"/>
                    <a:cs typeface="+mn-cs"/>
                  </a:defRPr>
                </a:lvl8pPr>
                <a:lvl9pPr marL="4075517" algn="l" defTabSz="1018879" rtl="0" eaLnBrk="1" latinLnBrk="0" hangingPunct="1">
                  <a:defRPr sz="2100" kern="1200">
                    <a:solidFill>
                      <a:schemeClr val="tx1"/>
                    </a:solidFill>
                    <a:latin typeface="+mn-lt"/>
                    <a:ea typeface="+mn-ea"/>
                    <a:cs typeface="+mn-cs"/>
                  </a:defRPr>
                </a:lvl9pPr>
              </a:lstStyle>
              <a:p>
                <a:pPr algn="ctr" defTabSz="1018900"/>
                <a:endParaRPr lang="en-US" dirty="0">
                  <a:solidFill>
                    <a:srgbClr val="333E48"/>
                  </a:solidFill>
                  <a:latin typeface="Verdana"/>
                </a:endParaRPr>
              </a:p>
            </p:txBody>
          </p:sp>
          <p:sp>
            <p:nvSpPr>
              <p:cNvPr id="30" name="Right Bracket 29">
                <a:extLst>
                  <a:ext uri="{FF2B5EF4-FFF2-40B4-BE49-F238E27FC236}">
                    <a16:creationId xmlns:a16="http://schemas.microsoft.com/office/drawing/2014/main" id="{18E20F73-2F60-4553-BDE2-D3FEE5CD9804}"/>
                  </a:ext>
                </a:extLst>
              </p:cNvPr>
              <p:cNvSpPr/>
              <p:nvPr/>
            </p:nvSpPr>
            <p:spPr bwMode="gray">
              <a:xfrm flipH="1">
                <a:off x="554002" y="1536246"/>
                <a:ext cx="129349" cy="2004123"/>
              </a:xfrm>
              <a:prstGeom prst="rightBracket">
                <a:avLst>
                  <a:gd name="adj" fmla="val 0"/>
                </a:avLst>
              </a:prstGeom>
              <a:ln w="12700">
                <a:solidFill>
                  <a:schemeClr val="accent1"/>
                </a:solidFill>
                <a:miter lim="800000"/>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8879" rtl="0" eaLnBrk="1" latinLnBrk="0" hangingPunct="1">
                  <a:defRPr sz="2100" kern="1200">
                    <a:solidFill>
                      <a:schemeClr val="tx1"/>
                    </a:solidFill>
                    <a:latin typeface="+mn-lt"/>
                    <a:ea typeface="+mn-ea"/>
                    <a:cs typeface="+mn-cs"/>
                  </a:defRPr>
                </a:lvl1pPr>
                <a:lvl2pPr marL="509440" algn="l" defTabSz="1018879" rtl="0" eaLnBrk="1" latinLnBrk="0" hangingPunct="1">
                  <a:defRPr sz="2100" kern="1200">
                    <a:solidFill>
                      <a:schemeClr val="tx1"/>
                    </a:solidFill>
                    <a:latin typeface="+mn-lt"/>
                    <a:ea typeface="+mn-ea"/>
                    <a:cs typeface="+mn-cs"/>
                  </a:defRPr>
                </a:lvl2pPr>
                <a:lvl3pPr marL="1018879" algn="l" defTabSz="1018879" rtl="0" eaLnBrk="1" latinLnBrk="0" hangingPunct="1">
                  <a:defRPr sz="2100" kern="1200">
                    <a:solidFill>
                      <a:schemeClr val="tx1"/>
                    </a:solidFill>
                    <a:latin typeface="+mn-lt"/>
                    <a:ea typeface="+mn-ea"/>
                    <a:cs typeface="+mn-cs"/>
                  </a:defRPr>
                </a:lvl3pPr>
                <a:lvl4pPr marL="1528319" algn="l" defTabSz="1018879" rtl="0" eaLnBrk="1" latinLnBrk="0" hangingPunct="1">
                  <a:defRPr sz="2100" kern="1200">
                    <a:solidFill>
                      <a:schemeClr val="tx1"/>
                    </a:solidFill>
                    <a:latin typeface="+mn-lt"/>
                    <a:ea typeface="+mn-ea"/>
                    <a:cs typeface="+mn-cs"/>
                  </a:defRPr>
                </a:lvl4pPr>
                <a:lvl5pPr marL="2037759" algn="l" defTabSz="1018879" rtl="0" eaLnBrk="1" latinLnBrk="0" hangingPunct="1">
                  <a:defRPr sz="2100" kern="1200">
                    <a:solidFill>
                      <a:schemeClr val="tx1"/>
                    </a:solidFill>
                    <a:latin typeface="+mn-lt"/>
                    <a:ea typeface="+mn-ea"/>
                    <a:cs typeface="+mn-cs"/>
                  </a:defRPr>
                </a:lvl5pPr>
                <a:lvl6pPr marL="2547198" algn="l" defTabSz="1018879" rtl="0" eaLnBrk="1" latinLnBrk="0" hangingPunct="1">
                  <a:defRPr sz="2100" kern="1200">
                    <a:solidFill>
                      <a:schemeClr val="tx1"/>
                    </a:solidFill>
                    <a:latin typeface="+mn-lt"/>
                    <a:ea typeface="+mn-ea"/>
                    <a:cs typeface="+mn-cs"/>
                  </a:defRPr>
                </a:lvl6pPr>
                <a:lvl7pPr marL="3056638" algn="l" defTabSz="1018879" rtl="0" eaLnBrk="1" latinLnBrk="0" hangingPunct="1">
                  <a:defRPr sz="2100" kern="1200">
                    <a:solidFill>
                      <a:schemeClr val="tx1"/>
                    </a:solidFill>
                    <a:latin typeface="+mn-lt"/>
                    <a:ea typeface="+mn-ea"/>
                    <a:cs typeface="+mn-cs"/>
                  </a:defRPr>
                </a:lvl7pPr>
                <a:lvl8pPr marL="3566078" algn="l" defTabSz="1018879" rtl="0" eaLnBrk="1" latinLnBrk="0" hangingPunct="1">
                  <a:defRPr sz="2100" kern="1200">
                    <a:solidFill>
                      <a:schemeClr val="tx1"/>
                    </a:solidFill>
                    <a:latin typeface="+mn-lt"/>
                    <a:ea typeface="+mn-ea"/>
                    <a:cs typeface="+mn-cs"/>
                  </a:defRPr>
                </a:lvl8pPr>
                <a:lvl9pPr marL="4075517" algn="l" defTabSz="1018879" rtl="0" eaLnBrk="1" latinLnBrk="0" hangingPunct="1">
                  <a:defRPr sz="2100" kern="1200">
                    <a:solidFill>
                      <a:schemeClr val="tx1"/>
                    </a:solidFill>
                    <a:latin typeface="+mn-lt"/>
                    <a:ea typeface="+mn-ea"/>
                    <a:cs typeface="+mn-cs"/>
                  </a:defRPr>
                </a:lvl9pPr>
              </a:lstStyle>
              <a:p>
                <a:pPr algn="ctr" defTabSz="1018900"/>
                <a:endParaRPr lang="en-US" dirty="0">
                  <a:solidFill>
                    <a:srgbClr val="333E48"/>
                  </a:solidFill>
                  <a:latin typeface="Verdana"/>
                </a:endParaRPr>
              </a:p>
            </p:txBody>
          </p:sp>
        </p:grpSp>
        <p:cxnSp>
          <p:nvCxnSpPr>
            <p:cNvPr id="31" name="Straight Connector 30">
              <a:extLst>
                <a:ext uri="{FF2B5EF4-FFF2-40B4-BE49-F238E27FC236}">
                  <a16:creationId xmlns:a16="http://schemas.microsoft.com/office/drawing/2014/main" id="{CCD72AD2-C179-4C64-9CC1-2C3A70AEC99D}"/>
                </a:ext>
              </a:extLst>
            </p:cNvPr>
            <p:cNvCxnSpPr/>
            <p:nvPr/>
          </p:nvCxnSpPr>
          <p:spPr bwMode="gray">
            <a:xfrm>
              <a:off x="3688075" y="2485629"/>
              <a:ext cx="0" cy="446845"/>
            </a:xfrm>
            <a:prstGeom prst="line">
              <a:avLst/>
            </a:prstGeom>
            <a:ln w="12700">
              <a:solidFill>
                <a:schemeClr val="accent5"/>
              </a:solidFill>
              <a:prstDash val="dash"/>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E0FEE238-EF19-4B01-9AF2-9A91EFC77009}"/>
                </a:ext>
              </a:extLst>
            </p:cNvPr>
            <p:cNvGrpSpPr/>
            <p:nvPr/>
          </p:nvGrpSpPr>
          <p:grpSpPr>
            <a:xfrm>
              <a:off x="3921857" y="3107856"/>
              <a:ext cx="1869908" cy="505615"/>
              <a:chOff x="3817343" y="2720756"/>
              <a:chExt cx="1869908" cy="505615"/>
            </a:xfrm>
          </p:grpSpPr>
          <p:sp>
            <p:nvSpPr>
              <p:cNvPr id="33" name="Rectangle 32">
                <a:extLst>
                  <a:ext uri="{FF2B5EF4-FFF2-40B4-BE49-F238E27FC236}">
                    <a16:creationId xmlns:a16="http://schemas.microsoft.com/office/drawing/2014/main" id="{CE52321B-430F-4849-9055-A8C9892F2EC8}"/>
                  </a:ext>
                </a:extLst>
              </p:cNvPr>
              <p:cNvSpPr/>
              <p:nvPr/>
            </p:nvSpPr>
            <p:spPr bwMode="gray">
              <a:xfrm>
                <a:off x="3817345" y="2720756"/>
                <a:ext cx="471114" cy="276999"/>
              </a:xfrm>
              <a:prstGeom prst="rect">
                <a:avLst/>
              </a:prstGeom>
            </p:spPr>
            <p:txBody>
              <a:bodyPr wrap="square" lIns="0" tIns="0" rIns="0" bIns="0">
                <a:spAutoFit/>
              </a:bodyPr>
              <a:lstStyle/>
              <a:p>
                <a:pPr defTabSz="537678"/>
                <a:r>
                  <a:rPr lang="en-US" sz="1800" dirty="0">
                    <a:solidFill>
                      <a:srgbClr val="F28B00"/>
                    </a:solidFill>
                    <a:latin typeface="Rockwell"/>
                  </a:rPr>
                  <a:t>72%</a:t>
                </a:r>
              </a:p>
            </p:txBody>
          </p:sp>
          <p:sp>
            <p:nvSpPr>
              <p:cNvPr id="34" name="Rectangle 33">
                <a:extLst>
                  <a:ext uri="{FF2B5EF4-FFF2-40B4-BE49-F238E27FC236}">
                    <a16:creationId xmlns:a16="http://schemas.microsoft.com/office/drawing/2014/main" id="{EE323ECB-CC75-4DD3-B662-AD333CBD495A}"/>
                  </a:ext>
                </a:extLst>
              </p:cNvPr>
              <p:cNvSpPr/>
              <p:nvPr/>
            </p:nvSpPr>
            <p:spPr bwMode="gray">
              <a:xfrm>
                <a:off x="3817343" y="2980150"/>
                <a:ext cx="1869908" cy="246221"/>
              </a:xfrm>
              <a:prstGeom prst="rect">
                <a:avLst/>
              </a:prstGeom>
            </p:spPr>
            <p:txBody>
              <a:bodyPr wrap="square" lIns="0" tIns="0" rIns="0" bIns="0">
                <a:spAutoFit/>
              </a:bodyPr>
              <a:lstStyle/>
              <a:p>
                <a:pPr defTabSz="537678"/>
                <a:r>
                  <a:rPr lang="en-US" sz="800" dirty="0">
                    <a:solidFill>
                      <a:srgbClr val="333E48"/>
                    </a:solidFill>
                    <a:latin typeface="Verdana"/>
                  </a:rPr>
                  <a:t>Of Gen Z believe racial equality to be the most important issue today</a:t>
                </a:r>
              </a:p>
            </p:txBody>
          </p:sp>
        </p:grpSp>
        <p:sp>
          <p:nvSpPr>
            <p:cNvPr id="35" name="Text Placeholder 1">
              <a:extLst>
                <a:ext uri="{FF2B5EF4-FFF2-40B4-BE49-F238E27FC236}">
                  <a16:creationId xmlns:a16="http://schemas.microsoft.com/office/drawing/2014/main" id="{679D4968-AD4A-4CEB-B895-272DBCFB5E00}"/>
                </a:ext>
              </a:extLst>
            </p:cNvPr>
            <p:cNvSpPr txBox="1">
              <a:spLocks/>
            </p:cNvSpPr>
            <p:nvPr/>
          </p:nvSpPr>
          <p:spPr bwMode="gray">
            <a:xfrm>
              <a:off x="1996699" y="3289274"/>
              <a:ext cx="1321271" cy="184666"/>
            </a:xfrm>
            <a:prstGeom prst="rect">
              <a:avLst/>
            </a:prstGeom>
          </p:spPr>
          <p:txBody>
            <a:bodyPr vert="horz" wrap="square" lIns="0" tIns="0" rIns="0" bIns="0" rtlCol="0">
              <a:spAutoFit/>
            </a:bodyPr>
            <a:lstStyle>
              <a:lvl1pPr marL="114300" indent="-114300" algn="l" defTabSz="640080"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1pPr>
              <a:lvl2pPr marL="228600" indent="-114300"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2pPr>
              <a:lvl3pPr marL="342900" indent="-114300" algn="l" defTabSz="640080"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3pPr>
              <a:lvl4pPr marL="457200" indent="-114300"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4pPr>
              <a:lvl5pPr marL="571500" indent="-114300" algn="l" defTabSz="640080" rtl="0" eaLnBrk="1" latinLnBrk="0" hangingPunct="1">
                <a:spcBef>
                  <a:spcPts val="500"/>
                </a:spcBef>
                <a:buSzPct val="100000"/>
                <a:buFont typeface="Arial" panose="020B0604020202020204" pitchFamily="34" charset="0"/>
                <a:buChar char="•"/>
                <a:defRPr sz="900" kern="1200" baseline="0">
                  <a:solidFill>
                    <a:schemeClr val="tx1"/>
                  </a:solidFill>
                  <a:latin typeface="+mn-lt"/>
                  <a:ea typeface="+mn-ea"/>
                  <a:cs typeface="+mn-cs"/>
                </a:defRPr>
              </a:lvl5pPr>
              <a:lvl6pPr marL="687388" indent="-117475"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6pPr>
              <a:lvl7pPr marL="801688" indent="-112713" algn="l" defTabSz="640080"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7pPr>
              <a:lvl8pPr marL="914400" indent="-112713"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8pPr>
              <a:lvl9pPr marL="1027113" indent="-112713" algn="l" defTabSz="640080" rtl="0" eaLnBrk="1" latinLnBrk="0" hangingPunct="1">
                <a:spcBef>
                  <a:spcPts val="500"/>
                </a:spcBef>
                <a:buClr>
                  <a:schemeClr val="tx1"/>
                </a:buClr>
                <a:buSzPct val="100000"/>
                <a:buFont typeface="Arial" panose="020B0604020202020204" pitchFamily="34" charset="0"/>
                <a:buChar char="•"/>
                <a:defRPr sz="900" kern="1200">
                  <a:solidFill>
                    <a:schemeClr val="tx1"/>
                  </a:solidFill>
                  <a:latin typeface="+mn-lt"/>
                  <a:ea typeface="+mn-ea"/>
                  <a:cs typeface="+mn-cs"/>
                </a:defRPr>
              </a:lvl9pPr>
            </a:lstStyle>
            <a:p>
              <a:pPr marL="0" indent="0" defTabSz="640093">
                <a:buNone/>
              </a:pPr>
              <a:r>
                <a:rPr lang="en-US" sz="1200" b="1" dirty="0">
                  <a:solidFill>
                    <a:srgbClr val="0070CD"/>
                  </a:solidFill>
                  <a:latin typeface="Rockwell"/>
                </a:rPr>
                <a:t>Culturally Open</a:t>
              </a:r>
            </a:p>
          </p:txBody>
        </p:sp>
        <p:grpSp>
          <p:nvGrpSpPr>
            <p:cNvPr id="36" name="Group 35">
              <a:extLst>
                <a:ext uri="{FF2B5EF4-FFF2-40B4-BE49-F238E27FC236}">
                  <a16:creationId xmlns:a16="http://schemas.microsoft.com/office/drawing/2014/main" id="{D1AF02DE-9C6F-48A9-B387-D1254896A22F}"/>
                </a:ext>
              </a:extLst>
            </p:cNvPr>
            <p:cNvGrpSpPr/>
            <p:nvPr/>
          </p:nvGrpSpPr>
          <p:grpSpPr bwMode="gray">
            <a:xfrm>
              <a:off x="1836160" y="3099035"/>
              <a:ext cx="4110014" cy="548640"/>
              <a:chOff x="554002" y="1536246"/>
              <a:chExt cx="1412592" cy="2004123"/>
            </a:xfrm>
          </p:grpSpPr>
          <p:sp>
            <p:nvSpPr>
              <p:cNvPr id="37" name="Right Bracket 36">
                <a:extLst>
                  <a:ext uri="{FF2B5EF4-FFF2-40B4-BE49-F238E27FC236}">
                    <a16:creationId xmlns:a16="http://schemas.microsoft.com/office/drawing/2014/main" id="{BC5C3114-B600-478B-AE60-75A8FD6EBAD7}"/>
                  </a:ext>
                </a:extLst>
              </p:cNvPr>
              <p:cNvSpPr/>
              <p:nvPr/>
            </p:nvSpPr>
            <p:spPr bwMode="gray">
              <a:xfrm>
                <a:off x="1837245" y="1536246"/>
                <a:ext cx="129349" cy="2004123"/>
              </a:xfrm>
              <a:prstGeom prst="rightBracket">
                <a:avLst>
                  <a:gd name="adj" fmla="val 0"/>
                </a:avLst>
              </a:prstGeom>
              <a:ln w="12700">
                <a:solidFill>
                  <a:schemeClr val="accent1"/>
                </a:solidFill>
                <a:miter lim="800000"/>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8879" rtl="0" eaLnBrk="1" latinLnBrk="0" hangingPunct="1">
                  <a:defRPr sz="2100" kern="1200">
                    <a:solidFill>
                      <a:schemeClr val="tx1"/>
                    </a:solidFill>
                    <a:latin typeface="+mn-lt"/>
                    <a:ea typeface="+mn-ea"/>
                    <a:cs typeface="+mn-cs"/>
                  </a:defRPr>
                </a:lvl1pPr>
                <a:lvl2pPr marL="509440" algn="l" defTabSz="1018879" rtl="0" eaLnBrk="1" latinLnBrk="0" hangingPunct="1">
                  <a:defRPr sz="2100" kern="1200">
                    <a:solidFill>
                      <a:schemeClr val="tx1"/>
                    </a:solidFill>
                    <a:latin typeface="+mn-lt"/>
                    <a:ea typeface="+mn-ea"/>
                    <a:cs typeface="+mn-cs"/>
                  </a:defRPr>
                </a:lvl2pPr>
                <a:lvl3pPr marL="1018879" algn="l" defTabSz="1018879" rtl="0" eaLnBrk="1" latinLnBrk="0" hangingPunct="1">
                  <a:defRPr sz="2100" kern="1200">
                    <a:solidFill>
                      <a:schemeClr val="tx1"/>
                    </a:solidFill>
                    <a:latin typeface="+mn-lt"/>
                    <a:ea typeface="+mn-ea"/>
                    <a:cs typeface="+mn-cs"/>
                  </a:defRPr>
                </a:lvl3pPr>
                <a:lvl4pPr marL="1528319" algn="l" defTabSz="1018879" rtl="0" eaLnBrk="1" latinLnBrk="0" hangingPunct="1">
                  <a:defRPr sz="2100" kern="1200">
                    <a:solidFill>
                      <a:schemeClr val="tx1"/>
                    </a:solidFill>
                    <a:latin typeface="+mn-lt"/>
                    <a:ea typeface="+mn-ea"/>
                    <a:cs typeface="+mn-cs"/>
                  </a:defRPr>
                </a:lvl4pPr>
                <a:lvl5pPr marL="2037759" algn="l" defTabSz="1018879" rtl="0" eaLnBrk="1" latinLnBrk="0" hangingPunct="1">
                  <a:defRPr sz="2100" kern="1200">
                    <a:solidFill>
                      <a:schemeClr val="tx1"/>
                    </a:solidFill>
                    <a:latin typeface="+mn-lt"/>
                    <a:ea typeface="+mn-ea"/>
                    <a:cs typeface="+mn-cs"/>
                  </a:defRPr>
                </a:lvl5pPr>
                <a:lvl6pPr marL="2547198" algn="l" defTabSz="1018879" rtl="0" eaLnBrk="1" latinLnBrk="0" hangingPunct="1">
                  <a:defRPr sz="2100" kern="1200">
                    <a:solidFill>
                      <a:schemeClr val="tx1"/>
                    </a:solidFill>
                    <a:latin typeface="+mn-lt"/>
                    <a:ea typeface="+mn-ea"/>
                    <a:cs typeface="+mn-cs"/>
                  </a:defRPr>
                </a:lvl6pPr>
                <a:lvl7pPr marL="3056638" algn="l" defTabSz="1018879" rtl="0" eaLnBrk="1" latinLnBrk="0" hangingPunct="1">
                  <a:defRPr sz="2100" kern="1200">
                    <a:solidFill>
                      <a:schemeClr val="tx1"/>
                    </a:solidFill>
                    <a:latin typeface="+mn-lt"/>
                    <a:ea typeface="+mn-ea"/>
                    <a:cs typeface="+mn-cs"/>
                  </a:defRPr>
                </a:lvl7pPr>
                <a:lvl8pPr marL="3566078" algn="l" defTabSz="1018879" rtl="0" eaLnBrk="1" latinLnBrk="0" hangingPunct="1">
                  <a:defRPr sz="2100" kern="1200">
                    <a:solidFill>
                      <a:schemeClr val="tx1"/>
                    </a:solidFill>
                    <a:latin typeface="+mn-lt"/>
                    <a:ea typeface="+mn-ea"/>
                    <a:cs typeface="+mn-cs"/>
                  </a:defRPr>
                </a:lvl8pPr>
                <a:lvl9pPr marL="4075517" algn="l" defTabSz="1018879" rtl="0" eaLnBrk="1" latinLnBrk="0" hangingPunct="1">
                  <a:defRPr sz="2100" kern="1200">
                    <a:solidFill>
                      <a:schemeClr val="tx1"/>
                    </a:solidFill>
                    <a:latin typeface="+mn-lt"/>
                    <a:ea typeface="+mn-ea"/>
                    <a:cs typeface="+mn-cs"/>
                  </a:defRPr>
                </a:lvl9pPr>
              </a:lstStyle>
              <a:p>
                <a:pPr algn="ctr" defTabSz="1018900"/>
                <a:endParaRPr lang="en-US" dirty="0">
                  <a:solidFill>
                    <a:srgbClr val="333E48"/>
                  </a:solidFill>
                  <a:latin typeface="Verdana"/>
                </a:endParaRPr>
              </a:p>
            </p:txBody>
          </p:sp>
          <p:sp>
            <p:nvSpPr>
              <p:cNvPr id="38" name="Right Bracket 37">
                <a:extLst>
                  <a:ext uri="{FF2B5EF4-FFF2-40B4-BE49-F238E27FC236}">
                    <a16:creationId xmlns:a16="http://schemas.microsoft.com/office/drawing/2014/main" id="{36DD2812-55E8-40DD-959D-516B68CD2E71}"/>
                  </a:ext>
                </a:extLst>
              </p:cNvPr>
              <p:cNvSpPr/>
              <p:nvPr/>
            </p:nvSpPr>
            <p:spPr bwMode="gray">
              <a:xfrm flipH="1">
                <a:off x="554002" y="1536246"/>
                <a:ext cx="129349" cy="2004123"/>
              </a:xfrm>
              <a:prstGeom prst="rightBracket">
                <a:avLst>
                  <a:gd name="adj" fmla="val 0"/>
                </a:avLst>
              </a:prstGeom>
              <a:ln w="12700">
                <a:solidFill>
                  <a:schemeClr val="accent1"/>
                </a:solidFill>
                <a:miter lim="800000"/>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8879" rtl="0" eaLnBrk="1" latinLnBrk="0" hangingPunct="1">
                  <a:defRPr sz="2100" kern="1200">
                    <a:solidFill>
                      <a:schemeClr val="tx1"/>
                    </a:solidFill>
                    <a:latin typeface="+mn-lt"/>
                    <a:ea typeface="+mn-ea"/>
                    <a:cs typeface="+mn-cs"/>
                  </a:defRPr>
                </a:lvl1pPr>
                <a:lvl2pPr marL="509440" algn="l" defTabSz="1018879" rtl="0" eaLnBrk="1" latinLnBrk="0" hangingPunct="1">
                  <a:defRPr sz="2100" kern="1200">
                    <a:solidFill>
                      <a:schemeClr val="tx1"/>
                    </a:solidFill>
                    <a:latin typeface="+mn-lt"/>
                    <a:ea typeface="+mn-ea"/>
                    <a:cs typeface="+mn-cs"/>
                  </a:defRPr>
                </a:lvl2pPr>
                <a:lvl3pPr marL="1018879" algn="l" defTabSz="1018879" rtl="0" eaLnBrk="1" latinLnBrk="0" hangingPunct="1">
                  <a:defRPr sz="2100" kern="1200">
                    <a:solidFill>
                      <a:schemeClr val="tx1"/>
                    </a:solidFill>
                    <a:latin typeface="+mn-lt"/>
                    <a:ea typeface="+mn-ea"/>
                    <a:cs typeface="+mn-cs"/>
                  </a:defRPr>
                </a:lvl3pPr>
                <a:lvl4pPr marL="1528319" algn="l" defTabSz="1018879" rtl="0" eaLnBrk="1" latinLnBrk="0" hangingPunct="1">
                  <a:defRPr sz="2100" kern="1200">
                    <a:solidFill>
                      <a:schemeClr val="tx1"/>
                    </a:solidFill>
                    <a:latin typeface="+mn-lt"/>
                    <a:ea typeface="+mn-ea"/>
                    <a:cs typeface="+mn-cs"/>
                  </a:defRPr>
                </a:lvl4pPr>
                <a:lvl5pPr marL="2037759" algn="l" defTabSz="1018879" rtl="0" eaLnBrk="1" latinLnBrk="0" hangingPunct="1">
                  <a:defRPr sz="2100" kern="1200">
                    <a:solidFill>
                      <a:schemeClr val="tx1"/>
                    </a:solidFill>
                    <a:latin typeface="+mn-lt"/>
                    <a:ea typeface="+mn-ea"/>
                    <a:cs typeface="+mn-cs"/>
                  </a:defRPr>
                </a:lvl5pPr>
                <a:lvl6pPr marL="2547198" algn="l" defTabSz="1018879" rtl="0" eaLnBrk="1" latinLnBrk="0" hangingPunct="1">
                  <a:defRPr sz="2100" kern="1200">
                    <a:solidFill>
                      <a:schemeClr val="tx1"/>
                    </a:solidFill>
                    <a:latin typeface="+mn-lt"/>
                    <a:ea typeface="+mn-ea"/>
                    <a:cs typeface="+mn-cs"/>
                  </a:defRPr>
                </a:lvl6pPr>
                <a:lvl7pPr marL="3056638" algn="l" defTabSz="1018879" rtl="0" eaLnBrk="1" latinLnBrk="0" hangingPunct="1">
                  <a:defRPr sz="2100" kern="1200">
                    <a:solidFill>
                      <a:schemeClr val="tx1"/>
                    </a:solidFill>
                    <a:latin typeface="+mn-lt"/>
                    <a:ea typeface="+mn-ea"/>
                    <a:cs typeface="+mn-cs"/>
                  </a:defRPr>
                </a:lvl7pPr>
                <a:lvl8pPr marL="3566078" algn="l" defTabSz="1018879" rtl="0" eaLnBrk="1" latinLnBrk="0" hangingPunct="1">
                  <a:defRPr sz="2100" kern="1200">
                    <a:solidFill>
                      <a:schemeClr val="tx1"/>
                    </a:solidFill>
                    <a:latin typeface="+mn-lt"/>
                    <a:ea typeface="+mn-ea"/>
                    <a:cs typeface="+mn-cs"/>
                  </a:defRPr>
                </a:lvl8pPr>
                <a:lvl9pPr marL="4075517" algn="l" defTabSz="1018879" rtl="0" eaLnBrk="1" latinLnBrk="0" hangingPunct="1">
                  <a:defRPr sz="2100" kern="1200">
                    <a:solidFill>
                      <a:schemeClr val="tx1"/>
                    </a:solidFill>
                    <a:latin typeface="+mn-lt"/>
                    <a:ea typeface="+mn-ea"/>
                    <a:cs typeface="+mn-cs"/>
                  </a:defRPr>
                </a:lvl9pPr>
              </a:lstStyle>
              <a:p>
                <a:pPr algn="ctr" defTabSz="1018900"/>
                <a:endParaRPr lang="en-US" dirty="0">
                  <a:solidFill>
                    <a:srgbClr val="333E48"/>
                  </a:solidFill>
                  <a:latin typeface="Verdana"/>
                </a:endParaRPr>
              </a:p>
            </p:txBody>
          </p:sp>
        </p:grpSp>
        <p:cxnSp>
          <p:nvCxnSpPr>
            <p:cNvPr id="39" name="Straight Connector 38">
              <a:extLst>
                <a:ext uri="{FF2B5EF4-FFF2-40B4-BE49-F238E27FC236}">
                  <a16:creationId xmlns:a16="http://schemas.microsoft.com/office/drawing/2014/main" id="{3DB2D1A5-14E6-402C-A7C1-5391F0687449}"/>
                </a:ext>
              </a:extLst>
            </p:cNvPr>
            <p:cNvCxnSpPr/>
            <p:nvPr/>
          </p:nvCxnSpPr>
          <p:spPr bwMode="gray">
            <a:xfrm>
              <a:off x="3683724" y="3145711"/>
              <a:ext cx="0" cy="446845"/>
            </a:xfrm>
            <a:prstGeom prst="line">
              <a:avLst/>
            </a:prstGeom>
            <a:ln w="12700">
              <a:solidFill>
                <a:schemeClr val="accent5"/>
              </a:solidFill>
              <a:prstDash val="dash"/>
            </a:ln>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id="{CB41629B-33A1-4388-BFF7-35E85A45DA41}"/>
                </a:ext>
              </a:extLst>
            </p:cNvPr>
            <p:cNvGrpSpPr/>
            <p:nvPr/>
          </p:nvGrpSpPr>
          <p:grpSpPr>
            <a:xfrm>
              <a:off x="3921858" y="3784602"/>
              <a:ext cx="1949250" cy="503981"/>
              <a:chOff x="3817344" y="3306906"/>
              <a:chExt cx="1949250" cy="503981"/>
            </a:xfrm>
          </p:grpSpPr>
          <p:sp>
            <p:nvSpPr>
              <p:cNvPr id="41" name="Rectangle 40">
                <a:extLst>
                  <a:ext uri="{FF2B5EF4-FFF2-40B4-BE49-F238E27FC236}">
                    <a16:creationId xmlns:a16="http://schemas.microsoft.com/office/drawing/2014/main" id="{9351C4A4-73BB-4D3B-B89A-F9F1E0A53DB9}"/>
                  </a:ext>
                </a:extLst>
              </p:cNvPr>
              <p:cNvSpPr/>
              <p:nvPr/>
            </p:nvSpPr>
            <p:spPr bwMode="gray">
              <a:xfrm>
                <a:off x="3817344" y="3306906"/>
                <a:ext cx="486881" cy="276999"/>
              </a:xfrm>
              <a:prstGeom prst="rect">
                <a:avLst/>
              </a:prstGeom>
            </p:spPr>
            <p:txBody>
              <a:bodyPr wrap="square" lIns="0" tIns="0" rIns="0" bIns="0">
                <a:spAutoFit/>
              </a:bodyPr>
              <a:lstStyle/>
              <a:p>
                <a:pPr defTabSz="537678"/>
                <a:r>
                  <a:rPr lang="en-US" sz="1800" dirty="0">
                    <a:solidFill>
                      <a:srgbClr val="F28B00"/>
                    </a:solidFill>
                    <a:latin typeface="Rockwell"/>
                  </a:rPr>
                  <a:t>62%</a:t>
                </a:r>
              </a:p>
            </p:txBody>
          </p:sp>
          <p:sp>
            <p:nvSpPr>
              <p:cNvPr id="42" name="Rectangle 41">
                <a:extLst>
                  <a:ext uri="{FF2B5EF4-FFF2-40B4-BE49-F238E27FC236}">
                    <a16:creationId xmlns:a16="http://schemas.microsoft.com/office/drawing/2014/main" id="{68648CED-87C0-41F0-A90F-943440307760}"/>
                  </a:ext>
                </a:extLst>
              </p:cNvPr>
              <p:cNvSpPr/>
              <p:nvPr/>
            </p:nvSpPr>
            <p:spPr bwMode="gray">
              <a:xfrm>
                <a:off x="3817344" y="3564666"/>
                <a:ext cx="1949250" cy="246221"/>
              </a:xfrm>
              <a:prstGeom prst="rect">
                <a:avLst/>
              </a:prstGeom>
            </p:spPr>
            <p:txBody>
              <a:bodyPr wrap="square" lIns="0" tIns="0" rIns="0" bIns="0">
                <a:spAutoFit/>
              </a:bodyPr>
              <a:lstStyle/>
              <a:p>
                <a:pPr defTabSz="537678"/>
                <a:r>
                  <a:rPr lang="en-US" sz="800" dirty="0">
                    <a:solidFill>
                      <a:srgbClr val="333E48"/>
                    </a:solidFill>
                    <a:latin typeface="Verdana"/>
                  </a:rPr>
                  <a:t>Of Generation Z will not use apps or websites that are difficult to navigate</a:t>
                </a:r>
              </a:p>
            </p:txBody>
          </p:sp>
        </p:grpSp>
        <p:sp>
          <p:nvSpPr>
            <p:cNvPr id="43" name="Text Placeholder 1">
              <a:extLst>
                <a:ext uri="{FF2B5EF4-FFF2-40B4-BE49-F238E27FC236}">
                  <a16:creationId xmlns:a16="http://schemas.microsoft.com/office/drawing/2014/main" id="{2DCB2496-531E-41E0-B6D4-5EB752ACAD1E}"/>
                </a:ext>
              </a:extLst>
            </p:cNvPr>
            <p:cNvSpPr txBox="1">
              <a:spLocks/>
            </p:cNvSpPr>
            <p:nvPr/>
          </p:nvSpPr>
          <p:spPr bwMode="gray">
            <a:xfrm>
              <a:off x="1996702" y="3944781"/>
              <a:ext cx="1290734" cy="184666"/>
            </a:xfrm>
            <a:prstGeom prst="rect">
              <a:avLst/>
            </a:prstGeom>
          </p:spPr>
          <p:txBody>
            <a:bodyPr vert="horz" wrap="square" lIns="0" tIns="0" rIns="0" bIns="0" rtlCol="0">
              <a:spAutoFit/>
            </a:bodyPr>
            <a:lstStyle>
              <a:lvl1pPr marL="114300" indent="-114300" algn="l" defTabSz="640080"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1pPr>
              <a:lvl2pPr marL="228600" indent="-114300"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2pPr>
              <a:lvl3pPr marL="342900" indent="-114300" algn="l" defTabSz="640080"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3pPr>
              <a:lvl4pPr marL="457200" indent="-114300"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4pPr>
              <a:lvl5pPr marL="571500" indent="-114300" algn="l" defTabSz="640080" rtl="0" eaLnBrk="1" latinLnBrk="0" hangingPunct="1">
                <a:spcBef>
                  <a:spcPts val="500"/>
                </a:spcBef>
                <a:buSzPct val="100000"/>
                <a:buFont typeface="Arial" panose="020B0604020202020204" pitchFamily="34" charset="0"/>
                <a:buChar char="•"/>
                <a:defRPr sz="900" kern="1200" baseline="0">
                  <a:solidFill>
                    <a:schemeClr val="tx1"/>
                  </a:solidFill>
                  <a:latin typeface="+mn-lt"/>
                  <a:ea typeface="+mn-ea"/>
                  <a:cs typeface="+mn-cs"/>
                </a:defRPr>
              </a:lvl5pPr>
              <a:lvl6pPr marL="687388" indent="-117475"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6pPr>
              <a:lvl7pPr marL="801688" indent="-112713" algn="l" defTabSz="640080"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7pPr>
              <a:lvl8pPr marL="914400" indent="-112713"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8pPr>
              <a:lvl9pPr marL="1027113" indent="-112713" algn="l" defTabSz="640080" rtl="0" eaLnBrk="1" latinLnBrk="0" hangingPunct="1">
                <a:spcBef>
                  <a:spcPts val="500"/>
                </a:spcBef>
                <a:buClr>
                  <a:schemeClr val="tx1"/>
                </a:buClr>
                <a:buSzPct val="100000"/>
                <a:buFont typeface="Arial" panose="020B0604020202020204" pitchFamily="34" charset="0"/>
                <a:buChar char="•"/>
                <a:defRPr sz="900" kern="1200">
                  <a:solidFill>
                    <a:schemeClr val="tx1"/>
                  </a:solidFill>
                  <a:latin typeface="+mn-lt"/>
                  <a:ea typeface="+mn-ea"/>
                  <a:cs typeface="+mn-cs"/>
                </a:defRPr>
              </a:lvl9pPr>
            </a:lstStyle>
            <a:p>
              <a:pPr marL="0" indent="0" defTabSz="640093">
                <a:buNone/>
              </a:pPr>
              <a:r>
                <a:rPr lang="en-US" sz="1200" b="1" dirty="0">
                  <a:solidFill>
                    <a:srgbClr val="0070CD"/>
                  </a:solidFill>
                  <a:latin typeface="Rockwell"/>
                </a:rPr>
                <a:t>Tech Expectant</a:t>
              </a:r>
            </a:p>
          </p:txBody>
        </p:sp>
        <p:grpSp>
          <p:nvGrpSpPr>
            <p:cNvPr id="44" name="Group 43">
              <a:extLst>
                <a:ext uri="{FF2B5EF4-FFF2-40B4-BE49-F238E27FC236}">
                  <a16:creationId xmlns:a16="http://schemas.microsoft.com/office/drawing/2014/main" id="{A5D0607D-062A-49E8-9915-575002EE5DEF}"/>
                </a:ext>
              </a:extLst>
            </p:cNvPr>
            <p:cNvGrpSpPr/>
            <p:nvPr/>
          </p:nvGrpSpPr>
          <p:grpSpPr bwMode="gray">
            <a:xfrm>
              <a:off x="1836160" y="3759973"/>
              <a:ext cx="4110014" cy="548640"/>
              <a:chOff x="554002" y="1536246"/>
              <a:chExt cx="1412592" cy="2004123"/>
            </a:xfrm>
          </p:grpSpPr>
          <p:sp>
            <p:nvSpPr>
              <p:cNvPr id="45" name="Right Bracket 44">
                <a:extLst>
                  <a:ext uri="{FF2B5EF4-FFF2-40B4-BE49-F238E27FC236}">
                    <a16:creationId xmlns:a16="http://schemas.microsoft.com/office/drawing/2014/main" id="{15CEE2F9-FE2B-42B9-810F-9207C14BC755}"/>
                  </a:ext>
                </a:extLst>
              </p:cNvPr>
              <p:cNvSpPr/>
              <p:nvPr/>
            </p:nvSpPr>
            <p:spPr bwMode="gray">
              <a:xfrm>
                <a:off x="1837245" y="1536246"/>
                <a:ext cx="129349" cy="2004123"/>
              </a:xfrm>
              <a:prstGeom prst="rightBracket">
                <a:avLst>
                  <a:gd name="adj" fmla="val 0"/>
                </a:avLst>
              </a:prstGeom>
              <a:ln w="12700">
                <a:solidFill>
                  <a:schemeClr val="accent1"/>
                </a:solidFill>
                <a:miter lim="800000"/>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8879" rtl="0" eaLnBrk="1" latinLnBrk="0" hangingPunct="1">
                  <a:defRPr sz="2100" kern="1200">
                    <a:solidFill>
                      <a:schemeClr val="tx1"/>
                    </a:solidFill>
                    <a:latin typeface="+mn-lt"/>
                    <a:ea typeface="+mn-ea"/>
                    <a:cs typeface="+mn-cs"/>
                  </a:defRPr>
                </a:lvl1pPr>
                <a:lvl2pPr marL="509440" algn="l" defTabSz="1018879" rtl="0" eaLnBrk="1" latinLnBrk="0" hangingPunct="1">
                  <a:defRPr sz="2100" kern="1200">
                    <a:solidFill>
                      <a:schemeClr val="tx1"/>
                    </a:solidFill>
                    <a:latin typeface="+mn-lt"/>
                    <a:ea typeface="+mn-ea"/>
                    <a:cs typeface="+mn-cs"/>
                  </a:defRPr>
                </a:lvl2pPr>
                <a:lvl3pPr marL="1018879" algn="l" defTabSz="1018879" rtl="0" eaLnBrk="1" latinLnBrk="0" hangingPunct="1">
                  <a:defRPr sz="2100" kern="1200">
                    <a:solidFill>
                      <a:schemeClr val="tx1"/>
                    </a:solidFill>
                    <a:latin typeface="+mn-lt"/>
                    <a:ea typeface="+mn-ea"/>
                    <a:cs typeface="+mn-cs"/>
                  </a:defRPr>
                </a:lvl3pPr>
                <a:lvl4pPr marL="1528319" algn="l" defTabSz="1018879" rtl="0" eaLnBrk="1" latinLnBrk="0" hangingPunct="1">
                  <a:defRPr sz="2100" kern="1200">
                    <a:solidFill>
                      <a:schemeClr val="tx1"/>
                    </a:solidFill>
                    <a:latin typeface="+mn-lt"/>
                    <a:ea typeface="+mn-ea"/>
                    <a:cs typeface="+mn-cs"/>
                  </a:defRPr>
                </a:lvl4pPr>
                <a:lvl5pPr marL="2037759" algn="l" defTabSz="1018879" rtl="0" eaLnBrk="1" latinLnBrk="0" hangingPunct="1">
                  <a:defRPr sz="2100" kern="1200">
                    <a:solidFill>
                      <a:schemeClr val="tx1"/>
                    </a:solidFill>
                    <a:latin typeface="+mn-lt"/>
                    <a:ea typeface="+mn-ea"/>
                    <a:cs typeface="+mn-cs"/>
                  </a:defRPr>
                </a:lvl5pPr>
                <a:lvl6pPr marL="2547198" algn="l" defTabSz="1018879" rtl="0" eaLnBrk="1" latinLnBrk="0" hangingPunct="1">
                  <a:defRPr sz="2100" kern="1200">
                    <a:solidFill>
                      <a:schemeClr val="tx1"/>
                    </a:solidFill>
                    <a:latin typeface="+mn-lt"/>
                    <a:ea typeface="+mn-ea"/>
                    <a:cs typeface="+mn-cs"/>
                  </a:defRPr>
                </a:lvl6pPr>
                <a:lvl7pPr marL="3056638" algn="l" defTabSz="1018879" rtl="0" eaLnBrk="1" latinLnBrk="0" hangingPunct="1">
                  <a:defRPr sz="2100" kern="1200">
                    <a:solidFill>
                      <a:schemeClr val="tx1"/>
                    </a:solidFill>
                    <a:latin typeface="+mn-lt"/>
                    <a:ea typeface="+mn-ea"/>
                    <a:cs typeface="+mn-cs"/>
                  </a:defRPr>
                </a:lvl7pPr>
                <a:lvl8pPr marL="3566078" algn="l" defTabSz="1018879" rtl="0" eaLnBrk="1" latinLnBrk="0" hangingPunct="1">
                  <a:defRPr sz="2100" kern="1200">
                    <a:solidFill>
                      <a:schemeClr val="tx1"/>
                    </a:solidFill>
                    <a:latin typeface="+mn-lt"/>
                    <a:ea typeface="+mn-ea"/>
                    <a:cs typeface="+mn-cs"/>
                  </a:defRPr>
                </a:lvl8pPr>
                <a:lvl9pPr marL="4075517" algn="l" defTabSz="1018879" rtl="0" eaLnBrk="1" latinLnBrk="0" hangingPunct="1">
                  <a:defRPr sz="2100" kern="1200">
                    <a:solidFill>
                      <a:schemeClr val="tx1"/>
                    </a:solidFill>
                    <a:latin typeface="+mn-lt"/>
                    <a:ea typeface="+mn-ea"/>
                    <a:cs typeface="+mn-cs"/>
                  </a:defRPr>
                </a:lvl9pPr>
              </a:lstStyle>
              <a:p>
                <a:pPr algn="ctr" defTabSz="1018900"/>
                <a:endParaRPr lang="en-US" dirty="0">
                  <a:solidFill>
                    <a:srgbClr val="333E48"/>
                  </a:solidFill>
                  <a:latin typeface="Verdana"/>
                </a:endParaRPr>
              </a:p>
            </p:txBody>
          </p:sp>
          <p:sp>
            <p:nvSpPr>
              <p:cNvPr id="46" name="Right Bracket 45">
                <a:extLst>
                  <a:ext uri="{FF2B5EF4-FFF2-40B4-BE49-F238E27FC236}">
                    <a16:creationId xmlns:a16="http://schemas.microsoft.com/office/drawing/2014/main" id="{4A702004-8D73-44F1-85DB-D2F8F2D0DC40}"/>
                  </a:ext>
                </a:extLst>
              </p:cNvPr>
              <p:cNvSpPr/>
              <p:nvPr/>
            </p:nvSpPr>
            <p:spPr bwMode="gray">
              <a:xfrm flipH="1">
                <a:off x="554002" y="1536246"/>
                <a:ext cx="129349" cy="2004123"/>
              </a:xfrm>
              <a:prstGeom prst="rightBracket">
                <a:avLst>
                  <a:gd name="adj" fmla="val 0"/>
                </a:avLst>
              </a:prstGeom>
              <a:ln w="12700">
                <a:solidFill>
                  <a:schemeClr val="accent1"/>
                </a:solidFill>
                <a:miter lim="800000"/>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8879" rtl="0" eaLnBrk="1" latinLnBrk="0" hangingPunct="1">
                  <a:defRPr sz="2100" kern="1200">
                    <a:solidFill>
                      <a:schemeClr val="tx1"/>
                    </a:solidFill>
                    <a:latin typeface="+mn-lt"/>
                    <a:ea typeface="+mn-ea"/>
                    <a:cs typeface="+mn-cs"/>
                  </a:defRPr>
                </a:lvl1pPr>
                <a:lvl2pPr marL="509440" algn="l" defTabSz="1018879" rtl="0" eaLnBrk="1" latinLnBrk="0" hangingPunct="1">
                  <a:defRPr sz="2100" kern="1200">
                    <a:solidFill>
                      <a:schemeClr val="tx1"/>
                    </a:solidFill>
                    <a:latin typeface="+mn-lt"/>
                    <a:ea typeface="+mn-ea"/>
                    <a:cs typeface="+mn-cs"/>
                  </a:defRPr>
                </a:lvl2pPr>
                <a:lvl3pPr marL="1018879" algn="l" defTabSz="1018879" rtl="0" eaLnBrk="1" latinLnBrk="0" hangingPunct="1">
                  <a:defRPr sz="2100" kern="1200">
                    <a:solidFill>
                      <a:schemeClr val="tx1"/>
                    </a:solidFill>
                    <a:latin typeface="+mn-lt"/>
                    <a:ea typeface="+mn-ea"/>
                    <a:cs typeface="+mn-cs"/>
                  </a:defRPr>
                </a:lvl3pPr>
                <a:lvl4pPr marL="1528319" algn="l" defTabSz="1018879" rtl="0" eaLnBrk="1" latinLnBrk="0" hangingPunct="1">
                  <a:defRPr sz="2100" kern="1200">
                    <a:solidFill>
                      <a:schemeClr val="tx1"/>
                    </a:solidFill>
                    <a:latin typeface="+mn-lt"/>
                    <a:ea typeface="+mn-ea"/>
                    <a:cs typeface="+mn-cs"/>
                  </a:defRPr>
                </a:lvl4pPr>
                <a:lvl5pPr marL="2037759" algn="l" defTabSz="1018879" rtl="0" eaLnBrk="1" latinLnBrk="0" hangingPunct="1">
                  <a:defRPr sz="2100" kern="1200">
                    <a:solidFill>
                      <a:schemeClr val="tx1"/>
                    </a:solidFill>
                    <a:latin typeface="+mn-lt"/>
                    <a:ea typeface="+mn-ea"/>
                    <a:cs typeface="+mn-cs"/>
                  </a:defRPr>
                </a:lvl5pPr>
                <a:lvl6pPr marL="2547198" algn="l" defTabSz="1018879" rtl="0" eaLnBrk="1" latinLnBrk="0" hangingPunct="1">
                  <a:defRPr sz="2100" kern="1200">
                    <a:solidFill>
                      <a:schemeClr val="tx1"/>
                    </a:solidFill>
                    <a:latin typeface="+mn-lt"/>
                    <a:ea typeface="+mn-ea"/>
                    <a:cs typeface="+mn-cs"/>
                  </a:defRPr>
                </a:lvl6pPr>
                <a:lvl7pPr marL="3056638" algn="l" defTabSz="1018879" rtl="0" eaLnBrk="1" latinLnBrk="0" hangingPunct="1">
                  <a:defRPr sz="2100" kern="1200">
                    <a:solidFill>
                      <a:schemeClr val="tx1"/>
                    </a:solidFill>
                    <a:latin typeface="+mn-lt"/>
                    <a:ea typeface="+mn-ea"/>
                    <a:cs typeface="+mn-cs"/>
                  </a:defRPr>
                </a:lvl7pPr>
                <a:lvl8pPr marL="3566078" algn="l" defTabSz="1018879" rtl="0" eaLnBrk="1" latinLnBrk="0" hangingPunct="1">
                  <a:defRPr sz="2100" kern="1200">
                    <a:solidFill>
                      <a:schemeClr val="tx1"/>
                    </a:solidFill>
                    <a:latin typeface="+mn-lt"/>
                    <a:ea typeface="+mn-ea"/>
                    <a:cs typeface="+mn-cs"/>
                  </a:defRPr>
                </a:lvl8pPr>
                <a:lvl9pPr marL="4075517" algn="l" defTabSz="1018879" rtl="0" eaLnBrk="1" latinLnBrk="0" hangingPunct="1">
                  <a:defRPr sz="2100" kern="1200">
                    <a:solidFill>
                      <a:schemeClr val="tx1"/>
                    </a:solidFill>
                    <a:latin typeface="+mn-lt"/>
                    <a:ea typeface="+mn-ea"/>
                    <a:cs typeface="+mn-cs"/>
                  </a:defRPr>
                </a:lvl9pPr>
              </a:lstStyle>
              <a:p>
                <a:pPr algn="ctr" defTabSz="1018900"/>
                <a:endParaRPr lang="en-US" dirty="0">
                  <a:solidFill>
                    <a:srgbClr val="333E48"/>
                  </a:solidFill>
                  <a:latin typeface="Verdana"/>
                </a:endParaRPr>
              </a:p>
            </p:txBody>
          </p:sp>
        </p:grpSp>
        <p:cxnSp>
          <p:nvCxnSpPr>
            <p:cNvPr id="47" name="Straight Connector 46">
              <a:extLst>
                <a:ext uri="{FF2B5EF4-FFF2-40B4-BE49-F238E27FC236}">
                  <a16:creationId xmlns:a16="http://schemas.microsoft.com/office/drawing/2014/main" id="{5E010162-A7ED-41E5-8E62-654C03EE3337}"/>
                </a:ext>
              </a:extLst>
            </p:cNvPr>
            <p:cNvCxnSpPr/>
            <p:nvPr/>
          </p:nvCxnSpPr>
          <p:spPr bwMode="gray">
            <a:xfrm>
              <a:off x="3683724" y="3818939"/>
              <a:ext cx="0" cy="446845"/>
            </a:xfrm>
            <a:prstGeom prst="line">
              <a:avLst/>
            </a:prstGeom>
            <a:ln w="12700">
              <a:solidFill>
                <a:schemeClr val="accent5"/>
              </a:solidFill>
              <a:prstDash val="dash"/>
            </a:ln>
          </p:spPr>
          <p:style>
            <a:lnRef idx="1">
              <a:schemeClr val="accent1"/>
            </a:lnRef>
            <a:fillRef idx="0">
              <a:schemeClr val="accent1"/>
            </a:fillRef>
            <a:effectRef idx="0">
              <a:schemeClr val="accent1"/>
            </a:effectRef>
            <a:fontRef idx="minor">
              <a:schemeClr val="tx1"/>
            </a:fontRef>
          </p:style>
        </p:cxnSp>
      </p:grpSp>
      <p:sp>
        <p:nvSpPr>
          <p:cNvPr id="48" name="Text Placeholder 20">
            <a:extLst>
              <a:ext uri="{FF2B5EF4-FFF2-40B4-BE49-F238E27FC236}">
                <a16:creationId xmlns:a16="http://schemas.microsoft.com/office/drawing/2014/main" id="{E7570954-34AE-4EFB-9B65-587AF1AEC9A1}"/>
              </a:ext>
            </a:extLst>
          </p:cNvPr>
          <p:cNvSpPr txBox="1">
            <a:spLocks/>
          </p:cNvSpPr>
          <p:nvPr/>
        </p:nvSpPr>
        <p:spPr bwMode="gray">
          <a:xfrm>
            <a:off x="2533663" y="4493785"/>
            <a:ext cx="3713123" cy="276999"/>
          </a:xfrm>
          <a:prstGeom prst="rect">
            <a:avLst/>
          </a:prstGeom>
        </p:spPr>
        <p:txBody>
          <a:bodyPr vert="horz" wrap="square" lIns="0" tIns="0" rIns="64008" bIns="45720" rtlCol="0" anchor="t" anchorCtr="0">
            <a:spAutoFit/>
          </a:bodyPr>
          <a:lstStyle>
            <a:lvl1pPr marL="0" indent="0" algn="l" defTabSz="480060" rtl="0" eaLnBrk="1" latinLnBrk="0" hangingPunct="1">
              <a:lnSpc>
                <a:spcPct val="100000"/>
              </a:lnSpc>
              <a:spcBef>
                <a:spcPts val="200"/>
              </a:spcBef>
              <a:buClrTx/>
              <a:buFont typeface="Arial" panose="020B0604020202020204" pitchFamily="34" charset="0"/>
              <a:buNone/>
              <a:defRPr sz="500" kern="1200">
                <a:solidFill>
                  <a:schemeClr val="tx1"/>
                </a:solidFill>
                <a:latin typeface="+mn-lt"/>
                <a:ea typeface="+mn-ea"/>
                <a:cs typeface="+mn-cs"/>
              </a:defRPr>
            </a:lvl1pPr>
            <a:lvl2pPr marL="114300" indent="0" algn="l" defTabSz="480060" rtl="0" eaLnBrk="1" latinLnBrk="0" hangingPunct="1">
              <a:lnSpc>
                <a:spcPct val="100000"/>
              </a:lnSpc>
              <a:spcBef>
                <a:spcPts val="200"/>
              </a:spcBef>
              <a:buClrTx/>
              <a:buFont typeface="Verdana" panose="020B0604030504040204" pitchFamily="34" charset="0"/>
              <a:buNone/>
              <a:defRPr sz="500" kern="1200">
                <a:solidFill>
                  <a:schemeClr val="tx1"/>
                </a:solidFill>
                <a:latin typeface="+mn-lt"/>
                <a:ea typeface="+mn-ea"/>
                <a:cs typeface="+mn-cs"/>
              </a:defRPr>
            </a:lvl2pPr>
            <a:lvl3pPr marL="228600" indent="0" algn="l" defTabSz="480060" rtl="0" eaLnBrk="1" latinLnBrk="0" hangingPunct="1">
              <a:lnSpc>
                <a:spcPct val="100000"/>
              </a:lnSpc>
              <a:spcBef>
                <a:spcPts val="200"/>
              </a:spcBef>
              <a:buClrTx/>
              <a:buFont typeface="Arial" panose="020B0604020202020204" pitchFamily="34" charset="0"/>
              <a:buNone/>
              <a:defRPr sz="500" kern="1200">
                <a:solidFill>
                  <a:schemeClr val="tx1"/>
                </a:solidFill>
                <a:latin typeface="+mn-lt"/>
                <a:ea typeface="+mn-ea"/>
                <a:cs typeface="+mn-cs"/>
              </a:defRPr>
            </a:lvl3pPr>
            <a:lvl4pPr marL="342900" indent="0" algn="l" defTabSz="480060" rtl="0" eaLnBrk="1" latinLnBrk="0" hangingPunct="1">
              <a:lnSpc>
                <a:spcPct val="100000"/>
              </a:lnSpc>
              <a:spcBef>
                <a:spcPts val="200"/>
              </a:spcBef>
              <a:buFont typeface="Verdana" panose="020B0604030504040204" pitchFamily="34" charset="0"/>
              <a:buNone/>
              <a:defRPr sz="500" kern="1200">
                <a:solidFill>
                  <a:schemeClr val="tx1"/>
                </a:solidFill>
                <a:latin typeface="+mn-lt"/>
                <a:ea typeface="+mn-ea"/>
                <a:cs typeface="+mn-cs"/>
              </a:defRPr>
            </a:lvl4pPr>
            <a:lvl5pPr marL="457200" indent="0" algn="l" defTabSz="480060" rtl="0" eaLnBrk="1" latinLnBrk="0" hangingPunct="1">
              <a:lnSpc>
                <a:spcPct val="100000"/>
              </a:lnSpc>
              <a:spcBef>
                <a:spcPts val="200"/>
              </a:spcBef>
              <a:buFont typeface="Arial" panose="020B0604020202020204" pitchFamily="34" charset="0"/>
              <a:buNone/>
              <a:defRPr sz="5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a:lstStyle>
          <a:p>
            <a:pPr defTabSz="480070"/>
            <a:r>
              <a:rPr lang="en-US" dirty="0">
                <a:solidFill>
                  <a:srgbClr val="333E48"/>
                </a:solidFill>
                <a:latin typeface="Verdana"/>
              </a:rPr>
              <a:t>Sources: EAB research and analysis,  </a:t>
            </a:r>
            <a:r>
              <a:rPr lang="en-US" dirty="0" err="1">
                <a:solidFill>
                  <a:srgbClr val="333E48"/>
                </a:solidFill>
                <a:latin typeface="Verdana"/>
              </a:rPr>
              <a:t>Seemiller</a:t>
            </a:r>
            <a:r>
              <a:rPr lang="en-US" dirty="0">
                <a:solidFill>
                  <a:srgbClr val="333E48"/>
                </a:solidFill>
                <a:latin typeface="Verdana"/>
              </a:rPr>
              <a:t> C, Grace M, </a:t>
            </a:r>
            <a:r>
              <a:rPr lang="en-US" i="1" dirty="0">
                <a:solidFill>
                  <a:srgbClr val="333E48"/>
                </a:solidFill>
                <a:latin typeface="Verdana"/>
              </a:rPr>
              <a:t>Generation Z Goes to College, </a:t>
            </a:r>
            <a:r>
              <a:rPr lang="en-US" dirty="0">
                <a:solidFill>
                  <a:srgbClr val="333E48"/>
                </a:solidFill>
                <a:latin typeface="Verdana"/>
              </a:rPr>
              <a:t>John Wiley &amp; Sons, 2016, Alex Williams, “Move Over, Millennials, Here Comes Generation Z,” The </a:t>
            </a:r>
            <a:r>
              <a:rPr lang="en-US" i="1" dirty="0">
                <a:solidFill>
                  <a:srgbClr val="333E48"/>
                </a:solidFill>
                <a:latin typeface="Verdana"/>
              </a:rPr>
              <a:t>New York Times</a:t>
            </a:r>
            <a:r>
              <a:rPr lang="en-US" dirty="0">
                <a:solidFill>
                  <a:srgbClr val="333E48"/>
                </a:solidFill>
                <a:latin typeface="Verdana"/>
              </a:rPr>
              <a:t>, September 18, 2015, https://www.nytimes.com/ 2015/09/20/fashion/move-over-millennials-here-comes-generation-z.html.</a:t>
            </a:r>
          </a:p>
        </p:txBody>
      </p:sp>
    </p:spTree>
    <p:extLst>
      <p:ext uri="{BB962C8B-B14F-4D97-AF65-F5344CB8AC3E}">
        <p14:creationId xmlns:p14="http://schemas.microsoft.com/office/powerpoint/2010/main" val="4913391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2"/>
          <p:cNvSpPr>
            <a:spLocks noGrp="1"/>
          </p:cNvSpPr>
          <p:nvPr>
            <p:ph type="body" sz="quarter" idx="10"/>
          </p:nvPr>
        </p:nvSpPr>
        <p:spPr bwMode="gray">
          <a:xfrm>
            <a:off x="1363152" y="2187932"/>
            <a:ext cx="3749040" cy="215444"/>
          </a:xfrm>
        </p:spPr>
        <p:txBody>
          <a:bodyPr vert="horz" wrap="square" lIns="0" tIns="0" rIns="0" bIns="0" rtlCol="0" anchor="ctr" anchorCtr="0">
            <a:spAutoFit/>
          </a:bodyPr>
          <a:lstStyle/>
          <a:p>
            <a:r>
              <a:rPr lang="en-US" sz="1400" dirty="0">
                <a:solidFill>
                  <a:schemeClr val="bg1"/>
                </a:solidFill>
              </a:rPr>
              <a:t>8 Gen Z </a:t>
            </a:r>
            <a:r>
              <a:rPr lang="en-US" sz="1400" dirty="0">
                <a:solidFill>
                  <a:schemeClr val="tx2"/>
                </a:solidFill>
              </a:rPr>
              <a:t>Traits </a:t>
            </a:r>
            <a:r>
              <a:rPr lang="en-US" sz="1400" dirty="0">
                <a:solidFill>
                  <a:schemeClr val="bg1"/>
                </a:solidFill>
              </a:rPr>
              <a:t>&amp;</a:t>
            </a:r>
            <a:r>
              <a:rPr lang="en-US" sz="1400" dirty="0">
                <a:solidFill>
                  <a:schemeClr val="tx2"/>
                </a:solidFill>
              </a:rPr>
              <a:t> Behaviors</a:t>
            </a:r>
            <a:endParaRPr lang="en-US" sz="1400" dirty="0"/>
          </a:p>
        </p:txBody>
      </p:sp>
      <p:sp>
        <p:nvSpPr>
          <p:cNvPr id="4" name="Text Placeholder 3"/>
          <p:cNvSpPr>
            <a:spLocks noGrp="1"/>
          </p:cNvSpPr>
          <p:nvPr>
            <p:ph type="body" sz="quarter" idx="11"/>
          </p:nvPr>
        </p:nvSpPr>
        <p:spPr bwMode="gray">
          <a:xfrm>
            <a:off x="1363152" y="1508087"/>
            <a:ext cx="3749040" cy="138499"/>
          </a:xfrm>
        </p:spPr>
        <p:txBody>
          <a:bodyPr vert="horz" wrap="square" lIns="0" tIns="0" rIns="0" bIns="0" rtlCol="0" anchor="ctr" anchorCtr="0">
            <a:spAutoFit/>
          </a:bodyPr>
          <a:lstStyle/>
          <a:p>
            <a:r>
              <a:rPr lang="en-US" sz="900" dirty="0">
                <a:solidFill>
                  <a:schemeClr val="accent1"/>
                </a:solidFill>
                <a:latin typeface="+mn-lt"/>
              </a:rPr>
              <a:t>Gen Z in Brief</a:t>
            </a:r>
          </a:p>
        </p:txBody>
      </p:sp>
      <p:sp>
        <p:nvSpPr>
          <p:cNvPr id="5" name="Text Placeholder 4"/>
          <p:cNvSpPr>
            <a:spLocks noGrp="1"/>
          </p:cNvSpPr>
          <p:nvPr>
            <p:ph type="body" sz="quarter" idx="12"/>
          </p:nvPr>
        </p:nvSpPr>
        <p:spPr/>
        <p:txBody>
          <a:bodyPr vert="horz" wrap="square" lIns="0" tIns="0" rIns="0" bIns="0" rtlCol="0" anchor="ctr" anchorCtr="0">
            <a:spAutoFit/>
          </a:bodyPr>
          <a:lstStyle/>
          <a:p>
            <a:r>
              <a:rPr lang="en-US" dirty="0"/>
              <a:t>Gen Z </a:t>
            </a:r>
            <a:r>
              <a:rPr lang="en-US" dirty="0">
                <a:solidFill>
                  <a:schemeClr val="tx2"/>
                </a:solidFill>
              </a:rPr>
              <a:t>Research </a:t>
            </a:r>
            <a:r>
              <a:rPr lang="en-US" dirty="0"/>
              <a:t>&amp;</a:t>
            </a:r>
            <a:r>
              <a:rPr lang="en-US" dirty="0">
                <a:solidFill>
                  <a:schemeClr val="tx2"/>
                </a:solidFill>
              </a:rPr>
              <a:t> Insights</a:t>
            </a:r>
            <a:endParaRPr lang="en-US" dirty="0"/>
          </a:p>
        </p:txBody>
      </p:sp>
      <p:sp>
        <p:nvSpPr>
          <p:cNvPr id="2" name="AutoShape 4" descr="Rebecca Howard"/>
          <p:cNvSpPr>
            <a:spLocks noChangeAspect="1" noChangeArrowheads="1"/>
          </p:cNvSpPr>
          <p:nvPr/>
        </p:nvSpPr>
        <p:spPr bwMode="auto">
          <a:xfrm>
            <a:off x="15557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235" tIns="45618" rIns="91235" bIns="45618" numCol="1" anchor="t" anchorCtr="0" compatLnSpc="1">
            <a:prstTxWarp prst="textNoShape">
              <a:avLst/>
            </a:prstTxWarp>
          </a:bodyPr>
          <a:lstStyle/>
          <a:p>
            <a:pPr defTabSz="638672"/>
            <a:endParaRPr lang="en-US" sz="1300" dirty="0">
              <a:solidFill>
                <a:srgbClr val="4F5861"/>
              </a:solidFill>
            </a:endParaRPr>
          </a:p>
        </p:txBody>
      </p:sp>
    </p:spTree>
    <p:extLst>
      <p:ext uri="{BB962C8B-B14F-4D97-AF65-F5344CB8AC3E}">
        <p14:creationId xmlns:p14="http://schemas.microsoft.com/office/powerpoint/2010/main" val="34432958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35F8779-B25C-4CF4-99B1-CB7BCEDB6CDA}"/>
              </a:ext>
            </a:extLst>
          </p:cNvPr>
          <p:cNvPicPr>
            <a:picLocks noChangeAspect="1"/>
          </p:cNvPicPr>
          <p:nvPr/>
        </p:nvPicPr>
        <p:blipFill rotWithShape="1">
          <a:blip r:embed="rId3"/>
          <a:srcRect b="58227"/>
          <a:stretch/>
        </p:blipFill>
        <p:spPr>
          <a:xfrm>
            <a:off x="1779908" y="3392196"/>
            <a:ext cx="2840982" cy="972897"/>
          </a:xfrm>
          <a:prstGeom prst="rect">
            <a:avLst/>
          </a:prstGeom>
        </p:spPr>
      </p:pic>
      <p:sp>
        <p:nvSpPr>
          <p:cNvPr id="31" name="TextBox 30">
            <a:extLst>
              <a:ext uri="{FF2B5EF4-FFF2-40B4-BE49-F238E27FC236}">
                <a16:creationId xmlns:a16="http://schemas.microsoft.com/office/drawing/2014/main" id="{D9923DC8-00BC-4119-B4AE-08FA19307E8D}"/>
              </a:ext>
            </a:extLst>
          </p:cNvPr>
          <p:cNvSpPr txBox="1"/>
          <p:nvPr/>
        </p:nvSpPr>
        <p:spPr bwMode="gray">
          <a:xfrm>
            <a:off x="3652731" y="1494313"/>
            <a:ext cx="2220246" cy="1682512"/>
          </a:xfrm>
          <a:prstGeom prst="rect">
            <a:avLst/>
          </a:prstGeom>
          <a:noFill/>
        </p:spPr>
        <p:txBody>
          <a:bodyPr wrap="square" lIns="0" tIns="0" rIns="0" bIns="0" rtlCol="0">
            <a:spAutoFit/>
          </a:bodyPr>
          <a:lstStyle/>
          <a:p>
            <a:r>
              <a:rPr lang="en-US" sz="1400" dirty="0">
                <a:solidFill>
                  <a:schemeClr val="bg1"/>
                </a:solidFill>
                <a:latin typeface="+mj-lt"/>
              </a:rPr>
              <a:t>Key Gen Z </a:t>
            </a:r>
            <a:r>
              <a:rPr lang="en-US" sz="1400" dirty="0">
                <a:solidFill>
                  <a:schemeClr val="tx2"/>
                </a:solidFill>
                <a:latin typeface="+mj-lt"/>
              </a:rPr>
              <a:t>Behaviors</a:t>
            </a:r>
          </a:p>
          <a:p>
            <a:pPr marL="118872" indent="-118872">
              <a:spcBef>
                <a:spcPts val="1000"/>
              </a:spcBef>
              <a:buFont typeface="Arial" panose="020B0604020202020204" pitchFamily="34" charset="0"/>
              <a:buChar char="•"/>
            </a:pPr>
            <a:r>
              <a:rPr lang="en-US" sz="900" dirty="0">
                <a:solidFill>
                  <a:srgbClr val="FFFFFF"/>
                </a:solidFill>
              </a:rPr>
              <a:t>Safely maximize your use of teens’ favorite channel—</a:t>
            </a:r>
            <a:r>
              <a:rPr lang="en-US" sz="900" i="1" dirty="0">
                <a:solidFill>
                  <a:schemeClr val="tx2"/>
                </a:solidFill>
              </a:rPr>
              <a:t>text messaging</a:t>
            </a:r>
          </a:p>
          <a:p>
            <a:pPr marL="118872" indent="-118872">
              <a:spcBef>
                <a:spcPts val="600"/>
              </a:spcBef>
              <a:buFont typeface="Arial" panose="020B0604020202020204" pitchFamily="34" charset="0"/>
              <a:buChar char="•"/>
            </a:pPr>
            <a:r>
              <a:rPr lang="en-US" sz="900" dirty="0">
                <a:solidFill>
                  <a:schemeClr val="bg1"/>
                </a:solidFill>
              </a:rPr>
              <a:t>Don’t disregard the</a:t>
            </a:r>
            <a:r>
              <a:rPr lang="en-US" sz="900" dirty="0">
                <a:solidFill>
                  <a:schemeClr val="accent4"/>
                </a:solidFill>
              </a:rPr>
              <a:t> </a:t>
            </a:r>
            <a:r>
              <a:rPr lang="en-US" sz="900" i="1" dirty="0">
                <a:solidFill>
                  <a:schemeClr val="tx2"/>
                </a:solidFill>
              </a:rPr>
              <a:t>legacy channels</a:t>
            </a:r>
            <a:r>
              <a:rPr lang="en-US" sz="900" dirty="0">
                <a:solidFill>
                  <a:schemeClr val="tx2"/>
                </a:solidFill>
              </a:rPr>
              <a:t> </a:t>
            </a:r>
            <a:r>
              <a:rPr lang="en-US" sz="900" dirty="0">
                <a:solidFill>
                  <a:schemeClr val="bg1"/>
                </a:solidFill>
              </a:rPr>
              <a:t>they’re still relying on</a:t>
            </a:r>
          </a:p>
          <a:p>
            <a:pPr marL="118872" indent="-118872">
              <a:spcBef>
                <a:spcPts val="600"/>
              </a:spcBef>
              <a:buFont typeface="Arial" panose="020B0604020202020204" pitchFamily="34" charset="0"/>
              <a:buChar char="•"/>
            </a:pPr>
            <a:r>
              <a:rPr lang="en-US" sz="900" dirty="0">
                <a:solidFill>
                  <a:schemeClr val="bg1"/>
                </a:solidFill>
              </a:rPr>
              <a:t>Deliver on their expectation of frictionless, </a:t>
            </a:r>
            <a:r>
              <a:rPr lang="en-US" sz="900" i="1" dirty="0">
                <a:solidFill>
                  <a:schemeClr val="tx2"/>
                </a:solidFill>
              </a:rPr>
              <a:t>high-tech experience</a:t>
            </a:r>
            <a:endParaRPr lang="en-US" sz="900" dirty="0">
              <a:solidFill>
                <a:schemeClr val="tx2"/>
              </a:solidFill>
            </a:endParaRPr>
          </a:p>
          <a:p>
            <a:pPr marL="118872" indent="-118872">
              <a:spcBef>
                <a:spcPts val="600"/>
              </a:spcBef>
              <a:buFont typeface="Arial" panose="020B0604020202020204" pitchFamily="34" charset="0"/>
              <a:buChar char="•"/>
            </a:pPr>
            <a:r>
              <a:rPr lang="en-US" sz="900" dirty="0">
                <a:solidFill>
                  <a:schemeClr val="bg1"/>
                </a:solidFill>
              </a:rPr>
              <a:t>Understand what they’re looking for on </a:t>
            </a:r>
            <a:r>
              <a:rPr lang="en-US" sz="900" i="1" dirty="0">
                <a:solidFill>
                  <a:schemeClr val="bg1"/>
                </a:solidFill>
              </a:rPr>
              <a:t>your </a:t>
            </a:r>
            <a:r>
              <a:rPr lang="en-US" sz="900" i="1" dirty="0">
                <a:solidFill>
                  <a:schemeClr val="tx2"/>
                </a:solidFill>
              </a:rPr>
              <a:t>website </a:t>
            </a:r>
            <a:r>
              <a:rPr lang="en-US" sz="900" dirty="0">
                <a:solidFill>
                  <a:schemeClr val="bg1"/>
                </a:solidFill>
              </a:rPr>
              <a:t>and give it to them</a:t>
            </a:r>
          </a:p>
        </p:txBody>
      </p:sp>
      <p:sp>
        <p:nvSpPr>
          <p:cNvPr id="30" name="TextBox 29">
            <a:extLst>
              <a:ext uri="{FF2B5EF4-FFF2-40B4-BE49-F238E27FC236}">
                <a16:creationId xmlns:a16="http://schemas.microsoft.com/office/drawing/2014/main" id="{18E83733-3FAB-4505-860D-9D261AFCA362}"/>
              </a:ext>
            </a:extLst>
          </p:cNvPr>
          <p:cNvSpPr txBox="1"/>
          <p:nvPr/>
        </p:nvSpPr>
        <p:spPr bwMode="gray">
          <a:xfrm>
            <a:off x="649566" y="1494313"/>
            <a:ext cx="2035008" cy="1682512"/>
          </a:xfrm>
          <a:prstGeom prst="rect">
            <a:avLst/>
          </a:prstGeom>
          <a:noFill/>
        </p:spPr>
        <p:txBody>
          <a:bodyPr wrap="square" lIns="0" tIns="0" rIns="0" bIns="0" rtlCol="0">
            <a:spAutoFit/>
          </a:bodyPr>
          <a:lstStyle/>
          <a:p>
            <a:r>
              <a:rPr lang="en-US" sz="1400" dirty="0">
                <a:solidFill>
                  <a:schemeClr val="bg1"/>
                </a:solidFill>
                <a:latin typeface="+mj-lt"/>
              </a:rPr>
              <a:t>Key Gen Z </a:t>
            </a:r>
            <a:r>
              <a:rPr lang="en-US" sz="1400" dirty="0">
                <a:solidFill>
                  <a:schemeClr val="tx2"/>
                </a:solidFill>
                <a:latin typeface="+mj-lt"/>
              </a:rPr>
              <a:t>Traits</a:t>
            </a:r>
          </a:p>
          <a:p>
            <a:pPr marL="118872" indent="-118872">
              <a:spcBef>
                <a:spcPts val="1000"/>
              </a:spcBef>
              <a:buFont typeface="Arial" panose="020B0604020202020204" pitchFamily="34" charset="0"/>
              <a:buChar char="•"/>
            </a:pPr>
            <a:r>
              <a:rPr lang="en-US" sz="900" dirty="0">
                <a:solidFill>
                  <a:schemeClr val="bg1"/>
                </a:solidFill>
              </a:rPr>
              <a:t>Honor their sense of </a:t>
            </a:r>
            <a:r>
              <a:rPr lang="en-US" sz="900" i="1" dirty="0">
                <a:solidFill>
                  <a:schemeClr val="tx2"/>
                </a:solidFill>
              </a:rPr>
              <a:t>social responsibility</a:t>
            </a:r>
          </a:p>
          <a:p>
            <a:pPr marL="118872" indent="-118872">
              <a:spcBef>
                <a:spcPts val="600"/>
              </a:spcBef>
              <a:buFont typeface="Arial" panose="020B0604020202020204" pitchFamily="34" charset="0"/>
              <a:buChar char="•"/>
            </a:pPr>
            <a:r>
              <a:rPr lang="en-US" sz="900" dirty="0">
                <a:solidFill>
                  <a:schemeClr val="bg1"/>
                </a:solidFill>
              </a:rPr>
              <a:t>Speak to their highly developed </a:t>
            </a:r>
            <a:r>
              <a:rPr lang="en-US" sz="900" i="1" dirty="0">
                <a:solidFill>
                  <a:schemeClr val="tx2"/>
                </a:solidFill>
              </a:rPr>
              <a:t>sense of purpose</a:t>
            </a:r>
          </a:p>
          <a:p>
            <a:pPr marL="118872" indent="-118872">
              <a:spcBef>
                <a:spcPts val="600"/>
              </a:spcBef>
              <a:buFont typeface="Arial" panose="020B0604020202020204" pitchFamily="34" charset="0"/>
              <a:buChar char="•"/>
            </a:pPr>
            <a:r>
              <a:rPr lang="en-US" sz="900" dirty="0">
                <a:solidFill>
                  <a:schemeClr val="bg1"/>
                </a:solidFill>
              </a:rPr>
              <a:t>Address their </a:t>
            </a:r>
            <a:r>
              <a:rPr lang="en-US" sz="900" i="1" dirty="0">
                <a:solidFill>
                  <a:schemeClr val="tx2"/>
                </a:solidFill>
              </a:rPr>
              <a:t>cost concerns </a:t>
            </a:r>
            <a:r>
              <a:rPr lang="en-US" sz="900" dirty="0">
                <a:solidFill>
                  <a:schemeClr val="bg1"/>
                </a:solidFill>
              </a:rPr>
              <a:t>by foregrounding value messages</a:t>
            </a:r>
          </a:p>
          <a:p>
            <a:pPr marL="118872" indent="-118872">
              <a:spcBef>
                <a:spcPts val="600"/>
              </a:spcBef>
              <a:buFont typeface="Arial" panose="020B0604020202020204" pitchFamily="34" charset="0"/>
              <a:buChar char="•"/>
            </a:pPr>
            <a:r>
              <a:rPr lang="en-US" sz="900" dirty="0">
                <a:solidFill>
                  <a:schemeClr val="bg1"/>
                </a:solidFill>
              </a:rPr>
              <a:t>Mirror their openness to</a:t>
            </a:r>
            <a:br>
              <a:rPr lang="en-US" sz="900" dirty="0">
                <a:solidFill>
                  <a:schemeClr val="bg1"/>
                </a:solidFill>
              </a:rPr>
            </a:br>
            <a:r>
              <a:rPr lang="en-US" sz="900" i="1" dirty="0">
                <a:solidFill>
                  <a:schemeClr val="tx2"/>
                </a:solidFill>
              </a:rPr>
              <a:t>culturally diverse </a:t>
            </a:r>
            <a:r>
              <a:rPr lang="en-US" sz="900" i="1" dirty="0">
                <a:solidFill>
                  <a:schemeClr val="bg1"/>
                </a:solidFill>
              </a:rPr>
              <a:t>perspectives</a:t>
            </a:r>
          </a:p>
        </p:txBody>
      </p:sp>
      <p:sp>
        <p:nvSpPr>
          <p:cNvPr id="2" name="Title 1">
            <a:extLst>
              <a:ext uri="{FF2B5EF4-FFF2-40B4-BE49-F238E27FC236}">
                <a16:creationId xmlns:a16="http://schemas.microsoft.com/office/drawing/2014/main" id="{03728051-5DF0-48A2-B2FD-1440AE3D2F10}"/>
              </a:ext>
            </a:extLst>
          </p:cNvPr>
          <p:cNvSpPr>
            <a:spLocks noGrp="1"/>
          </p:cNvSpPr>
          <p:nvPr>
            <p:ph type="title"/>
          </p:nvPr>
        </p:nvSpPr>
        <p:spPr>
          <a:xfrm>
            <a:off x="455534" y="457132"/>
            <a:ext cx="5489732" cy="249299"/>
          </a:xfrm>
        </p:spPr>
        <p:txBody>
          <a:bodyPr/>
          <a:lstStyle/>
          <a:p>
            <a:pPr algn="ctr"/>
            <a:r>
              <a:rPr lang="en-US" dirty="0">
                <a:solidFill>
                  <a:schemeClr val="bg1"/>
                </a:solidFill>
              </a:rPr>
              <a:t>8 Things to Remember About Attracting Gen Z</a:t>
            </a:r>
          </a:p>
        </p:txBody>
      </p:sp>
      <p:cxnSp>
        <p:nvCxnSpPr>
          <p:cNvPr id="40" name="Straight Connector 39">
            <a:extLst>
              <a:ext uri="{FF2B5EF4-FFF2-40B4-BE49-F238E27FC236}">
                <a16:creationId xmlns:a16="http://schemas.microsoft.com/office/drawing/2014/main" id="{D2546BAF-C898-4C2D-96F5-E69480C9A781}"/>
              </a:ext>
            </a:extLst>
          </p:cNvPr>
          <p:cNvCxnSpPr/>
          <p:nvPr/>
        </p:nvCxnSpPr>
        <p:spPr bwMode="gray">
          <a:xfrm flipV="1">
            <a:off x="3200400" y="1356503"/>
            <a:ext cx="0" cy="2103120"/>
          </a:xfrm>
          <a:prstGeom prst="line">
            <a:avLst/>
          </a:prstGeom>
          <a:ln w="12700">
            <a:solidFill>
              <a:schemeClr val="bg1"/>
            </a:solidFill>
            <a:prstDash val="dash"/>
            <a:miter lim="800000"/>
            <a:headEnd type="none"/>
            <a:tailEnd type="none"/>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F19F1267-3C7D-48F9-A845-F3E60B4C63C9}"/>
              </a:ext>
            </a:extLst>
          </p:cNvPr>
          <p:cNvGrpSpPr/>
          <p:nvPr/>
        </p:nvGrpSpPr>
        <p:grpSpPr>
          <a:xfrm>
            <a:off x="2288513" y="3634033"/>
            <a:ext cx="1823775" cy="645521"/>
            <a:chOff x="2548775" y="3464932"/>
            <a:chExt cx="1823775" cy="645521"/>
          </a:xfrm>
          <a:solidFill>
            <a:schemeClr val="bg1"/>
          </a:solidFill>
        </p:grpSpPr>
        <p:pic>
          <p:nvPicPr>
            <p:cNvPr id="58" name="Picture 13">
              <a:extLst>
                <a:ext uri="{FF2B5EF4-FFF2-40B4-BE49-F238E27FC236}">
                  <a16:creationId xmlns:a16="http://schemas.microsoft.com/office/drawing/2014/main" id="{86B98122-2873-4643-8ECD-0FBCF44CDAC6}"/>
                </a:ext>
              </a:extLst>
            </p:cNvPr>
            <p:cNvPicPr>
              <a:picLocks noChangeAspect="1" noChangeArrowheads="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548775" y="3664082"/>
              <a:ext cx="274320" cy="252426"/>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pic>
          <p:nvPicPr>
            <p:cNvPr id="59" name="Picture 5">
              <a:extLst>
                <a:ext uri="{FF2B5EF4-FFF2-40B4-BE49-F238E27FC236}">
                  <a16:creationId xmlns:a16="http://schemas.microsoft.com/office/drawing/2014/main" id="{47AFB120-58EF-4232-AD13-C46D411DBF1B}"/>
                </a:ext>
              </a:extLst>
            </p:cNvPr>
            <p:cNvPicPr>
              <a:picLocks noChangeAspect="1" noChangeArrowheads="1"/>
            </p:cNvPicPr>
            <p:nvPr/>
          </p:nvPicPr>
          <p:blipFill rotWithShape="1">
            <a:blip r:embed="rId5">
              <a:duotone>
                <a:schemeClr val="accent2">
                  <a:shade val="45000"/>
                  <a:satMod val="135000"/>
                </a:schemeClr>
                <a:prstClr val="white"/>
              </a:duotone>
              <a:extLst>
                <a:ext uri="{28A0092B-C50C-407E-A947-70E740481C1C}">
                  <a14:useLocalDpi xmlns:a14="http://schemas.microsoft.com/office/drawing/2010/main" val="0"/>
                </a:ext>
              </a:extLst>
            </a:blip>
            <a:srcRect l="16734" t="15457" r="17941" b="17557"/>
            <a:stretch/>
          </p:blipFill>
          <p:spPr bwMode="auto">
            <a:xfrm>
              <a:off x="2944836" y="3464932"/>
              <a:ext cx="274320" cy="284726"/>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pic>
          <p:nvPicPr>
            <p:cNvPr id="60" name="Picture 2" descr="Image result for instagram">
              <a:extLst>
                <a:ext uri="{FF2B5EF4-FFF2-40B4-BE49-F238E27FC236}">
                  <a16:creationId xmlns:a16="http://schemas.microsoft.com/office/drawing/2014/main" id="{7CB3A76E-D22C-484A-9855-7902F54CF915}"/>
                </a:ext>
              </a:extLst>
            </p:cNvPr>
            <p:cNvPicPr>
              <a:picLocks noChangeAspect="1" noChangeArrowheads="1"/>
            </p:cNvPicPr>
            <p:nvPr/>
          </p:nvPicPr>
          <p:blipFill rotWithShape="1">
            <a:blip r:embed="rId6">
              <a:duotone>
                <a:schemeClr val="accent2">
                  <a:shade val="45000"/>
                  <a:satMod val="135000"/>
                </a:schemeClr>
                <a:prstClr val="white"/>
              </a:duotone>
              <a:extLst>
                <a:ext uri="{28A0092B-C50C-407E-A947-70E740481C1C}">
                  <a14:useLocalDpi xmlns:a14="http://schemas.microsoft.com/office/drawing/2010/main" val="0"/>
                </a:ext>
              </a:extLst>
            </a:blip>
            <a:srcRect l="3814" t="4506" r="7314" b="7606"/>
            <a:stretch/>
          </p:blipFill>
          <p:spPr bwMode="auto">
            <a:xfrm flipH="1">
              <a:off x="2944836" y="3838770"/>
              <a:ext cx="274320" cy="269045"/>
            </a:xfrm>
            <a:prstGeom prst="rect">
              <a:avLst/>
            </a:prstGeom>
            <a:grpFill/>
          </p:spPr>
        </p:pic>
        <p:pic>
          <p:nvPicPr>
            <p:cNvPr id="61" name="Picture 6" descr="Image result for snapchat logo">
              <a:extLst>
                <a:ext uri="{FF2B5EF4-FFF2-40B4-BE49-F238E27FC236}">
                  <a16:creationId xmlns:a16="http://schemas.microsoft.com/office/drawing/2014/main" id="{0CD6120A-88E1-4FC7-8383-29A06056DFD4}"/>
                </a:ext>
              </a:extLst>
            </p:cNvPr>
            <p:cNvPicPr>
              <a:picLocks noChangeAspect="1" noChangeArrowheads="1"/>
            </p:cNvPicPr>
            <p:nvPr/>
          </p:nvPicPr>
          <p:blipFill>
            <a:blip r:embed="rId7">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351844" y="3836133"/>
              <a:ext cx="274320" cy="274320"/>
            </a:xfrm>
            <a:prstGeom prst="rect">
              <a:avLst/>
            </a:prstGeom>
            <a:grpFill/>
          </p:spPr>
        </p:pic>
        <p:pic>
          <p:nvPicPr>
            <p:cNvPr id="63" name="Picture 62">
              <a:extLst>
                <a:ext uri="{FF2B5EF4-FFF2-40B4-BE49-F238E27FC236}">
                  <a16:creationId xmlns:a16="http://schemas.microsoft.com/office/drawing/2014/main" id="{2997C4F0-0DB9-4A3A-B7BC-492FA30ED597}"/>
                </a:ext>
              </a:extLst>
            </p:cNvPr>
            <p:cNvPicPr>
              <a:picLocks noChangeAspect="1"/>
            </p:cNvPicPr>
            <p:nvPr/>
          </p:nvPicPr>
          <p:blipFill>
            <a:blip r:embed="rId8"/>
            <a:stretch>
              <a:fillRect/>
            </a:stretch>
          </p:blipFill>
          <p:spPr>
            <a:xfrm>
              <a:off x="3351844" y="3507626"/>
              <a:ext cx="274320" cy="199338"/>
            </a:xfrm>
            <a:prstGeom prst="rect">
              <a:avLst/>
            </a:prstGeom>
            <a:grpFill/>
          </p:spPr>
        </p:pic>
        <p:pic>
          <p:nvPicPr>
            <p:cNvPr id="62" name="Picture 61">
              <a:extLst>
                <a:ext uri="{FF2B5EF4-FFF2-40B4-BE49-F238E27FC236}">
                  <a16:creationId xmlns:a16="http://schemas.microsoft.com/office/drawing/2014/main" id="{746FBBFA-343A-4E8C-BF61-3A808C84478C}"/>
                </a:ext>
              </a:extLst>
            </p:cNvPr>
            <p:cNvPicPr>
              <a:picLocks noChangeAspect="1"/>
            </p:cNvPicPr>
            <p:nvPr/>
          </p:nvPicPr>
          <p:blipFill>
            <a:blip r:embed="rId9"/>
            <a:stretch>
              <a:fillRect/>
            </a:stretch>
          </p:blipFill>
          <p:spPr>
            <a:xfrm>
              <a:off x="3742640" y="3493909"/>
              <a:ext cx="274320" cy="226772"/>
            </a:xfrm>
            <a:prstGeom prst="rect">
              <a:avLst/>
            </a:prstGeom>
            <a:grpFill/>
          </p:spPr>
        </p:pic>
        <p:pic>
          <p:nvPicPr>
            <p:cNvPr id="64" name="Picture 63">
              <a:extLst>
                <a:ext uri="{FF2B5EF4-FFF2-40B4-BE49-F238E27FC236}">
                  <a16:creationId xmlns:a16="http://schemas.microsoft.com/office/drawing/2014/main" id="{5F2FB112-976C-4DD3-8A92-35EB08C23FB2}"/>
                </a:ext>
              </a:extLst>
            </p:cNvPr>
            <p:cNvPicPr>
              <a:picLocks noChangeAspect="1"/>
            </p:cNvPicPr>
            <p:nvPr/>
          </p:nvPicPr>
          <p:blipFill>
            <a:blip r:embed="rId10"/>
            <a:stretch>
              <a:fillRect/>
            </a:stretch>
          </p:blipFill>
          <p:spPr>
            <a:xfrm>
              <a:off x="3742640" y="3847142"/>
              <a:ext cx="274320" cy="252302"/>
            </a:xfrm>
            <a:prstGeom prst="rect">
              <a:avLst/>
            </a:prstGeom>
            <a:grpFill/>
          </p:spPr>
        </p:pic>
        <p:pic>
          <p:nvPicPr>
            <p:cNvPr id="65" name="Picture 64">
              <a:extLst>
                <a:ext uri="{FF2B5EF4-FFF2-40B4-BE49-F238E27FC236}">
                  <a16:creationId xmlns:a16="http://schemas.microsoft.com/office/drawing/2014/main" id="{BBB12BF1-A249-40E3-9ECE-16EBBD179ACF}"/>
                </a:ext>
              </a:extLst>
            </p:cNvPr>
            <p:cNvPicPr>
              <a:picLocks noChangeAspect="1"/>
            </p:cNvPicPr>
            <p:nvPr/>
          </p:nvPicPr>
          <p:blipFill>
            <a:blip r:embed="rId11"/>
            <a:stretch>
              <a:fillRect/>
            </a:stretch>
          </p:blipFill>
          <p:spPr>
            <a:xfrm>
              <a:off x="4098230" y="3688339"/>
              <a:ext cx="274320" cy="203912"/>
            </a:xfrm>
            <a:prstGeom prst="rect">
              <a:avLst/>
            </a:prstGeom>
            <a:grpFill/>
          </p:spPr>
        </p:pic>
      </p:grpSp>
      <p:cxnSp>
        <p:nvCxnSpPr>
          <p:cNvPr id="47" name="Straight Connector 46">
            <a:extLst>
              <a:ext uri="{FF2B5EF4-FFF2-40B4-BE49-F238E27FC236}">
                <a16:creationId xmlns:a16="http://schemas.microsoft.com/office/drawing/2014/main" id="{3C31A404-DBD4-4CCB-90C8-EFFF4121D916}"/>
              </a:ext>
            </a:extLst>
          </p:cNvPr>
          <p:cNvCxnSpPr>
            <a:cxnSpLocks/>
          </p:cNvCxnSpPr>
          <p:nvPr/>
        </p:nvCxnSpPr>
        <p:spPr bwMode="gray">
          <a:xfrm rot="16200000" flipV="1">
            <a:off x="3200400" y="1154087"/>
            <a:ext cx="0" cy="6400800"/>
          </a:xfrm>
          <a:prstGeom prst="line">
            <a:avLst/>
          </a:prstGeom>
          <a:ln w="12700">
            <a:solidFill>
              <a:schemeClr val="bg1"/>
            </a:solidFill>
            <a:prstDash val="solid"/>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6617A4F-C346-C948-B048-09D412A324B0}"/>
              </a:ext>
            </a:extLst>
          </p:cNvPr>
          <p:cNvSpPr txBox="1"/>
          <p:nvPr/>
        </p:nvSpPr>
        <p:spPr>
          <a:xfrm>
            <a:off x="802051" y="793311"/>
            <a:ext cx="4853381" cy="276999"/>
          </a:xfrm>
          <a:prstGeom prst="rect">
            <a:avLst/>
          </a:prstGeom>
          <a:noFill/>
        </p:spPr>
        <p:txBody>
          <a:bodyPr wrap="square" lIns="0" tIns="0" rIns="0" bIns="0" rtlCol="0">
            <a:spAutoFit/>
          </a:bodyPr>
          <a:lstStyle/>
          <a:p>
            <a:pPr algn="ctr">
              <a:spcBef>
                <a:spcPts val="500"/>
              </a:spcBef>
            </a:pPr>
            <a:r>
              <a:rPr lang="en-US" sz="900" i="1" dirty="0">
                <a:solidFill>
                  <a:schemeClr val="bg1"/>
                </a:solidFill>
              </a:rPr>
              <a:t>Strive for unique learning experiences that are enriched by the contributions and perspectives of students and faculty from around the world</a:t>
            </a:r>
          </a:p>
        </p:txBody>
      </p:sp>
    </p:spTree>
    <p:extLst>
      <p:ext uri="{BB962C8B-B14F-4D97-AF65-F5344CB8AC3E}">
        <p14:creationId xmlns:p14="http://schemas.microsoft.com/office/powerpoint/2010/main" val="14285467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Yb3LAX9a"/>
  <p:tag name="ARTICULATE_DESIGN_ID_EAB1 ON-SCREEN MASTER" val="WodUfpOz"/>
  <p:tag name="ARTICULATE_SLIDE_THUMBNAIL_REFRESH" val="1"/>
  <p:tag name="ARTICULATE_DESIGN_ID_EAB1 ON-SCREEN" val="OJDy01kg"/>
  <p:tag name="ARTICULATE_DESIGN_ID_EAB GLOBAL, INC. THEME" val="EgU1CIIs"/>
  <p:tag name="ARTICULATE_DESIGN_ID_EAB1 4X3 ON-SCREEN" val="Lynb0GK1"/>
  <p:tag name="ARTICULATE_SLIDE_COUNT" val="7"/>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EAB1 4x3 On-screen">
  <a:themeElements>
    <a:clrScheme name="EAB Color Palette (2017)">
      <a:dk1>
        <a:srgbClr val="333E48"/>
      </a:dk1>
      <a:lt1>
        <a:srgbClr val="FFFFFF"/>
      </a:lt1>
      <a:dk2>
        <a:srgbClr val="F28B00"/>
      </a:dk2>
      <a:lt2>
        <a:srgbClr val="D6D8DA"/>
      </a:lt2>
      <a:accent1>
        <a:srgbClr val="C4C7CA"/>
      </a:accent1>
      <a:accent2>
        <a:srgbClr val="A0A4A9"/>
      </a:accent2>
      <a:accent3>
        <a:srgbClr val="666E76"/>
      </a:accent3>
      <a:accent4>
        <a:srgbClr val="333E48"/>
      </a:accent4>
      <a:accent5>
        <a:srgbClr val="004A88"/>
      </a:accent5>
      <a:accent6>
        <a:srgbClr val="0070CD"/>
      </a:accent6>
      <a:hlink>
        <a:srgbClr val="0070CD"/>
      </a:hlink>
      <a:folHlink>
        <a:srgbClr val="A0A4A9"/>
      </a:folHlink>
    </a:clrScheme>
    <a:fontScheme name="EAB Theme Font">
      <a:majorFont>
        <a:latin typeface="Rockwell"/>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accent3"/>
        </a:solidFill>
        <a:ln>
          <a:solidFill>
            <a:schemeClr val="accent3"/>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12700">
          <a:solidFill>
            <a:schemeClr val="accent3"/>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spcBef>
            <a:spcPts val="500"/>
          </a:spcBef>
          <a:defRPr sz="900" dirty="0" err="1" smtClean="0"/>
        </a:defPPr>
      </a:lstStyle>
    </a:txDef>
  </a:objectDefaults>
  <a:extraClrSchemeLst/>
  <a:custClrLst>
    <a:custClr name="Dark Background">
      <a:srgbClr val="003D70"/>
    </a:custClr>
    <a:custClr name="Red">
      <a:srgbClr val="CF102D"/>
    </a:custClr>
    <a:custClr name="Yellow">
      <a:srgbClr val="F6D900"/>
    </a:custClr>
    <a:custClr name="Green">
      <a:srgbClr val="7FCB3B"/>
    </a:custClr>
    <a:custClr name="Purple">
      <a:srgbClr val="8B4BB3"/>
    </a:custClr>
    <a:custClr name="Light Blue">
      <a:srgbClr val="23B1F1"/>
    </a:custClr>
    <a:custClr name="Teal">
      <a:srgbClr val="35BDCB"/>
    </a:custClr>
    <a:custClr name="Not Used">
      <a:srgbClr val="FFFFFF"/>
    </a:custClr>
    <a:custClr name="Not Used">
      <a:srgbClr val="FFFFFF"/>
    </a:custClr>
    <a:custClr name="Not Used">
      <a:srgbClr val="FFFFFF"/>
    </a:custClr>
    <a:custClr name="Not Used">
      <a:srgbClr val="FFFFFF"/>
    </a:custClr>
    <a:custClr name="Red Tint">
      <a:srgbClr val="F47A74"/>
    </a:custClr>
    <a:custClr name="Yellow Tint">
      <a:srgbClr val="FFEE6D"/>
    </a:custClr>
    <a:custClr name="Green Tint">
      <a:srgbClr val="B0DF85"/>
    </a:custClr>
    <a:custClr name="Purple Tint">
      <a:srgbClr val="BD98D4"/>
    </a:custClr>
    <a:custClr name="Light Blue Tint">
      <a:srgbClr val="92D8F8"/>
    </a:custClr>
    <a:custClr name="Teal Tint">
      <a:srgbClr val="91DBE3"/>
    </a:custClr>
    <a:custClr name="Not Used">
      <a:srgbClr val="FFFFFF"/>
    </a:custClr>
    <a:custClr name="Not Used">
      <a:srgbClr val="FFFFFF"/>
    </a:custClr>
    <a:custClr name="Not Used">
      <a:srgbClr val="FFFFFF"/>
    </a:custClr>
  </a:custClrLst>
  <a:extLst>
    <a:ext uri="{05A4C25C-085E-4340-85A3-A5531E510DB2}">
      <thm15:themeFamily xmlns:thm15="http://schemas.microsoft.com/office/thememl/2012/main" name="EAB1 4x3 On-screen 020419" id="{3823C371-611D-4978-B269-6EA595BA46E3}" vid="{58F17C36-DA8D-4D3D-8582-0FB4032001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EAB Color Palette (2017)">
    <a:dk1>
      <a:srgbClr val="333E48"/>
    </a:dk1>
    <a:lt1>
      <a:srgbClr val="FFFFFF"/>
    </a:lt1>
    <a:dk2>
      <a:srgbClr val="F28B00"/>
    </a:dk2>
    <a:lt2>
      <a:srgbClr val="D6D8DA"/>
    </a:lt2>
    <a:accent1>
      <a:srgbClr val="C4C7CA"/>
    </a:accent1>
    <a:accent2>
      <a:srgbClr val="A0A4A9"/>
    </a:accent2>
    <a:accent3>
      <a:srgbClr val="666E76"/>
    </a:accent3>
    <a:accent4>
      <a:srgbClr val="333E48"/>
    </a:accent4>
    <a:accent5>
      <a:srgbClr val="004A88"/>
    </a:accent5>
    <a:accent6>
      <a:srgbClr val="0070CD"/>
    </a:accent6>
    <a:hlink>
      <a:srgbClr val="0070CD"/>
    </a:hlink>
    <a:folHlink>
      <a:srgbClr val="A0A4A9"/>
    </a:folHlink>
  </a:clrScheme>
  <a:fontScheme name="EAB Font Theme">
    <a:majorFont>
      <a:latin typeface="Rockwel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EAB Color Palette (2017)">
    <a:dk1>
      <a:srgbClr val="333E48"/>
    </a:dk1>
    <a:lt1>
      <a:srgbClr val="FFFFFF"/>
    </a:lt1>
    <a:dk2>
      <a:srgbClr val="F28B00"/>
    </a:dk2>
    <a:lt2>
      <a:srgbClr val="D6D8DA"/>
    </a:lt2>
    <a:accent1>
      <a:srgbClr val="C4C7CA"/>
    </a:accent1>
    <a:accent2>
      <a:srgbClr val="A0A4A9"/>
    </a:accent2>
    <a:accent3>
      <a:srgbClr val="666E76"/>
    </a:accent3>
    <a:accent4>
      <a:srgbClr val="333E48"/>
    </a:accent4>
    <a:accent5>
      <a:srgbClr val="004A88"/>
    </a:accent5>
    <a:accent6>
      <a:srgbClr val="0070CD"/>
    </a:accent6>
    <a:hlink>
      <a:srgbClr val="0070CD"/>
    </a:hlink>
    <a:folHlink>
      <a:srgbClr val="A0A4A9"/>
    </a:folHlink>
  </a:clrScheme>
  <a:fontScheme name="EAB Font Theme">
    <a:majorFont>
      <a:latin typeface="Rockwel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EAB Color Palette (2017)">
    <a:dk1>
      <a:srgbClr val="333E48"/>
    </a:dk1>
    <a:lt1>
      <a:srgbClr val="FFFFFF"/>
    </a:lt1>
    <a:dk2>
      <a:srgbClr val="F28B00"/>
    </a:dk2>
    <a:lt2>
      <a:srgbClr val="D6D8DA"/>
    </a:lt2>
    <a:accent1>
      <a:srgbClr val="C4C7CA"/>
    </a:accent1>
    <a:accent2>
      <a:srgbClr val="A0A4A9"/>
    </a:accent2>
    <a:accent3>
      <a:srgbClr val="666E76"/>
    </a:accent3>
    <a:accent4>
      <a:srgbClr val="333E48"/>
    </a:accent4>
    <a:accent5>
      <a:srgbClr val="004A88"/>
    </a:accent5>
    <a:accent6>
      <a:srgbClr val="0070CD"/>
    </a:accent6>
    <a:hlink>
      <a:srgbClr val="0070CD"/>
    </a:hlink>
    <a:folHlink>
      <a:srgbClr val="A0A4A9"/>
    </a:folHlink>
  </a:clrScheme>
  <a:fontScheme name="EAB Font Theme">
    <a:majorFont>
      <a:latin typeface="Rockwel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EAB Color Palette (2017)">
    <a:dk1>
      <a:srgbClr val="333E48"/>
    </a:dk1>
    <a:lt1>
      <a:srgbClr val="FFFFFF"/>
    </a:lt1>
    <a:dk2>
      <a:srgbClr val="F28B00"/>
    </a:dk2>
    <a:lt2>
      <a:srgbClr val="D6D8DA"/>
    </a:lt2>
    <a:accent1>
      <a:srgbClr val="C4C7CA"/>
    </a:accent1>
    <a:accent2>
      <a:srgbClr val="A0A4A9"/>
    </a:accent2>
    <a:accent3>
      <a:srgbClr val="666E76"/>
    </a:accent3>
    <a:accent4>
      <a:srgbClr val="333E48"/>
    </a:accent4>
    <a:accent5>
      <a:srgbClr val="004A88"/>
    </a:accent5>
    <a:accent6>
      <a:srgbClr val="0070CD"/>
    </a:accent6>
    <a:hlink>
      <a:srgbClr val="0070CD"/>
    </a:hlink>
    <a:folHlink>
      <a:srgbClr val="A0A4A9"/>
    </a:folHlink>
  </a:clrScheme>
  <a:fontScheme name="EAB Font Theme">
    <a:majorFont>
      <a:latin typeface="Rockwel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EAB1 4x3 On-screen 020419</Template>
  <TotalTime>0</TotalTime>
  <Words>7881</Words>
  <Application>Microsoft Macintosh PowerPoint</Application>
  <PresentationFormat>Custom</PresentationFormat>
  <Paragraphs>1271</Paragraphs>
  <Slides>52</Slides>
  <Notes>44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52</vt:i4>
      </vt:variant>
    </vt:vector>
  </HeadingPairs>
  <TitlesOfParts>
    <vt:vector size="60" baseType="lpstr">
      <vt:lpstr>Arial</vt:lpstr>
      <vt:lpstr>Calibri</vt:lpstr>
      <vt:lpstr>Rockwell</vt:lpstr>
      <vt:lpstr>Times New Roman</vt:lpstr>
      <vt:lpstr>Verdana</vt:lpstr>
      <vt:lpstr>Verdana (body)</vt:lpstr>
      <vt:lpstr>Wingdings</vt:lpstr>
      <vt:lpstr>EAB1 4x3 On-screen</vt:lpstr>
      <vt:lpstr>PowerPoint Presentation</vt:lpstr>
      <vt:lpstr>Today’s Presenters </vt:lpstr>
      <vt:lpstr>PowerPoint Presentation</vt:lpstr>
      <vt:lpstr>PowerPoint Presentation</vt:lpstr>
      <vt:lpstr>What the World Knows About Gen Z</vt:lpstr>
      <vt:lpstr>What Marketers Know About Gen Z Media Habits</vt:lpstr>
      <vt:lpstr>Gen Z Seeks Innovative Education That’s “Better”</vt:lpstr>
      <vt:lpstr>PowerPoint Presentation</vt:lpstr>
      <vt:lpstr>8 Things to Remember About Attracting Gen Z</vt:lpstr>
      <vt:lpstr>A Generation of Aspiring Social Entrepreneurs</vt:lpstr>
      <vt:lpstr>Looking to Make a Difference</vt:lpstr>
      <vt:lpstr>From Values to Value</vt:lpstr>
      <vt:lpstr>Raised in a Multicultural World</vt:lpstr>
      <vt:lpstr>A Powerful Direct Line to Gen Z</vt:lpstr>
      <vt:lpstr>Recruitment Marketing Is a Special Case</vt:lpstr>
      <vt:lpstr>An Eager but Unforgiving Audience</vt:lpstr>
      <vt:lpstr>Gen Z Students Are Relying on Your Website</vt:lpstr>
      <vt:lpstr>PowerPoint Presentation</vt:lpstr>
      <vt:lpstr>EAB Market Research Deepens Understanding</vt:lpstr>
      <vt:lpstr>Survey Audience in Brief</vt:lpstr>
      <vt:lpstr>Shedding Light on Self-Image</vt:lpstr>
      <vt:lpstr>Shedding Light on Communication Habits</vt:lpstr>
      <vt:lpstr>Shedding Light on Preferred Activities &amp; Lifestyles</vt:lpstr>
      <vt:lpstr>Persona Analytics at Scale</vt:lpstr>
      <vt:lpstr>The (Data) Science of Student Segmentation</vt:lpstr>
      <vt:lpstr>A Theory of Student Behavior</vt:lpstr>
      <vt:lpstr>Forming the Foundation for Segments</vt:lpstr>
      <vt:lpstr>Survey Feedback Offers a 360o View</vt:lpstr>
      <vt:lpstr>Students of Gen Z: Late Bloomers</vt:lpstr>
      <vt:lpstr>PowerPoint Presentation</vt:lpstr>
      <vt:lpstr>PowerPoint Presentation</vt:lpstr>
      <vt:lpstr>Segment: The Late Bloomers</vt:lpstr>
      <vt:lpstr>Students of Gen Z: Strivers</vt:lpstr>
      <vt:lpstr>PowerPoint Presentation</vt:lpstr>
      <vt:lpstr>Search is Where (Most) Research Begins</vt:lpstr>
      <vt:lpstr>Segment: The Strivers</vt:lpstr>
      <vt:lpstr>Students of Gen Z: DIYers</vt:lpstr>
      <vt:lpstr>PowerPoint Presentation</vt:lpstr>
      <vt:lpstr>PowerPoint Presentation</vt:lpstr>
      <vt:lpstr>Segment: The Do-It-Yourselfers</vt:lpstr>
      <vt:lpstr>Students of Gen Z: Go-Getters</vt:lpstr>
      <vt:lpstr>PowerPoint Presentation</vt:lpstr>
      <vt:lpstr>PowerPoint Presentation</vt:lpstr>
      <vt:lpstr>Segment: Go-Getters</vt:lpstr>
      <vt:lpstr>Distinct, But Not Mutually Exclusive, Populations</vt:lpstr>
      <vt:lpstr>Don’t Throw Marketing Out With the Bathwater</vt:lpstr>
      <vt:lpstr>PowerPoint Presentation</vt:lpstr>
      <vt:lpstr>PowerPoint Presentation</vt:lpstr>
      <vt:lpstr>8 Things to Remember About Attracting Gen Z</vt:lpstr>
      <vt:lpstr>Questions?</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cp:revision>
  <dcterms:created xsi:type="dcterms:W3CDTF">2019-03-11T14:54:56Z</dcterms:created>
  <dcterms:modified xsi:type="dcterms:W3CDTF">2019-06-24T22:20:42Z</dcterms:modified>
  <cp:category/>
</cp:coreProperties>
</file>