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5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F95831-D4F0-45F0-8D6F-B3B094E34F89}" type="datetimeFigureOut">
              <a:rPr lang="en-US" altLang="en-US"/>
              <a:pPr/>
              <a:t>7/17/2019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D3A605-2A3C-4ABB-8B94-09BA6DBEB5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5872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C1D878-88F3-4F73-BBEC-4A0743FD31FC}" type="datetimeFigureOut">
              <a:rPr lang="en-US" altLang="en-US"/>
              <a:pPr/>
              <a:t>7/17/2019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8400C8-60EE-4331-8C35-B86CB286F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1748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4513" y="1081088"/>
            <a:ext cx="1731962" cy="92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1187450"/>
            <a:ext cx="15367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410200" y="1109663"/>
            <a:ext cx="908050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70663" y="1109663"/>
            <a:ext cx="906462" cy="9080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10488" y="1111250"/>
            <a:ext cx="908050" cy="90646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1195388"/>
            <a:ext cx="70961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88" y="1195388"/>
            <a:ext cx="7159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1195388"/>
            <a:ext cx="71437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3419060"/>
            <a:ext cx="7886700" cy="692219"/>
          </a:xfrm>
        </p:spPr>
        <p:txBody>
          <a:bodyPr anchor="b">
            <a:normAutofit/>
          </a:bodyPr>
          <a:lstStyle>
            <a:lvl1pPr algn="ctr">
              <a:defRPr sz="4000">
                <a:latin typeface="Roboto Slab Light" charset="0"/>
                <a:ea typeface="Roboto Slab Light" charset="0"/>
                <a:cs typeface="Roboto Slab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4405933"/>
            <a:ext cx="7886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latin typeface="Roboto Light" charset="0"/>
                <a:ea typeface="Roboto Light" charset="0"/>
                <a:cs typeface="Roboto Light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9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241DAF00-002B-4AD8-9639-A8AFC9A86FBD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8010"/>
            <a:ext cx="7886700" cy="4084982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20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20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20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20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1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132214D1-F091-4247-91D1-F6D965FFC9A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629150" y="2007705"/>
            <a:ext cx="3886200" cy="4005470"/>
          </a:xfrm>
        </p:spPr>
        <p:txBody>
          <a:bodyPr/>
          <a:lstStyle>
            <a:lvl1pPr>
              <a:defRPr b="0" i="0">
                <a:latin typeface="Roboto Regular"/>
                <a:ea typeface="Roboto Medium" charset="0"/>
                <a:cs typeface="Roboto Regular"/>
              </a:defRPr>
            </a:lvl1pPr>
            <a:lvl2pPr>
              <a:defRPr sz="1800" b="0" i="0">
                <a:latin typeface="Roboto Regular"/>
                <a:ea typeface="Roboto Medium" charset="0"/>
                <a:cs typeface="Roboto Regular"/>
              </a:defRPr>
            </a:lvl2pPr>
            <a:lvl3pPr>
              <a:defRPr sz="1800" b="0" i="0">
                <a:latin typeface="Roboto Regular"/>
                <a:ea typeface="Roboto Medium" charset="0"/>
                <a:cs typeface="Roboto Regular"/>
              </a:defRPr>
            </a:lvl3pPr>
            <a:lvl4pPr>
              <a:defRPr sz="1800" b="0" i="0">
                <a:latin typeface="Roboto Regular"/>
                <a:ea typeface="Roboto Medium" charset="0"/>
                <a:cs typeface="Roboto Regular"/>
              </a:defRPr>
            </a:lvl4pPr>
            <a:lvl5pPr>
              <a:defRPr sz="1800" b="0" i="0">
                <a:latin typeface="Roboto Regular"/>
                <a:ea typeface="Roboto Medium" charset="0"/>
                <a:cs typeface="Roboto Regular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D04BB98-AB85-47FF-9A0E-BEFF45E6100A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017643"/>
            <a:ext cx="3868340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917031"/>
            <a:ext cx="3868340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017643"/>
            <a:ext cx="3887391" cy="899388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7031"/>
            <a:ext cx="3887391" cy="3272632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560443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5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9FE33B1-A9F0-4406-B133-6C9703E9914F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9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Click to edit Master title style</a:t>
            </a:r>
          </a:p>
        </p:txBody>
      </p:sp>
      <p:pic>
        <p:nvPicPr>
          <p:cNvPr id="6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8A0CF78D-E9E1-4557-9E41-C0A1B8BB7223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987826"/>
            <a:ext cx="4629150" cy="4045226"/>
          </a:xfrm>
        </p:spPr>
        <p:txBody>
          <a:bodyPr>
            <a:normAutofit/>
          </a:bodyPr>
          <a:lstStyle>
            <a:lvl1pPr>
              <a:defRPr sz="2000">
                <a:latin typeface="Roboto" charset="0"/>
                <a:ea typeface="Roboto" charset="0"/>
                <a:cs typeface="Roboto" charset="0"/>
              </a:defRPr>
            </a:lvl1pPr>
            <a:lvl2pPr>
              <a:defRPr sz="2000">
                <a:latin typeface="Roboto" charset="0"/>
                <a:ea typeface="Roboto" charset="0"/>
                <a:cs typeface="Roboto" charset="0"/>
              </a:defRPr>
            </a:lvl2pPr>
            <a:lvl3pPr>
              <a:defRPr sz="2000">
                <a:latin typeface="Roboto" charset="0"/>
                <a:ea typeface="Roboto" charset="0"/>
                <a:cs typeface="Roboto" charset="0"/>
              </a:defRPr>
            </a:lvl3pPr>
            <a:lvl4pPr>
              <a:defRPr sz="2000">
                <a:latin typeface="Roboto" charset="0"/>
                <a:ea typeface="Roboto" charset="0"/>
                <a:cs typeface="Roboto" charset="0"/>
              </a:defRPr>
            </a:lvl4pPr>
            <a:lvl5pPr>
              <a:defRPr sz="20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987826"/>
            <a:ext cx="2949178" cy="4045226"/>
          </a:xfrm>
        </p:spPr>
        <p:txBody>
          <a:bodyPr/>
          <a:lstStyle>
            <a:lvl1pPr marL="0" indent="0">
              <a:buNone/>
              <a:defRPr sz="16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3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0"/>
            <a:ext cx="7886700" cy="156051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6356350"/>
            <a:ext cx="733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 txBox="1">
            <a:spLocks/>
          </p:cNvSpPr>
          <p:nvPr/>
        </p:nvSpPr>
        <p:spPr>
          <a:xfrm>
            <a:off x="8515350" y="6356350"/>
            <a:ext cx="628650" cy="358775"/>
          </a:xfrm>
          <a:prstGeom prst="rect">
            <a:avLst/>
          </a:prstGeom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/>
            <a:fld id="{B371133B-4911-469D-87A5-5B28965E2007}" type="slidenum">
              <a:rPr lang="en-US" altLang="en-US" sz="1200">
                <a:solidFill>
                  <a:srgbClr val="A6A6A6"/>
                </a:solidFill>
              </a:rPr>
              <a:pPr algn="ctr" eaLnBrk="1" hangingPunct="1"/>
              <a:t>‹#›</a:t>
            </a:fld>
            <a:endParaRPr lang="en-US" altLang="en-US" sz="1200">
              <a:solidFill>
                <a:srgbClr val="A6A6A6"/>
              </a:solidFill>
            </a:endParaRP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21695" y="1958008"/>
            <a:ext cx="3894845" cy="402534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Roboto" charset="0"/>
                <a:ea typeface="Roboto" charset="0"/>
                <a:cs typeface="Roboto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628650" y="1958008"/>
            <a:ext cx="3814141" cy="4025349"/>
          </a:xfrm>
        </p:spPr>
        <p:txBody>
          <a:bodyPr>
            <a:normAutofit/>
          </a:bodyPr>
          <a:lstStyle>
            <a:lvl1pPr>
              <a:defRPr sz="1800">
                <a:latin typeface="Roboto" charset="0"/>
                <a:ea typeface="Roboto" charset="0"/>
                <a:cs typeface="Roboto" charset="0"/>
              </a:defRPr>
            </a:lvl1pPr>
            <a:lvl2pPr>
              <a:defRPr sz="1800">
                <a:latin typeface="Roboto" charset="0"/>
                <a:ea typeface="Roboto" charset="0"/>
                <a:cs typeface="Roboto" charset="0"/>
              </a:defRPr>
            </a:lvl2pPr>
            <a:lvl3pPr>
              <a:defRPr sz="1800">
                <a:latin typeface="Roboto" charset="0"/>
                <a:ea typeface="Roboto" charset="0"/>
                <a:cs typeface="Roboto" charset="0"/>
              </a:defRPr>
            </a:lvl3pPr>
            <a:lvl4pPr>
              <a:defRPr sz="1800">
                <a:latin typeface="Roboto" charset="0"/>
                <a:ea typeface="Roboto" charset="0"/>
                <a:cs typeface="Roboto" charset="0"/>
              </a:defRPr>
            </a:lvl4pPr>
            <a:lvl5pPr>
              <a:defRPr sz="1800">
                <a:latin typeface="Roboto" charset="0"/>
                <a:ea typeface="Roboto" charset="0"/>
                <a:cs typeface="Roboto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2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170238"/>
            <a:ext cx="7886700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3965575"/>
            <a:ext cx="7886700" cy="221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bg1">
                    <a:lumMod val="65000"/>
                  </a:schemeClr>
                </a:solidFill>
                <a:latin typeface="Roboto Regular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5350" y="6356350"/>
            <a:ext cx="6286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A6A6A6"/>
                </a:solidFill>
                <a:latin typeface="Roboto Regular" charset="0"/>
              </a:defRPr>
            </a:lvl1pPr>
          </a:lstStyle>
          <a:p>
            <a:fld id="{F92C3C43-6534-4BB7-BC4F-5F9DBA35E20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-7938" y="0"/>
            <a:ext cx="9159876" cy="1573213"/>
          </a:xfrm>
          <a:prstGeom prst="rect">
            <a:avLst/>
          </a:prstGeom>
          <a:solidFill>
            <a:srgbClr val="EE75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Medium"/>
          <a:ea typeface="MS PGothic" pitchFamily="34" charset="-128"/>
          <a:cs typeface="Roboto Medium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Medium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Roboto Regular"/>
          <a:ea typeface="MS PGothic" pitchFamily="34" charset="-128"/>
          <a:cs typeface="Roboto Regular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oug.lederman@insidehighered.com" TargetMode="External"/><Relationship Id="rId2" Type="http://schemas.openxmlformats.org/officeDocument/2006/relationships/hyperlink" Target="mailto:scott.jaschik@insidehighered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-480484" y="3419475"/>
            <a:ext cx="7886700" cy="6921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               Recruiting International</a:t>
            </a:r>
            <a:br>
              <a:rPr lang="en-US" altLang="en-US" dirty="0">
                <a:ea typeface="MS PGothic" pitchFamily="34" charset="-128"/>
              </a:rPr>
            </a:br>
            <a:r>
              <a:rPr lang="en-US" altLang="en-US" dirty="0">
                <a:ea typeface="MS PGothic" pitchFamily="34" charset="-128"/>
              </a:rPr>
              <a:t>               Graduate Students</a:t>
            </a:r>
            <a:br>
              <a:rPr lang="en-US" altLang="en-US" dirty="0">
                <a:ea typeface="MS PGothic" pitchFamily="34" charset="-128"/>
              </a:rPr>
            </a:br>
            <a:r>
              <a:rPr lang="en-US" altLang="en-US" dirty="0">
                <a:ea typeface="MS PGothic" pitchFamily="34" charset="-128"/>
              </a:rPr>
              <a:t>              in Challenging Environment</a:t>
            </a:r>
          </a:p>
        </p:txBody>
      </p:sp>
      <p:sp>
        <p:nvSpPr>
          <p:cNvPr id="11266" name="Subtitle 2"/>
          <p:cNvSpPr>
            <a:spLocks noGrp="1"/>
          </p:cNvSpPr>
          <p:nvPr>
            <p:ph type="subTitle" idx="1"/>
          </p:nvPr>
        </p:nvSpPr>
        <p:spPr>
          <a:xfrm>
            <a:off x="628650" y="4405313"/>
            <a:ext cx="7886700" cy="165576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MS PGothic" pitchFamily="34" charset="-128"/>
              </a:rPr>
              <a:t>An </a:t>
            </a:r>
            <a:r>
              <a:rPr lang="en-US" altLang="en-US" i="1" dirty="0">
                <a:ea typeface="MS PGothic" pitchFamily="34" charset="-128"/>
              </a:rPr>
              <a:t>Inside Higher Ed </a:t>
            </a:r>
            <a:r>
              <a:rPr lang="en-US" altLang="en-US" dirty="0">
                <a:ea typeface="MS PGothic" pitchFamily="34" charset="-128"/>
              </a:rPr>
              <a:t>webcast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July 18, 2019</a:t>
            </a:r>
          </a:p>
          <a:p>
            <a:pPr eaLnBrk="1" hangingPunct="1"/>
            <a:r>
              <a:rPr lang="en-US" altLang="en-US" dirty="0">
                <a:ea typeface="MS PGothic" pitchFamily="34" charset="-128"/>
              </a:rPr>
              <a:t>2 p.m. Eastern</a:t>
            </a:r>
          </a:p>
          <a:p>
            <a:pPr eaLnBrk="1" hangingPunct="1"/>
            <a:endParaRPr lang="en-US" altLang="en-US" dirty="0"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</a:t>
            </a:r>
            <a:r>
              <a:rPr lang="en-US"/>
              <a:t>That Work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28863"/>
            <a:ext cx="76200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4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questions</a:t>
            </a:r>
          </a:p>
          <a:p>
            <a:r>
              <a:rPr lang="en-US" dirty="0"/>
              <a:t>Your ideas for future coverage</a:t>
            </a:r>
          </a:p>
        </p:txBody>
      </p:sp>
    </p:spTree>
    <p:extLst>
      <p:ext uri="{BB962C8B-B14F-4D97-AF65-F5344CB8AC3E}">
        <p14:creationId xmlns:p14="http://schemas.microsoft.com/office/powerpoint/2010/main" val="119660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 Thanks ….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99FBB9F-1A2A-44B3-BC0A-86937F09A0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292" y="2076208"/>
            <a:ext cx="6003416" cy="414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9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</a:t>
            </a:r>
            <a:r>
              <a:rPr lang="en-US" dirty="0" err="1"/>
              <a:t>Jaschik</a:t>
            </a:r>
            <a:r>
              <a:rPr lang="en-US" dirty="0"/>
              <a:t>, editor, </a:t>
            </a:r>
            <a:r>
              <a:rPr lang="en-US" i="1" dirty="0"/>
              <a:t>Inside Higher Ed, </a:t>
            </a:r>
            <a:r>
              <a:rPr lang="en-US" dirty="0">
                <a:hlinkClick r:id="rId2"/>
              </a:rPr>
              <a:t>scott.jaschik@insidehighered.com</a:t>
            </a:r>
            <a:endParaRPr lang="en-US" dirty="0"/>
          </a:p>
          <a:p>
            <a:r>
              <a:rPr lang="en-US" dirty="0"/>
              <a:t>Doug Lederman, editor, </a:t>
            </a:r>
            <a:r>
              <a:rPr lang="en-US" i="1" dirty="0"/>
              <a:t>Inside Higher Ed, </a:t>
            </a:r>
            <a:r>
              <a:rPr lang="en-US" dirty="0">
                <a:hlinkClick r:id="rId3"/>
              </a:rPr>
              <a:t>doug.lederman@insidehighered.com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79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Confusion</a:t>
            </a:r>
          </a:p>
          <a:p>
            <a:r>
              <a:rPr lang="en-US" dirty="0"/>
              <a:t>Depression</a:t>
            </a:r>
          </a:p>
          <a:p>
            <a:r>
              <a:rPr lang="en-US" dirty="0"/>
              <a:t>Lots of questions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 there are better answers.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3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of Graduate Schools</a:t>
            </a:r>
            <a:br>
              <a:rPr lang="en-US" dirty="0"/>
            </a:br>
            <a:r>
              <a:rPr lang="en-US" dirty="0"/>
              <a:t>Survey of International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Change in First-Year Enrollment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Asia                      0%</a:t>
            </a:r>
          </a:p>
          <a:p>
            <a:pPr marL="0" indent="0">
              <a:buNone/>
            </a:pPr>
            <a:r>
              <a:rPr lang="en-US" dirty="0"/>
              <a:t>Europe                -3%</a:t>
            </a:r>
          </a:p>
          <a:p>
            <a:pPr marL="0" indent="0">
              <a:buNone/>
            </a:pPr>
            <a:r>
              <a:rPr lang="en-US" dirty="0"/>
              <a:t>Latin America    +5%</a:t>
            </a:r>
          </a:p>
          <a:p>
            <a:pPr marL="0" indent="0">
              <a:buNone/>
            </a:pPr>
            <a:r>
              <a:rPr lang="en-US" dirty="0"/>
              <a:t>Middle East      -12%</a:t>
            </a:r>
          </a:p>
        </p:txBody>
      </p:sp>
    </p:spTree>
    <p:extLst>
      <p:ext uri="{BB962C8B-B14F-4D97-AF65-F5344CB8AC3E}">
        <p14:creationId xmlns:p14="http://schemas.microsoft.com/office/powerpoint/2010/main" val="206317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Council of Graduate Schools</a:t>
            </a:r>
            <a:br>
              <a:rPr lang="en-US" dirty="0"/>
            </a:br>
            <a:r>
              <a:rPr lang="en-US" dirty="0"/>
              <a:t>Survey of International Students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Change in First-Year Enrollment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Engineering                               -10%</a:t>
            </a:r>
          </a:p>
          <a:p>
            <a:pPr marL="0" indent="0">
              <a:buNone/>
            </a:pPr>
            <a:r>
              <a:rPr lang="en-US" dirty="0"/>
              <a:t>Physical and earth sciences  -13%</a:t>
            </a:r>
          </a:p>
          <a:p>
            <a:pPr marL="0" indent="0">
              <a:buNone/>
            </a:pPr>
            <a:r>
              <a:rPr lang="en-US" dirty="0"/>
              <a:t>Health sciences                         +3%</a:t>
            </a:r>
          </a:p>
          <a:p>
            <a:pPr marL="0" indent="0">
              <a:buNone/>
            </a:pPr>
            <a:r>
              <a:rPr lang="en-US" dirty="0"/>
              <a:t>Business                                     +1%</a:t>
            </a:r>
          </a:p>
        </p:txBody>
      </p:sp>
    </p:spTree>
    <p:extLst>
      <p:ext uri="{BB962C8B-B14F-4D97-AF65-F5344CB8AC3E}">
        <p14:creationId xmlns:p14="http://schemas.microsoft.com/office/powerpoint/2010/main" val="309747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Chinese Students Love the U.K.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911" y="1957388"/>
            <a:ext cx="6808178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121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Warnings From Chinese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Was the warning fair?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students listen?</a:t>
            </a:r>
          </a:p>
        </p:txBody>
      </p:sp>
    </p:spTree>
    <p:extLst>
      <p:ext uri="{BB962C8B-B14F-4D97-AF65-F5344CB8AC3E}">
        <p14:creationId xmlns:p14="http://schemas.microsoft.com/office/powerpoint/2010/main" val="284342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and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Actions by government</a:t>
            </a:r>
          </a:p>
          <a:p>
            <a:r>
              <a:rPr lang="en-US" dirty="0"/>
              <a:t>Actions by universities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5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Countries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Approaches</a:t>
            </a:r>
          </a:p>
          <a:p>
            <a:r>
              <a:rPr lang="en-US" dirty="0"/>
              <a:t>Limitations of approaches</a:t>
            </a:r>
          </a:p>
        </p:txBody>
      </p:sp>
    </p:spTree>
    <p:extLst>
      <p:ext uri="{BB962C8B-B14F-4D97-AF65-F5344CB8AC3E}">
        <p14:creationId xmlns:p14="http://schemas.microsoft.com/office/powerpoint/2010/main" val="878509073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Template-standard">
  <a:themeElements>
    <a:clrScheme name="DRAFT - IHE Branding 2017">
      <a:dk1>
        <a:srgbClr val="333333"/>
      </a:dk1>
      <a:lt1>
        <a:sysClr val="window" lastClr="FFFFFF"/>
      </a:lt1>
      <a:dk2>
        <a:srgbClr val="000000"/>
      </a:dk2>
      <a:lt2>
        <a:srgbClr val="E7E6E6"/>
      </a:lt2>
      <a:accent1>
        <a:srgbClr val="EF7521"/>
      </a:accent1>
      <a:accent2>
        <a:srgbClr val="8FAA3F"/>
      </a:accent2>
      <a:accent3>
        <a:srgbClr val="3E67A7"/>
      </a:accent3>
      <a:accent4>
        <a:srgbClr val="333333"/>
      </a:accent4>
      <a:accent5>
        <a:srgbClr val="E4E4E4"/>
      </a:accent5>
      <a:accent6>
        <a:srgbClr val="EF7521"/>
      </a:accent6>
      <a:hlink>
        <a:srgbClr val="EF7521"/>
      </a:hlink>
      <a:folHlink>
        <a:srgbClr val="EF752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PowerPointTemplate-standard</Template>
  <TotalTime>181</TotalTime>
  <Words>169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Roboto</vt:lpstr>
      <vt:lpstr>Roboto Light</vt:lpstr>
      <vt:lpstr>Roboto Medium</vt:lpstr>
      <vt:lpstr>Roboto Regular</vt:lpstr>
      <vt:lpstr>Roboto Slab Light</vt:lpstr>
      <vt:lpstr>PowerPointTemplate-standard</vt:lpstr>
      <vt:lpstr>               Recruiting International                Graduate Students               in Challenging Environment</vt:lpstr>
      <vt:lpstr>Presenters</vt:lpstr>
      <vt:lpstr>The Trends</vt:lpstr>
      <vt:lpstr>Council of Graduate Schools Survey of International Students</vt:lpstr>
      <vt:lpstr>Council of Graduate Schools Survey of International Students </vt:lpstr>
      <vt:lpstr>Chinese Students Love the U.K.</vt:lpstr>
      <vt:lpstr>Warnings From Chinese Officials</vt:lpstr>
      <vt:lpstr>Science and Security</vt:lpstr>
      <vt:lpstr>Other Countries</vt:lpstr>
      <vt:lpstr>Strategies That Work</vt:lpstr>
      <vt:lpstr>Q&amp;A</vt:lpstr>
      <vt:lpstr>With Thanks ….</vt:lpstr>
    </vt:vector>
  </TitlesOfParts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jaschik</dc:creator>
  <cp:lastModifiedBy>Morgan Hutchings</cp:lastModifiedBy>
  <cp:revision>32</cp:revision>
  <dcterms:created xsi:type="dcterms:W3CDTF">2017-05-09T13:33:13Z</dcterms:created>
  <dcterms:modified xsi:type="dcterms:W3CDTF">2019-07-17T20:41:59Z</dcterms:modified>
</cp:coreProperties>
</file>