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76" r:id="rId12"/>
    <p:sldId id="27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75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FF95831-D4F0-45F0-8D6F-B3B094E34F89}" type="datetimeFigureOut">
              <a:rPr lang="en-US" altLang="en-US"/>
              <a:pPr/>
              <a:t>7/17/2019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FD3A605-2A3C-4ABB-8B94-09BA6DBEB5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58725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C1D878-88F3-4F73-BBEC-4A0743FD31FC}" type="datetimeFigureOut">
              <a:rPr lang="en-US" altLang="en-US"/>
              <a:pPr/>
              <a:t>7/17/2019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F8400C8-60EE-4331-8C35-B86CB286F6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01748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4513" y="1081088"/>
            <a:ext cx="1731962" cy="9255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88" y="1187450"/>
            <a:ext cx="153670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5410200" y="1109663"/>
            <a:ext cx="908050" cy="90805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570663" y="1109663"/>
            <a:ext cx="906462" cy="90805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10488" y="1111250"/>
            <a:ext cx="908050" cy="90646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9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5738" y="1195388"/>
            <a:ext cx="709612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9088" y="1195388"/>
            <a:ext cx="715962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800" y="1195388"/>
            <a:ext cx="714375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0" y="3419060"/>
            <a:ext cx="7886700" cy="692219"/>
          </a:xfrm>
        </p:spPr>
        <p:txBody>
          <a:bodyPr anchor="b">
            <a:normAutofit/>
          </a:bodyPr>
          <a:lstStyle>
            <a:lvl1pPr algn="ctr">
              <a:defRPr sz="4000">
                <a:latin typeface="Roboto Slab Light" charset="0"/>
                <a:ea typeface="Roboto Slab Light" charset="0"/>
                <a:cs typeface="Roboto Slab Light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4405933"/>
            <a:ext cx="78867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 b="0" i="0">
                <a:latin typeface="Roboto Light" charset="0"/>
                <a:ea typeface="Roboto Light" charset="0"/>
                <a:cs typeface="Roboto Light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099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241DAF00-002B-4AD8-9639-A8AFC9A86FBD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560443"/>
          </a:xfrm>
        </p:spPr>
        <p:txBody>
          <a:bodyPr>
            <a:normAutofit/>
          </a:bodyPr>
          <a:lstStyle>
            <a:lvl1pPr algn="l">
              <a:defRPr sz="4000" b="0" i="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8010"/>
            <a:ext cx="7886700" cy="4084982"/>
          </a:xfrm>
        </p:spPr>
        <p:txBody>
          <a:bodyPr/>
          <a:lstStyle>
            <a:lvl1pPr>
              <a:defRPr b="0" i="0">
                <a:latin typeface="Roboto Regular"/>
                <a:ea typeface="Roboto Medium" charset="0"/>
                <a:cs typeface="Roboto Regular"/>
              </a:defRPr>
            </a:lvl1pPr>
            <a:lvl2pPr>
              <a:defRPr sz="2000" b="0" i="0">
                <a:latin typeface="Roboto Regular"/>
                <a:ea typeface="Roboto Medium" charset="0"/>
                <a:cs typeface="Roboto Regular"/>
              </a:defRPr>
            </a:lvl2pPr>
            <a:lvl3pPr>
              <a:defRPr sz="2000" b="0" i="0">
                <a:latin typeface="Roboto Regular"/>
                <a:ea typeface="Roboto Medium" charset="0"/>
                <a:cs typeface="Roboto Regular"/>
              </a:defRPr>
            </a:lvl3pPr>
            <a:lvl4pPr>
              <a:defRPr sz="2000" b="0" i="0">
                <a:latin typeface="Roboto Regular"/>
                <a:ea typeface="Roboto Medium" charset="0"/>
                <a:cs typeface="Roboto Regular"/>
              </a:defRPr>
            </a:lvl4pPr>
            <a:lvl5pPr>
              <a:defRPr sz="2000" b="0" i="0">
                <a:latin typeface="Roboto Regular"/>
                <a:ea typeface="Roboto Medium" charset="0"/>
                <a:cs typeface="Roboto Regular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617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0"/>
            <a:ext cx="7886700" cy="15605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132214D1-F091-4247-91D1-F6D965FFC9A3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007705"/>
            <a:ext cx="3886200" cy="4005470"/>
          </a:xfrm>
        </p:spPr>
        <p:txBody>
          <a:bodyPr/>
          <a:lstStyle>
            <a:lvl1pPr>
              <a:defRPr b="0" i="0">
                <a:latin typeface="Roboto Regular"/>
                <a:ea typeface="Roboto Medium" charset="0"/>
                <a:cs typeface="Roboto Regular"/>
              </a:defRPr>
            </a:lvl1pPr>
            <a:lvl2pPr>
              <a:defRPr sz="1800" b="0" i="0">
                <a:latin typeface="Roboto Regular"/>
                <a:ea typeface="Roboto Medium" charset="0"/>
                <a:cs typeface="Roboto Regular"/>
              </a:defRPr>
            </a:lvl2pPr>
            <a:lvl3pPr>
              <a:defRPr sz="1800" b="0" i="0">
                <a:latin typeface="Roboto Regular"/>
                <a:ea typeface="Roboto Medium" charset="0"/>
                <a:cs typeface="Roboto Regular"/>
              </a:defRPr>
            </a:lvl3pPr>
            <a:lvl4pPr>
              <a:defRPr sz="1800" b="0" i="0">
                <a:latin typeface="Roboto Regular"/>
                <a:ea typeface="Roboto Medium" charset="0"/>
                <a:cs typeface="Roboto Regular"/>
              </a:defRPr>
            </a:lvl4pPr>
            <a:lvl5pPr>
              <a:defRPr sz="1800" b="0" i="0">
                <a:latin typeface="Roboto Regular"/>
                <a:ea typeface="Roboto Medium" charset="0"/>
                <a:cs typeface="Roboto Regular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629150" y="2007705"/>
            <a:ext cx="3886200" cy="4005470"/>
          </a:xfrm>
        </p:spPr>
        <p:txBody>
          <a:bodyPr/>
          <a:lstStyle>
            <a:lvl1pPr>
              <a:defRPr b="0" i="0">
                <a:latin typeface="Roboto Regular"/>
                <a:ea typeface="Roboto Medium" charset="0"/>
                <a:cs typeface="Roboto Regular"/>
              </a:defRPr>
            </a:lvl1pPr>
            <a:lvl2pPr>
              <a:defRPr sz="1800" b="0" i="0">
                <a:latin typeface="Roboto Regular"/>
                <a:ea typeface="Roboto Medium" charset="0"/>
                <a:cs typeface="Roboto Regular"/>
              </a:defRPr>
            </a:lvl2pPr>
            <a:lvl3pPr>
              <a:defRPr sz="1800" b="0" i="0">
                <a:latin typeface="Roboto Regular"/>
                <a:ea typeface="Roboto Medium" charset="0"/>
                <a:cs typeface="Roboto Regular"/>
              </a:defRPr>
            </a:lvl3pPr>
            <a:lvl4pPr>
              <a:defRPr sz="1800" b="0" i="0">
                <a:latin typeface="Roboto Regular"/>
                <a:ea typeface="Roboto Medium" charset="0"/>
                <a:cs typeface="Roboto Regular"/>
              </a:defRPr>
            </a:lvl4pPr>
            <a:lvl5pPr>
              <a:defRPr sz="1800" b="0" i="0">
                <a:latin typeface="Roboto Regular"/>
                <a:ea typeface="Roboto Medium" charset="0"/>
                <a:cs typeface="Roboto Regular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36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BD04BB98-AB85-47FF-9A0E-BEFF45E6100A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2017643"/>
            <a:ext cx="3868340" cy="899388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917031"/>
            <a:ext cx="3868340" cy="3272632"/>
          </a:xfrm>
        </p:spPr>
        <p:txBody>
          <a:bodyPr>
            <a:normAutofit/>
          </a:bodyPr>
          <a:lstStyle>
            <a:lvl1pPr>
              <a:defRPr sz="2000">
                <a:latin typeface="Roboto" charset="0"/>
                <a:ea typeface="Roboto" charset="0"/>
                <a:cs typeface="Roboto" charset="0"/>
              </a:defRPr>
            </a:lvl1pPr>
            <a:lvl2pPr>
              <a:defRPr sz="2000">
                <a:latin typeface="Roboto" charset="0"/>
                <a:ea typeface="Roboto" charset="0"/>
                <a:cs typeface="Roboto" charset="0"/>
              </a:defRPr>
            </a:lvl2pPr>
            <a:lvl3pPr>
              <a:defRPr sz="2000">
                <a:latin typeface="Roboto" charset="0"/>
                <a:ea typeface="Roboto" charset="0"/>
                <a:cs typeface="Roboto" charset="0"/>
              </a:defRPr>
            </a:lvl3pPr>
            <a:lvl4pPr>
              <a:defRPr sz="2000">
                <a:latin typeface="Roboto" charset="0"/>
                <a:ea typeface="Roboto" charset="0"/>
                <a:cs typeface="Roboto" charset="0"/>
              </a:defRPr>
            </a:lvl4pPr>
            <a:lvl5pPr>
              <a:defRPr sz="20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2017643"/>
            <a:ext cx="3887391" cy="899388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7031"/>
            <a:ext cx="3887391" cy="3272632"/>
          </a:xfrm>
        </p:spPr>
        <p:txBody>
          <a:bodyPr>
            <a:normAutofit/>
          </a:bodyPr>
          <a:lstStyle>
            <a:lvl1pPr>
              <a:defRPr sz="2000">
                <a:latin typeface="Roboto" charset="0"/>
                <a:ea typeface="Roboto" charset="0"/>
                <a:cs typeface="Roboto" charset="0"/>
              </a:defRPr>
            </a:lvl1pPr>
            <a:lvl2pPr>
              <a:defRPr sz="2000">
                <a:latin typeface="Roboto" charset="0"/>
                <a:ea typeface="Roboto" charset="0"/>
                <a:cs typeface="Roboto" charset="0"/>
              </a:defRPr>
            </a:lvl2pPr>
            <a:lvl3pPr>
              <a:defRPr sz="2000">
                <a:latin typeface="Roboto" charset="0"/>
                <a:ea typeface="Roboto" charset="0"/>
                <a:cs typeface="Roboto" charset="0"/>
              </a:defRPr>
            </a:lvl3pPr>
            <a:lvl4pPr>
              <a:defRPr sz="2000">
                <a:latin typeface="Roboto" charset="0"/>
                <a:ea typeface="Roboto" charset="0"/>
                <a:cs typeface="Roboto" charset="0"/>
              </a:defRPr>
            </a:lvl4pPr>
            <a:lvl5pPr>
              <a:defRPr sz="20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560443"/>
          </a:xfrm>
        </p:spPr>
        <p:txBody>
          <a:bodyPr>
            <a:normAutofit/>
          </a:bodyPr>
          <a:lstStyle>
            <a:lvl1pPr algn="l">
              <a:defRPr sz="4000" b="0" i="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751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0"/>
            <a:ext cx="7886700" cy="15605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3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B9FE33B1-A9F0-4406-B133-6C9703E9914F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198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28650" y="0"/>
            <a:ext cx="7886700" cy="15605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dirty="0"/>
              <a:t>Click to edit Master title style</a:t>
            </a:r>
          </a:p>
        </p:txBody>
      </p:sp>
      <p:pic>
        <p:nvPicPr>
          <p:cNvPr id="6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8A0CF78D-E9E1-4557-9E41-C0A1B8BB7223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987826"/>
            <a:ext cx="4629150" cy="4045226"/>
          </a:xfrm>
        </p:spPr>
        <p:txBody>
          <a:bodyPr>
            <a:normAutofit/>
          </a:bodyPr>
          <a:lstStyle>
            <a:lvl1pPr>
              <a:defRPr sz="2000">
                <a:latin typeface="Roboto" charset="0"/>
                <a:ea typeface="Roboto" charset="0"/>
                <a:cs typeface="Roboto" charset="0"/>
              </a:defRPr>
            </a:lvl1pPr>
            <a:lvl2pPr>
              <a:defRPr sz="2000">
                <a:latin typeface="Roboto" charset="0"/>
                <a:ea typeface="Roboto" charset="0"/>
                <a:cs typeface="Roboto" charset="0"/>
              </a:defRPr>
            </a:lvl2pPr>
            <a:lvl3pPr>
              <a:defRPr sz="2000">
                <a:latin typeface="Roboto" charset="0"/>
                <a:ea typeface="Roboto" charset="0"/>
                <a:cs typeface="Roboto" charset="0"/>
              </a:defRPr>
            </a:lvl3pPr>
            <a:lvl4pPr>
              <a:defRPr sz="2000">
                <a:latin typeface="Roboto" charset="0"/>
                <a:ea typeface="Roboto" charset="0"/>
                <a:cs typeface="Roboto" charset="0"/>
              </a:defRPr>
            </a:lvl4pPr>
            <a:lvl5pPr>
              <a:defRPr sz="2000">
                <a:latin typeface="Roboto" charset="0"/>
                <a:ea typeface="Roboto" charset="0"/>
                <a:cs typeface="Roboto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987826"/>
            <a:ext cx="2949178" cy="4045226"/>
          </a:xfrm>
        </p:spPr>
        <p:txBody>
          <a:bodyPr/>
          <a:lstStyle>
            <a:lvl1pPr marL="0" indent="0">
              <a:buNone/>
              <a:defRPr sz="1600"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134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0"/>
            <a:ext cx="7886700" cy="15605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B371133B-4911-469D-87A5-5B28965E2007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21695" y="1958008"/>
            <a:ext cx="3894845" cy="4025349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628650" y="1958008"/>
            <a:ext cx="3814141" cy="4025349"/>
          </a:xfrm>
        </p:spPr>
        <p:txBody>
          <a:bodyPr>
            <a:normAutofit/>
          </a:bodyPr>
          <a:lstStyle>
            <a:lvl1pPr>
              <a:defRPr sz="1800">
                <a:latin typeface="Roboto" charset="0"/>
                <a:ea typeface="Roboto" charset="0"/>
                <a:cs typeface="Roboto" charset="0"/>
              </a:defRPr>
            </a:lvl1pPr>
            <a:lvl2pPr>
              <a:defRPr sz="1800">
                <a:latin typeface="Roboto" charset="0"/>
                <a:ea typeface="Roboto" charset="0"/>
                <a:cs typeface="Roboto" charset="0"/>
              </a:defRPr>
            </a:lvl2pPr>
            <a:lvl3pPr>
              <a:defRPr sz="1800">
                <a:latin typeface="Roboto" charset="0"/>
                <a:ea typeface="Roboto" charset="0"/>
                <a:cs typeface="Roboto" charset="0"/>
              </a:defRPr>
            </a:lvl3pPr>
            <a:lvl4pPr>
              <a:defRPr sz="1800">
                <a:latin typeface="Roboto" charset="0"/>
                <a:ea typeface="Roboto" charset="0"/>
                <a:cs typeface="Roboto" charset="0"/>
              </a:defRPr>
            </a:lvl4pPr>
            <a:lvl5pPr>
              <a:defRPr sz="1800">
                <a:latin typeface="Roboto" charset="0"/>
                <a:ea typeface="Roboto" charset="0"/>
                <a:cs typeface="Roboto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22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170238"/>
            <a:ext cx="7886700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3965575"/>
            <a:ext cx="7886700" cy="221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0" i="0">
                <a:solidFill>
                  <a:schemeClr val="bg1">
                    <a:lumMod val="65000"/>
                  </a:schemeClr>
                </a:solidFill>
                <a:latin typeface="Roboto Regular"/>
                <a:ea typeface="+mn-ea"/>
                <a:cs typeface="Roboto Regular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5350" y="6356350"/>
            <a:ext cx="6286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A6A6A6"/>
                </a:solidFill>
                <a:latin typeface="Roboto Regular" charset="0"/>
              </a:defRPr>
            </a:lvl1pPr>
          </a:lstStyle>
          <a:p>
            <a:fld id="{F92C3C43-6534-4BB7-BC4F-5F9DBA35E20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-7938" y="0"/>
            <a:ext cx="9159876" cy="1573213"/>
          </a:xfrm>
          <a:prstGeom prst="rect">
            <a:avLst/>
          </a:prstGeom>
          <a:solidFill>
            <a:srgbClr val="EE75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Roboto Medium"/>
          <a:ea typeface="MS PGothic" pitchFamily="34" charset="-128"/>
          <a:cs typeface="Roboto Medium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Medium" charset="0"/>
          <a:ea typeface="MS PGothic" pitchFamily="34" charset="-128"/>
          <a:cs typeface="ＭＳ Ｐゴシック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Medium" charset="0"/>
          <a:ea typeface="MS PGothic" pitchFamily="34" charset="-128"/>
          <a:cs typeface="ＭＳ Ｐゴシック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Medium" charset="0"/>
          <a:ea typeface="MS PGothic" pitchFamily="34" charset="-128"/>
          <a:cs typeface="ＭＳ Ｐゴシック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Medium" charset="0"/>
          <a:ea typeface="MS PGothic" pitchFamily="34" charset="-128"/>
          <a:cs typeface="ＭＳ Ｐゴシック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doug.lederman@insidehighered.com" TargetMode="External"/><Relationship Id="rId2" Type="http://schemas.openxmlformats.org/officeDocument/2006/relationships/hyperlink" Target="mailto:scott.jaschik@insidehighered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ctrTitle"/>
          </p:nvPr>
        </p:nvSpPr>
        <p:spPr>
          <a:xfrm>
            <a:off x="-480484" y="3419475"/>
            <a:ext cx="7886700" cy="6921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>
                <a:ea typeface="MS PGothic" pitchFamily="34" charset="-128"/>
              </a:rPr>
              <a:t>               Recruiting International</a:t>
            </a:r>
            <a:br>
              <a:rPr lang="en-US" altLang="en-US" dirty="0">
                <a:ea typeface="MS PGothic" pitchFamily="34" charset="-128"/>
              </a:rPr>
            </a:br>
            <a:r>
              <a:rPr lang="en-US" altLang="en-US" dirty="0">
                <a:ea typeface="MS PGothic" pitchFamily="34" charset="-128"/>
              </a:rPr>
              <a:t>               Graduate Students</a:t>
            </a:r>
            <a:br>
              <a:rPr lang="en-US" altLang="en-US" dirty="0">
                <a:ea typeface="MS PGothic" pitchFamily="34" charset="-128"/>
              </a:rPr>
            </a:br>
            <a:r>
              <a:rPr lang="en-US" altLang="en-US" dirty="0">
                <a:ea typeface="MS PGothic" pitchFamily="34" charset="-128"/>
              </a:rPr>
              <a:t>              in Challenging Environment</a:t>
            </a:r>
          </a:p>
        </p:txBody>
      </p:sp>
      <p:sp>
        <p:nvSpPr>
          <p:cNvPr id="11266" name="Subtitle 2"/>
          <p:cNvSpPr>
            <a:spLocks noGrp="1"/>
          </p:cNvSpPr>
          <p:nvPr>
            <p:ph type="subTitle" idx="1"/>
          </p:nvPr>
        </p:nvSpPr>
        <p:spPr>
          <a:xfrm>
            <a:off x="628650" y="4405313"/>
            <a:ext cx="7886700" cy="1655762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MS PGothic" pitchFamily="34" charset="-128"/>
              </a:rPr>
              <a:t>An </a:t>
            </a:r>
            <a:r>
              <a:rPr lang="en-US" altLang="en-US" i="1" dirty="0">
                <a:ea typeface="MS PGothic" pitchFamily="34" charset="-128"/>
              </a:rPr>
              <a:t>Inside Higher Ed </a:t>
            </a:r>
            <a:r>
              <a:rPr lang="en-US" altLang="en-US" dirty="0">
                <a:ea typeface="MS PGothic" pitchFamily="34" charset="-128"/>
              </a:rPr>
              <a:t>webcast</a:t>
            </a:r>
          </a:p>
          <a:p>
            <a:pPr eaLnBrk="1" hangingPunct="1"/>
            <a:r>
              <a:rPr lang="en-US" altLang="en-US" dirty="0">
                <a:ea typeface="MS PGothic" pitchFamily="34" charset="-128"/>
              </a:rPr>
              <a:t>July 18, 2019</a:t>
            </a:r>
          </a:p>
          <a:p>
            <a:pPr eaLnBrk="1" hangingPunct="1"/>
            <a:r>
              <a:rPr lang="en-US" altLang="en-US" dirty="0">
                <a:ea typeface="MS PGothic" pitchFamily="34" charset="-128"/>
              </a:rPr>
              <a:t>2 p.m. Eastern</a:t>
            </a:r>
          </a:p>
          <a:p>
            <a:pPr eaLnBrk="1" hangingPunct="1"/>
            <a:endParaRPr lang="en-US" altLang="en-US" dirty="0">
              <a:ea typeface="MS PGothic" pitchFamily="3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Strategies </a:t>
            </a:r>
            <a:r>
              <a:rPr lang="en-US"/>
              <a:t>That Work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328863"/>
            <a:ext cx="7620000" cy="334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747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questions</a:t>
            </a:r>
          </a:p>
          <a:p>
            <a:r>
              <a:rPr lang="en-US" dirty="0"/>
              <a:t>Your ideas for future coverage</a:t>
            </a:r>
          </a:p>
        </p:txBody>
      </p:sp>
    </p:spTree>
    <p:extLst>
      <p:ext uri="{BB962C8B-B14F-4D97-AF65-F5344CB8AC3E}">
        <p14:creationId xmlns:p14="http://schemas.microsoft.com/office/powerpoint/2010/main" val="1196609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With Thanks ….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99FBB9F-1A2A-44B3-BC0A-86937F09A0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0292" y="2076208"/>
            <a:ext cx="6003416" cy="4145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599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Scott </a:t>
            </a:r>
            <a:r>
              <a:rPr lang="en-US" dirty="0" err="1"/>
              <a:t>Jaschik</a:t>
            </a:r>
            <a:r>
              <a:rPr lang="en-US" dirty="0"/>
              <a:t>, editor, </a:t>
            </a:r>
            <a:r>
              <a:rPr lang="en-US" i="1" dirty="0"/>
              <a:t>Inside Higher Ed, </a:t>
            </a:r>
            <a:r>
              <a:rPr lang="en-US" dirty="0">
                <a:hlinkClick r:id="rId2"/>
              </a:rPr>
              <a:t>scott.jaschik@insidehighered.com</a:t>
            </a:r>
            <a:endParaRPr lang="en-US" dirty="0"/>
          </a:p>
          <a:p>
            <a:r>
              <a:rPr lang="en-US" dirty="0"/>
              <a:t>Doug Lederman, editor, </a:t>
            </a:r>
            <a:r>
              <a:rPr lang="en-US" i="1" dirty="0"/>
              <a:t>Inside Higher Ed, </a:t>
            </a:r>
            <a:r>
              <a:rPr lang="en-US" dirty="0">
                <a:hlinkClick r:id="rId3"/>
              </a:rPr>
              <a:t>doug.lederman@insidehighered.com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279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Trends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Confusion</a:t>
            </a:r>
          </a:p>
          <a:p>
            <a:r>
              <a:rPr lang="en-US" dirty="0"/>
              <a:t>Depression</a:t>
            </a:r>
          </a:p>
          <a:p>
            <a:r>
              <a:rPr lang="en-US" dirty="0"/>
              <a:t>Lots of questions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But there are better answers.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434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Council of Graduate Schools</a:t>
            </a:r>
            <a:br>
              <a:rPr lang="en-US" dirty="0"/>
            </a:br>
            <a:r>
              <a:rPr lang="en-US" dirty="0"/>
              <a:t>Survey of International Students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Change in First-Year Enrollment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Asia                      0%</a:t>
            </a:r>
          </a:p>
          <a:p>
            <a:pPr marL="0" indent="0">
              <a:buNone/>
            </a:pPr>
            <a:r>
              <a:rPr lang="en-US" dirty="0"/>
              <a:t>Europe                -3%</a:t>
            </a:r>
          </a:p>
          <a:p>
            <a:pPr marL="0" indent="0">
              <a:buNone/>
            </a:pPr>
            <a:r>
              <a:rPr lang="en-US" dirty="0"/>
              <a:t>Latin America    +5%</a:t>
            </a:r>
          </a:p>
          <a:p>
            <a:pPr marL="0" indent="0">
              <a:buNone/>
            </a:pPr>
            <a:r>
              <a:rPr lang="en-US" dirty="0"/>
              <a:t>Middle East      -12%</a:t>
            </a:r>
          </a:p>
        </p:txBody>
      </p:sp>
    </p:spTree>
    <p:extLst>
      <p:ext uri="{BB962C8B-B14F-4D97-AF65-F5344CB8AC3E}">
        <p14:creationId xmlns:p14="http://schemas.microsoft.com/office/powerpoint/2010/main" val="2063170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Council of Graduate Schools</a:t>
            </a:r>
            <a:br>
              <a:rPr lang="en-US" dirty="0"/>
            </a:br>
            <a:r>
              <a:rPr lang="en-US" dirty="0"/>
              <a:t>Survey of International Students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Change in First-Year Enrollment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Engineering                               -10%</a:t>
            </a:r>
          </a:p>
          <a:p>
            <a:pPr marL="0" indent="0">
              <a:buNone/>
            </a:pPr>
            <a:r>
              <a:rPr lang="en-US" dirty="0"/>
              <a:t>Physical and earth sciences  -13%</a:t>
            </a:r>
          </a:p>
          <a:p>
            <a:pPr marL="0" indent="0">
              <a:buNone/>
            </a:pPr>
            <a:r>
              <a:rPr lang="en-US" dirty="0"/>
              <a:t>Health sciences                         +3%</a:t>
            </a:r>
          </a:p>
          <a:p>
            <a:pPr marL="0" indent="0">
              <a:buNone/>
            </a:pPr>
            <a:r>
              <a:rPr lang="en-US" dirty="0"/>
              <a:t>Business                                     +1%</a:t>
            </a:r>
          </a:p>
        </p:txBody>
      </p:sp>
    </p:spTree>
    <p:extLst>
      <p:ext uri="{BB962C8B-B14F-4D97-AF65-F5344CB8AC3E}">
        <p14:creationId xmlns:p14="http://schemas.microsoft.com/office/powerpoint/2010/main" val="3097473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Chinese Students Love the U.K.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911" y="1957388"/>
            <a:ext cx="6808178" cy="408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9121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Warnings From Chinese Officials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Was the warning fair?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Will students listen?</a:t>
            </a:r>
          </a:p>
        </p:txBody>
      </p:sp>
    </p:spTree>
    <p:extLst>
      <p:ext uri="{BB962C8B-B14F-4D97-AF65-F5344CB8AC3E}">
        <p14:creationId xmlns:p14="http://schemas.microsoft.com/office/powerpoint/2010/main" val="2843422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Science and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Actions by government</a:t>
            </a:r>
          </a:p>
          <a:p>
            <a:r>
              <a:rPr lang="en-US" dirty="0"/>
              <a:t>Actions by universities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350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Countries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Approaches</a:t>
            </a:r>
          </a:p>
          <a:p>
            <a:r>
              <a:rPr lang="en-US" dirty="0"/>
              <a:t>Limitations of approaches</a:t>
            </a:r>
          </a:p>
        </p:txBody>
      </p:sp>
    </p:spTree>
    <p:extLst>
      <p:ext uri="{BB962C8B-B14F-4D97-AF65-F5344CB8AC3E}">
        <p14:creationId xmlns:p14="http://schemas.microsoft.com/office/powerpoint/2010/main" val="878509073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Template-standard">
  <a:themeElements>
    <a:clrScheme name="DRAFT - IHE Branding 2017">
      <a:dk1>
        <a:srgbClr val="333333"/>
      </a:dk1>
      <a:lt1>
        <a:sysClr val="window" lastClr="FFFFFF"/>
      </a:lt1>
      <a:dk2>
        <a:srgbClr val="000000"/>
      </a:dk2>
      <a:lt2>
        <a:srgbClr val="E7E6E6"/>
      </a:lt2>
      <a:accent1>
        <a:srgbClr val="EF7521"/>
      </a:accent1>
      <a:accent2>
        <a:srgbClr val="8FAA3F"/>
      </a:accent2>
      <a:accent3>
        <a:srgbClr val="3E67A7"/>
      </a:accent3>
      <a:accent4>
        <a:srgbClr val="333333"/>
      </a:accent4>
      <a:accent5>
        <a:srgbClr val="E4E4E4"/>
      </a:accent5>
      <a:accent6>
        <a:srgbClr val="EF7521"/>
      </a:accent6>
      <a:hlink>
        <a:srgbClr val="EF7521"/>
      </a:hlink>
      <a:folHlink>
        <a:srgbClr val="EF7521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PowerPointTemplate-standard</Template>
  <TotalTime>181</TotalTime>
  <Words>169</Words>
  <Application>Microsoft Office PowerPoint</Application>
  <PresentationFormat>On-screen Show (4:3)</PresentationFormat>
  <Paragraphs>45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Roboto</vt:lpstr>
      <vt:lpstr>Roboto Light</vt:lpstr>
      <vt:lpstr>Roboto Medium</vt:lpstr>
      <vt:lpstr>Roboto Regular</vt:lpstr>
      <vt:lpstr>Roboto Slab Light</vt:lpstr>
      <vt:lpstr>PowerPointTemplate-standard</vt:lpstr>
      <vt:lpstr>               Recruiting International                Graduate Students               in Challenging Environment</vt:lpstr>
      <vt:lpstr>Presenters</vt:lpstr>
      <vt:lpstr>The Trends</vt:lpstr>
      <vt:lpstr>Council of Graduate Schools Survey of International Students</vt:lpstr>
      <vt:lpstr>Council of Graduate Schools Survey of International Students </vt:lpstr>
      <vt:lpstr>Chinese Students Love the U.K.</vt:lpstr>
      <vt:lpstr>Warnings From Chinese Officials</vt:lpstr>
      <vt:lpstr>Science and Security</vt:lpstr>
      <vt:lpstr>Other Countries</vt:lpstr>
      <vt:lpstr>Strategies That Work</vt:lpstr>
      <vt:lpstr>Q&amp;A</vt:lpstr>
      <vt:lpstr>With Thanks ….</vt:lpstr>
    </vt:vector>
  </TitlesOfParts>
  <Company>Microsoft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jaschik</dc:creator>
  <cp:lastModifiedBy>Morgan Hutchings</cp:lastModifiedBy>
  <cp:revision>32</cp:revision>
  <dcterms:created xsi:type="dcterms:W3CDTF">2017-05-09T13:33:13Z</dcterms:created>
  <dcterms:modified xsi:type="dcterms:W3CDTF">2019-07-17T20:41:59Z</dcterms:modified>
</cp:coreProperties>
</file>