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3" r:id="rId12"/>
    <p:sldId id="281" r:id="rId13"/>
    <p:sldId id="282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11"/>
  </p:normalViewPr>
  <p:slideViewPr>
    <p:cSldViewPr snapToGrid="0" snapToObjects="1">
      <p:cViewPr varScale="1">
        <p:scale>
          <a:sx n="46" d="100"/>
          <a:sy n="46" d="100"/>
        </p:scale>
        <p:origin x="-128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9/8/20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9/8/20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Relationship Id="rId3" Type="http://schemas.openxmlformats.org/officeDocument/2006/relationships/hyperlink" Target="mailto:doug.lederman@insidehigher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The New Normal: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Finding Efficiencies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and Managing Expenses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</a:t>
            </a:r>
            <a:r>
              <a:rPr lang="en-US" altLang="en-US" dirty="0">
                <a:ea typeface="MS PGothic" pitchFamily="34" charset="-128"/>
              </a:rPr>
              <a:t>d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September 8,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5D6A5-CE59-7742-AD15-FAD44420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A9E3B-0BE5-594E-B2CF-AD97E551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</p:txBody>
      </p:sp>
      <p:pic>
        <p:nvPicPr>
          <p:cNvPr id="5" name="Picture 4" descr="A close up of a building&#10;&#10;Description automatically generated">
            <a:extLst>
              <a:ext uri="{FF2B5EF4-FFF2-40B4-BE49-F238E27FC236}">
                <a16:creationId xmlns:a16="http://schemas.microsoft.com/office/drawing/2014/main" xmlns="" id="{471136A6-7A33-9C44-A69C-BFF01228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67" y="2164155"/>
            <a:ext cx="5876306" cy="36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12C78-6B55-E744-A1C9-866EB4A5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‘Mom and Pop’ Governance</a:t>
            </a:r>
          </a:p>
        </p:txBody>
      </p:sp>
      <p:pic>
        <p:nvPicPr>
          <p:cNvPr id="1026" name="Picture 2" descr="Cover images: How to Run a College and How University Boards Work">
            <a:extLst>
              <a:ext uri="{FF2B5EF4-FFF2-40B4-BE49-F238E27FC236}">
                <a16:creationId xmlns:a16="http://schemas.microsoft.com/office/drawing/2014/main" xmlns="" id="{55C0DF73-18F8-F34A-82DF-EE55EECE1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3" y="2016136"/>
            <a:ext cx="4643620" cy="37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3BA10-CE30-1E44-879C-CDE6527F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Colleges Hold On</a:t>
            </a:r>
            <a:br>
              <a:rPr lang="en-US" dirty="0"/>
            </a:br>
            <a:r>
              <a:rPr lang="en-US" dirty="0"/>
              <a:t>to Art Collections?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357F0A-8B20-994A-8677-D090B4BD6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7" y="1957388"/>
            <a:ext cx="4086225" cy="4086225"/>
          </a:xfrm>
        </p:spPr>
      </p:pic>
    </p:spTree>
    <p:extLst>
      <p:ext uri="{BB962C8B-B14F-4D97-AF65-F5344CB8AC3E}">
        <p14:creationId xmlns:p14="http://schemas.microsoft.com/office/powerpoint/2010/main" val="128569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EBA0D-752A-3F4D-B9B9-AF0A136D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1254D-F4DB-8745-BCDF-A72560829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FF5BF-4CA2-B143-A3AB-DBF82FE8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1958010"/>
            <a:ext cx="4093029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F7B0D-1746-D341-BA12-C89B796F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131FC-C204-CF4A-8E80-22ABFD26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86922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1DEF0-A574-6A4E-8D40-5BA20759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….</a:t>
            </a:r>
          </a:p>
        </p:txBody>
      </p:sp>
      <p:pic>
        <p:nvPicPr>
          <p:cNvPr id="4" name="Picture 3" descr="Emburse_Bookle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2396"/>
            <a:ext cx="6467856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E2F3E-5609-D04F-A252-D66A8C03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and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7D65E-BE45-1C47-9621-0762D0800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effective and efficient?</a:t>
            </a:r>
          </a:p>
          <a:p>
            <a:r>
              <a:rPr lang="en-US" dirty="0"/>
              <a:t>Why is it so hard for higher ed to agree on such terms?</a:t>
            </a:r>
          </a:p>
          <a:p>
            <a:r>
              <a:rPr lang="en-US" dirty="0"/>
              <a:t>Why is it difficult to decide when colleges so badly need to save money?</a:t>
            </a:r>
          </a:p>
        </p:txBody>
      </p:sp>
    </p:spTree>
    <p:extLst>
      <p:ext uri="{BB962C8B-B14F-4D97-AF65-F5344CB8AC3E}">
        <p14:creationId xmlns:p14="http://schemas.microsoft.com/office/powerpoint/2010/main" val="361471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3E1E-3A9B-0E48-A2B5-71CD93CF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Coronavirus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FD5DF-B8B4-FA40-839B-81FE7DB2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--iStock</a:t>
            </a:r>
          </a:p>
        </p:txBody>
      </p:sp>
      <p:pic>
        <p:nvPicPr>
          <p:cNvPr id="5" name="Picture 4" descr="A picture containing cake, indoor, colorful, decorated&#10;&#10;Description automatically generated">
            <a:extLst>
              <a:ext uri="{FF2B5EF4-FFF2-40B4-BE49-F238E27FC236}">
                <a16:creationId xmlns:a16="http://schemas.microsoft.com/office/drawing/2014/main" xmlns="" id="{83A4940C-AFF4-374E-8003-383C97F5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98" y="1810062"/>
            <a:ext cx="5047938" cy="50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EF775-5782-7248-8E91-6E5D5D5E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to Go Online </a:t>
            </a:r>
          </a:p>
        </p:txBody>
      </p:sp>
      <p:pic>
        <p:nvPicPr>
          <p:cNvPr id="5" name="Content Placeholder 4" descr="A picture containing outdoor, building, house, clock&#10;&#10;Description automatically generated">
            <a:extLst>
              <a:ext uri="{FF2B5EF4-FFF2-40B4-BE49-F238E27FC236}">
                <a16:creationId xmlns:a16="http://schemas.microsoft.com/office/drawing/2014/main" xmlns="" id="{15F86F33-0732-6643-9F6B-DB578C5A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771" y="1957388"/>
            <a:ext cx="6134458" cy="4086225"/>
          </a:xfrm>
        </p:spPr>
      </p:pic>
    </p:spTree>
    <p:extLst>
      <p:ext uri="{BB962C8B-B14F-4D97-AF65-F5344CB8AC3E}">
        <p14:creationId xmlns:p14="http://schemas.microsoft.com/office/powerpoint/2010/main" val="270012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568D4-A6F2-8D4D-95C3-E1EBC6AE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Publics and Online Only</a:t>
            </a:r>
          </a:p>
        </p:txBody>
      </p:sp>
      <p:pic>
        <p:nvPicPr>
          <p:cNvPr id="5" name="Content Placeholder 4" descr="A close up of a flower garden&#10;&#10;Description automatically generated">
            <a:extLst>
              <a:ext uri="{FF2B5EF4-FFF2-40B4-BE49-F238E27FC236}">
                <a16:creationId xmlns:a16="http://schemas.microsoft.com/office/drawing/2014/main" xmlns="" id="{8E3C2ECC-AFCE-1445-8F44-FAD3C3D3E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99" y="1962861"/>
            <a:ext cx="4177034" cy="2932278"/>
          </a:xfrm>
        </p:spPr>
      </p:pic>
      <p:pic>
        <p:nvPicPr>
          <p:cNvPr id="7" name="Picture 6" descr="A close up of a brick building&#10;&#10;Description automatically generated">
            <a:extLst>
              <a:ext uri="{FF2B5EF4-FFF2-40B4-BE49-F238E27FC236}">
                <a16:creationId xmlns:a16="http://schemas.microsoft.com/office/drawing/2014/main" xmlns="" id="{8AC89E11-1116-7D40-8EE8-88B54E32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41" y="3121377"/>
            <a:ext cx="3507509" cy="24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7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5FA29-828F-E746-9F19-287984B0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the Price</a:t>
            </a:r>
          </a:p>
        </p:txBody>
      </p:sp>
      <p:pic>
        <p:nvPicPr>
          <p:cNvPr id="5" name="Content Placeholder 4" descr="A group of bushes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3768E489-3CA5-1D4A-AAEB-4F24DB8B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931" y="1957388"/>
            <a:ext cx="6160138" cy="4086225"/>
          </a:xfrm>
        </p:spPr>
      </p:pic>
    </p:spTree>
    <p:extLst>
      <p:ext uri="{BB962C8B-B14F-4D97-AF65-F5344CB8AC3E}">
        <p14:creationId xmlns:p14="http://schemas.microsoft.com/office/powerpoint/2010/main" val="40920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FF77A-5767-774B-A237-5697082A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Perspective</a:t>
            </a:r>
          </a:p>
        </p:txBody>
      </p:sp>
      <p:pic>
        <p:nvPicPr>
          <p:cNvPr id="5" name="Content Placeholder 4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xmlns="" id="{BBBC8058-DA5C-4B4C-A023-76578048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411" y="1957388"/>
            <a:ext cx="7275178" cy="4086225"/>
          </a:xfrm>
        </p:spPr>
      </p:pic>
    </p:spTree>
    <p:extLst>
      <p:ext uri="{BB962C8B-B14F-4D97-AF65-F5344CB8AC3E}">
        <p14:creationId xmlns:p14="http://schemas.microsoft.com/office/powerpoint/2010/main" val="71387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D7209-F46E-B44F-AB89-0546A61A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Colleges’</a:t>
            </a:r>
            <a:br>
              <a:rPr lang="en-US" dirty="0"/>
            </a:br>
            <a:r>
              <a:rPr lang="en-US" dirty="0"/>
              <a:t>Financial Strength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B940E275-6D93-B74A-AB4B-F994E9376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411" y="1957388"/>
            <a:ext cx="7275178" cy="4086225"/>
          </a:xfrm>
        </p:spPr>
      </p:pic>
    </p:spTree>
    <p:extLst>
      <p:ext uri="{BB962C8B-B14F-4D97-AF65-F5344CB8AC3E}">
        <p14:creationId xmlns:p14="http://schemas.microsoft.com/office/powerpoint/2010/main" val="39772999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633</TotalTime>
  <Words>134</Words>
  <Application>Microsoft Macintosh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PowerPointTemplate-standard</vt:lpstr>
      <vt:lpstr>The New Normal: Finding Efficiencies  and Managing Expenses</vt:lpstr>
      <vt:lpstr>Presenters</vt:lpstr>
      <vt:lpstr>Efficiency and Effectiveness</vt:lpstr>
      <vt:lpstr>The Coronavirus Pandemic</vt:lpstr>
      <vt:lpstr>The Decision to Go Online </vt:lpstr>
      <vt:lpstr>Large Publics and Online Only</vt:lpstr>
      <vt:lpstr>Cutting the Price</vt:lpstr>
      <vt:lpstr>Another Perspective</vt:lpstr>
      <vt:lpstr>Measuring Colleges’ Financial Strength</vt:lpstr>
      <vt:lpstr>Insurance Costs </vt:lpstr>
      <vt:lpstr>Ending ‘Mom and Pop’ Governance</vt:lpstr>
      <vt:lpstr>Should Colleges Hold On to Art Collections?</vt:lpstr>
      <vt:lpstr>Real Estate</vt:lpstr>
      <vt:lpstr>Q&amp;A</vt:lpstr>
      <vt:lpstr>With Thanks ….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87</cp:revision>
  <dcterms:created xsi:type="dcterms:W3CDTF">2017-05-09T13:33:13Z</dcterms:created>
  <dcterms:modified xsi:type="dcterms:W3CDTF">2020-09-08T12:23:13Z</dcterms:modified>
</cp:coreProperties>
</file>