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257" r:id="rId3"/>
    <p:sldId id="272" r:id="rId4"/>
    <p:sldId id="273" r:id="rId5"/>
    <p:sldId id="274" r:id="rId6"/>
    <p:sldId id="275" r:id="rId7"/>
    <p:sldId id="276" r:id="rId8"/>
    <p:sldId id="286" r:id="rId9"/>
    <p:sldId id="287" r:id="rId10"/>
    <p:sldId id="277" r:id="rId11"/>
    <p:sldId id="278" r:id="rId12"/>
    <p:sldId id="279" r:id="rId13"/>
    <p:sldId id="280" r:id="rId14"/>
    <p:sldId id="281" r:id="rId15"/>
    <p:sldId id="282" r:id="rId16"/>
    <p:sldId id="283" r:id="rId17"/>
    <p:sldId id="284" r:id="rId18"/>
    <p:sldId id="285" r:id="rId19"/>
    <p:sldId id="288" r:id="rId20"/>
    <p:sldId id="289" r:id="rId21"/>
    <p:sldId id="290" r:id="rId22"/>
    <p:sldId id="291" r:id="rId23"/>
    <p:sldId id="292" r:id="rId24"/>
    <p:sldId id="270" r:id="rId25"/>
    <p:sldId id="27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Lederman" initials="D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8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FF95831-D4F0-45F0-8D6F-B3B094E34F89}" type="datetimeFigureOut">
              <a:rPr lang="en-US" altLang="en-US"/>
              <a:pPr/>
              <a:t>12/10/2018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D3A605-2A3C-4ABB-8B94-09BA6DBEB5FE}" type="slidenum">
              <a:rPr lang="en-US" altLang="en-US"/>
              <a:pPr/>
              <a:t>‹#›</a:t>
            </a:fld>
            <a:endParaRPr lang="en-US" altLang="en-US"/>
          </a:p>
        </p:txBody>
      </p:sp>
    </p:spTree>
    <p:extLst>
      <p:ext uri="{BB962C8B-B14F-4D97-AF65-F5344CB8AC3E}">
        <p14:creationId xmlns:p14="http://schemas.microsoft.com/office/powerpoint/2010/main" val="1415872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C1D878-88F3-4F73-BBEC-4A0743FD31FC}" type="datetimeFigureOut">
              <a:rPr lang="en-US" altLang="en-US"/>
              <a:pPr/>
              <a:t>12/10/2018</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8400C8-60EE-4331-8C35-B86CB286F615}" type="slidenum">
              <a:rPr lang="en-US" altLang="en-US"/>
              <a:pPr/>
              <a:t>‹#›</a:t>
            </a:fld>
            <a:endParaRPr lang="en-US" altLang="en-US"/>
          </a:p>
        </p:txBody>
      </p:sp>
    </p:spTree>
    <p:extLst>
      <p:ext uri="{BB962C8B-B14F-4D97-AF65-F5344CB8AC3E}">
        <p14:creationId xmlns:p14="http://schemas.microsoft.com/office/powerpoint/2010/main" val="10501748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544513" y="1081088"/>
            <a:ext cx="1731962" cy="9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187450"/>
            <a:ext cx="1536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0200" y="1109663"/>
            <a:ext cx="908050"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6570663" y="1109663"/>
            <a:ext cx="906462"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8" name="Rectangle 7"/>
          <p:cNvSpPr/>
          <p:nvPr/>
        </p:nvSpPr>
        <p:spPr>
          <a:xfrm>
            <a:off x="7710488" y="1111250"/>
            <a:ext cx="908050" cy="9064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1195388"/>
            <a:ext cx="7096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1195388"/>
            <a:ext cx="7159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1195388"/>
            <a:ext cx="7143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419060"/>
            <a:ext cx="7886700" cy="692219"/>
          </a:xfrm>
        </p:spPr>
        <p:txBody>
          <a:bodyPr anchor="b">
            <a:normAutofit/>
          </a:bodyPr>
          <a:lstStyle>
            <a:lvl1pPr algn="ctr">
              <a:defRPr sz="4000">
                <a:latin typeface="Roboto Slab Light" charset="0"/>
                <a:ea typeface="Roboto Slab Light" charset="0"/>
                <a:cs typeface="Roboto Slab Light" charset="0"/>
              </a:defRPr>
            </a:lvl1pPr>
          </a:lstStyle>
          <a:p>
            <a:r>
              <a:rPr lang="en-US"/>
              <a:t>Click to edit Master title style</a:t>
            </a:r>
            <a:endParaRPr lang="en-US" dirty="0"/>
          </a:p>
        </p:txBody>
      </p:sp>
      <p:sp>
        <p:nvSpPr>
          <p:cNvPr id="3" name="Subtitle 2"/>
          <p:cNvSpPr>
            <a:spLocks noGrp="1"/>
          </p:cNvSpPr>
          <p:nvPr>
            <p:ph type="subTitle" idx="1"/>
          </p:nvPr>
        </p:nvSpPr>
        <p:spPr>
          <a:xfrm>
            <a:off x="628650" y="4405933"/>
            <a:ext cx="7886700" cy="1655762"/>
          </a:xfrm>
        </p:spPr>
        <p:txBody>
          <a:bodyPr>
            <a:normAutofit/>
          </a:bodyPr>
          <a:lstStyle>
            <a:lvl1pPr marL="0" indent="0" algn="ctr">
              <a:buNone/>
              <a:defRPr sz="2000" b="0" i="0">
                <a:latin typeface="Roboto Light" charset="0"/>
                <a:ea typeface="Roboto Light" charset="0"/>
                <a:cs typeface="Robot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4"/>
          <p:cNvSpPr>
            <a:spLocks noGrp="1"/>
          </p:cNvSpPr>
          <p:nvPr>
            <p:ph type="ftr" sz="quarter" idx="10"/>
          </p:nvPr>
        </p:nvSpPr>
        <p:spPr/>
        <p:txBody>
          <a:bodyPr/>
          <a:lstStyle>
            <a:lvl1pPr>
              <a:defRPr>
                <a:solidFill>
                  <a:schemeClr val="bg1">
                    <a:lumMod val="65000"/>
                  </a:schemeClr>
                </a:solidFill>
              </a:defRPr>
            </a:lvl1pPr>
          </a:lstStyle>
          <a:p>
            <a:pPr>
              <a:defRPr/>
            </a:pPr>
            <a:endParaRPr lang="en-US"/>
          </a:p>
        </p:txBody>
      </p:sp>
    </p:spTree>
    <p:extLst>
      <p:ext uri="{BB962C8B-B14F-4D97-AF65-F5344CB8AC3E}">
        <p14:creationId xmlns:p14="http://schemas.microsoft.com/office/powerpoint/2010/main" val="30360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241DAF00-002B-4AD8-9639-A8AFC9A86FBD}" type="slidenum">
              <a:rPr lang="en-US" altLang="en-US" sz="1200">
                <a:solidFill>
                  <a:srgbClr val="A6A6A6"/>
                </a:solidFill>
              </a:rPr>
              <a:pPr algn="ctr" eaLnBrk="1" hangingPunct="1"/>
              <a:t>‹#›</a:t>
            </a:fld>
            <a:endParaRPr lang="en-US" altLang="en-US" sz="1200">
              <a:solidFill>
                <a:srgbClr val="A6A6A6"/>
              </a:solidFill>
            </a:endParaRPr>
          </a:p>
        </p:txBody>
      </p:sp>
      <p:sp>
        <p:nvSpPr>
          <p:cNvPr id="2"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3" name="Content Placeholder 2"/>
          <p:cNvSpPr>
            <a:spLocks noGrp="1"/>
          </p:cNvSpPr>
          <p:nvPr>
            <p:ph idx="1"/>
          </p:nvPr>
        </p:nvSpPr>
        <p:spPr>
          <a:xfrm>
            <a:off x="628650" y="1958010"/>
            <a:ext cx="7886700" cy="4084982"/>
          </a:xfrm>
        </p:spPr>
        <p:txBody>
          <a:bodyPr/>
          <a:lstStyle>
            <a:lvl1pPr>
              <a:defRPr b="0" i="0">
                <a:latin typeface="Roboto Regular"/>
                <a:ea typeface="Roboto Medium" charset="0"/>
                <a:cs typeface="Roboto Regular"/>
              </a:defRPr>
            </a:lvl1pPr>
            <a:lvl2pPr>
              <a:defRPr sz="2000" b="0" i="0">
                <a:latin typeface="Roboto Regular"/>
                <a:ea typeface="Roboto Medium" charset="0"/>
                <a:cs typeface="Roboto Regular"/>
              </a:defRPr>
            </a:lvl2pPr>
            <a:lvl3pPr>
              <a:defRPr sz="2000" b="0" i="0">
                <a:latin typeface="Roboto Regular"/>
                <a:ea typeface="Roboto Medium" charset="0"/>
                <a:cs typeface="Roboto Regular"/>
              </a:defRPr>
            </a:lvl3pPr>
            <a:lvl4pPr>
              <a:defRPr sz="2000" b="0" i="0">
                <a:latin typeface="Roboto Regular"/>
                <a:ea typeface="Roboto Medium" charset="0"/>
                <a:cs typeface="Roboto Regular"/>
              </a:defRPr>
            </a:lvl4pPr>
            <a:lvl5pPr>
              <a:defRPr sz="20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0156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132214D1-F091-4247-91D1-F6D965FFC9A3}"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sz="half" idx="1"/>
          </p:nvPr>
        </p:nvSpPr>
        <p:spPr>
          <a:xfrm>
            <a:off x="6286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6291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4813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D04BB98-AB85-47FF-9A0E-BEFF45E6100A}" type="slidenum">
              <a:rPr lang="en-US" altLang="en-US" sz="1200">
                <a:solidFill>
                  <a:srgbClr val="A6A6A6"/>
                </a:solidFill>
              </a:rPr>
              <a:pPr algn="ctr" eaLnBrk="1" hangingPunct="1"/>
              <a:t>‹#›</a:t>
            </a:fld>
            <a:endParaRPr lang="en-US" altLang="en-US" sz="1200">
              <a:solidFill>
                <a:srgbClr val="A6A6A6"/>
              </a:solidFill>
            </a:endParaRPr>
          </a:p>
        </p:txBody>
      </p:sp>
      <p:sp>
        <p:nvSpPr>
          <p:cNvPr id="3" name="Text Placeholder 2"/>
          <p:cNvSpPr>
            <a:spLocks noGrp="1"/>
          </p:cNvSpPr>
          <p:nvPr>
            <p:ph type="body" idx="1"/>
          </p:nvPr>
        </p:nvSpPr>
        <p:spPr>
          <a:xfrm>
            <a:off x="629842" y="2017643"/>
            <a:ext cx="3868340"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17031"/>
            <a:ext cx="3868340"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17643"/>
            <a:ext cx="3887391"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29150" y="2917031"/>
            <a:ext cx="3887391"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08775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9FE33B1-A9F0-4406-B133-6C9703E9914F}" type="slidenum">
              <a:rPr lang="en-US" altLang="en-US" sz="1200">
                <a:solidFill>
                  <a:srgbClr val="A6A6A6"/>
                </a:solidFill>
              </a:rPr>
              <a:pPr algn="ctr" eaLnBrk="1" hangingPunct="1"/>
              <a:t>‹#›</a:t>
            </a:fld>
            <a:endParaRPr lang="en-US" altLang="en-US" sz="1200">
              <a:solidFill>
                <a:srgbClr val="A6A6A6"/>
              </a:solidFill>
            </a:endParaRPr>
          </a:p>
        </p:txBody>
      </p:sp>
      <p:sp>
        <p:nvSpPr>
          <p:cNvPr id="5" name="Footer Placeholder 3"/>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77119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dirty="0"/>
              <a:t>Click to edit Master title style</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8A0CF78D-E9E1-4557-9E41-C0A1B8BB7223}"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idx="1"/>
          </p:nvPr>
        </p:nvSpPr>
        <p:spPr>
          <a:xfrm>
            <a:off x="3887391" y="1987826"/>
            <a:ext cx="4629150" cy="4045226"/>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87826"/>
            <a:ext cx="2949178" cy="4045226"/>
          </a:xfrm>
        </p:spPr>
        <p:txBody>
          <a:bodyPr/>
          <a:lstStyle>
            <a:lvl1pPr marL="0" indent="0">
              <a:buNone/>
              <a:defRPr sz="1600">
                <a:latin typeface="Roboto" charset="0"/>
                <a:ea typeface="Roboto" charset="0"/>
                <a:cs typeface="Robot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5"/>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47313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371133B-4911-469D-87A5-5B28965E2007}" type="slidenum">
              <a:rPr lang="en-US" altLang="en-US" sz="1200">
                <a:solidFill>
                  <a:srgbClr val="A6A6A6"/>
                </a:solidFill>
              </a:rPr>
              <a:pPr algn="ctr" eaLnBrk="1" hangingPunct="1"/>
              <a:t>‹#›</a:t>
            </a:fld>
            <a:endParaRPr lang="en-US" altLang="en-US" sz="1200">
              <a:solidFill>
                <a:srgbClr val="A6A6A6"/>
              </a:solidFill>
            </a:endParaRPr>
          </a:p>
        </p:txBody>
      </p:sp>
      <p:sp>
        <p:nvSpPr>
          <p:cNvPr id="3" name="Picture Placeholder 2"/>
          <p:cNvSpPr>
            <a:spLocks noGrp="1" noChangeAspect="1"/>
          </p:cNvSpPr>
          <p:nvPr>
            <p:ph type="pic" idx="1"/>
          </p:nvPr>
        </p:nvSpPr>
        <p:spPr>
          <a:xfrm>
            <a:off x="4621695" y="1958008"/>
            <a:ext cx="3894845" cy="4025349"/>
          </a:xfrm>
        </p:spPr>
        <p:txBody>
          <a:bodyPr rtlCol="0">
            <a:normAutofit/>
          </a:bodyPr>
          <a:lstStyle>
            <a:lvl1pPr marL="0" indent="0">
              <a:buNone/>
              <a:defRPr sz="3200">
                <a:latin typeface="Roboto" charset="0"/>
                <a:ea typeface="Roboto" charset="0"/>
                <a:cs typeface="Robot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Content Placeholder 2"/>
          <p:cNvSpPr>
            <a:spLocks noGrp="1"/>
          </p:cNvSpPr>
          <p:nvPr>
            <p:ph idx="13"/>
          </p:nvPr>
        </p:nvSpPr>
        <p:spPr>
          <a:xfrm>
            <a:off x="628650" y="1958008"/>
            <a:ext cx="3814141" cy="4025349"/>
          </a:xfrm>
        </p:spPr>
        <p:txBody>
          <a:bodyPr>
            <a:normAutofit/>
          </a:bodyPr>
          <a:lstStyle>
            <a:lvl1pPr>
              <a:defRPr sz="1800">
                <a:latin typeface="Roboto" charset="0"/>
                <a:ea typeface="Roboto" charset="0"/>
                <a:cs typeface="Roboto" charset="0"/>
              </a:defRPr>
            </a:lvl1pPr>
            <a:lvl2pPr>
              <a:defRPr sz="1800">
                <a:latin typeface="Roboto" charset="0"/>
                <a:ea typeface="Roboto" charset="0"/>
                <a:cs typeface="Roboto" charset="0"/>
              </a:defRPr>
            </a:lvl2pPr>
            <a:lvl3pPr>
              <a:defRPr sz="1800">
                <a:latin typeface="Roboto" charset="0"/>
                <a:ea typeface="Roboto" charset="0"/>
                <a:cs typeface="Roboto" charset="0"/>
              </a:defRPr>
            </a:lvl3pPr>
            <a:lvl4pPr>
              <a:defRPr sz="1800">
                <a:latin typeface="Roboto" charset="0"/>
                <a:ea typeface="Roboto" charset="0"/>
                <a:cs typeface="Roboto" charset="0"/>
              </a:defRPr>
            </a:lvl4pPr>
            <a:lvl5pPr>
              <a:defRPr sz="18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04822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170238"/>
            <a:ext cx="78867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3965575"/>
            <a:ext cx="78867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l" fontAlgn="auto">
              <a:spcBef>
                <a:spcPts val="0"/>
              </a:spcBef>
              <a:spcAft>
                <a:spcPts val="0"/>
              </a:spcAft>
              <a:defRPr sz="1100" b="0" i="0">
                <a:solidFill>
                  <a:schemeClr val="bg1">
                    <a:lumMod val="65000"/>
                  </a:schemeClr>
                </a:solidFill>
                <a:latin typeface="Roboto Regular"/>
                <a:ea typeface="+mn-ea"/>
                <a:cs typeface="Roboto Regular"/>
              </a:defRPr>
            </a:lvl1pPr>
          </a:lstStyle>
          <a:p>
            <a:pPr>
              <a:defRPr/>
            </a:pPr>
            <a:endParaRPr lang="en-US"/>
          </a:p>
        </p:txBody>
      </p:sp>
      <p:sp>
        <p:nvSpPr>
          <p:cNvPr id="6" name="Slide Number Placeholder 5"/>
          <p:cNvSpPr>
            <a:spLocks noGrp="1"/>
          </p:cNvSpPr>
          <p:nvPr>
            <p:ph type="sldNum" sz="quarter" idx="4"/>
          </p:nvPr>
        </p:nvSpPr>
        <p:spPr>
          <a:xfrm>
            <a:off x="8515350" y="6356350"/>
            <a:ext cx="62865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A6A6A6"/>
                </a:solidFill>
                <a:latin typeface="Roboto Regular" charset="0"/>
              </a:defRPr>
            </a:lvl1pPr>
          </a:lstStyle>
          <a:p>
            <a:fld id="{F92C3C43-6534-4BB7-BC4F-5F9DBA35E20A}" type="slidenum">
              <a:rPr lang="en-US" altLang="en-US"/>
              <a:pPr/>
              <a:t>‹#›</a:t>
            </a:fld>
            <a:endParaRPr lang="en-US" altLang="en-US"/>
          </a:p>
        </p:txBody>
      </p:sp>
      <p:sp>
        <p:nvSpPr>
          <p:cNvPr id="7" name="Rectangle 6"/>
          <p:cNvSpPr/>
          <p:nvPr/>
        </p:nvSpPr>
        <p:spPr>
          <a:xfrm>
            <a:off x="-7938" y="0"/>
            <a:ext cx="9159876" cy="1573213"/>
          </a:xfrm>
          <a:prstGeom prst="rect">
            <a:avLst/>
          </a:prstGeom>
          <a:solidFill>
            <a:srgbClr val="EE7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Roboto Medium"/>
          <a:ea typeface="MS PGothic" pitchFamily="34" charset="-128"/>
          <a:cs typeface="Roboto Medium"/>
        </a:defRPr>
      </a:lvl1pPr>
      <a:lvl2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Roboto Regular"/>
          <a:ea typeface="MS PGothic" pitchFamily="34" charset="-128"/>
          <a:cs typeface="Roboto Regular"/>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Roboto Regular"/>
          <a:ea typeface="MS PGothic" pitchFamily="34" charset="-128"/>
          <a:cs typeface="Roboto Regular"/>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Roboto Regular"/>
          <a:ea typeface="MS PGothic" pitchFamily="34" charset="-128"/>
          <a:cs typeface="Roboto Regular"/>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ick.seltzer@insidehighered.com" TargetMode="External"/><Relationship Id="rId2" Type="http://schemas.openxmlformats.org/officeDocument/2006/relationships/hyperlink" Target="mailto:scott.jaschik@insidehighere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628650" y="3419475"/>
            <a:ext cx="7886700" cy="692150"/>
          </a:xfrm>
        </p:spPr>
        <p:txBody>
          <a:bodyPr>
            <a:normAutofit fontScale="90000"/>
          </a:bodyPr>
          <a:lstStyle/>
          <a:p>
            <a:r>
              <a:rPr lang="en-US" dirty="0"/>
              <a:t>Meeting the Challenges</a:t>
            </a:r>
            <a:br>
              <a:rPr lang="en-US" dirty="0"/>
            </a:br>
            <a:r>
              <a:rPr lang="en-US" dirty="0"/>
              <a:t>of Today’s Endowment Strategies </a:t>
            </a:r>
            <a:endParaRPr lang="en-US" altLang="en-US" dirty="0">
              <a:ea typeface="MS PGothic" pitchFamily="34" charset="-128"/>
            </a:endParaRPr>
          </a:p>
        </p:txBody>
      </p:sp>
      <p:sp>
        <p:nvSpPr>
          <p:cNvPr id="11266" name="Subtitle 2"/>
          <p:cNvSpPr>
            <a:spLocks noGrp="1"/>
          </p:cNvSpPr>
          <p:nvPr>
            <p:ph type="subTitle" idx="1"/>
          </p:nvPr>
        </p:nvSpPr>
        <p:spPr>
          <a:xfrm>
            <a:off x="628650" y="4405313"/>
            <a:ext cx="7886700" cy="1655762"/>
          </a:xfrm>
        </p:spPr>
        <p:txBody>
          <a:bodyPr/>
          <a:lstStyle/>
          <a:p>
            <a:pPr eaLnBrk="1" hangingPunct="1"/>
            <a:r>
              <a:rPr lang="en-US" altLang="en-US" dirty="0">
                <a:ea typeface="MS PGothic" pitchFamily="34" charset="-128"/>
              </a:rPr>
              <a:t>An </a:t>
            </a:r>
            <a:r>
              <a:rPr lang="en-US" altLang="en-US" i="1" dirty="0">
                <a:ea typeface="MS PGothic" pitchFamily="34" charset="-128"/>
              </a:rPr>
              <a:t>Inside Higher Ed </a:t>
            </a:r>
            <a:r>
              <a:rPr lang="en-US" altLang="en-US" dirty="0">
                <a:ea typeface="MS PGothic" pitchFamily="34" charset="-128"/>
              </a:rPr>
              <a:t>webcast</a:t>
            </a:r>
          </a:p>
          <a:p>
            <a:pPr eaLnBrk="1" hangingPunct="1"/>
            <a:r>
              <a:rPr lang="en-US" altLang="en-US" dirty="0">
                <a:ea typeface="MS PGothic" pitchFamily="34" charset="-128"/>
              </a:rPr>
              <a:t>Monday, December 10</a:t>
            </a:r>
          </a:p>
          <a:p>
            <a:pPr eaLnBrk="1" hangingPunct="1"/>
            <a:r>
              <a:rPr lang="en-US" altLang="en-US" dirty="0">
                <a:ea typeface="MS PGothic" pitchFamily="34" charset="-128"/>
              </a:rPr>
              <a:t>2 p.m. Eastern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Yale’s Wins and Harvard’s Losses</a:t>
            </a:r>
            <a:br>
              <a:rPr lang="en-US" dirty="0"/>
            </a:br>
            <a:r>
              <a:rPr lang="en-US" dirty="0"/>
              <a:t>(Small Gains = Losses)</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360" y="2115880"/>
            <a:ext cx="2460733" cy="292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392" y="3519377"/>
            <a:ext cx="2350847" cy="21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91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Small Endowments Sometimes Outperform the Big Names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195322"/>
            <a:ext cx="7886700" cy="361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16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 Gold</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i="1" dirty="0"/>
              <a:t>                                                                                                                                                    --Getty Images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539" y="1791143"/>
            <a:ext cx="42481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0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Worry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i="1" dirty="0"/>
              <a:t>                                                                                                                                                 --Getty Images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25" y="1958010"/>
            <a:ext cx="4822419" cy="351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01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Rates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i="1" dirty="0"/>
              <a:t>                                                                                                                                                                                      --</a:t>
            </a:r>
            <a:r>
              <a:rPr lang="en-US" sz="1200" i="1" dirty="0" err="1"/>
              <a:t>iStock</a:t>
            </a:r>
            <a:endParaRPr lang="en-US" sz="1200" i="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71524"/>
            <a:ext cx="7464056" cy="372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50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Contrarian Argument Against </a:t>
            </a:r>
            <a:br>
              <a:rPr lang="en-US" dirty="0"/>
            </a:br>
            <a:r>
              <a:rPr lang="en-US" dirty="0"/>
              <a:t>Building Up Endowments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2316" y="1957388"/>
            <a:ext cx="2739368"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64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Ethical Debates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174" y="1998921"/>
            <a:ext cx="2257368" cy="352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552" y="2573079"/>
            <a:ext cx="2850415" cy="220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17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Pundits Eye Endowments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019226"/>
            <a:ext cx="7886700" cy="396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44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Endowment Tax: </a:t>
            </a:r>
            <a:br>
              <a:rPr lang="en-US" dirty="0"/>
            </a:br>
            <a:r>
              <a:rPr lang="en-US" dirty="0"/>
              <a:t>The Grassley Questions and Impact</a:t>
            </a:r>
          </a:p>
        </p:txBody>
      </p:sp>
      <p:sp>
        <p:nvSpPr>
          <p:cNvPr id="3" name="Content Placeholder 2"/>
          <p:cNvSpPr>
            <a:spLocks noGrp="1"/>
          </p:cNvSpPr>
          <p:nvPr>
            <p:ph idx="1"/>
          </p:nvPr>
        </p:nvSpPr>
        <p:spPr/>
        <p:txBody>
          <a:bodyPr/>
          <a:lstStyle/>
          <a:p>
            <a:r>
              <a:rPr lang="en-US" dirty="0"/>
              <a:t>Some of the wealthiest colleges and universities upped spending on student aid.</a:t>
            </a:r>
          </a:p>
          <a:p>
            <a:r>
              <a:rPr lang="en-US" dirty="0"/>
              <a:t>Stock market crash hit wealthy universities hard and shifted discussion.</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976" y="3444228"/>
            <a:ext cx="1747136" cy="218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63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Reed Proposals</a:t>
            </a:r>
          </a:p>
        </p:txBody>
      </p:sp>
      <p:sp>
        <p:nvSpPr>
          <p:cNvPr id="3" name="Content Placeholder 2"/>
          <p:cNvSpPr>
            <a:spLocks noGrp="1"/>
          </p:cNvSpPr>
          <p:nvPr>
            <p:ph idx="1"/>
          </p:nvPr>
        </p:nvSpPr>
        <p:spPr/>
        <p:txBody>
          <a:bodyPr/>
          <a:lstStyle/>
          <a:p>
            <a:r>
              <a:rPr lang="en-US" sz="2000" dirty="0"/>
              <a:t>Require colleges with endowments &gt; $1 billion to using at least 25 percent of gains "to reduce the costs of attendance for students from middle- and working-class families." Those that fail to do so would face taxes on earnings.</a:t>
            </a:r>
          </a:p>
          <a:p>
            <a:r>
              <a:rPr lang="en-US" sz="2000" dirty="0"/>
              <a:t>Require colleges to report more information -- and make it easier to find -- about benefits provided to senior officials.</a:t>
            </a:r>
          </a:p>
          <a:p>
            <a:r>
              <a:rPr lang="en-US" sz="2000" dirty="0"/>
              <a:t>Require colleges to submit plans to assure that tuition increases at less than the rate of inflation. Rewards and penalties would be established for those that succeed or fail at their plans.</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146" y="4517915"/>
            <a:ext cx="8588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71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r>
              <a:rPr lang="en-US" dirty="0"/>
              <a:t>Scott Jaschik, editor, </a:t>
            </a:r>
            <a:r>
              <a:rPr lang="en-US" i="1" dirty="0"/>
              <a:t>Inside Higher Ed </a:t>
            </a:r>
            <a:r>
              <a:rPr lang="en-US" dirty="0">
                <a:hlinkClick r:id="rId2"/>
              </a:rPr>
              <a:t>scott.jaschik@insidehighered.com</a:t>
            </a:r>
            <a:endParaRPr lang="en-US" dirty="0"/>
          </a:p>
          <a:p>
            <a:r>
              <a:rPr lang="en-US" dirty="0"/>
              <a:t>Rick Seltzer, reporter, </a:t>
            </a:r>
            <a:r>
              <a:rPr lang="en-US" i="1" dirty="0"/>
              <a:t>Inside Higher Ed </a:t>
            </a:r>
            <a:r>
              <a:rPr lang="en-US" dirty="0">
                <a:hlinkClick r:id="rId3"/>
              </a:rPr>
              <a:t>rick.seltzer@insidehighered.com</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66527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Lazy Rivers, Relevant or Not</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6852" y="1958163"/>
            <a:ext cx="5450296" cy="40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04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Version of Tax Bill</a:t>
            </a:r>
          </a:p>
        </p:txBody>
      </p:sp>
      <p:sp>
        <p:nvSpPr>
          <p:cNvPr id="3" name="Content Placeholder 2"/>
          <p:cNvSpPr>
            <a:spLocks noGrp="1"/>
          </p:cNvSpPr>
          <p:nvPr>
            <p:ph idx="1"/>
          </p:nvPr>
        </p:nvSpPr>
        <p:spPr/>
        <p:txBody>
          <a:bodyPr/>
          <a:lstStyle/>
          <a:p>
            <a:r>
              <a:rPr lang="en-US" dirty="0"/>
              <a:t>1.4 percent excise tax on net investment income at an estimated several dozen private colleges and universities. </a:t>
            </a:r>
          </a:p>
          <a:p>
            <a:r>
              <a:rPr lang="en-US" dirty="0"/>
              <a:t>The tax will apply to institutions with at least 500 students and net assets of $500,000 per student. </a:t>
            </a:r>
          </a:p>
          <a:p>
            <a:r>
              <a:rPr lang="en-US" dirty="0"/>
              <a:t>Waiting for regulations.</a:t>
            </a:r>
          </a:p>
          <a:p>
            <a:pPr marL="0" indent="0">
              <a:buNone/>
            </a:pPr>
            <a:endParaRPr lang="en-US" dirty="0"/>
          </a:p>
        </p:txBody>
      </p:sp>
    </p:spTree>
    <p:extLst>
      <p:ext uri="{BB962C8B-B14F-4D97-AF65-F5344CB8AC3E}">
        <p14:creationId xmlns:p14="http://schemas.microsoft.com/office/powerpoint/2010/main" val="114317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 If Law Stands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85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 Spreads</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3189007"/>
            <a:ext cx="7886700" cy="162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026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3" name="Content Placeholder 2"/>
          <p:cNvSpPr>
            <a:spLocks noGrp="1"/>
          </p:cNvSpPr>
          <p:nvPr>
            <p:ph idx="1"/>
          </p:nvPr>
        </p:nvSpPr>
        <p:spPr/>
        <p:txBody>
          <a:bodyPr/>
          <a:lstStyle/>
          <a:p>
            <a:r>
              <a:rPr lang="en-US" dirty="0"/>
              <a:t>Your questions</a:t>
            </a:r>
          </a:p>
          <a:p>
            <a:r>
              <a:rPr lang="en-US" dirty="0"/>
              <a:t>Ideas for coverage</a:t>
            </a:r>
          </a:p>
        </p:txBody>
      </p:sp>
    </p:spTree>
    <p:extLst>
      <p:ext uri="{BB962C8B-B14F-4D97-AF65-F5344CB8AC3E}">
        <p14:creationId xmlns:p14="http://schemas.microsoft.com/office/powerpoint/2010/main" val="423201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With Thanks …</a:t>
            </a:r>
          </a:p>
        </p:txBody>
      </p:sp>
      <p:pic>
        <p:nvPicPr>
          <p:cNvPr id="5" name="Picture 4">
            <a:extLst>
              <a:ext uri="{FF2B5EF4-FFF2-40B4-BE49-F238E27FC236}">
                <a16:creationId xmlns:a16="http://schemas.microsoft.com/office/drawing/2014/main" id="{60999AD1-5DFA-4136-BE07-01F84E7F1F81}"/>
              </a:ext>
            </a:extLst>
          </p:cNvPr>
          <p:cNvPicPr>
            <a:picLocks noChangeAspect="1"/>
          </p:cNvPicPr>
          <p:nvPr/>
        </p:nvPicPr>
        <p:blipFill>
          <a:blip r:embed="rId2"/>
          <a:stretch>
            <a:fillRect/>
          </a:stretch>
        </p:blipFill>
        <p:spPr>
          <a:xfrm>
            <a:off x="1383464" y="2190838"/>
            <a:ext cx="6377072" cy="3492208"/>
          </a:xfrm>
          <a:prstGeom prst="rect">
            <a:avLst/>
          </a:prstGeom>
        </p:spPr>
      </p:pic>
    </p:spTree>
    <p:extLst>
      <p:ext uri="{BB962C8B-B14F-4D97-AF65-F5344CB8AC3E}">
        <p14:creationId xmlns:p14="http://schemas.microsoft.com/office/powerpoint/2010/main" val="273442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Broader Economic Context</a:t>
            </a:r>
          </a:p>
        </p:txBody>
      </p:sp>
      <p:sp>
        <p:nvSpPr>
          <p:cNvPr id="3" name="Content Placeholder 2"/>
          <p:cNvSpPr>
            <a:spLocks noGrp="1"/>
          </p:cNvSpPr>
          <p:nvPr>
            <p:ph idx="1"/>
          </p:nvPr>
        </p:nvSpPr>
        <p:spPr>
          <a:xfrm>
            <a:off x="628650" y="1958010"/>
            <a:ext cx="7886700" cy="4084982"/>
          </a:xfrm>
        </p:spPr>
        <p:txBody>
          <a:bodyPr/>
          <a:lstStyle/>
          <a:p>
            <a:r>
              <a:rPr lang="en-US" dirty="0"/>
              <a:t>Most public colleges and universities face limited growth (if any) in state appropriations.</a:t>
            </a:r>
          </a:p>
          <a:p>
            <a:r>
              <a:rPr lang="en-US" dirty="0"/>
              <a:t>Most private colleges have difficulty attracting students who have ability/will to pay full costs.</a:t>
            </a:r>
          </a:p>
          <a:p>
            <a:r>
              <a:rPr lang="en-US" dirty="0"/>
              <a:t>Demographic shifts will decrease number of potential students for most colleges</a:t>
            </a:r>
          </a:p>
        </p:txBody>
      </p:sp>
    </p:spTree>
    <p:extLst>
      <p:ext uri="{BB962C8B-B14F-4D97-AF65-F5344CB8AC3E}">
        <p14:creationId xmlns:p14="http://schemas.microsoft.com/office/powerpoint/2010/main" val="33057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Broader Endowment Context</a:t>
            </a:r>
          </a:p>
        </p:txBody>
      </p:sp>
      <p:sp>
        <p:nvSpPr>
          <p:cNvPr id="3" name="Content Placeholder 2"/>
          <p:cNvSpPr>
            <a:spLocks noGrp="1"/>
          </p:cNvSpPr>
          <p:nvPr>
            <p:ph idx="1"/>
          </p:nvPr>
        </p:nvSpPr>
        <p:spPr/>
        <p:txBody>
          <a:bodyPr/>
          <a:lstStyle/>
          <a:p>
            <a:r>
              <a:rPr lang="en-US" dirty="0"/>
              <a:t>Wide variation among colleges (from under $100,000 to nearly $40 billion)</a:t>
            </a:r>
          </a:p>
          <a:p>
            <a:r>
              <a:rPr lang="en-US" dirty="0"/>
              <a:t>Wide variation in importance to budget</a:t>
            </a:r>
          </a:p>
          <a:p>
            <a:r>
              <a:rPr lang="en-US" dirty="0"/>
              <a:t>Wide variation in risk tolerance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5772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Average Returns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8667" y="1957388"/>
            <a:ext cx="5626666"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37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Wealthy Get Wealthier</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1400" i="1" dirty="0"/>
              <a:t>--NACUBO / </a:t>
            </a:r>
            <a:r>
              <a:rPr lang="en-US" sz="1400" i="1" dirty="0" err="1"/>
              <a:t>CommonFund</a:t>
            </a:r>
            <a:endParaRPr lang="en-US" sz="1400" i="1" dirty="0"/>
          </a:p>
        </p:txBody>
      </p:sp>
      <p:graphicFrame>
        <p:nvGraphicFramePr>
          <p:cNvPr id="4" name="Table 3"/>
          <p:cNvGraphicFramePr>
            <a:graphicFrameLocks noGrp="1"/>
          </p:cNvGraphicFramePr>
          <p:nvPr>
            <p:extLst>
              <p:ext uri="{D42A27DB-BD31-4B8C-83A1-F6EECF244321}">
                <p14:modId xmlns:p14="http://schemas.microsoft.com/office/powerpoint/2010/main" val="1852281030"/>
              </p:ext>
            </p:extLst>
          </p:nvPr>
        </p:nvGraphicFramePr>
        <p:xfrm>
          <a:off x="1597096" y="2411228"/>
          <a:ext cx="6918254" cy="3200400"/>
        </p:xfrm>
        <a:graphic>
          <a:graphicData uri="http://schemas.openxmlformats.org/drawingml/2006/table">
            <a:tbl>
              <a:tblPr firstRow="1" bandRow="1">
                <a:tableStyleId>{5C22544A-7EE6-4342-B048-85BDC9FD1C3A}</a:tableStyleId>
              </a:tblPr>
              <a:tblGrid>
                <a:gridCol w="933453">
                  <a:extLst>
                    <a:ext uri="{9D8B030D-6E8A-4147-A177-3AD203B41FA5}">
                      <a16:colId xmlns:a16="http://schemas.microsoft.com/office/drawing/2014/main" val="20000"/>
                    </a:ext>
                  </a:extLst>
                </a:gridCol>
                <a:gridCol w="1350335">
                  <a:extLst>
                    <a:ext uri="{9D8B030D-6E8A-4147-A177-3AD203B41FA5}">
                      <a16:colId xmlns:a16="http://schemas.microsoft.com/office/drawing/2014/main" val="20001"/>
                    </a:ext>
                  </a:extLst>
                </a:gridCol>
                <a:gridCol w="874085">
                  <a:extLst>
                    <a:ext uri="{9D8B030D-6E8A-4147-A177-3AD203B41FA5}">
                      <a16:colId xmlns:a16="http://schemas.microsoft.com/office/drawing/2014/main" val="20002"/>
                    </a:ext>
                  </a:extLst>
                </a:gridCol>
                <a:gridCol w="965347">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gridCol w="945475">
                  <a:extLst>
                    <a:ext uri="{9D8B030D-6E8A-4147-A177-3AD203B41FA5}">
                      <a16:colId xmlns:a16="http://schemas.microsoft.com/office/drawing/2014/main" val="20005"/>
                    </a:ext>
                  </a:extLst>
                </a:gridCol>
                <a:gridCol w="988322">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Endowment  over $1B</a:t>
                      </a:r>
                    </a:p>
                  </a:txBody>
                  <a:tcPr/>
                </a:tc>
                <a:tc>
                  <a:txBody>
                    <a:bodyPr/>
                    <a:lstStyle/>
                    <a:p>
                      <a:r>
                        <a:rPr lang="en-US" dirty="0"/>
                        <a:t>$501M-$1B</a:t>
                      </a:r>
                    </a:p>
                  </a:txBody>
                  <a:tcPr/>
                </a:tc>
                <a:tc>
                  <a:txBody>
                    <a:bodyPr/>
                    <a:lstStyle/>
                    <a:p>
                      <a:r>
                        <a:rPr lang="en-US" dirty="0"/>
                        <a:t>$101M-</a:t>
                      </a:r>
                      <a:r>
                        <a:rPr lang="en-US" baseline="0" dirty="0"/>
                        <a:t> $500M</a:t>
                      </a:r>
                      <a:endParaRPr lang="en-US" dirty="0"/>
                    </a:p>
                  </a:txBody>
                  <a:tcPr/>
                </a:tc>
                <a:tc>
                  <a:txBody>
                    <a:bodyPr/>
                    <a:lstStyle/>
                    <a:p>
                      <a:r>
                        <a:rPr lang="en-US" dirty="0"/>
                        <a:t>$51M-$100M</a:t>
                      </a:r>
                    </a:p>
                  </a:txBody>
                  <a:tcPr/>
                </a:tc>
                <a:tc>
                  <a:txBody>
                    <a:bodyPr/>
                    <a:lstStyle/>
                    <a:p>
                      <a:r>
                        <a:rPr lang="en-US" dirty="0"/>
                        <a:t>$25M-$50M</a:t>
                      </a:r>
                    </a:p>
                  </a:txBody>
                  <a:tcPr/>
                </a:tc>
                <a:tc>
                  <a:txBody>
                    <a:bodyPr/>
                    <a:lstStyle/>
                    <a:p>
                      <a:r>
                        <a:rPr lang="en-US"/>
                        <a:t>Under $25M</a:t>
                      </a:r>
                    </a:p>
                  </a:txBody>
                  <a:tcPr/>
                </a:tc>
                <a:extLst>
                  <a:ext uri="{0D108BD9-81ED-4DB2-BD59-A6C34878D82A}">
                    <a16:rowId xmlns:a16="http://schemas.microsoft.com/office/drawing/2014/main" val="10000"/>
                  </a:ext>
                </a:extLst>
              </a:tr>
              <a:tr h="370840">
                <a:tc>
                  <a:txBody>
                    <a:bodyPr/>
                    <a:lstStyle/>
                    <a:p>
                      <a:r>
                        <a:rPr lang="en-US" dirty="0"/>
                        <a:t>1-year return</a:t>
                      </a:r>
                    </a:p>
                  </a:txBody>
                  <a:tcPr/>
                </a:tc>
                <a:tc>
                  <a:txBody>
                    <a:bodyPr/>
                    <a:lstStyle/>
                    <a:p>
                      <a:r>
                        <a:rPr lang="en-US" dirty="0"/>
                        <a:t>12.9%</a:t>
                      </a:r>
                    </a:p>
                  </a:txBody>
                  <a:tcPr/>
                </a:tc>
                <a:tc>
                  <a:txBody>
                    <a:bodyPr/>
                    <a:lstStyle/>
                    <a:p>
                      <a:r>
                        <a:rPr lang="en-US" dirty="0"/>
                        <a:t>12.7%</a:t>
                      </a:r>
                    </a:p>
                  </a:txBody>
                  <a:tcPr/>
                </a:tc>
                <a:tc>
                  <a:txBody>
                    <a:bodyPr/>
                    <a:lstStyle/>
                    <a:p>
                      <a:r>
                        <a:rPr lang="en-US" dirty="0"/>
                        <a:t>12.5%</a:t>
                      </a:r>
                    </a:p>
                  </a:txBody>
                  <a:tcPr/>
                </a:tc>
                <a:tc>
                  <a:txBody>
                    <a:bodyPr/>
                    <a:lstStyle/>
                    <a:p>
                      <a:r>
                        <a:rPr lang="en-US" dirty="0"/>
                        <a:t>11.9%</a:t>
                      </a:r>
                    </a:p>
                  </a:txBody>
                  <a:tcPr/>
                </a:tc>
                <a:tc>
                  <a:txBody>
                    <a:bodyPr/>
                    <a:lstStyle/>
                    <a:p>
                      <a:r>
                        <a:rPr lang="en-US" dirty="0"/>
                        <a:t>11.7%</a:t>
                      </a:r>
                    </a:p>
                  </a:txBody>
                  <a:tcPr/>
                </a:tc>
                <a:tc>
                  <a:txBody>
                    <a:bodyPr/>
                    <a:lstStyle/>
                    <a:p>
                      <a:r>
                        <a:rPr lang="en-US" dirty="0"/>
                        <a:t>11.6%</a:t>
                      </a:r>
                    </a:p>
                  </a:txBody>
                  <a:tcPr/>
                </a:tc>
                <a:extLst>
                  <a:ext uri="{0D108BD9-81ED-4DB2-BD59-A6C34878D82A}">
                    <a16:rowId xmlns:a16="http://schemas.microsoft.com/office/drawing/2014/main" val="10001"/>
                  </a:ext>
                </a:extLst>
              </a:tr>
              <a:tr h="370840">
                <a:tc>
                  <a:txBody>
                    <a:bodyPr/>
                    <a:lstStyle/>
                    <a:p>
                      <a:r>
                        <a:rPr lang="en-US" dirty="0"/>
                        <a:t>3-year return</a:t>
                      </a:r>
                    </a:p>
                  </a:txBody>
                  <a:tcPr/>
                </a:tc>
                <a:tc>
                  <a:txBody>
                    <a:bodyPr/>
                    <a:lstStyle/>
                    <a:p>
                      <a:r>
                        <a:rPr lang="en-US" dirty="0"/>
                        <a:t>5.0%</a:t>
                      </a:r>
                    </a:p>
                  </a:txBody>
                  <a:tcPr/>
                </a:tc>
                <a:tc>
                  <a:txBody>
                    <a:bodyPr/>
                    <a:lstStyle/>
                    <a:p>
                      <a:r>
                        <a:rPr lang="en-US" dirty="0"/>
                        <a:t>4.2%</a:t>
                      </a:r>
                    </a:p>
                  </a:txBody>
                  <a:tcPr/>
                </a:tc>
                <a:tc>
                  <a:txBody>
                    <a:bodyPr/>
                    <a:lstStyle/>
                    <a:p>
                      <a:r>
                        <a:rPr lang="en-US" dirty="0"/>
                        <a:t>5.1%</a:t>
                      </a:r>
                    </a:p>
                  </a:txBody>
                  <a:tcPr/>
                </a:tc>
                <a:tc>
                  <a:txBody>
                    <a:bodyPr/>
                    <a:lstStyle/>
                    <a:p>
                      <a:r>
                        <a:rPr lang="en-US" dirty="0"/>
                        <a:t>3.9%</a:t>
                      </a:r>
                    </a:p>
                  </a:txBody>
                  <a:tcPr/>
                </a:tc>
                <a:tc>
                  <a:txBody>
                    <a:bodyPr/>
                    <a:lstStyle/>
                    <a:p>
                      <a:r>
                        <a:rPr lang="en-US" dirty="0"/>
                        <a:t>4.0%</a:t>
                      </a:r>
                    </a:p>
                  </a:txBody>
                  <a:tcPr/>
                </a:tc>
                <a:tc>
                  <a:txBody>
                    <a:bodyPr/>
                    <a:lstStyle/>
                    <a:p>
                      <a:r>
                        <a:rPr lang="en-US" dirty="0"/>
                        <a:t>4.7%</a:t>
                      </a:r>
                    </a:p>
                  </a:txBody>
                  <a:tcPr/>
                </a:tc>
                <a:extLst>
                  <a:ext uri="{0D108BD9-81ED-4DB2-BD59-A6C34878D82A}">
                    <a16:rowId xmlns:a16="http://schemas.microsoft.com/office/drawing/2014/main" val="10002"/>
                  </a:ext>
                </a:extLst>
              </a:tr>
              <a:tr h="370840">
                <a:tc>
                  <a:txBody>
                    <a:bodyPr/>
                    <a:lstStyle/>
                    <a:p>
                      <a:r>
                        <a:rPr lang="en-US" dirty="0"/>
                        <a:t>5-year return</a:t>
                      </a:r>
                    </a:p>
                  </a:txBody>
                  <a:tcPr/>
                </a:tc>
                <a:tc>
                  <a:txBody>
                    <a:bodyPr/>
                    <a:lstStyle/>
                    <a:p>
                      <a:r>
                        <a:rPr lang="en-US" dirty="0"/>
                        <a:t>8.6%</a:t>
                      </a:r>
                    </a:p>
                  </a:txBody>
                  <a:tcPr/>
                </a:tc>
                <a:tc>
                  <a:txBody>
                    <a:bodyPr/>
                    <a:lstStyle/>
                    <a:p>
                      <a:r>
                        <a:rPr lang="en-US" dirty="0"/>
                        <a:t>8.1%</a:t>
                      </a:r>
                    </a:p>
                  </a:txBody>
                  <a:tcPr/>
                </a:tc>
                <a:tc>
                  <a:txBody>
                    <a:bodyPr/>
                    <a:lstStyle/>
                    <a:p>
                      <a:r>
                        <a:rPr lang="en-US" dirty="0"/>
                        <a:t>7.8%</a:t>
                      </a:r>
                    </a:p>
                  </a:txBody>
                  <a:tcPr/>
                </a:tc>
                <a:tc>
                  <a:txBody>
                    <a:bodyPr/>
                    <a:lstStyle/>
                    <a:p>
                      <a:r>
                        <a:rPr lang="en-US" dirty="0"/>
                        <a:t>7.7%</a:t>
                      </a:r>
                    </a:p>
                  </a:txBody>
                  <a:tcPr/>
                </a:tc>
                <a:tc>
                  <a:txBody>
                    <a:bodyPr/>
                    <a:lstStyle/>
                    <a:p>
                      <a:r>
                        <a:rPr lang="en-US" dirty="0"/>
                        <a:t>7.7%</a:t>
                      </a:r>
                    </a:p>
                  </a:txBody>
                  <a:tcPr/>
                </a:tc>
                <a:tc>
                  <a:txBody>
                    <a:bodyPr/>
                    <a:lstStyle/>
                    <a:p>
                      <a:r>
                        <a:rPr lang="en-US" dirty="0"/>
                        <a:t>8.1%</a:t>
                      </a:r>
                    </a:p>
                  </a:txBody>
                  <a:tcPr/>
                </a:tc>
                <a:extLst>
                  <a:ext uri="{0D108BD9-81ED-4DB2-BD59-A6C34878D82A}">
                    <a16:rowId xmlns:a16="http://schemas.microsoft.com/office/drawing/2014/main" val="10003"/>
                  </a:ext>
                </a:extLst>
              </a:tr>
              <a:tr h="370840">
                <a:tc>
                  <a:txBody>
                    <a:bodyPr/>
                    <a:lstStyle/>
                    <a:p>
                      <a:r>
                        <a:rPr lang="en-US" dirty="0"/>
                        <a:t>10-year return</a:t>
                      </a:r>
                    </a:p>
                  </a:txBody>
                  <a:tcPr/>
                </a:tc>
                <a:tc>
                  <a:txBody>
                    <a:bodyPr/>
                    <a:lstStyle/>
                    <a:p>
                      <a:r>
                        <a:rPr lang="en-US" dirty="0"/>
                        <a:t>5.0%</a:t>
                      </a:r>
                    </a:p>
                  </a:txBody>
                  <a:tcPr/>
                </a:tc>
                <a:tc>
                  <a:txBody>
                    <a:bodyPr/>
                    <a:lstStyle/>
                    <a:p>
                      <a:r>
                        <a:rPr lang="en-US" dirty="0"/>
                        <a:t>4.6%</a:t>
                      </a:r>
                    </a:p>
                  </a:txBody>
                  <a:tcPr/>
                </a:tc>
                <a:tc>
                  <a:txBody>
                    <a:bodyPr/>
                    <a:lstStyle/>
                    <a:p>
                      <a:r>
                        <a:rPr lang="en-US" dirty="0"/>
                        <a:t>4.4%</a:t>
                      </a:r>
                    </a:p>
                  </a:txBody>
                  <a:tcPr/>
                </a:tc>
                <a:tc>
                  <a:txBody>
                    <a:bodyPr/>
                    <a:lstStyle/>
                    <a:p>
                      <a:r>
                        <a:rPr lang="en-US" dirty="0"/>
                        <a:t>4.4%</a:t>
                      </a:r>
                    </a:p>
                  </a:txBody>
                  <a:tcPr/>
                </a:tc>
                <a:tc>
                  <a:txBody>
                    <a:bodyPr/>
                    <a:lstStyle/>
                    <a:p>
                      <a:r>
                        <a:rPr lang="en-US" dirty="0"/>
                        <a:t>4.5%</a:t>
                      </a:r>
                    </a:p>
                  </a:txBody>
                  <a:tcPr/>
                </a:tc>
                <a:tc>
                  <a:txBody>
                    <a:bodyPr/>
                    <a:lstStyle/>
                    <a:p>
                      <a:r>
                        <a:rPr lang="en-US" dirty="0"/>
                        <a:t>5.0%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204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Top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1200" i="1" dirty="0"/>
              <a:t>--NACUBO / </a:t>
            </a:r>
            <a:r>
              <a:rPr lang="en-US" sz="1200" i="1" dirty="0" err="1"/>
              <a:t>CommonFund</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15338554"/>
              </p:ext>
            </p:extLst>
          </p:nvPr>
        </p:nvGraphicFramePr>
        <p:xfrm>
          <a:off x="1194391" y="2343298"/>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University</a:t>
                      </a:r>
                    </a:p>
                  </a:txBody>
                  <a:tcPr/>
                </a:tc>
                <a:tc>
                  <a:txBody>
                    <a:bodyPr/>
                    <a:lstStyle/>
                    <a:p>
                      <a:r>
                        <a:rPr lang="en-US" dirty="0"/>
                        <a:t>End of 2017 Value</a:t>
                      </a:r>
                    </a:p>
                  </a:txBody>
                  <a:tcPr/>
                </a:tc>
                <a:tc>
                  <a:txBody>
                    <a:bodyPr/>
                    <a:lstStyle/>
                    <a:p>
                      <a:r>
                        <a:rPr lang="en-US" dirty="0"/>
                        <a:t>1-Year</a:t>
                      </a:r>
                      <a:r>
                        <a:rPr lang="en-US" baseline="0" dirty="0"/>
                        <a:t> Change</a:t>
                      </a:r>
                      <a:endParaRPr lang="en-US" dirty="0"/>
                    </a:p>
                  </a:txBody>
                  <a:tcPr/>
                </a:tc>
                <a:extLst>
                  <a:ext uri="{0D108BD9-81ED-4DB2-BD59-A6C34878D82A}">
                    <a16:rowId xmlns:a16="http://schemas.microsoft.com/office/drawing/2014/main" val="10000"/>
                  </a:ext>
                </a:extLst>
              </a:tr>
              <a:tr h="370840">
                <a:tc>
                  <a:txBody>
                    <a:bodyPr/>
                    <a:lstStyle/>
                    <a:p>
                      <a:r>
                        <a:rPr lang="en-US" dirty="0"/>
                        <a:t>Harvard</a:t>
                      </a:r>
                    </a:p>
                  </a:txBody>
                  <a:tcPr/>
                </a:tc>
                <a:tc>
                  <a:txBody>
                    <a:bodyPr/>
                    <a:lstStyle/>
                    <a:p>
                      <a:r>
                        <a:rPr lang="en-US" dirty="0"/>
                        <a:t>$36,021,516,000</a:t>
                      </a:r>
                    </a:p>
                  </a:txBody>
                  <a:tcPr/>
                </a:tc>
                <a:tc>
                  <a:txBody>
                    <a:bodyPr/>
                    <a:lstStyle/>
                    <a:p>
                      <a:r>
                        <a:rPr lang="en-US" dirty="0"/>
                        <a:t>4.3%</a:t>
                      </a:r>
                    </a:p>
                  </a:txBody>
                  <a:tcPr/>
                </a:tc>
                <a:extLst>
                  <a:ext uri="{0D108BD9-81ED-4DB2-BD59-A6C34878D82A}">
                    <a16:rowId xmlns:a16="http://schemas.microsoft.com/office/drawing/2014/main" val="10001"/>
                  </a:ext>
                </a:extLst>
              </a:tr>
              <a:tr h="370840">
                <a:tc>
                  <a:txBody>
                    <a:bodyPr/>
                    <a:lstStyle/>
                    <a:p>
                      <a:r>
                        <a:rPr lang="en-US" dirty="0"/>
                        <a:t>Yale</a:t>
                      </a:r>
                    </a:p>
                  </a:txBody>
                  <a:tcPr/>
                </a:tc>
                <a:tc>
                  <a:txBody>
                    <a:bodyPr/>
                    <a:lstStyle/>
                    <a:p>
                      <a:r>
                        <a:rPr lang="en-US" dirty="0"/>
                        <a:t>$27,176,100,000</a:t>
                      </a:r>
                    </a:p>
                  </a:txBody>
                  <a:tcPr/>
                </a:tc>
                <a:tc>
                  <a:txBody>
                    <a:bodyPr/>
                    <a:lstStyle/>
                    <a:p>
                      <a:r>
                        <a:rPr lang="en-US" dirty="0"/>
                        <a:t>7.0%</a:t>
                      </a:r>
                    </a:p>
                  </a:txBody>
                  <a:tcPr/>
                </a:tc>
                <a:extLst>
                  <a:ext uri="{0D108BD9-81ED-4DB2-BD59-A6C34878D82A}">
                    <a16:rowId xmlns:a16="http://schemas.microsoft.com/office/drawing/2014/main" val="10002"/>
                  </a:ext>
                </a:extLst>
              </a:tr>
              <a:tr h="370840">
                <a:tc>
                  <a:txBody>
                    <a:bodyPr/>
                    <a:lstStyle/>
                    <a:p>
                      <a:r>
                        <a:rPr lang="en-US" dirty="0"/>
                        <a:t>U of Texas</a:t>
                      </a:r>
                      <a:r>
                        <a:rPr lang="en-US" baseline="0" dirty="0"/>
                        <a:t> System</a:t>
                      </a:r>
                      <a:endParaRPr lang="en-US" dirty="0"/>
                    </a:p>
                  </a:txBody>
                  <a:tcPr/>
                </a:tc>
                <a:tc>
                  <a:txBody>
                    <a:bodyPr/>
                    <a:lstStyle/>
                    <a:p>
                      <a:r>
                        <a:rPr lang="en-US" dirty="0"/>
                        <a:t>$26,535,095,000</a:t>
                      </a:r>
                    </a:p>
                  </a:txBody>
                  <a:tcPr/>
                </a:tc>
                <a:tc>
                  <a:txBody>
                    <a:bodyPr/>
                    <a:lstStyle/>
                    <a:p>
                      <a:r>
                        <a:rPr lang="en-US" dirty="0"/>
                        <a:t>9.6%</a:t>
                      </a:r>
                    </a:p>
                  </a:txBody>
                  <a:tcPr/>
                </a:tc>
                <a:extLst>
                  <a:ext uri="{0D108BD9-81ED-4DB2-BD59-A6C34878D82A}">
                    <a16:rowId xmlns:a16="http://schemas.microsoft.com/office/drawing/2014/main" val="10003"/>
                  </a:ext>
                </a:extLst>
              </a:tr>
              <a:tr h="370840">
                <a:tc>
                  <a:txBody>
                    <a:bodyPr/>
                    <a:lstStyle/>
                    <a:p>
                      <a:r>
                        <a:rPr lang="en-US" dirty="0"/>
                        <a:t>Stanford</a:t>
                      </a:r>
                    </a:p>
                  </a:txBody>
                  <a:tcPr/>
                </a:tc>
                <a:tc>
                  <a:txBody>
                    <a:bodyPr/>
                    <a:lstStyle/>
                    <a:p>
                      <a:r>
                        <a:rPr lang="en-US" dirty="0"/>
                        <a:t>$24,784,943,000</a:t>
                      </a:r>
                    </a:p>
                  </a:txBody>
                  <a:tcPr/>
                </a:tc>
                <a:tc>
                  <a:txBody>
                    <a:bodyPr/>
                    <a:lstStyle/>
                    <a:p>
                      <a:r>
                        <a:rPr lang="en-US" dirty="0"/>
                        <a:t>10.7%</a:t>
                      </a:r>
                    </a:p>
                  </a:txBody>
                  <a:tcPr/>
                </a:tc>
                <a:extLst>
                  <a:ext uri="{0D108BD9-81ED-4DB2-BD59-A6C34878D82A}">
                    <a16:rowId xmlns:a16="http://schemas.microsoft.com/office/drawing/2014/main" val="10004"/>
                  </a:ext>
                </a:extLst>
              </a:tr>
              <a:tr h="370840">
                <a:tc>
                  <a:txBody>
                    <a:bodyPr/>
                    <a:lstStyle/>
                    <a:p>
                      <a:r>
                        <a:rPr lang="en-US" dirty="0"/>
                        <a:t>Princeton</a:t>
                      </a:r>
                    </a:p>
                  </a:txBody>
                  <a:tcPr/>
                </a:tc>
                <a:tc>
                  <a:txBody>
                    <a:bodyPr/>
                    <a:lstStyle/>
                    <a:p>
                      <a:r>
                        <a:rPr lang="en-US" dirty="0"/>
                        <a:t>$23,812,241,000</a:t>
                      </a:r>
                    </a:p>
                  </a:txBody>
                  <a:tcPr/>
                </a:tc>
                <a:tc>
                  <a:txBody>
                    <a:bodyPr/>
                    <a:lstStyle/>
                    <a:p>
                      <a:r>
                        <a:rPr lang="en-US"/>
                        <a:t>7.5%</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657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Value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i="1" dirty="0"/>
              <a:t>                                                                                                                                  --Federal Reserve of Cleveland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47" y="1590440"/>
            <a:ext cx="6536387" cy="389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67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Endowment Per Student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i="1" dirty="0"/>
              <a:t>                                                            </a:t>
            </a:r>
            <a:r>
              <a:rPr lang="en-US" sz="1200" i="1" dirty="0"/>
              <a:t> --Federal Reserve of Cleveland</a:t>
            </a:r>
            <a:endParaRPr 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83" y="1816162"/>
            <a:ext cx="5793194" cy="384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240941"/>
      </p:ext>
    </p:extLst>
  </p:cSld>
  <p:clrMapOvr>
    <a:masterClrMapping/>
  </p:clrMapOvr>
</p:sld>
</file>

<file path=ppt/theme/theme1.xml><?xml version="1.0" encoding="utf-8"?>
<a:theme xmlns:a="http://schemas.openxmlformats.org/drawingml/2006/main" name="PowerPointTemplate-standard">
  <a:themeElements>
    <a:clrScheme name="DRAFT - IHE Branding 2017">
      <a:dk1>
        <a:srgbClr val="333333"/>
      </a:dk1>
      <a:lt1>
        <a:sysClr val="window" lastClr="FFFFFF"/>
      </a:lt1>
      <a:dk2>
        <a:srgbClr val="000000"/>
      </a:dk2>
      <a:lt2>
        <a:srgbClr val="E7E6E6"/>
      </a:lt2>
      <a:accent1>
        <a:srgbClr val="EF7521"/>
      </a:accent1>
      <a:accent2>
        <a:srgbClr val="8FAA3F"/>
      </a:accent2>
      <a:accent3>
        <a:srgbClr val="3E67A7"/>
      </a:accent3>
      <a:accent4>
        <a:srgbClr val="333333"/>
      </a:accent4>
      <a:accent5>
        <a:srgbClr val="E4E4E4"/>
      </a:accent5>
      <a:accent6>
        <a:srgbClr val="EF7521"/>
      </a:accent6>
      <a:hlink>
        <a:srgbClr val="EF7521"/>
      </a:hlink>
      <a:folHlink>
        <a:srgbClr val="EF752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PowerPointTemplate-standard</Template>
  <TotalTime>1364</TotalTime>
  <Words>391</Words>
  <Application>Microsoft Office PowerPoint</Application>
  <PresentationFormat>On-screen Show (4:3)</PresentationFormat>
  <Paragraphs>154</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PGothic</vt:lpstr>
      <vt:lpstr>MS PGothic</vt:lpstr>
      <vt:lpstr>Arial</vt:lpstr>
      <vt:lpstr>Calibri</vt:lpstr>
      <vt:lpstr>Calibri Light</vt:lpstr>
      <vt:lpstr>Roboto</vt:lpstr>
      <vt:lpstr>Roboto Light</vt:lpstr>
      <vt:lpstr>Roboto Medium</vt:lpstr>
      <vt:lpstr>Roboto Regular</vt:lpstr>
      <vt:lpstr>Roboto Slab Light</vt:lpstr>
      <vt:lpstr>PowerPointTemplate-standard</vt:lpstr>
      <vt:lpstr>Meeting the Challenges of Today’s Endowment Strategies </vt:lpstr>
      <vt:lpstr>Presenters</vt:lpstr>
      <vt:lpstr>The Broader Economic Context</vt:lpstr>
      <vt:lpstr>The Broader Endowment Context</vt:lpstr>
      <vt:lpstr>Trends in Average Returns</vt:lpstr>
      <vt:lpstr>The Wealthy Get Wealthier</vt:lpstr>
      <vt:lpstr>At the Top </vt:lpstr>
      <vt:lpstr>Total Value</vt:lpstr>
      <vt:lpstr>Endowment Per Student</vt:lpstr>
      <vt:lpstr>Yale’s Wins and Harvard’s Losses (Small Gains = Losses)</vt:lpstr>
      <vt:lpstr>How Small Endowments Sometimes Outperform the Big Names</vt:lpstr>
      <vt:lpstr>Going for Gold</vt:lpstr>
      <vt:lpstr>Reasons for Worry</vt:lpstr>
      <vt:lpstr>Spending Rates</vt:lpstr>
      <vt:lpstr>The Contrarian Argument Against  Building Up Endowments</vt:lpstr>
      <vt:lpstr>New Ethical Debates</vt:lpstr>
      <vt:lpstr>Pundits Eye Endowments</vt:lpstr>
      <vt:lpstr>The Endowment Tax:  The Grassley Questions and Impact</vt:lpstr>
      <vt:lpstr>The Reed Proposals</vt:lpstr>
      <vt:lpstr>Lazy Rivers, Relevant or Not</vt:lpstr>
      <vt:lpstr>Final Version of Tax Bill</vt:lpstr>
      <vt:lpstr>What’s Ahead, If Law Stands</vt:lpstr>
      <vt:lpstr>The Idea Spreads</vt:lpstr>
      <vt:lpstr>Q&amp;A</vt:lpstr>
      <vt:lpstr>With Thanks …</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jaschik</dc:creator>
  <cp:lastModifiedBy>Morgan Hutchings</cp:lastModifiedBy>
  <cp:revision>61</cp:revision>
  <dcterms:created xsi:type="dcterms:W3CDTF">2017-05-09T13:33:13Z</dcterms:created>
  <dcterms:modified xsi:type="dcterms:W3CDTF">2018-12-10T16:41:37Z</dcterms:modified>
</cp:coreProperties>
</file>