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71" r:id="rId4"/>
    <p:sldId id="272" r:id="rId5"/>
    <p:sldId id="284" r:id="rId6"/>
    <p:sldId id="274" r:id="rId7"/>
    <p:sldId id="283" r:id="rId8"/>
    <p:sldId id="276" r:id="rId9"/>
    <p:sldId id="277" r:id="rId10"/>
    <p:sldId id="275" r:id="rId11"/>
    <p:sldId id="278" r:id="rId12"/>
    <p:sldId id="279" r:id="rId13"/>
    <p:sldId id="280" r:id="rId14"/>
    <p:sldId id="281" r:id="rId15"/>
    <p:sldId id="282" r:id="rId16"/>
    <p:sldId id="27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28"/>
    <p:restoredTop sz="94545"/>
  </p:normalViewPr>
  <p:slideViewPr>
    <p:cSldViewPr snapToGrid="0" snapToObjects="1">
      <p:cViewPr varScale="1">
        <p:scale>
          <a:sx n="81" d="100"/>
          <a:sy n="81" d="100"/>
        </p:scale>
        <p:origin x="10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11/27/2019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11/26/2019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MS PGothic" pitchFamily="34" charset="-128"/>
              </a:rPr>
              <a:t>Hot Issues in Graduate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and Professional Education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Tuesday, December 3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4AD8-049D-44C8-A878-80FDD3A4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Bagel and Schmear? Not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03F4E-A146-4550-BA89-8E6E3F749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268" y="1851132"/>
            <a:ext cx="7886700" cy="40849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     --iStock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6C2B2-C3D2-48EB-8540-E25E8DB9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68" y="2008970"/>
            <a:ext cx="76200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0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8C012-B50A-4B43-813E-8B6A01A5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Grad Students </a:t>
            </a:r>
            <a:br>
              <a:rPr lang="en-US" dirty="0"/>
            </a:br>
            <a:r>
              <a:rPr lang="en-US" dirty="0"/>
              <a:t>Pursue Their Passions?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E7B1E-C207-4B2F-8AF5-A0413D508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job market</a:t>
            </a:r>
          </a:p>
          <a:p>
            <a:r>
              <a:rPr lang="en-US" dirty="0"/>
              <a:t>Happiness</a:t>
            </a:r>
          </a:p>
        </p:txBody>
      </p:sp>
    </p:spTree>
    <p:extLst>
      <p:ext uri="{BB962C8B-B14F-4D97-AF65-F5344CB8AC3E}">
        <p14:creationId xmlns:p14="http://schemas.microsoft.com/office/powerpoint/2010/main" val="1826380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DFA0-9A2A-4652-A6FB-ACA0253A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Law Schools </a:t>
            </a:r>
            <a:r>
              <a:rPr lang="en-US" dirty="0"/>
              <a:t>Pass </a:t>
            </a:r>
            <a:br>
              <a:rPr lang="en-US" dirty="0"/>
            </a:br>
            <a:r>
              <a:rPr lang="en-US" dirty="0"/>
              <a:t>the $100,000-a-Year 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AECCD-5078-49CD-A2DE-CE1E56557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Columbia University</a:t>
            </a:r>
          </a:p>
          <a:p>
            <a:r>
              <a:rPr lang="en-US" dirty="0"/>
              <a:t>Stanford University</a:t>
            </a:r>
          </a:p>
          <a:p>
            <a:r>
              <a:rPr lang="en-US" dirty="0"/>
              <a:t>University of Chicago</a:t>
            </a:r>
          </a:p>
          <a:p>
            <a:r>
              <a:rPr lang="en-US" dirty="0"/>
              <a:t>And next year…</a:t>
            </a:r>
          </a:p>
        </p:txBody>
      </p:sp>
    </p:spTree>
    <p:extLst>
      <p:ext uri="{BB962C8B-B14F-4D97-AF65-F5344CB8AC3E}">
        <p14:creationId xmlns:p14="http://schemas.microsoft.com/office/powerpoint/2010/main" val="273918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BB14-3C07-44F6-9C35-0B12D7E5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Price and a Different Model for the Online M.B.A.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8CF341-322D-4D66-99D5-9070EE511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077" y="1957388"/>
            <a:ext cx="409984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8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6A77A-629F-4D0A-B480-1F9C85C9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Omaha to Phoenix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43DB-79A5-484D-BE70-58C46B9D2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--Site of Creighton’s new medical school in Phoenix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237FD-E816-494D-B7D9-8C4D8290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38312"/>
            <a:ext cx="76200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56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C427E-693D-4958-8352-42E7E146B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Thanks …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3639730-B0F6-4EA7-A778-CB2B28F9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84" y="2186598"/>
            <a:ext cx="5440231" cy="375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39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0158-04ED-CB47-A218-B4A797E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94820-8C48-BD48-8DE7-A7E139FD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9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Jaschik,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 </a:t>
            </a:r>
            <a:r>
              <a:rPr lang="en-US" u="sng" dirty="0">
                <a:solidFill>
                  <a:srgbClr val="EE7531"/>
                </a:solidFill>
              </a:rPr>
              <a:t>doug.lederman@insidehighered.com</a:t>
            </a:r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7781-1905-4C75-A29D-DA1DE844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Going? -- 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B7DE4A-4D5E-4814-BCB9-8EEB1C365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413" y="1594732"/>
            <a:ext cx="5925787" cy="519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FD37B-5D3F-4522-AD6A-F53DA7A22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Going? -- II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17E710-236D-4109-8915-802A2B0EC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031" y="1957388"/>
            <a:ext cx="5950487" cy="48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1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2139-9869-4143-86D7-769AB8D7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Going? --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C692D-B77A-4281-A254-81DBA983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56" y="1958010"/>
            <a:ext cx="8219209" cy="40849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         --iStock</a:t>
            </a:r>
          </a:p>
        </p:txBody>
      </p:sp>
      <p:pic>
        <p:nvPicPr>
          <p:cNvPr id="5" name="Picture 4" descr="A picture containing outdoor, water, cake, flying&#10;&#10;Description automatically generated">
            <a:extLst>
              <a:ext uri="{FF2B5EF4-FFF2-40B4-BE49-F238E27FC236}">
                <a16:creationId xmlns:a16="http://schemas.microsoft.com/office/drawing/2014/main" id="{1CB97BDE-1DB1-4E76-B9C3-DF783FD65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8" y="2075612"/>
            <a:ext cx="8490857" cy="293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97F1-AF4F-42AE-9655-01194970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Pathways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FC50B1-E09E-4BA0-BBF9-292B778C5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656" y="1795812"/>
            <a:ext cx="6066518" cy="481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0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D5E8-2DD9-4B7A-840B-5722EC81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B42B1-6123-4281-82B0-A55360101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a concern</a:t>
            </a:r>
          </a:p>
          <a:p>
            <a:r>
              <a:rPr lang="en-US" dirty="0"/>
              <a:t>Impact of College Scorecard</a:t>
            </a:r>
          </a:p>
        </p:txBody>
      </p:sp>
    </p:spTree>
    <p:extLst>
      <p:ext uri="{BB962C8B-B14F-4D97-AF65-F5344CB8AC3E}">
        <p14:creationId xmlns:p14="http://schemas.microsoft.com/office/powerpoint/2010/main" val="167782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5D62-F5BA-451C-AA14-99D7DED2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in Graduate School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F5AECE-EBF9-410F-82C0-176E6C572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--iStock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A0EF1-1AC2-4873-BAD4-61C2C809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91" y="2381249"/>
            <a:ext cx="2947121" cy="39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4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7141-3ED0-425D-88DD-8BCA6B2B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First-Generation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9C300-9ABD-4189-8080-4D9D4E18B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</a:t>
            </a:r>
            <a:r>
              <a:rPr lang="en-US" sz="1200" i="1" dirty="0"/>
              <a:t>--iStock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E9143-D2C9-4746-9FFD-06DAB76A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58010"/>
            <a:ext cx="3389243" cy="451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725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2081</TotalTime>
  <Words>166</Words>
  <Application>Microsoft Office PowerPoint</Application>
  <PresentationFormat>On-screen Show (4:3)</PresentationFormat>
  <Paragraphs>68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Hot Issues in Graduate and Professional Education</vt:lpstr>
      <vt:lpstr>Presenters</vt:lpstr>
      <vt:lpstr>Who’s Going? -- I</vt:lpstr>
      <vt:lpstr>Who’s Going? -- II</vt:lpstr>
      <vt:lpstr>Who’s Going? -- III</vt:lpstr>
      <vt:lpstr>Career Pathways</vt:lpstr>
      <vt:lpstr>Debt</vt:lpstr>
      <vt:lpstr>Time in Graduate School</vt:lpstr>
      <vt:lpstr>First-Generation Students</vt:lpstr>
      <vt:lpstr>Bagel and Schmear? Not Here</vt:lpstr>
      <vt:lpstr>Should Grad Students  Pursue Their Passions?</vt:lpstr>
      <vt:lpstr>Law Schools Pass  the $100,000-a-Year Mark</vt:lpstr>
      <vt:lpstr>A Different Price and a Different Model for the Online M.B.A.</vt:lpstr>
      <vt:lpstr>From Omaha to Phoenix</vt:lpstr>
      <vt:lpstr>With Thanks …</vt:lpstr>
      <vt:lpstr>Your Questions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83</cp:revision>
  <dcterms:created xsi:type="dcterms:W3CDTF">2017-05-09T13:33:13Z</dcterms:created>
  <dcterms:modified xsi:type="dcterms:W3CDTF">2019-11-27T16:19:59Z</dcterms:modified>
</cp:coreProperties>
</file>