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8" r:id="rId4"/>
    <p:sldId id="286" r:id="rId5"/>
    <p:sldId id="289" r:id="rId6"/>
    <p:sldId id="290" r:id="rId7"/>
    <p:sldId id="291" r:id="rId8"/>
    <p:sldId id="295" r:id="rId9"/>
    <p:sldId id="292" r:id="rId10"/>
    <p:sldId id="284" r:id="rId11"/>
    <p:sldId id="293" r:id="rId12"/>
    <p:sldId id="294" r:id="rId13"/>
    <p:sldId id="296" r:id="rId14"/>
    <p:sldId id="285" r:id="rId15"/>
    <p:sldId id="283" r:id="rId16"/>
    <p:sldId id="282" r:id="rId17"/>
    <p:sldId id="281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05" autoAdjust="0"/>
  </p:normalViewPr>
  <p:slideViewPr>
    <p:cSldViewPr snapToGrid="0" snapToObjects="1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11/13/2018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11/13/2018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Graduate and Professional Education: An Ever-Changing Environment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 November 14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Falling M.B.A. Applications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271713"/>
            <a:ext cx="60388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1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to Reform </a:t>
            </a:r>
            <a:br>
              <a:rPr lang="en-US" dirty="0"/>
            </a:br>
            <a:r>
              <a:rPr lang="en-US" dirty="0"/>
              <a:t>STEM Graduate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  <a:p>
            <a:r>
              <a:rPr lang="en-US" dirty="0"/>
              <a:t>Careers</a:t>
            </a:r>
          </a:p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6066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 New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growth of </a:t>
            </a:r>
            <a:r>
              <a:rPr lang="en-US" dirty="0" err="1"/>
              <a:t>micromasters</a:t>
            </a:r>
            <a:endParaRPr lang="en-US" dirty="0"/>
          </a:p>
          <a:p>
            <a:r>
              <a:rPr lang="en-US" dirty="0"/>
              <a:t>Penn’s Coursera master’s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71" y="3099320"/>
            <a:ext cx="4305759" cy="286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4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Women Want …</a:t>
            </a:r>
            <a:br>
              <a:rPr lang="en-US" dirty="0"/>
            </a:br>
            <a:r>
              <a:rPr lang="en-US" dirty="0"/>
              <a:t>in a Professional School?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7488"/>
            <a:ext cx="5181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4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Stanford’s Shift on M.B.A. Aid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73360"/>
            <a:ext cx="7886700" cy="22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5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Temple Rankings Scandal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95588"/>
            <a:ext cx="7620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4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School Ups and Downs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6" y="2336093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91" y="2081098"/>
            <a:ext cx="5296589" cy="123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6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Med School Be Free?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61" y="2049137"/>
            <a:ext cx="5152664" cy="3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5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Suggestions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54050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5B139-F2A0-4FD1-8534-B46A0246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71" y="2267727"/>
            <a:ext cx="5464657" cy="35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Pressures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</a:t>
            </a:r>
            <a:r>
              <a:rPr lang="en-US" sz="1200" i="1" dirty="0"/>
              <a:t>--Council of Graduate Schools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1" y="2046848"/>
            <a:ext cx="5440190" cy="33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3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Doors: % Change in Graduate Enrollments, Top 5 Countries of Origin, 2016/17-2017/18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56110"/>
              </p:ext>
            </p:extLst>
          </p:nvPr>
        </p:nvGraphicFramePr>
        <p:xfrm>
          <a:off x="1424848" y="32512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Saudi Arabia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8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Pressures: The Harvard Case and Its Potential Impact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2750"/>
            <a:ext cx="762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43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Withering Humanities Jobs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8" y="1806766"/>
            <a:ext cx="7300275" cy="42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1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Ph.D. Training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Percentage of MLA Jobs Seeking Alt-Ac Skills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75258"/>
              </p:ext>
            </p:extLst>
          </p:nvPr>
        </p:nvGraphicFramePr>
        <p:xfrm>
          <a:off x="1424848" y="2724127"/>
          <a:ext cx="609600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  <a:r>
                        <a:rPr lang="en-US" baseline="0" dirty="0"/>
                        <a:t> 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Foreign Language 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Curriculum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Working</a:t>
                      </a:r>
                      <a:r>
                        <a:rPr lang="en-US" baseline="0" dirty="0"/>
                        <a:t> with diverse populations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writing /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9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Female Peers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2386013"/>
            <a:ext cx="4848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Trade-Off Myth </a:t>
            </a:r>
            <a:br>
              <a:rPr lang="en-US" dirty="0"/>
            </a:br>
            <a:r>
              <a:rPr lang="en-US" dirty="0"/>
              <a:t>on Graduate Training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2386013"/>
            <a:ext cx="4848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0063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308</TotalTime>
  <Words>256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Graduate and Professional Education: An Ever-Changing Environment</vt:lpstr>
      <vt:lpstr>Presenters</vt:lpstr>
      <vt:lpstr>Application Pressures</vt:lpstr>
      <vt:lpstr>International Pressures</vt:lpstr>
      <vt:lpstr>Diversity Pressures: The Harvard Case and Its Potential Impact</vt:lpstr>
      <vt:lpstr>Withering Humanities Jobs </vt:lpstr>
      <vt:lpstr>Ph.D. Training Mismatch</vt:lpstr>
      <vt:lpstr>The Impact of Female Peers</vt:lpstr>
      <vt:lpstr>The Trade-Off Myth  on Graduate Training</vt:lpstr>
      <vt:lpstr>Falling M.B.A. Applications</vt:lpstr>
      <vt:lpstr>Push to Reform  STEM Graduate Education</vt:lpstr>
      <vt:lpstr>Online in New Formats</vt:lpstr>
      <vt:lpstr>What Do Women Want … in a Professional School?</vt:lpstr>
      <vt:lpstr>Stanford’s Shift on M.B.A. Aid</vt:lpstr>
      <vt:lpstr>The Temple Rankings Scandal</vt:lpstr>
      <vt:lpstr>Law School Ups and Downs</vt:lpstr>
      <vt:lpstr>Can Med School Be Free?</vt:lpstr>
      <vt:lpstr>Q&amp;A</vt:lpstr>
      <vt:lpstr>With Thanks….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30</cp:revision>
  <dcterms:created xsi:type="dcterms:W3CDTF">2017-05-09T13:33:13Z</dcterms:created>
  <dcterms:modified xsi:type="dcterms:W3CDTF">2018-11-13T16:29:36Z</dcterms:modified>
</cp:coreProperties>
</file>