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76" r:id="rId16"/>
    <p:sldId id="277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F95831-D4F0-45F0-8D6F-B3B094E34F89}" type="datetimeFigureOut">
              <a:rPr lang="en-US" altLang="en-US"/>
              <a:pPr/>
              <a:t>3/4/2019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D3A605-2A3C-4ABB-8B94-09BA6DBEB5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8725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1C1D878-88F3-4F73-BBEC-4A0743FD31FC}" type="datetimeFigureOut">
              <a:rPr lang="en-US" altLang="en-US"/>
              <a:pPr/>
              <a:t>3/4/2019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F8400C8-60EE-4331-8C35-B86CB286F6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174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4513" y="1081088"/>
            <a:ext cx="1731962" cy="925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187450"/>
            <a:ext cx="1536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10200" y="1109663"/>
            <a:ext cx="908050" cy="9080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70663" y="1109663"/>
            <a:ext cx="906462" cy="9080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10488" y="1111250"/>
            <a:ext cx="908050" cy="9064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38" y="1195388"/>
            <a:ext cx="70961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1195388"/>
            <a:ext cx="71596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1195388"/>
            <a:ext cx="71437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3419060"/>
            <a:ext cx="7886700" cy="692219"/>
          </a:xfrm>
        </p:spPr>
        <p:txBody>
          <a:bodyPr anchor="b">
            <a:normAutofit/>
          </a:bodyPr>
          <a:lstStyle>
            <a:lvl1pPr algn="ctr">
              <a:defRPr sz="4000">
                <a:latin typeface="Roboto Slab Light" charset="0"/>
                <a:ea typeface="Roboto Slab Light" charset="0"/>
                <a:cs typeface="Roboto Slab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4405933"/>
            <a:ext cx="78867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Roboto Light" charset="0"/>
                <a:ea typeface="Roboto Light" charset="0"/>
                <a:cs typeface="Roboto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9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241DAF00-002B-4AD8-9639-A8AFC9A86FBD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560443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58010"/>
            <a:ext cx="7886700" cy="4084982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20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20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20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20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17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132214D1-F091-4247-91D1-F6D965FFC9A3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07705"/>
            <a:ext cx="3886200" cy="4005470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18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18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18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18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629150" y="2007705"/>
            <a:ext cx="3886200" cy="4005470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18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18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18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18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6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D04BB98-AB85-47FF-9A0E-BEFF45E6100A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017643"/>
            <a:ext cx="3868340" cy="899388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917031"/>
            <a:ext cx="3868340" cy="3272632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017643"/>
            <a:ext cx="3887391" cy="899388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7031"/>
            <a:ext cx="3887391" cy="3272632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560443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51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9FE33B1-A9F0-4406-B133-6C9703E9914F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9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Click to edit Master title style</a:t>
            </a: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8A0CF78D-E9E1-4557-9E41-C0A1B8BB7223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987826"/>
            <a:ext cx="4629150" cy="4045226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987826"/>
            <a:ext cx="2949178" cy="4045226"/>
          </a:xfrm>
        </p:spPr>
        <p:txBody>
          <a:bodyPr/>
          <a:lstStyle>
            <a:lvl1pPr marL="0" indent="0">
              <a:buNone/>
              <a:defRPr sz="1600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3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371133B-4911-469D-87A5-5B28965E2007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21695" y="1958008"/>
            <a:ext cx="3894845" cy="4025349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28650" y="1958008"/>
            <a:ext cx="3814141" cy="4025349"/>
          </a:xfrm>
        </p:spPr>
        <p:txBody>
          <a:bodyPr>
            <a:normAutofit/>
          </a:bodyPr>
          <a:lstStyle>
            <a:lvl1pPr>
              <a:defRPr sz="1800">
                <a:latin typeface="Roboto" charset="0"/>
                <a:ea typeface="Roboto" charset="0"/>
                <a:cs typeface="Roboto" charset="0"/>
              </a:defRPr>
            </a:lvl1pPr>
            <a:lvl2pPr>
              <a:defRPr sz="1800">
                <a:latin typeface="Roboto" charset="0"/>
                <a:ea typeface="Roboto" charset="0"/>
                <a:cs typeface="Roboto" charset="0"/>
              </a:defRPr>
            </a:lvl2pPr>
            <a:lvl3pPr>
              <a:defRPr sz="1800">
                <a:latin typeface="Roboto" charset="0"/>
                <a:ea typeface="Roboto" charset="0"/>
                <a:cs typeface="Roboto" charset="0"/>
              </a:defRPr>
            </a:lvl3pPr>
            <a:lvl4pPr>
              <a:defRPr sz="1800">
                <a:latin typeface="Roboto" charset="0"/>
                <a:ea typeface="Roboto" charset="0"/>
                <a:cs typeface="Roboto" charset="0"/>
              </a:defRPr>
            </a:lvl4pPr>
            <a:lvl5pPr>
              <a:defRPr sz="1800">
                <a:latin typeface="Roboto" charset="0"/>
                <a:ea typeface="Roboto" charset="0"/>
                <a:cs typeface="Robot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2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170238"/>
            <a:ext cx="7886700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3965575"/>
            <a:ext cx="7886700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1">
                    <a:lumMod val="65000"/>
                  </a:schemeClr>
                </a:solidFill>
                <a:latin typeface="Roboto Regular"/>
                <a:ea typeface="+mn-ea"/>
                <a:cs typeface="Roboto Regular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356350"/>
            <a:ext cx="6286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A6A6A6"/>
                </a:solidFill>
                <a:latin typeface="Roboto Regular" charset="0"/>
              </a:defRPr>
            </a:lvl1pPr>
          </a:lstStyle>
          <a:p>
            <a:fld id="{F92C3C43-6534-4BB7-BC4F-5F9DBA35E20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-7938" y="0"/>
            <a:ext cx="9159876" cy="1573213"/>
          </a:xfrm>
          <a:prstGeom prst="rect">
            <a:avLst/>
          </a:prstGeom>
          <a:solidFill>
            <a:srgbClr val="EE7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Roboto Medium"/>
          <a:ea typeface="MS PGothic" pitchFamily="34" charset="-128"/>
          <a:cs typeface="Roboto Medium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doug.lederman@insidehighered.com" TargetMode="External"/><Relationship Id="rId2" Type="http://schemas.openxmlformats.org/officeDocument/2006/relationships/hyperlink" Target="mailto:scott.jaschik@insidehighered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ctrTitle"/>
          </p:nvPr>
        </p:nvSpPr>
        <p:spPr>
          <a:xfrm>
            <a:off x="628650" y="3419475"/>
            <a:ext cx="7886700" cy="692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ea typeface="MS PGothic" pitchFamily="34" charset="-128"/>
              </a:rPr>
              <a:t>High-Impact Practices</a:t>
            </a:r>
            <a:br>
              <a:rPr lang="en-US" altLang="en-US" dirty="0">
                <a:ea typeface="MS PGothic" pitchFamily="34" charset="-128"/>
              </a:rPr>
            </a:br>
            <a:r>
              <a:rPr lang="en-US" altLang="en-US" dirty="0">
                <a:ea typeface="MS PGothic" pitchFamily="34" charset="-128"/>
              </a:rPr>
              <a:t>for Student Success</a:t>
            </a:r>
          </a:p>
        </p:txBody>
      </p:sp>
      <p:sp>
        <p:nvSpPr>
          <p:cNvPr id="11266" name="Subtitle 2"/>
          <p:cNvSpPr>
            <a:spLocks noGrp="1"/>
          </p:cNvSpPr>
          <p:nvPr>
            <p:ph type="subTitle" idx="1"/>
          </p:nvPr>
        </p:nvSpPr>
        <p:spPr>
          <a:xfrm>
            <a:off x="628650" y="4405313"/>
            <a:ext cx="7886700" cy="16557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MS PGothic" pitchFamily="34" charset="-128"/>
              </a:rPr>
              <a:t>An </a:t>
            </a:r>
            <a:r>
              <a:rPr lang="en-US" altLang="en-US" i="1" dirty="0">
                <a:ea typeface="MS PGothic" pitchFamily="34" charset="-128"/>
              </a:rPr>
              <a:t>Inside Higher Ed </a:t>
            </a:r>
            <a:r>
              <a:rPr lang="en-US" altLang="en-US" dirty="0">
                <a:ea typeface="MS PGothic" pitchFamily="34" charset="-128"/>
              </a:rPr>
              <a:t>webcast</a:t>
            </a:r>
          </a:p>
          <a:p>
            <a:pPr eaLnBrk="1" hangingPunct="1"/>
            <a:r>
              <a:rPr lang="en-US" altLang="en-US" dirty="0">
                <a:ea typeface="MS PGothic" pitchFamily="34" charset="-128"/>
              </a:rPr>
              <a:t>Tuesday, March 5, 2019</a:t>
            </a:r>
          </a:p>
          <a:p>
            <a:pPr eaLnBrk="1" hangingPunct="1"/>
            <a:r>
              <a:rPr lang="en-US" altLang="en-US" dirty="0">
                <a:ea typeface="MS PGothic" pitchFamily="34" charset="-128"/>
              </a:rPr>
              <a:t>2 p.m. Eastern</a:t>
            </a:r>
          </a:p>
          <a:p>
            <a:pPr eaLnBrk="1" hangingPunct="1"/>
            <a:endParaRPr lang="en-US" altLang="en-US" dirty="0"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Strategy: Meaningful Assessment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Faculty role (throughout)</a:t>
            </a:r>
          </a:p>
          <a:p>
            <a:r>
              <a:rPr lang="en-US" dirty="0"/>
              <a:t>Mission of the college and goals of students</a:t>
            </a:r>
          </a:p>
          <a:p>
            <a:r>
              <a:rPr lang="en-US" dirty="0"/>
              <a:t>Alignment between classroom objectives and institutional objectives</a:t>
            </a:r>
          </a:p>
          <a:p>
            <a:r>
              <a:rPr lang="en-US" dirty="0"/>
              <a:t>Adjust, adjust, adjust</a:t>
            </a:r>
          </a:p>
        </p:txBody>
      </p:sp>
    </p:spTree>
    <p:extLst>
      <p:ext uri="{BB962C8B-B14F-4D97-AF65-F5344CB8AC3E}">
        <p14:creationId xmlns:p14="http://schemas.microsoft.com/office/powerpoint/2010/main" val="3556800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Strategy: Employment Matters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896" y="1957388"/>
            <a:ext cx="5388208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945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Strategy: Focus on the First Year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Placement</a:t>
            </a:r>
          </a:p>
          <a:p>
            <a:r>
              <a:rPr lang="en-US" dirty="0"/>
              <a:t>Orientation</a:t>
            </a:r>
          </a:p>
          <a:p>
            <a:r>
              <a:rPr lang="en-US" dirty="0"/>
              <a:t>Early patterns</a:t>
            </a:r>
          </a:p>
          <a:p>
            <a:r>
              <a:rPr lang="en-US" dirty="0"/>
              <a:t>Learning communities</a:t>
            </a:r>
          </a:p>
          <a:p>
            <a:r>
              <a:rPr lang="en-US" dirty="0"/>
              <a:t>Academic advising</a:t>
            </a:r>
          </a:p>
        </p:txBody>
      </p:sp>
    </p:spTree>
    <p:extLst>
      <p:ext uri="{BB962C8B-B14F-4D97-AF65-F5344CB8AC3E}">
        <p14:creationId xmlns:p14="http://schemas.microsoft.com/office/powerpoint/2010/main" val="1941060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83210"/>
            <a:ext cx="7886700" cy="1560443"/>
          </a:xfrm>
        </p:spPr>
        <p:txBody>
          <a:bodyPr/>
          <a:lstStyle/>
          <a:p>
            <a:r>
              <a:rPr lang="en-US" dirty="0"/>
              <a:t>Strategy: No Sophomore Slumps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200" i="1" dirty="0"/>
              <a:t>                                                                                                                                                                               -</a:t>
            </a:r>
            <a:r>
              <a:rPr lang="en-US" sz="1200" i="1" dirty="0" err="1"/>
              <a:t>iStock</a:t>
            </a:r>
            <a:endParaRPr lang="en-US" sz="1200" i="1" dirty="0"/>
          </a:p>
        </p:txBody>
      </p:sp>
      <p:pic>
        <p:nvPicPr>
          <p:cNvPr id="4098" name="Picture 2" descr="C:\Users\SCOTT~1.JAS\AppData\Local\Temp\iStock-488963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1683191"/>
            <a:ext cx="6883400" cy="459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005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Strategy: Leadership at the Top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it matters</a:t>
            </a:r>
          </a:p>
          <a:p>
            <a:r>
              <a:rPr lang="en-US" dirty="0"/>
              <a:t>Why many presidents aren’t ready</a:t>
            </a:r>
          </a:p>
          <a:p>
            <a:r>
              <a:rPr lang="en-US" dirty="0"/>
              <a:t>The career path</a:t>
            </a:r>
          </a:p>
          <a:p>
            <a:r>
              <a:rPr lang="en-US" dirty="0"/>
              <a:t>On the job training</a:t>
            </a:r>
          </a:p>
          <a:p>
            <a:r>
              <a:rPr lang="en-US" dirty="0"/>
              <a:t>How presidents are evaluated</a:t>
            </a:r>
          </a:p>
        </p:txBody>
      </p:sp>
    </p:spTree>
    <p:extLst>
      <p:ext uri="{BB962C8B-B14F-4D97-AF65-F5344CB8AC3E}">
        <p14:creationId xmlns:p14="http://schemas.microsoft.com/office/powerpoint/2010/main" val="3507636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questions</a:t>
            </a:r>
          </a:p>
          <a:p>
            <a:r>
              <a:rPr lang="en-US" dirty="0"/>
              <a:t>Your ideas for future coverage</a:t>
            </a:r>
          </a:p>
        </p:txBody>
      </p:sp>
    </p:spTree>
    <p:extLst>
      <p:ext uri="{BB962C8B-B14F-4D97-AF65-F5344CB8AC3E}">
        <p14:creationId xmlns:p14="http://schemas.microsoft.com/office/powerpoint/2010/main" val="1196609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With Thanks ….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48837-5CB4-4230-8DF9-D9A16A33E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24" y="3429000"/>
            <a:ext cx="7579151" cy="140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99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Scott </a:t>
            </a:r>
            <a:r>
              <a:rPr lang="en-US" dirty="0" err="1"/>
              <a:t>Jaschik</a:t>
            </a:r>
            <a:r>
              <a:rPr lang="en-US" dirty="0"/>
              <a:t>, editor, </a:t>
            </a:r>
            <a:r>
              <a:rPr lang="en-US" i="1" dirty="0"/>
              <a:t>Inside Higher Ed, </a:t>
            </a:r>
            <a:r>
              <a:rPr lang="en-US" dirty="0">
                <a:hlinkClick r:id="rId2"/>
              </a:rPr>
              <a:t>scott.jaschik@insidehighered.com</a:t>
            </a:r>
            <a:endParaRPr lang="en-US" dirty="0"/>
          </a:p>
          <a:p>
            <a:r>
              <a:rPr lang="en-US" dirty="0"/>
              <a:t>Doug Lederman, editor, </a:t>
            </a:r>
            <a:r>
              <a:rPr lang="en-US" i="1" dirty="0"/>
              <a:t>Inside Higher Ed, </a:t>
            </a:r>
            <a:r>
              <a:rPr lang="en-US" dirty="0">
                <a:hlinkClick r:id="rId3"/>
              </a:rPr>
              <a:t>doug.lederman@insidehighered.com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279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Pieces of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200" i="1" dirty="0"/>
              <a:t>                                                                                                                                                                            -</a:t>
            </a:r>
            <a:r>
              <a:rPr lang="en-US" sz="1200" i="1" dirty="0" err="1"/>
              <a:t>iStock</a:t>
            </a:r>
            <a:endParaRPr lang="en-US" sz="1200" i="1" dirty="0"/>
          </a:p>
        </p:txBody>
      </p:sp>
      <p:pic>
        <p:nvPicPr>
          <p:cNvPr id="2050" name="Picture 2" descr="C:\Users\SCOTT~1.JAS\AppData\Local\Temp\iStock-946044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944582"/>
            <a:ext cx="6288617" cy="419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45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Confronting Key Equity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400" i="1" dirty="0"/>
              <a:t>                                                                                                                                          --Education Trust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48" y="2048934"/>
            <a:ext cx="4263072" cy="269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580" y="2138892"/>
            <a:ext cx="3933675" cy="260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9090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Degree Rules … for 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200" i="1" dirty="0"/>
              <a:t>                                                                                                                                                                   --</a:t>
            </a:r>
            <a:r>
              <a:rPr lang="en-US" sz="1200" i="1" dirty="0" err="1"/>
              <a:t>iStock</a:t>
            </a:r>
            <a:endParaRPr lang="en-US" sz="1200" i="1" dirty="0"/>
          </a:p>
        </p:txBody>
      </p:sp>
      <p:pic>
        <p:nvPicPr>
          <p:cNvPr id="1026" name="Picture 2" descr="C:\Users\SCOTT~1.JAS\AppData\Local\Temp\iStock-8717426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67" y="1943706"/>
            <a:ext cx="8195733" cy="409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873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Strategy: Embrace the New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076735"/>
            <a:ext cx="7886700" cy="384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535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Strategy: Use High-Impact Practices in Online Teaching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Writing-intensive assignments</a:t>
            </a:r>
          </a:p>
          <a:p>
            <a:r>
              <a:rPr lang="en-US" dirty="0"/>
              <a:t>Collaborative projects</a:t>
            </a:r>
          </a:p>
          <a:p>
            <a:r>
              <a:rPr lang="en-US" dirty="0"/>
              <a:t>Community-based learning</a:t>
            </a:r>
          </a:p>
          <a:p>
            <a:r>
              <a:rPr lang="en-US" dirty="0"/>
              <a:t>Capstone projects</a:t>
            </a:r>
          </a:p>
        </p:txBody>
      </p:sp>
    </p:spTree>
    <p:extLst>
      <p:ext uri="{BB962C8B-B14F-4D97-AF65-F5344CB8AC3E}">
        <p14:creationId xmlns:p14="http://schemas.microsoft.com/office/powerpoint/2010/main" val="38700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Strategy: Don’t Write Off </a:t>
            </a:r>
            <a:br>
              <a:rPr lang="en-US" dirty="0"/>
            </a:br>
            <a:r>
              <a:rPr lang="en-US" dirty="0"/>
              <a:t>Part-Timers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957388"/>
            <a:ext cx="544830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967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Strategy: </a:t>
            </a:r>
            <a:r>
              <a:rPr lang="en-US" dirty="0" err="1"/>
              <a:t>ePortfolios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400" i="1" dirty="0"/>
              <a:t>                                                                                            --LaGuardia Community College, CUNY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1" y="2121780"/>
            <a:ext cx="8515350" cy="305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9879190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Template-standard">
  <a:themeElements>
    <a:clrScheme name="DRAFT - IHE Branding 2017">
      <a:dk1>
        <a:srgbClr val="333333"/>
      </a:dk1>
      <a:lt1>
        <a:sysClr val="window" lastClr="FFFFFF"/>
      </a:lt1>
      <a:dk2>
        <a:srgbClr val="000000"/>
      </a:dk2>
      <a:lt2>
        <a:srgbClr val="E7E6E6"/>
      </a:lt2>
      <a:accent1>
        <a:srgbClr val="EF7521"/>
      </a:accent1>
      <a:accent2>
        <a:srgbClr val="8FAA3F"/>
      </a:accent2>
      <a:accent3>
        <a:srgbClr val="3E67A7"/>
      </a:accent3>
      <a:accent4>
        <a:srgbClr val="333333"/>
      </a:accent4>
      <a:accent5>
        <a:srgbClr val="E4E4E4"/>
      </a:accent5>
      <a:accent6>
        <a:srgbClr val="EF7521"/>
      </a:accent6>
      <a:hlink>
        <a:srgbClr val="EF7521"/>
      </a:hlink>
      <a:folHlink>
        <a:srgbClr val="EF7521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PowerPointTemplate-standard</Template>
  <TotalTime>124</TotalTime>
  <Words>206</Words>
  <Application>Microsoft Office PowerPoint</Application>
  <PresentationFormat>On-screen Show (4:3)</PresentationFormat>
  <Paragraphs>81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Roboto</vt:lpstr>
      <vt:lpstr>Roboto Light</vt:lpstr>
      <vt:lpstr>Roboto Medium</vt:lpstr>
      <vt:lpstr>Roboto Regular</vt:lpstr>
      <vt:lpstr>Roboto Slab Light</vt:lpstr>
      <vt:lpstr>PowerPointTemplate-standard</vt:lpstr>
      <vt:lpstr>High-Impact Practices for Student Success</vt:lpstr>
      <vt:lpstr>Presenters</vt:lpstr>
      <vt:lpstr>Missing Pieces of Information</vt:lpstr>
      <vt:lpstr>Confronting Key Equity Issues</vt:lpstr>
      <vt:lpstr>The Degree Rules … for Now</vt:lpstr>
      <vt:lpstr>Strategy: Embrace the New</vt:lpstr>
      <vt:lpstr>Strategy: Use High-Impact Practices in Online Teaching</vt:lpstr>
      <vt:lpstr>Strategy: Don’t Write Off  Part-Timers</vt:lpstr>
      <vt:lpstr>Strategy: ePortfolios</vt:lpstr>
      <vt:lpstr>Strategy: Meaningful Assessment </vt:lpstr>
      <vt:lpstr>Strategy: Employment Matters</vt:lpstr>
      <vt:lpstr>Strategy: Focus on the First Year</vt:lpstr>
      <vt:lpstr>Strategy: No Sophomore Slumps</vt:lpstr>
      <vt:lpstr>Strategy: Leadership at the Top</vt:lpstr>
      <vt:lpstr>Q&amp;A</vt:lpstr>
      <vt:lpstr>With Thanks ….</vt:lpstr>
    </vt:vector>
  </TitlesOfParts>
  <Company>Microsoft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jaschik</dc:creator>
  <cp:lastModifiedBy>Morgan Hutchings</cp:lastModifiedBy>
  <cp:revision>24</cp:revision>
  <dcterms:created xsi:type="dcterms:W3CDTF">2017-05-09T13:33:13Z</dcterms:created>
  <dcterms:modified xsi:type="dcterms:W3CDTF">2019-03-04T19:34:50Z</dcterms:modified>
</cp:coreProperties>
</file>