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322" r:id="rId4"/>
    <p:sldId id="278" r:id="rId5"/>
    <p:sldId id="321" r:id="rId6"/>
    <p:sldId id="290" r:id="rId7"/>
    <p:sldId id="291" r:id="rId8"/>
    <p:sldId id="258" r:id="rId9"/>
    <p:sldId id="268" r:id="rId10"/>
    <p:sldId id="260" r:id="rId11"/>
    <p:sldId id="266" r:id="rId12"/>
    <p:sldId id="262" r:id="rId13"/>
    <p:sldId id="261" r:id="rId14"/>
    <p:sldId id="269" r:id="rId15"/>
    <p:sldId id="263" r:id="rId16"/>
    <p:sldId id="264" r:id="rId17"/>
    <p:sldId id="265" r:id="rId18"/>
    <p:sldId id="267" r:id="rId19"/>
    <p:sldId id="270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279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23" r:id="rId37"/>
    <p:sldId id="287" r:id="rId38"/>
    <p:sldId id="32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4520"/>
    <a:srgbClr val="6A2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0" autoAdjust="0"/>
    <p:restoredTop sz="87793"/>
  </p:normalViewPr>
  <p:slideViewPr>
    <p:cSldViewPr snapToGrid="0">
      <p:cViewPr>
        <p:scale>
          <a:sx n="90" d="100"/>
          <a:sy n="90" d="100"/>
        </p:scale>
        <p:origin x="1424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01BC7-A138-4AF7-AD47-80A40E8680AB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6E828-4155-4267-8699-C79B8AC48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7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source: https://</a:t>
            </a:r>
            <a:r>
              <a:rPr lang="en-US" dirty="0" err="1"/>
              <a:t>vt.edu</a:t>
            </a:r>
            <a:r>
              <a:rPr lang="en-US" dirty="0"/>
              <a:t>/admissions/undergraduate/visit/campus-photo-</a:t>
            </a:r>
            <a:r>
              <a:rPr lang="en-US" dirty="0" err="1"/>
              <a:t>tour.html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6E828-4155-4267-8699-C79B8AC48C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01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61178612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61178612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443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ab752bfb0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4ab752bfb0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6655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a6140902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a6140902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2"/>
                </a:solidFill>
              </a:rPr>
              <a:t>say some words here about the similarities and contrasts of Summit vs Cyber Range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2482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2-yr Public Colleges Missing: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Eastern Shore Community College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Patrick Henry Community College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Richard Bland College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Southside Virginia Community College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Virginia Highlands Community College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Wytheville Community College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Users: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 Ridge Community College</a:t>
            </a:r>
            <a:r>
              <a:rPr lang="en-US" dirty="0"/>
              <a:t>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 Virginia Community College</a:t>
            </a:r>
            <a:r>
              <a:rPr lang="en-US" dirty="0"/>
              <a:t>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Dabney S. Lancaster Community College</a:t>
            </a:r>
            <a:r>
              <a:rPr lang="en-US" dirty="0"/>
              <a:t>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Danville Community College</a:t>
            </a:r>
            <a:r>
              <a:rPr lang="en-US" dirty="0"/>
              <a:t>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Germanna Community College</a:t>
            </a:r>
            <a:r>
              <a:rPr lang="en-US" dirty="0"/>
              <a:t>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Sargeant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Reynolds Community College</a:t>
            </a:r>
            <a:r>
              <a:rPr lang="en-US" dirty="0"/>
              <a:t>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John Tyler Community College</a:t>
            </a:r>
            <a:r>
              <a:rPr lang="en-US" dirty="0"/>
              <a:t>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Lord Fairfax Community College</a:t>
            </a:r>
            <a:r>
              <a:rPr lang="en-US" dirty="0"/>
              <a:t>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Mountain Empire Community College</a:t>
            </a:r>
            <a:r>
              <a:rPr lang="en-US" dirty="0"/>
              <a:t> </a:t>
            </a:r>
          </a:p>
          <a:p>
            <a:r>
              <a:rPr lang="en-US" dirty="0"/>
              <a:t>New River Community College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Northern Virginia Community College</a:t>
            </a:r>
            <a:r>
              <a:rPr lang="en-US" dirty="0"/>
              <a:t>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 D. Camp Community College</a:t>
            </a:r>
            <a:r>
              <a:rPr lang="en-US" dirty="0"/>
              <a:t>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Piedmont Virginia Community College</a:t>
            </a:r>
            <a:r>
              <a:rPr lang="en-US" dirty="0"/>
              <a:t>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Rappahannock Community College</a:t>
            </a:r>
            <a:r>
              <a:rPr lang="en-US" dirty="0"/>
              <a:t>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Southwest Virginia Community College</a:t>
            </a:r>
            <a:r>
              <a:rPr lang="en-US" dirty="0"/>
              <a:t>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Thomas Nelson Community College</a:t>
            </a:r>
            <a:r>
              <a:rPr lang="en-US" dirty="0"/>
              <a:t>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Tidewater Community College</a:t>
            </a:r>
            <a:r>
              <a:rPr lang="en-US" dirty="0"/>
              <a:t>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Virginia Western Community College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67D20-8341-44DA-B395-6FF3E87498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91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6CA-3C20-4146-82D0-CD1C76E775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57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 Herrington</a:t>
            </a:r>
            <a:r>
              <a:rPr lang="en-US" baseline="0" dirty="0"/>
              <a:t> first suggested the user’s identity is the new border.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6CA-3C20-4146-82D0-CD1C76E775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29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628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a614090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a614090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376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ab752bfb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Serverless. Just storage for static assets and configuration.</a:t>
            </a:r>
            <a:endParaRPr/>
          </a:p>
        </p:txBody>
      </p:sp>
      <p:sp>
        <p:nvSpPr>
          <p:cNvPr id="140" name="Google Shape;140;g4ab752bfb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8379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ab752bf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stack Java EE 7 deployed as Docker container images using EC2 Container Service,  Application Load Balancing, and a RDS database</a:t>
            </a:r>
            <a:endParaRPr/>
          </a:p>
        </p:txBody>
      </p:sp>
      <p:sp>
        <p:nvSpPr>
          <p:cNvPr id="175" name="Google Shape;175;g4ab752bf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0157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6117861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6117861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998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61178612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61178612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466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6C30-FA5A-4552-BA93-04F3BE827342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D093-3887-44AD-A4B3-273540331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9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6C30-FA5A-4552-BA93-04F3BE827342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D093-3887-44AD-A4B3-273540331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2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6C30-FA5A-4552-BA93-04F3BE827342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D093-3887-44AD-A4B3-273540331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29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rot="16200000">
            <a:off x="2864960" y="3520827"/>
            <a:ext cx="237745" cy="5967665"/>
          </a:xfrm>
          <a:prstGeom prst="rect">
            <a:avLst/>
          </a:prstGeom>
          <a:solidFill>
            <a:srgbClr val="19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475" y="6150587"/>
            <a:ext cx="2676525" cy="70741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2031" y="6364077"/>
            <a:ext cx="5678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cap="none" normalizeH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</a:t>
            </a:r>
            <a:r>
              <a:rPr lang="en-US" sz="1200" b="1" i="1" cap="none" normalizeH="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Virginia a National Resource for Cybersecurity Education</a:t>
            </a:r>
            <a:endParaRPr lang="en-US" sz="1200" b="1" i="1" cap="none" normalizeH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346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838200" y="1690688"/>
            <a:ext cx="10515600" cy="4459899"/>
          </a:xfrm>
        </p:spPr>
        <p:txBody>
          <a:bodyPr/>
          <a:lstStyle>
            <a:lvl1pPr>
              <a:defRPr>
                <a:solidFill>
                  <a:srgbClr val="043464"/>
                </a:solidFill>
              </a:defRPr>
            </a:lvl1pPr>
            <a:lvl2pPr>
              <a:defRPr>
                <a:solidFill>
                  <a:srgbClr val="043464"/>
                </a:solidFill>
              </a:defRPr>
            </a:lvl2pPr>
            <a:lvl3pPr>
              <a:defRPr>
                <a:solidFill>
                  <a:srgbClr val="043464"/>
                </a:solidFill>
              </a:defRPr>
            </a:lvl3pPr>
            <a:lvl4pPr>
              <a:defRPr>
                <a:solidFill>
                  <a:srgbClr val="043464"/>
                </a:solidFill>
              </a:defRPr>
            </a:lvl4pPr>
            <a:lvl5pPr>
              <a:defRPr>
                <a:solidFill>
                  <a:srgbClr val="0434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 rot="16200000">
            <a:off x="3522317" y="3101214"/>
            <a:ext cx="234467" cy="7279104"/>
          </a:xfrm>
          <a:prstGeom prst="rect">
            <a:avLst/>
          </a:prstGeom>
          <a:solidFill>
            <a:srgbClr val="6B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53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rot="16200000">
            <a:off x="2864960" y="3520827"/>
            <a:ext cx="237745" cy="5967665"/>
          </a:xfrm>
          <a:prstGeom prst="rect">
            <a:avLst/>
          </a:prstGeom>
          <a:solidFill>
            <a:srgbClr val="19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475" y="6150587"/>
            <a:ext cx="2676525" cy="70741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2031" y="6364077"/>
            <a:ext cx="5678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cap="none" normalizeH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</a:t>
            </a:r>
            <a:r>
              <a:rPr lang="en-US" sz="1200" b="1" i="1" cap="none" normalizeH="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Virginia a National Resource for Cybersecurity Education</a:t>
            </a:r>
            <a:endParaRPr lang="en-US" sz="1200" b="1" i="1" cap="none" normalizeH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346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838200" y="1690688"/>
            <a:ext cx="10515600" cy="4459899"/>
          </a:xfrm>
        </p:spPr>
        <p:txBody>
          <a:bodyPr/>
          <a:lstStyle>
            <a:lvl1pPr>
              <a:defRPr>
                <a:solidFill>
                  <a:srgbClr val="043464"/>
                </a:solidFill>
              </a:defRPr>
            </a:lvl1pPr>
            <a:lvl2pPr>
              <a:defRPr>
                <a:solidFill>
                  <a:srgbClr val="043464"/>
                </a:solidFill>
              </a:defRPr>
            </a:lvl2pPr>
            <a:lvl3pPr>
              <a:defRPr>
                <a:solidFill>
                  <a:srgbClr val="043464"/>
                </a:solidFill>
              </a:defRPr>
            </a:lvl3pPr>
            <a:lvl4pPr>
              <a:defRPr>
                <a:solidFill>
                  <a:srgbClr val="043464"/>
                </a:solidFill>
              </a:defRPr>
            </a:lvl4pPr>
            <a:lvl5pPr>
              <a:defRPr>
                <a:solidFill>
                  <a:srgbClr val="0434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 rot="16200000">
            <a:off x="3522317" y="3101214"/>
            <a:ext cx="234467" cy="7279104"/>
          </a:xfrm>
          <a:prstGeom prst="rect">
            <a:avLst/>
          </a:prstGeom>
          <a:solidFill>
            <a:srgbClr val="6B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85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0"/>
            <a:ext cx="6861090" cy="6858000"/>
          </a:xfrm>
          <a:prstGeom prst="rect">
            <a:avLst/>
          </a:prstGeom>
          <a:solidFill>
            <a:srgbClr val="19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365125"/>
            <a:ext cx="608012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0555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825625"/>
            <a:ext cx="608012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6861089" y="365125"/>
            <a:ext cx="5181600" cy="1223962"/>
          </a:xfrm>
        </p:spPr>
        <p:txBody>
          <a:bodyPr/>
          <a:lstStyle>
            <a:lvl1pPr>
              <a:defRPr>
                <a:solidFill>
                  <a:srgbClr val="F05559"/>
                </a:solidFill>
              </a:defRPr>
            </a:lvl1pPr>
            <a:lvl2pPr>
              <a:defRPr>
                <a:solidFill>
                  <a:srgbClr val="193663"/>
                </a:solidFill>
              </a:defRPr>
            </a:lvl2pPr>
            <a:lvl3pPr>
              <a:defRPr>
                <a:solidFill>
                  <a:srgbClr val="193663"/>
                </a:solidFill>
              </a:defRPr>
            </a:lvl3pPr>
            <a:lvl4pPr>
              <a:defRPr>
                <a:solidFill>
                  <a:srgbClr val="193663"/>
                </a:solidFill>
              </a:defRPr>
            </a:lvl4pPr>
            <a:lvl5pPr>
              <a:defRPr>
                <a:solidFill>
                  <a:srgbClr val="19366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861089" y="2265598"/>
            <a:ext cx="5181600" cy="1365250"/>
          </a:xfrm>
        </p:spPr>
        <p:txBody>
          <a:bodyPr/>
          <a:lstStyle>
            <a:lvl1pPr>
              <a:defRPr>
                <a:solidFill>
                  <a:srgbClr val="F05559"/>
                </a:solidFill>
              </a:defRPr>
            </a:lvl1pPr>
            <a:lvl2pPr>
              <a:defRPr>
                <a:solidFill>
                  <a:srgbClr val="193663"/>
                </a:solidFill>
              </a:defRPr>
            </a:lvl2pPr>
            <a:lvl3pPr>
              <a:defRPr>
                <a:solidFill>
                  <a:srgbClr val="193663"/>
                </a:solidFill>
              </a:defRPr>
            </a:lvl3pPr>
            <a:lvl4pPr>
              <a:defRPr>
                <a:solidFill>
                  <a:srgbClr val="193663"/>
                </a:solidFill>
              </a:defRPr>
            </a:lvl4pPr>
            <a:lvl5pPr>
              <a:defRPr>
                <a:solidFill>
                  <a:srgbClr val="19366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861089" y="4307359"/>
            <a:ext cx="5181600" cy="1365250"/>
          </a:xfrm>
        </p:spPr>
        <p:txBody>
          <a:bodyPr/>
          <a:lstStyle>
            <a:lvl1pPr>
              <a:defRPr>
                <a:solidFill>
                  <a:srgbClr val="F05559"/>
                </a:solidFill>
              </a:defRPr>
            </a:lvl1pPr>
            <a:lvl2pPr>
              <a:defRPr>
                <a:solidFill>
                  <a:srgbClr val="193663"/>
                </a:solidFill>
              </a:defRPr>
            </a:lvl2pPr>
            <a:lvl3pPr>
              <a:defRPr>
                <a:solidFill>
                  <a:srgbClr val="193663"/>
                </a:solidFill>
              </a:defRPr>
            </a:lvl3pPr>
            <a:lvl4pPr>
              <a:defRPr>
                <a:solidFill>
                  <a:srgbClr val="193663"/>
                </a:solidFill>
              </a:defRPr>
            </a:lvl4pPr>
            <a:lvl5pPr>
              <a:defRPr>
                <a:solidFill>
                  <a:srgbClr val="19366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426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rot="16200000">
            <a:off x="2864960" y="3520827"/>
            <a:ext cx="237745" cy="5967665"/>
          </a:xfrm>
          <a:prstGeom prst="rect">
            <a:avLst/>
          </a:prstGeom>
          <a:solidFill>
            <a:srgbClr val="19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475" y="6150587"/>
            <a:ext cx="2676525" cy="70741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2031" y="6364077"/>
            <a:ext cx="5678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cap="none" normalizeH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</a:t>
            </a:r>
            <a:r>
              <a:rPr lang="en-US" sz="1200" b="1" i="1" cap="none" normalizeH="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Virginia a National Resource for Cybersecurity Education</a:t>
            </a:r>
            <a:endParaRPr lang="en-US" sz="1200" b="1" i="1" cap="none" normalizeH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346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838200" y="1690688"/>
            <a:ext cx="10515600" cy="4459899"/>
          </a:xfrm>
        </p:spPr>
        <p:txBody>
          <a:bodyPr/>
          <a:lstStyle>
            <a:lvl1pPr>
              <a:defRPr>
                <a:solidFill>
                  <a:srgbClr val="043464"/>
                </a:solidFill>
              </a:defRPr>
            </a:lvl1pPr>
            <a:lvl2pPr>
              <a:defRPr>
                <a:solidFill>
                  <a:srgbClr val="043464"/>
                </a:solidFill>
              </a:defRPr>
            </a:lvl2pPr>
            <a:lvl3pPr>
              <a:defRPr>
                <a:solidFill>
                  <a:srgbClr val="043464"/>
                </a:solidFill>
              </a:defRPr>
            </a:lvl3pPr>
            <a:lvl4pPr>
              <a:defRPr>
                <a:solidFill>
                  <a:srgbClr val="043464"/>
                </a:solidFill>
              </a:defRPr>
            </a:lvl4pPr>
            <a:lvl5pPr>
              <a:defRPr>
                <a:solidFill>
                  <a:srgbClr val="0434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 rot="16200000">
            <a:off x="3522317" y="3101214"/>
            <a:ext cx="234467" cy="7279104"/>
          </a:xfrm>
          <a:prstGeom prst="rect">
            <a:avLst/>
          </a:prstGeom>
          <a:solidFill>
            <a:srgbClr val="6B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5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rot="16200000">
            <a:off x="2864960" y="3520827"/>
            <a:ext cx="237745" cy="5967665"/>
          </a:xfrm>
          <a:prstGeom prst="rect">
            <a:avLst/>
          </a:prstGeom>
          <a:solidFill>
            <a:srgbClr val="19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475" y="6150587"/>
            <a:ext cx="2676525" cy="70741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2031" y="6364077"/>
            <a:ext cx="5678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cap="none" normalizeH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</a:t>
            </a:r>
            <a:r>
              <a:rPr lang="en-US" sz="1200" b="1" i="1" cap="none" normalizeH="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Virginia a National Resource for Cybersecurity Education</a:t>
            </a:r>
            <a:endParaRPr lang="en-US" sz="1200" b="1" i="1" cap="none" normalizeH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346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838200" y="1690688"/>
            <a:ext cx="10515600" cy="4459899"/>
          </a:xfrm>
        </p:spPr>
        <p:txBody>
          <a:bodyPr/>
          <a:lstStyle>
            <a:lvl1pPr>
              <a:defRPr>
                <a:solidFill>
                  <a:srgbClr val="043464"/>
                </a:solidFill>
              </a:defRPr>
            </a:lvl1pPr>
            <a:lvl2pPr>
              <a:defRPr>
                <a:solidFill>
                  <a:srgbClr val="043464"/>
                </a:solidFill>
              </a:defRPr>
            </a:lvl2pPr>
            <a:lvl3pPr>
              <a:defRPr>
                <a:solidFill>
                  <a:srgbClr val="043464"/>
                </a:solidFill>
              </a:defRPr>
            </a:lvl3pPr>
            <a:lvl4pPr>
              <a:defRPr>
                <a:solidFill>
                  <a:srgbClr val="043464"/>
                </a:solidFill>
              </a:defRPr>
            </a:lvl4pPr>
            <a:lvl5pPr>
              <a:defRPr>
                <a:solidFill>
                  <a:srgbClr val="0434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 rot="16200000">
            <a:off x="3522317" y="3101214"/>
            <a:ext cx="234467" cy="7279104"/>
          </a:xfrm>
          <a:prstGeom prst="rect">
            <a:avLst/>
          </a:prstGeom>
          <a:solidFill>
            <a:srgbClr val="6B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54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634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6C30-FA5A-4552-BA93-04F3BE827342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D093-3887-44AD-A4B3-273540331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8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6C30-FA5A-4552-BA93-04F3BE827342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D093-3887-44AD-A4B3-273540331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9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6C30-FA5A-4552-BA93-04F3BE827342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D093-3887-44AD-A4B3-273540331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25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6C30-FA5A-4552-BA93-04F3BE827342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D093-3887-44AD-A4B3-273540331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4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6C30-FA5A-4552-BA93-04F3BE827342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D093-3887-44AD-A4B3-273540331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0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6C30-FA5A-4552-BA93-04F3BE827342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D093-3887-44AD-A4B3-273540331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9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6C30-FA5A-4552-BA93-04F3BE827342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D093-3887-44AD-A4B3-273540331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2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6C30-FA5A-4552-BA93-04F3BE827342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D093-3887-44AD-A4B3-273540331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6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6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6739"/>
            <a:ext cx="10515600" cy="4790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86C30-FA5A-4552-BA93-04F3BE827342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5D093-3887-44AD-A4B3-273540331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7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5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ceharris@vt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emf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.emf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14.png"/><Relationship Id="rId3" Type="http://schemas.openxmlformats.org/officeDocument/2006/relationships/image" Target="../media/image32.png"/><Relationship Id="rId21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mailto:sandra@virginiacyberrange.or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hyperlink" Target="https://it.vt.edu/" TargetMode="External"/><Relationship Id="rId7" Type="http://schemas.openxmlformats.org/officeDocument/2006/relationships/hyperlink" Target="https://pages.awscloud.com/NAMER_WWPS_CS_cde-whitepaper_20180919.html" TargetMode="External"/><Relationship Id="rId2" Type="http://schemas.openxmlformats.org/officeDocument/2006/relationships/hyperlink" Target="https://virginiacyberrange.org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1.awsstatic.com/whitepapers/compliance/AWS_Compliance_Quick_Reference_Education.pdf" TargetMode="External"/><Relationship Id="rId5" Type="http://schemas.openxmlformats.org/officeDocument/2006/relationships/hyperlink" Target="https://summit.cloud.vt.edu/" TargetMode="External"/><Relationship Id="rId4" Type="http://schemas.openxmlformats.org/officeDocument/2006/relationships/hyperlink" Target="https://security.vt.edu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mailto:marchany@vt.edu" TargetMode="External"/><Relationship Id="rId7" Type="http://schemas.openxmlformats.org/officeDocument/2006/relationships/image" Target="../media/image4.JPG"/><Relationship Id="rId2" Type="http://schemas.openxmlformats.org/officeDocument/2006/relationships/hyperlink" Target="mailto:ceharris@vt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hyperlink" Target="mailto:sandra@virginiacyberrange.org" TargetMode="External"/><Relationship Id="rId10" Type="http://schemas.openxmlformats.org/officeDocument/2006/relationships/image" Target="../media/image7.jpeg"/><Relationship Id="rId4" Type="http://schemas.openxmlformats.org/officeDocument/2006/relationships/hyperlink" Target="mailto:midkiff@vt.edu" TargetMode="External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mailto:midkiff@vt.edu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mailto:marchany@vt.edu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D72BA90-332F-D34E-8BA3-C75BDBB1E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5" t="4847"/>
          <a:stretch/>
        </p:blipFill>
        <p:spPr>
          <a:xfrm>
            <a:off x="7144377" y="0"/>
            <a:ext cx="5047623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BDC46-E8A9-6E41-96C2-A15F96B37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21978"/>
          <a:stretch/>
        </p:blipFill>
        <p:spPr>
          <a:xfrm>
            <a:off x="0" y="0"/>
            <a:ext cx="751956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63751" y="1860432"/>
            <a:ext cx="3784063" cy="2190068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+mn-lt"/>
              </a:rPr>
              <a:t>Securing Data in the Cloud:</a:t>
            </a:r>
            <a:br>
              <a:rPr lang="en-US" sz="4800" b="1" dirty="0"/>
            </a:br>
            <a:br>
              <a:rPr lang="en-US" sz="1600" b="1" dirty="0"/>
            </a:br>
            <a:r>
              <a:rPr lang="en-US" sz="4800" dirty="0"/>
              <a:t>Virginia Tech’s Take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9360" y="4486456"/>
            <a:ext cx="4592844" cy="41192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December 18,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929" y="5517689"/>
            <a:ext cx="2262079" cy="9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2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877824"/>
          </a:xfrm>
        </p:spPr>
        <p:txBody>
          <a:bodyPr/>
          <a:lstStyle/>
          <a:p>
            <a:r>
              <a:rPr lang="en-US" dirty="0"/>
              <a:t>The Mobile Internet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Evolution of the Internet</a:t>
            </a:r>
          </a:p>
          <a:p>
            <a:pPr lvl="1"/>
            <a:r>
              <a:rPr lang="en-US" dirty="0"/>
              <a:t>Internet 1.0 – static servers, endpoints</a:t>
            </a:r>
          </a:p>
          <a:p>
            <a:pPr lvl="1"/>
            <a:r>
              <a:rPr lang="en-US" dirty="0"/>
              <a:t>Internet 2.0 – static servers, mobile endpoints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Internet 3.0 – mobile servers (containers, </a:t>
            </a:r>
            <a:r>
              <a:rPr lang="en-US" dirty="0" err="1"/>
              <a:t>serverless</a:t>
            </a:r>
            <a:r>
              <a:rPr lang="en-US" dirty="0"/>
              <a:t>, cloud), mobile endpoints (laptops, phones, tablets, </a:t>
            </a:r>
            <a:r>
              <a:rPr lang="en-US" dirty="0" err="1"/>
              <a:t>IoT</a:t>
            </a:r>
            <a:r>
              <a:rPr lang="en-US" dirty="0"/>
              <a:t>, ICS)</a:t>
            </a:r>
          </a:p>
          <a:p>
            <a:pPr>
              <a:spcAft>
                <a:spcPts val="1200"/>
              </a:spcAft>
            </a:pPr>
            <a:r>
              <a:rPr lang="en-US" dirty="0"/>
              <a:t>Current security architectures are somewhere between Internet 1.0 and Internet 2.0</a:t>
            </a:r>
          </a:p>
          <a:p>
            <a:r>
              <a:rPr lang="en-US" dirty="0"/>
              <a:t>We need to adapt to Internet 3.0 now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491F0-E8D2-3947-8B45-5EAC68CED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12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are the New Border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Easier said than done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All data must be secured regardless of location.</a:t>
            </a:r>
            <a:r>
              <a:rPr lang="en-US" dirty="0"/>
              <a:t> Encryption at rest or in transit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User identities must be confirmed.</a:t>
            </a:r>
            <a:r>
              <a:rPr lang="en-US" dirty="0"/>
              <a:t> Access to data strictly enforced. Default of minimum privileges</a:t>
            </a:r>
          </a:p>
          <a:p>
            <a:pPr>
              <a:spcBef>
                <a:spcPts val="0"/>
              </a:spcBef>
            </a:pPr>
            <a:r>
              <a:rPr lang="en-US" b="1" dirty="0"/>
              <a:t>All network traffic should be logged and analyzed</a:t>
            </a:r>
            <a:r>
              <a:rPr lang="en-US" dirty="0"/>
              <a:t>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“Trust but verify”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“Verify and never trust”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Eliminates distinction between trusted-inside-perimeter and  untrusted activity that crossed the perimeter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C42F69-DF46-F64F-BEAF-7FCA1511E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31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2" y="165100"/>
            <a:ext cx="10515600" cy="876279"/>
          </a:xfrm>
        </p:spPr>
        <p:txBody>
          <a:bodyPr/>
          <a:lstStyle/>
          <a:p>
            <a:r>
              <a:rPr lang="en-US" dirty="0"/>
              <a:t>Hacker Attack Goals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9112" y="1303752"/>
            <a:ext cx="3676650" cy="4790224"/>
          </a:xfrm>
        </p:spPr>
        <p:txBody>
          <a:bodyPr/>
          <a:lstStyle/>
          <a:p>
            <a:r>
              <a:rPr lang="en-US" dirty="0"/>
              <a:t>Hacker attack goals are 1 or more of the following: </a:t>
            </a:r>
          </a:p>
          <a:p>
            <a:pPr lvl="1"/>
            <a:r>
              <a:rPr lang="en-US" dirty="0"/>
              <a:t>DATA theft/disclosure a.k.a. data breaches </a:t>
            </a:r>
          </a:p>
          <a:p>
            <a:pPr lvl="1"/>
            <a:r>
              <a:rPr lang="en-US" dirty="0"/>
              <a:t>ATTACK other sites using hacked assets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DESTRUCTION of company data (deletion or ransomware)</a:t>
            </a:r>
          </a:p>
          <a:p>
            <a:r>
              <a:rPr lang="en-US" dirty="0"/>
              <a:t>DEFEND accordingly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F87DEA-0787-F14C-A946-314B8F7BF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25" y="803264"/>
            <a:ext cx="7679862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09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Corporate Structure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EDU Model, The Future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Administrative – the process that runs the institution (“Corporate”)</a:t>
            </a:r>
          </a:p>
          <a:p>
            <a:pPr lvl="1"/>
            <a:r>
              <a:rPr lang="en-US" dirty="0"/>
              <a:t>Payroll, HR, Purchasing, Facilities, Legal, etc.</a:t>
            </a:r>
          </a:p>
          <a:p>
            <a:pPr lvl="1"/>
            <a:r>
              <a:rPr lang="en-US" dirty="0"/>
              <a:t>Security model closest to corporate model</a:t>
            </a:r>
          </a:p>
          <a:p>
            <a:r>
              <a:rPr lang="en-US" dirty="0"/>
              <a:t>Academic and instructional – the process that supports teaching and learning (“ISP”)</a:t>
            </a:r>
          </a:p>
          <a:p>
            <a:pPr lvl="1"/>
            <a:r>
              <a:rPr lang="en-US" dirty="0"/>
              <a:t>Learning management systems such as CANVAS, Blackboard, Moodle</a:t>
            </a:r>
          </a:p>
          <a:p>
            <a:pPr lvl="1"/>
            <a:r>
              <a:rPr lang="en-US" dirty="0"/>
              <a:t>Course Delivery systems – Zoom, </a:t>
            </a:r>
            <a:r>
              <a:rPr lang="en-US" dirty="0" err="1"/>
              <a:t>Webex</a:t>
            </a:r>
            <a:r>
              <a:rPr lang="en-US" dirty="0"/>
              <a:t>, etc.</a:t>
            </a:r>
          </a:p>
          <a:p>
            <a:pPr lvl="1"/>
            <a:r>
              <a:rPr lang="en-US" dirty="0"/>
              <a:t>Heavily BYOD – all flavors and types</a:t>
            </a:r>
          </a:p>
          <a:p>
            <a:pPr lvl="1"/>
            <a:r>
              <a:rPr lang="en-US" dirty="0"/>
              <a:t>Security model closest to an Internet service provider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403A22-25F2-204E-AC8A-DA224DA29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3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Corporate Structure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EDU Model, The Future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2476"/>
            <a:ext cx="4648200" cy="4790224"/>
          </a:xfrm>
        </p:spPr>
        <p:txBody>
          <a:bodyPr/>
          <a:lstStyle/>
          <a:p>
            <a:r>
              <a:rPr lang="en-US" sz="3200" dirty="0"/>
              <a:t>Research – hybrid of administrative and academic/instructional</a:t>
            </a:r>
          </a:p>
          <a:p>
            <a:pPr lvl="1"/>
            <a:r>
              <a:rPr lang="en-US" sz="2800" dirty="0"/>
              <a:t>Intellectual property protection</a:t>
            </a:r>
          </a:p>
          <a:p>
            <a:pPr lvl="1"/>
            <a:r>
              <a:rPr lang="en-US" sz="2800" dirty="0"/>
              <a:t>High risk, visibility</a:t>
            </a:r>
          </a:p>
          <a:p>
            <a:pPr lvl="1"/>
            <a:r>
              <a:rPr lang="en-US" sz="2800" dirty="0"/>
              <a:t>Security model is a hybrid of corporate and ISP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963542-0A53-304F-BD23-B447D920B29C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1241404"/>
            <a:ext cx="4663440" cy="4556620"/>
            <a:chOff x="6096000" y="1107432"/>
            <a:chExt cx="4916583" cy="48039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504B35-617F-224E-B070-3F10512FD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122361"/>
              <a:ext cx="2468880" cy="24688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2D6D2E-44BB-4445-B0A6-A4537D298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3703" y="3442516"/>
              <a:ext cx="2468880" cy="24688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BC8B64-08A1-304F-9B82-2054DB603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323649"/>
              <a:ext cx="2468880" cy="246888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D94FD5-2A99-5549-99B5-ABB36117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3703" y="1107432"/>
              <a:ext cx="2468880" cy="246888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3DFC8FB-6EF6-4C46-BF75-D06881801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03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Museum Defense in Depth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623560" y="1441240"/>
            <a:ext cx="5730240" cy="48687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Control access points</a:t>
            </a:r>
          </a:p>
          <a:p>
            <a:pPr lvl="1"/>
            <a:r>
              <a:rPr lang="en-US" dirty="0"/>
              <a:t>Limited but </a:t>
            </a:r>
            <a:r>
              <a:rPr lang="en-US" b="1" dirty="0"/>
              <a:t>free flowing </a:t>
            </a:r>
            <a:r>
              <a:rPr lang="en-US" dirty="0"/>
              <a:t>access points</a:t>
            </a:r>
          </a:p>
          <a:p>
            <a:pPr lvl="1"/>
            <a:r>
              <a:rPr lang="en-US" dirty="0"/>
              <a:t>Additional barriers around high risk assets</a:t>
            </a:r>
          </a:p>
          <a:p>
            <a:r>
              <a:rPr lang="en-US" dirty="0"/>
              <a:t>Pervasive Monitoring tools</a:t>
            </a:r>
          </a:p>
          <a:p>
            <a:pPr lvl="1"/>
            <a:r>
              <a:rPr lang="en-US" dirty="0"/>
              <a:t>Cameras, motion sensors, etc.</a:t>
            </a:r>
          </a:p>
          <a:p>
            <a:r>
              <a:rPr lang="en-US" dirty="0"/>
              <a:t>Active Response</a:t>
            </a:r>
          </a:p>
          <a:p>
            <a:pPr lvl="1"/>
            <a:r>
              <a:rPr lang="en-US" dirty="0"/>
              <a:t>Guards, on-demand barriers, fire suppression</a:t>
            </a:r>
          </a:p>
          <a:p>
            <a:r>
              <a:rPr lang="en-US" dirty="0"/>
              <a:t>Recovery Measures</a:t>
            </a:r>
          </a:p>
          <a:p>
            <a:pPr lvl="1"/>
            <a:r>
              <a:rPr lang="en-US" dirty="0"/>
              <a:t>Insurance</a:t>
            </a:r>
          </a:p>
          <a:p>
            <a:pPr lvl="1"/>
            <a:r>
              <a:rPr lang="en-US" dirty="0"/>
              <a:t>Tracking devices</a:t>
            </a:r>
          </a:p>
          <a:p>
            <a:r>
              <a:rPr lang="en-US" dirty="0"/>
              <a:t>Assume hostiles are inside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69" y="1591402"/>
            <a:ext cx="4095750" cy="438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5151" y="5787337"/>
            <a:ext cx="333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Used with permission of Christian Schreiber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80C767-91B2-6747-9F62-870E7F8ED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79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Trust Networks(ZTN) Characteristics</a:t>
            </a:r>
            <a:r>
              <a:rPr lang="en-US" sz="3600" dirty="0"/>
              <a:t>*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US" b="1" dirty="0"/>
              <a:t>Network and user traffic patterns have change dramatically in the past 20 years.</a:t>
            </a:r>
          </a:p>
          <a:p>
            <a:pPr>
              <a:spcAft>
                <a:spcPts val="500"/>
              </a:spcAft>
            </a:pPr>
            <a:r>
              <a:rPr lang="en-US" dirty="0"/>
              <a:t>Pillar 1: The network is always assumed to be hostile</a:t>
            </a:r>
          </a:p>
          <a:p>
            <a:pPr>
              <a:spcAft>
                <a:spcPts val="500"/>
              </a:spcAft>
            </a:pPr>
            <a:r>
              <a:rPr lang="en-US" dirty="0"/>
              <a:t>Pillar 2: Assume the hostiles are already inside your network</a:t>
            </a:r>
          </a:p>
          <a:p>
            <a:pPr>
              <a:spcAft>
                <a:spcPts val="500"/>
              </a:spcAft>
            </a:pPr>
            <a:r>
              <a:rPr lang="en-US" dirty="0"/>
              <a:t>Pillar 3:  Network locality (segmentation) is not sufficient for deciding trust in a network</a:t>
            </a:r>
          </a:p>
          <a:p>
            <a:pPr>
              <a:spcAft>
                <a:spcPts val="500"/>
              </a:spcAft>
            </a:pPr>
            <a:r>
              <a:rPr lang="en-US" dirty="0"/>
              <a:t>Pillar 4:  Every device, user and network flow is authenticated and authorized</a:t>
            </a:r>
          </a:p>
          <a:p>
            <a:pPr>
              <a:spcAft>
                <a:spcPts val="500"/>
              </a:spcAft>
            </a:pPr>
            <a:r>
              <a:rPr lang="en-US" dirty="0"/>
              <a:t>Pillar 5: Policies must be dynamic and calculated from as many sources of data as possible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8383" y="6176963"/>
            <a:ext cx="9880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* “Zero Trust Networks: Building Secure Systems in Untrusted Networks,” Evan Gilman, Doug Barth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D66AB-2F2B-D846-8641-68FEB4CB9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40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Future: The Mobile Internet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Positioning IT Security for the future</a:t>
            </a:r>
          </a:p>
          <a:p>
            <a:r>
              <a:rPr lang="en-US" dirty="0"/>
              <a:t>Pillar 6:  The device is no longer the border. A user’s identity is the new border. Data is the new border.</a:t>
            </a:r>
          </a:p>
          <a:p>
            <a:r>
              <a:rPr lang="en-US" dirty="0"/>
              <a:t>Pillar 7:  Containers, </a:t>
            </a:r>
            <a:r>
              <a:rPr lang="en-US" dirty="0" err="1"/>
              <a:t>serverless</a:t>
            </a:r>
            <a:r>
              <a:rPr lang="en-US" dirty="0"/>
              <a:t> and cloud computing are the new disruptors of traditional security architectures. </a:t>
            </a:r>
          </a:p>
          <a:p>
            <a:r>
              <a:rPr lang="en-US" dirty="0"/>
              <a:t>Pillar 8: Mobile users, mobile apps, mobile storage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7E2827-FF66-6242-A013-9029945BE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5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877824"/>
          </a:xfrm>
        </p:spPr>
        <p:txBody>
          <a:bodyPr/>
          <a:lstStyle/>
          <a:p>
            <a:r>
              <a:rPr lang="en-US" dirty="0"/>
              <a:t>Another View of ZTN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800" dirty="0"/>
              <a:t>In other words, data becomes the border.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42EF24-5563-9E4A-9A1A-B10DB8E4C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92C06D6-6E3B-EB46-AB33-3811DC781393}"/>
              </a:ext>
            </a:extLst>
          </p:cNvPr>
          <p:cNvSpPr/>
          <p:nvPr/>
        </p:nvSpPr>
        <p:spPr>
          <a:xfrm>
            <a:off x="1400169" y="1385827"/>
            <a:ext cx="9258300" cy="2871852"/>
          </a:xfrm>
          <a:prstGeom prst="wedgeRoundRectCallout">
            <a:avLst>
              <a:gd name="adj1" fmla="val -6635"/>
              <a:gd name="adj2" fmla="val 66979"/>
              <a:gd name="adj3" fmla="val 16667"/>
            </a:avLst>
          </a:prstGeom>
          <a:solidFill>
            <a:srgbClr val="6A2C3E"/>
          </a:solidFill>
          <a:ln w="34925"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“As we move our data outside of the firewall, we have to adopt a zero-trust type model,” [Chris] Townshend said. “We are shifting our security enforcement out to the data itself, and you have to have a security policy that follows that user no matter where that user is or what device they are using to access the data.”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39BFC-53C3-894F-9F7F-FEE4513BAAF3}"/>
              </a:ext>
            </a:extLst>
          </p:cNvPr>
          <p:cNvSpPr/>
          <p:nvPr/>
        </p:nvSpPr>
        <p:spPr>
          <a:xfrm>
            <a:off x="5520230" y="4489172"/>
            <a:ext cx="4445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“The new cyber landscape,” Patrick Marshall, GCN Magazine, vol. 37, no. 1.</a:t>
            </a:r>
          </a:p>
        </p:txBody>
      </p:sp>
    </p:spTree>
    <p:extLst>
      <p:ext uri="{BB962C8B-B14F-4D97-AF65-F5344CB8AC3E}">
        <p14:creationId xmlns:p14="http://schemas.microsoft.com/office/powerpoint/2010/main" val="950010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Securing Summit on AWS</a:t>
            </a: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163556" y="3737996"/>
            <a:ext cx="10515600" cy="1500187"/>
          </a:xfrm>
        </p:spPr>
        <p:txBody>
          <a:bodyPr/>
          <a:lstStyle/>
          <a:p>
            <a:r>
              <a:rPr lang="en-US" dirty="0"/>
              <a:t>Carl Harris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Chief Technology Architect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hlinkClick r:id="rId3"/>
              </a:rPr>
              <a:t>ceharris@vt.edu</a:t>
            </a:r>
            <a:r>
              <a:rPr lang="en-US" sz="2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D6E591-935A-7242-9CE1-1D1831B277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r="5244"/>
          <a:stretch/>
        </p:blipFill>
        <p:spPr>
          <a:xfrm>
            <a:off x="960438" y="3702511"/>
            <a:ext cx="1949330" cy="149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111EA-B4F3-3142-A07E-844815EEA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1929" y="5517689"/>
            <a:ext cx="2262079" cy="9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93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Speakers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6569" y="4054912"/>
            <a:ext cx="179722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Carl Harris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Chief Technology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Architect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57866" y="4048579"/>
            <a:ext cx="2415148" cy="1595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Randy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Marchany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Information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Technology Security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Officer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96491" y="4042247"/>
            <a:ext cx="2460931" cy="1608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Scott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Midkiff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Vice President for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Information Technology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CIO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211430" y="4064773"/>
            <a:ext cx="2166427" cy="1331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Sandra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Schiavo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Lead Courseware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Coordinator,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Virginia Cyber Range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B42BB9-0063-1A4C-B9B4-D5A0FBE19E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r="5244"/>
          <a:stretch/>
        </p:blipFill>
        <p:spPr>
          <a:xfrm>
            <a:off x="497712" y="1855583"/>
            <a:ext cx="2512338" cy="192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05121C-5447-8243-B51B-F7FDC646E2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0"/>
          <a:stretch/>
        </p:blipFill>
        <p:spPr>
          <a:xfrm>
            <a:off x="3514916" y="1855583"/>
            <a:ext cx="2451938" cy="192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DDC26F-56A7-194E-A1AE-53B0FE5C0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90" y="1855583"/>
            <a:ext cx="2205010" cy="192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A4D39F-84C3-C04F-86AD-EC1BD9D82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r="13007"/>
          <a:stretch/>
        </p:blipFill>
        <p:spPr>
          <a:xfrm>
            <a:off x="9171536" y="1855583"/>
            <a:ext cx="2248406" cy="192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177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841248" y="365760"/>
            <a:ext cx="11360800" cy="763600"/>
          </a:xfrm>
        </p:spPr>
        <p:txBody>
          <a:bodyPr>
            <a:noAutofit/>
          </a:bodyPr>
          <a:lstStyle/>
          <a:p>
            <a:r>
              <a:rPr lang="en-US" dirty="0"/>
              <a:t>Summit: The Backstory</a:t>
            </a:r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488" indent="-344488">
              <a:lnSpc>
                <a:spcPct val="100000"/>
              </a:lnSpc>
              <a:buSzPct val="80000"/>
              <a:buFont typeface="Wingdings" panose="05000000000000000000" pitchFamily="2" charset="2"/>
              <a:buChar char="q"/>
            </a:pPr>
            <a:r>
              <a:rPr lang="en-US"/>
              <a:t>Build a workflow management tool to support sponsored research administration</a:t>
            </a:r>
          </a:p>
          <a:p>
            <a:pPr marL="685800" lvl="1" indent="-225425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600"/>
              <a:t>Existing business process supported mostly by long e-mail reply chains and attachments</a:t>
            </a:r>
          </a:p>
          <a:p>
            <a:pPr marL="685800" lvl="1" indent="-225425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600"/>
              <a:t>Several previous attempts to acquire/integrate a tool were unsuccessful</a:t>
            </a:r>
          </a:p>
          <a:p>
            <a:pPr marL="685800" lvl="1" indent="-225425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600"/>
              <a:t>Agile development approach; responsive, iterative</a:t>
            </a:r>
          </a:p>
          <a:p>
            <a:pPr marL="685800" lvl="1" indent="-225425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600"/>
              <a:t>Original plan was to build and run on our own infrastructure</a:t>
            </a:r>
          </a:p>
          <a:p>
            <a:pPr marL="685800" lvl="1" indent="-225425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600"/>
              <a:t>Instead used it as an opportunity to leverage the cloud (via AWS)</a:t>
            </a:r>
          </a:p>
          <a:p>
            <a:pPr marL="685800" lvl="1" indent="-225425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600"/>
              <a:t>Became our first enterprise-scale application in the cloud in Summer 2016</a:t>
            </a:r>
            <a:endParaRPr lang="en-US" sz="2600" dirty="0"/>
          </a:p>
        </p:txBody>
      </p:sp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6677" y="5615223"/>
            <a:ext cx="2833979" cy="76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305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7964796" y="4318711"/>
            <a:ext cx="1226800" cy="2124400"/>
          </a:xfrm>
          <a:prstGeom prst="rect">
            <a:avLst/>
          </a:prstGeom>
          <a:solidFill>
            <a:srgbClr val="D0CECE"/>
          </a:solidFill>
          <a:ln w="12700" cap="flat" cmpd="sng">
            <a:solidFill>
              <a:srgbClr val="87919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45700" anchor="t" anchorCtr="0">
            <a:noAutofit/>
          </a:bodyPr>
          <a:lstStyle/>
          <a:p>
            <a:pPr algn="ctr"/>
            <a:endParaRPr sz="1200">
              <a:solidFill>
                <a:srgbClr val="8791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7"/>
          <p:cNvSpPr/>
          <p:nvPr/>
        </p:nvSpPr>
        <p:spPr>
          <a:xfrm>
            <a:off x="4169544" y="4035163"/>
            <a:ext cx="2807200" cy="1311600"/>
          </a:xfrm>
          <a:prstGeom prst="rect">
            <a:avLst/>
          </a:prstGeom>
          <a:solidFill>
            <a:srgbClr val="DDEAF6"/>
          </a:solidFill>
          <a:ln w="12700" cap="flat" cmpd="sng">
            <a:solidFill>
              <a:srgbClr val="87919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45700" anchor="t" anchorCtr="0">
            <a:noAutofit/>
          </a:bodyPr>
          <a:lstStyle/>
          <a:p>
            <a:pPr algn="ctr"/>
            <a:endParaRPr sz="1200">
              <a:solidFill>
                <a:srgbClr val="8791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7"/>
          <p:cNvSpPr/>
          <p:nvPr/>
        </p:nvSpPr>
        <p:spPr>
          <a:xfrm>
            <a:off x="4169545" y="847091"/>
            <a:ext cx="2807200" cy="1289600"/>
          </a:xfrm>
          <a:prstGeom prst="rect">
            <a:avLst/>
          </a:prstGeom>
          <a:solidFill>
            <a:srgbClr val="E1EFD8"/>
          </a:solidFill>
          <a:ln w="12700" cap="flat" cmpd="sng">
            <a:solidFill>
              <a:srgbClr val="87919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45700" anchor="t" anchorCtr="0">
            <a:noAutofit/>
          </a:bodyPr>
          <a:lstStyle/>
          <a:p>
            <a:pPr algn="ctr"/>
            <a:endParaRPr sz="1200">
              <a:solidFill>
                <a:srgbClr val="8791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7"/>
          <p:cNvSpPr/>
          <p:nvPr/>
        </p:nvSpPr>
        <p:spPr>
          <a:xfrm>
            <a:off x="4169545" y="2387109"/>
            <a:ext cx="2807200" cy="1364800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87919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45700" anchor="t" anchorCtr="0">
            <a:noAutofit/>
          </a:bodyPr>
          <a:lstStyle/>
          <a:p>
            <a:pPr algn="ctr"/>
            <a:endParaRPr sz="1200">
              <a:solidFill>
                <a:srgbClr val="8791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7264" y="4144817"/>
            <a:ext cx="762000" cy="109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p27"/>
          <p:cNvGrpSpPr/>
          <p:nvPr/>
        </p:nvGrpSpPr>
        <p:grpSpPr>
          <a:xfrm>
            <a:off x="4335172" y="4215682"/>
            <a:ext cx="1072800" cy="1047271"/>
            <a:chOff x="6549484" y="2762931"/>
            <a:chExt cx="1072800" cy="1047270"/>
          </a:xfrm>
        </p:grpSpPr>
        <p:sp>
          <p:nvSpPr>
            <p:cNvPr id="148" name="Google Shape;148;p27"/>
            <p:cNvSpPr txBox="1"/>
            <p:nvPr/>
          </p:nvSpPr>
          <p:spPr>
            <a:xfrm>
              <a:off x="6549484" y="3379401"/>
              <a:ext cx="10728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/>
              <a:r>
                <a:rPr lang="en" sz="1067">
                  <a:solidFill>
                    <a:srgbClr val="232F3E"/>
                  </a:solidFill>
                  <a:latin typeface="Calibri"/>
                  <a:ea typeface="Calibri"/>
                  <a:cs typeface="Calibri"/>
                  <a:sym typeface="Calibri"/>
                </a:rPr>
                <a:t>Download distribution</a:t>
              </a:r>
              <a:endParaRPr sz="1467"/>
            </a:p>
          </p:txBody>
        </p:sp>
        <p:pic>
          <p:nvPicPr>
            <p:cNvPr id="149" name="Google Shape;149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00109" y="2762931"/>
              <a:ext cx="571500" cy="571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0" name="Google Shape;15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15420" y="4496341"/>
            <a:ext cx="762000" cy="952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27"/>
          <p:cNvGrpSpPr/>
          <p:nvPr/>
        </p:nvGrpSpPr>
        <p:grpSpPr>
          <a:xfrm>
            <a:off x="8060045" y="5723636"/>
            <a:ext cx="1072800" cy="878069"/>
            <a:chOff x="255233" y="3486651"/>
            <a:chExt cx="1072800" cy="878070"/>
          </a:xfrm>
        </p:grpSpPr>
        <p:pic>
          <p:nvPicPr>
            <p:cNvPr id="152" name="Google Shape;152;p2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5858" y="3486651"/>
              <a:ext cx="571500" cy="571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27"/>
            <p:cNvSpPr txBox="1"/>
            <p:nvPr/>
          </p:nvSpPr>
          <p:spPr>
            <a:xfrm>
              <a:off x="255233" y="4103121"/>
              <a:ext cx="10728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/>
              <a:endParaRPr sz="1067">
                <a:solidFill>
                  <a:srgbClr val="232F3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4" name="Google Shape;154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89756" y="2456649"/>
            <a:ext cx="762000" cy="1231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27"/>
          <p:cNvGrpSpPr/>
          <p:nvPr/>
        </p:nvGrpSpPr>
        <p:grpSpPr>
          <a:xfrm>
            <a:off x="4002377" y="2651268"/>
            <a:ext cx="1762200" cy="891691"/>
            <a:chOff x="6269144" y="2887989"/>
            <a:chExt cx="1762200" cy="891691"/>
          </a:xfrm>
        </p:grpSpPr>
        <p:pic>
          <p:nvPicPr>
            <p:cNvPr id="156" name="Google Shape;156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52563" y="2887989"/>
              <a:ext cx="571500" cy="571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7"/>
            <p:cNvSpPr txBox="1"/>
            <p:nvPr/>
          </p:nvSpPr>
          <p:spPr>
            <a:xfrm>
              <a:off x="6269144" y="3518080"/>
              <a:ext cx="17622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/>
              <a:r>
                <a:rPr lang="en" sz="1067">
                  <a:solidFill>
                    <a:srgbClr val="232F3E"/>
                  </a:solidFill>
                  <a:latin typeface="Calibri"/>
                  <a:ea typeface="Calibri"/>
                  <a:cs typeface="Calibri"/>
                  <a:sym typeface="Calibri"/>
                </a:rPr>
                <a:t>*.summit.demo.org</a:t>
              </a:r>
              <a:endParaRPr sz="1067">
                <a:solidFill>
                  <a:srgbClr val="232F3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8" name="Google Shape;158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50067" y="2498004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7"/>
          <p:cNvSpPr txBox="1"/>
          <p:nvPr/>
        </p:nvSpPr>
        <p:spPr>
          <a:xfrm>
            <a:off x="1403665" y="3542951"/>
            <a:ext cx="1072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1067">
                <a:solidFill>
                  <a:srgbClr val="545B64"/>
                </a:solidFill>
                <a:latin typeface="Calibri"/>
                <a:ea typeface="Calibri"/>
                <a:cs typeface="Calibri"/>
                <a:sym typeface="Calibri"/>
              </a:rPr>
              <a:t>Summit</a:t>
            </a:r>
            <a:endParaRPr sz="1467"/>
          </a:p>
          <a:p>
            <a:pPr algn="ctr"/>
            <a:r>
              <a:rPr lang="en" sz="1067">
                <a:solidFill>
                  <a:srgbClr val="545B64"/>
                </a:solidFill>
                <a:latin typeface="Calibri"/>
                <a:ea typeface="Calibri"/>
                <a:cs typeface="Calibri"/>
                <a:sym typeface="Calibri"/>
              </a:rPr>
              <a:t>Users</a:t>
            </a:r>
            <a:endParaRPr sz="1467"/>
          </a:p>
        </p:txBody>
      </p:sp>
      <p:pic>
        <p:nvPicPr>
          <p:cNvPr id="160" name="Google Shape;160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89756" y="964189"/>
            <a:ext cx="762000" cy="109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27"/>
          <p:cNvGrpSpPr/>
          <p:nvPr/>
        </p:nvGrpSpPr>
        <p:grpSpPr>
          <a:xfrm>
            <a:off x="4169545" y="1154553"/>
            <a:ext cx="1578900" cy="833100"/>
            <a:chOff x="7507487" y="2781380"/>
            <a:chExt cx="1578900" cy="833100"/>
          </a:xfrm>
        </p:grpSpPr>
        <p:pic>
          <p:nvPicPr>
            <p:cNvPr id="162" name="Google Shape;162;p2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023072" y="2781380"/>
              <a:ext cx="571500" cy="571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Google Shape;163;p27"/>
            <p:cNvSpPr txBox="1"/>
            <p:nvPr/>
          </p:nvSpPr>
          <p:spPr>
            <a:xfrm>
              <a:off x="7507487" y="3352880"/>
              <a:ext cx="15789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/>
              <a:r>
                <a:rPr lang="en" sz="1067">
                  <a:solidFill>
                    <a:srgbClr val="232F3E"/>
                  </a:solidFill>
                  <a:latin typeface="Calibri"/>
                  <a:ea typeface="Calibri"/>
                  <a:cs typeface="Calibri"/>
                  <a:sym typeface="Calibri"/>
                </a:rPr>
                <a:t>summit.demo.org</a:t>
              </a:r>
              <a:endParaRPr sz="1067">
                <a:solidFill>
                  <a:srgbClr val="232F3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4" name="Google Shape;164;p2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04869" y="2425299"/>
            <a:ext cx="1762200" cy="1031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Google Shape;165;p27"/>
          <p:cNvCxnSpPr>
            <a:stCxn id="164" idx="2"/>
            <a:endCxn id="152" idx="3"/>
          </p:cNvCxnSpPr>
          <p:nvPr/>
        </p:nvCxnSpPr>
        <p:spPr>
          <a:xfrm rot="5400000">
            <a:off x="8457969" y="3881420"/>
            <a:ext cx="2552400" cy="1703600"/>
          </a:xfrm>
          <a:prstGeom prst="curvedConnector2">
            <a:avLst/>
          </a:prstGeom>
          <a:noFill/>
          <a:ln w="9525" cap="flat" cmpd="sng">
            <a:solidFill>
              <a:schemeClr val="accent1"/>
            </a:solidFill>
            <a:prstDash val="dash"/>
            <a:miter lim="800000"/>
            <a:headEnd type="none" w="sm" len="sm"/>
            <a:tailEnd type="triangle" w="med" len="med"/>
          </a:ln>
        </p:spPr>
      </p:cxnSp>
      <p:grpSp>
        <p:nvGrpSpPr>
          <p:cNvPr id="166" name="Google Shape;166;p27"/>
          <p:cNvGrpSpPr/>
          <p:nvPr/>
        </p:nvGrpSpPr>
        <p:grpSpPr>
          <a:xfrm>
            <a:off x="3310944" y="256185"/>
            <a:ext cx="6167320" cy="6345600"/>
            <a:chOff x="7004049" y="3978274"/>
            <a:chExt cx="6828300" cy="6345600"/>
          </a:xfrm>
        </p:grpSpPr>
        <p:pic>
          <p:nvPicPr>
            <p:cNvPr id="167" name="Google Shape;167;p2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004050" y="3978275"/>
              <a:ext cx="342900" cy="34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27"/>
            <p:cNvSpPr/>
            <p:nvPr/>
          </p:nvSpPr>
          <p:spPr>
            <a:xfrm>
              <a:off x="7004049" y="3978274"/>
              <a:ext cx="6828300" cy="6345600"/>
            </a:xfrm>
            <a:prstGeom prst="rect">
              <a:avLst/>
            </a:prstGeom>
            <a:noFill/>
            <a:ln w="12700" cap="flat" cmpd="sng">
              <a:solidFill>
                <a:srgbClr val="AAB7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200" tIns="91433" rIns="91433" bIns="45700" anchor="t" anchorCtr="0">
              <a:noAutofit/>
            </a:bodyPr>
            <a:lstStyle/>
            <a:p>
              <a:r>
                <a:rPr lang="en" sz="1200">
                  <a:solidFill>
                    <a:srgbClr val="AAB7B8"/>
                  </a:solidFill>
                  <a:latin typeface="Calibri"/>
                  <a:ea typeface="Calibri"/>
                  <a:cs typeface="Calibri"/>
                  <a:sym typeface="Calibri"/>
                </a:rPr>
                <a:t>AWS Cloud</a:t>
              </a:r>
              <a:endParaRPr sz="1467"/>
            </a:p>
          </p:txBody>
        </p:sp>
      </p:grpSp>
      <p:cxnSp>
        <p:nvCxnSpPr>
          <p:cNvPr id="169" name="Google Shape;169;p27"/>
          <p:cNvCxnSpPr>
            <a:endCxn id="152" idx="1"/>
          </p:cNvCxnSpPr>
          <p:nvPr/>
        </p:nvCxnSpPr>
        <p:spPr>
          <a:xfrm>
            <a:off x="5153071" y="4535385"/>
            <a:ext cx="3157600" cy="1474000"/>
          </a:xfrm>
          <a:prstGeom prst="bentConnector3">
            <a:avLst>
              <a:gd name="adj1" fmla="val 14862"/>
            </a:avLst>
          </a:prstGeom>
          <a:noFill/>
          <a:ln w="12700" cap="flat" cmpd="sng">
            <a:solidFill>
              <a:srgbClr val="545B64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70" name="Google Shape;170;p27"/>
          <p:cNvSpPr txBox="1"/>
          <p:nvPr/>
        </p:nvSpPr>
        <p:spPr>
          <a:xfrm>
            <a:off x="1050080" y="3896663"/>
            <a:ext cx="1780000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https://summit.demo.org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1" name="Google Shape;171;p27"/>
          <p:cNvCxnSpPr>
            <a:stCxn id="172" idx="3"/>
          </p:cNvCxnSpPr>
          <p:nvPr/>
        </p:nvCxnSpPr>
        <p:spPr>
          <a:xfrm>
            <a:off x="2739595" y="3069496"/>
            <a:ext cx="575200" cy="4000"/>
          </a:xfrm>
          <a:prstGeom prst="straightConnector1">
            <a:avLst/>
          </a:prstGeom>
          <a:noFill/>
          <a:ln w="12700" cap="flat" cmpd="sng">
            <a:solidFill>
              <a:srgbClr val="545B64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172" name="Google Shape;172;p2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007216" y="2703307"/>
            <a:ext cx="732379" cy="732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E0EA2C4-859F-D542-B0EE-794BACC62B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9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28"/>
          <p:cNvGrpSpPr/>
          <p:nvPr/>
        </p:nvGrpSpPr>
        <p:grpSpPr>
          <a:xfrm>
            <a:off x="1120662" y="454512"/>
            <a:ext cx="7776740" cy="5949000"/>
            <a:chOff x="7004050" y="3978275"/>
            <a:chExt cx="6242700" cy="5949000"/>
          </a:xfrm>
        </p:grpSpPr>
        <p:pic>
          <p:nvPicPr>
            <p:cNvPr id="178" name="Google Shape;178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004050" y="3978275"/>
              <a:ext cx="342900" cy="34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28"/>
            <p:cNvSpPr/>
            <p:nvPr/>
          </p:nvSpPr>
          <p:spPr>
            <a:xfrm>
              <a:off x="7004050" y="3978275"/>
              <a:ext cx="6242700" cy="5949000"/>
            </a:xfrm>
            <a:prstGeom prst="rect">
              <a:avLst/>
            </a:prstGeom>
            <a:noFill/>
            <a:ln w="12700" cap="flat" cmpd="sng">
              <a:solidFill>
                <a:srgbClr val="AAB7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200" tIns="91433" rIns="91433" bIns="45700" anchor="t" anchorCtr="0">
              <a:noAutofit/>
            </a:bodyPr>
            <a:lstStyle/>
            <a:p>
              <a:r>
                <a:rPr lang="en" sz="1200">
                  <a:solidFill>
                    <a:srgbClr val="AAB7B8"/>
                  </a:solidFill>
                  <a:latin typeface="Calibri"/>
                  <a:ea typeface="Calibri"/>
                  <a:cs typeface="Calibri"/>
                  <a:sym typeface="Calibri"/>
                </a:rPr>
                <a:t>AWS Cloud</a:t>
              </a:r>
              <a:endParaRPr sz="1467"/>
            </a:p>
          </p:txBody>
        </p:sp>
      </p:grpSp>
      <p:sp>
        <p:nvSpPr>
          <p:cNvPr id="180" name="Google Shape;180;p28"/>
          <p:cNvSpPr/>
          <p:nvPr/>
        </p:nvSpPr>
        <p:spPr>
          <a:xfrm>
            <a:off x="7412608" y="1506359"/>
            <a:ext cx="1072800" cy="2054000"/>
          </a:xfrm>
          <a:prstGeom prst="rect">
            <a:avLst/>
          </a:prstGeom>
          <a:solidFill>
            <a:srgbClr val="D0CECE"/>
          </a:solidFill>
          <a:ln w="12700" cap="flat" cmpd="sng">
            <a:solidFill>
              <a:srgbClr val="31538F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1" name="Google Shape;181;p28"/>
          <p:cNvGrpSpPr/>
          <p:nvPr/>
        </p:nvGrpSpPr>
        <p:grpSpPr>
          <a:xfrm>
            <a:off x="2492858" y="881328"/>
            <a:ext cx="4580700" cy="5292000"/>
            <a:chOff x="488949" y="2362200"/>
            <a:chExt cx="4580700" cy="5292000"/>
          </a:xfrm>
        </p:grpSpPr>
        <p:sp>
          <p:nvSpPr>
            <p:cNvPr id="182" name="Google Shape;182;p28"/>
            <p:cNvSpPr/>
            <p:nvPr/>
          </p:nvSpPr>
          <p:spPr>
            <a:xfrm>
              <a:off x="488949" y="2362200"/>
              <a:ext cx="4580700" cy="5292000"/>
            </a:xfrm>
            <a:prstGeom prst="rect">
              <a:avLst/>
            </a:prstGeom>
            <a:solidFill>
              <a:srgbClr val="D8E2F3">
                <a:alpha val="26670"/>
              </a:srgbClr>
            </a:solidFill>
            <a:ln w="12700" cap="flat" cmpd="sng">
              <a:solidFill>
                <a:srgbClr val="8791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200" tIns="91433" rIns="91433" bIns="45700" anchor="t" anchorCtr="0">
              <a:noAutofit/>
            </a:bodyPr>
            <a:lstStyle/>
            <a:p>
              <a:r>
                <a:rPr lang="en" sz="1200">
                  <a:solidFill>
                    <a:srgbClr val="879196"/>
                  </a:solidFill>
                  <a:latin typeface="Calibri"/>
                  <a:ea typeface="Calibri"/>
                  <a:cs typeface="Calibri"/>
                  <a:sym typeface="Calibri"/>
                </a:rPr>
                <a:t>VPC</a:t>
              </a:r>
              <a:endParaRPr sz="1467"/>
            </a:p>
          </p:txBody>
        </p:sp>
        <p:pic>
          <p:nvPicPr>
            <p:cNvPr id="183" name="Google Shape;183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8950" y="2362200"/>
              <a:ext cx="342900" cy="342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4" name="Google Shape;184;p28"/>
          <p:cNvGrpSpPr/>
          <p:nvPr/>
        </p:nvGrpSpPr>
        <p:grpSpPr>
          <a:xfrm>
            <a:off x="3931641" y="3085051"/>
            <a:ext cx="1771084" cy="2916991"/>
            <a:chOff x="1028700" y="4565649"/>
            <a:chExt cx="1765200" cy="2907300"/>
          </a:xfrm>
        </p:grpSpPr>
        <p:pic>
          <p:nvPicPr>
            <p:cNvPr id="185" name="Google Shape;185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28700" y="4565650"/>
              <a:ext cx="342900" cy="34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28"/>
            <p:cNvSpPr/>
            <p:nvPr/>
          </p:nvSpPr>
          <p:spPr>
            <a:xfrm>
              <a:off x="1028700" y="4565649"/>
              <a:ext cx="1765200" cy="2907300"/>
            </a:xfrm>
            <a:prstGeom prst="rect">
              <a:avLst/>
            </a:prstGeom>
            <a:solidFill>
              <a:srgbClr val="FBE4D4"/>
            </a:solidFill>
            <a:ln w="12700" cap="flat" cmpd="sng">
              <a:solidFill>
                <a:srgbClr val="545B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200" tIns="91433" rIns="91433" bIns="45700" anchor="t" anchorCtr="0">
              <a:noAutofit/>
            </a:bodyPr>
            <a:lstStyle/>
            <a:p>
              <a:r>
                <a:rPr lang="en" sz="1200">
                  <a:solidFill>
                    <a:srgbClr val="545B64"/>
                  </a:solidFill>
                  <a:latin typeface="Calibri"/>
                  <a:ea typeface="Calibri"/>
                  <a:cs typeface="Calibri"/>
                  <a:sym typeface="Calibri"/>
                </a:rPr>
                <a:t>Private Subnet</a:t>
              </a:r>
              <a:endParaRPr sz="1467"/>
            </a:p>
          </p:txBody>
        </p:sp>
      </p:grpSp>
      <p:grpSp>
        <p:nvGrpSpPr>
          <p:cNvPr id="187" name="Google Shape;187;p28"/>
          <p:cNvGrpSpPr/>
          <p:nvPr/>
        </p:nvGrpSpPr>
        <p:grpSpPr>
          <a:xfrm>
            <a:off x="3937484" y="1067860"/>
            <a:ext cx="1765200" cy="1765200"/>
            <a:chOff x="1028700" y="4565650"/>
            <a:chExt cx="1765200" cy="1765200"/>
          </a:xfrm>
        </p:grpSpPr>
        <p:pic>
          <p:nvPicPr>
            <p:cNvPr id="188" name="Google Shape;188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28700" y="4565650"/>
              <a:ext cx="342900" cy="34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p28"/>
            <p:cNvSpPr/>
            <p:nvPr/>
          </p:nvSpPr>
          <p:spPr>
            <a:xfrm>
              <a:off x="1028700" y="4565650"/>
              <a:ext cx="1765200" cy="1765200"/>
            </a:xfrm>
            <a:prstGeom prst="rect">
              <a:avLst/>
            </a:prstGeom>
            <a:solidFill>
              <a:srgbClr val="E1EFD8"/>
            </a:solidFill>
            <a:ln w="12700" cap="flat" cmpd="sng">
              <a:solidFill>
                <a:srgbClr val="545B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200" tIns="91433" rIns="91433" bIns="45700" anchor="t" anchorCtr="0">
              <a:noAutofit/>
            </a:bodyPr>
            <a:lstStyle/>
            <a:p>
              <a:r>
                <a:rPr lang="en" sz="1200">
                  <a:solidFill>
                    <a:srgbClr val="545B64"/>
                  </a:solidFill>
                  <a:latin typeface="Calibri"/>
                  <a:ea typeface="Calibri"/>
                  <a:cs typeface="Calibri"/>
                  <a:sym typeface="Calibri"/>
                </a:rPr>
                <a:t>Public Subnet</a:t>
              </a:r>
              <a:endParaRPr sz="1467"/>
            </a:p>
          </p:txBody>
        </p:sp>
      </p:grpSp>
      <p:grpSp>
        <p:nvGrpSpPr>
          <p:cNvPr id="190" name="Google Shape;190;p28"/>
          <p:cNvGrpSpPr/>
          <p:nvPr/>
        </p:nvGrpSpPr>
        <p:grpSpPr>
          <a:xfrm>
            <a:off x="2630333" y="3707821"/>
            <a:ext cx="2867100" cy="1164900"/>
            <a:chOff x="1020508" y="3547999"/>
            <a:chExt cx="2867100" cy="1164900"/>
          </a:xfrm>
        </p:grpSpPr>
        <p:sp>
          <p:nvSpPr>
            <p:cNvPr id="191" name="Google Shape;191;p28"/>
            <p:cNvSpPr/>
            <p:nvPr/>
          </p:nvSpPr>
          <p:spPr>
            <a:xfrm>
              <a:off x="1020508" y="3547999"/>
              <a:ext cx="2867100" cy="1164900"/>
            </a:xfrm>
            <a:prstGeom prst="rect">
              <a:avLst/>
            </a:prstGeom>
            <a:solidFill>
              <a:srgbClr val="AAB7B8">
                <a:alpha val="21960"/>
              </a:srgbClr>
            </a:solidFill>
            <a:ln>
              <a:noFill/>
            </a:ln>
          </p:spPr>
          <p:txBody>
            <a:bodyPr spcFirstLastPara="1" wrap="square" lIns="91433" tIns="91433" rIns="91433" bIns="45700" anchor="t" anchorCtr="0">
              <a:noAutofit/>
            </a:bodyPr>
            <a:lstStyle/>
            <a:p>
              <a:endParaRPr sz="1200">
                <a:solidFill>
                  <a:srgbClr val="AAB7B8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endParaRPr sz="1200">
                <a:solidFill>
                  <a:srgbClr val="AAB7B8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r>
                <a:rPr lang="en" sz="1200">
                  <a:solidFill>
                    <a:srgbClr val="545B64"/>
                  </a:solidFill>
                  <a:latin typeface="Calibri"/>
                  <a:ea typeface="Calibri"/>
                  <a:cs typeface="Calibri"/>
                  <a:sym typeface="Calibri"/>
                </a:rPr>
                <a:t>Auto Scaling group</a:t>
              </a:r>
              <a:endParaRPr sz="1467"/>
            </a:p>
          </p:txBody>
        </p:sp>
        <p:pic>
          <p:nvPicPr>
            <p:cNvPr id="192" name="Google Shape;192;p2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73270" y="3645564"/>
              <a:ext cx="342899" cy="342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3" name="Google Shape;193;p28"/>
          <p:cNvGrpSpPr/>
          <p:nvPr/>
        </p:nvGrpSpPr>
        <p:grpSpPr>
          <a:xfrm>
            <a:off x="5977825" y="1063930"/>
            <a:ext cx="1072800" cy="1041561"/>
            <a:chOff x="2095445" y="2827165"/>
            <a:chExt cx="1072800" cy="1041561"/>
          </a:xfrm>
        </p:grpSpPr>
        <p:pic>
          <p:nvPicPr>
            <p:cNvPr id="194" name="Google Shape;194;p2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46070" y="2827165"/>
              <a:ext cx="571500" cy="571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28"/>
            <p:cNvSpPr txBox="1"/>
            <p:nvPr/>
          </p:nvSpPr>
          <p:spPr>
            <a:xfrm>
              <a:off x="2095445" y="3437926"/>
              <a:ext cx="10728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/>
              <a:r>
                <a:rPr lang="en" sz="1067">
                  <a:solidFill>
                    <a:srgbClr val="232F3E"/>
                  </a:solidFill>
                  <a:latin typeface="Calibri"/>
                  <a:ea typeface="Calibri"/>
                  <a:cs typeface="Calibri"/>
                  <a:sym typeface="Calibri"/>
                </a:rPr>
                <a:t>Internet gateway</a:t>
              </a:r>
              <a:endParaRPr sz="1467"/>
            </a:p>
          </p:txBody>
        </p:sp>
      </p:grpSp>
      <p:grpSp>
        <p:nvGrpSpPr>
          <p:cNvPr id="196" name="Google Shape;196;p28"/>
          <p:cNvGrpSpPr/>
          <p:nvPr/>
        </p:nvGrpSpPr>
        <p:grpSpPr>
          <a:xfrm>
            <a:off x="6005349" y="5147637"/>
            <a:ext cx="1072800" cy="872361"/>
            <a:chOff x="3879275" y="4222002"/>
            <a:chExt cx="1072800" cy="872361"/>
          </a:xfrm>
        </p:grpSpPr>
        <p:pic>
          <p:nvPicPr>
            <p:cNvPr id="197" name="Google Shape;197;p2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129900" y="4222002"/>
              <a:ext cx="571500" cy="571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p28"/>
            <p:cNvSpPr txBox="1"/>
            <p:nvPr/>
          </p:nvSpPr>
          <p:spPr>
            <a:xfrm>
              <a:off x="3879275" y="4832763"/>
              <a:ext cx="10728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/>
              <a:r>
                <a:rPr lang="en" sz="1067">
                  <a:solidFill>
                    <a:srgbClr val="232F3E"/>
                  </a:solidFill>
                  <a:latin typeface="Calibri"/>
                  <a:ea typeface="Calibri"/>
                  <a:cs typeface="Calibri"/>
                  <a:sym typeface="Calibri"/>
                </a:rPr>
                <a:t>VPN Gateway</a:t>
              </a:r>
              <a:endParaRPr sz="1467"/>
            </a:p>
          </p:txBody>
        </p:sp>
      </p:grpSp>
      <p:grpSp>
        <p:nvGrpSpPr>
          <p:cNvPr id="199" name="Google Shape;199;p28"/>
          <p:cNvGrpSpPr/>
          <p:nvPr/>
        </p:nvGrpSpPr>
        <p:grpSpPr>
          <a:xfrm>
            <a:off x="4257245" y="3862683"/>
            <a:ext cx="1072800" cy="1061141"/>
            <a:chOff x="1255267" y="3843536"/>
            <a:chExt cx="1072800" cy="1061141"/>
          </a:xfrm>
        </p:grpSpPr>
        <p:pic>
          <p:nvPicPr>
            <p:cNvPr id="200" name="Google Shape;200;p2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05892" y="3843536"/>
              <a:ext cx="571500" cy="571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28"/>
            <p:cNvSpPr txBox="1"/>
            <p:nvPr/>
          </p:nvSpPr>
          <p:spPr>
            <a:xfrm>
              <a:off x="1255267" y="4473877"/>
              <a:ext cx="10728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/>
              <a:r>
                <a:rPr lang="en" sz="1067">
                  <a:solidFill>
                    <a:srgbClr val="232F3E"/>
                  </a:solidFill>
                  <a:latin typeface="Calibri"/>
                  <a:ea typeface="Calibri"/>
                  <a:cs typeface="Calibri"/>
                  <a:sym typeface="Calibri"/>
                </a:rPr>
                <a:t>EC2 Container Instances</a:t>
              </a:r>
              <a:endParaRPr sz="1467"/>
            </a:p>
          </p:txBody>
        </p:sp>
      </p:grpSp>
      <p:pic>
        <p:nvPicPr>
          <p:cNvPr id="202" name="Google Shape;202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67983" y="3673007"/>
            <a:ext cx="762000" cy="952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28"/>
          <p:cNvGrpSpPr/>
          <p:nvPr/>
        </p:nvGrpSpPr>
        <p:grpSpPr>
          <a:xfrm>
            <a:off x="7412608" y="2558941"/>
            <a:ext cx="1072800" cy="817001"/>
            <a:chOff x="5559625" y="4571111"/>
            <a:chExt cx="1072800" cy="817001"/>
          </a:xfrm>
        </p:grpSpPr>
        <p:pic>
          <p:nvPicPr>
            <p:cNvPr id="204" name="Google Shape;204;p2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810250" y="4816612"/>
              <a:ext cx="571500" cy="571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28"/>
            <p:cNvSpPr txBox="1"/>
            <p:nvPr/>
          </p:nvSpPr>
          <p:spPr>
            <a:xfrm>
              <a:off x="5559625" y="4571111"/>
              <a:ext cx="10728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/>
              <a:r>
                <a:rPr lang="en" sz="1067">
                  <a:solidFill>
                    <a:srgbClr val="232F3E"/>
                  </a:solidFill>
                  <a:latin typeface="Calibri"/>
                  <a:ea typeface="Calibri"/>
                  <a:cs typeface="Calibri"/>
                  <a:sym typeface="Calibri"/>
                </a:rPr>
                <a:t>Registry</a:t>
              </a:r>
              <a:endParaRPr sz="1467"/>
            </a:p>
          </p:txBody>
        </p:sp>
      </p:grpSp>
      <p:pic>
        <p:nvPicPr>
          <p:cNvPr id="206" name="Google Shape;206;p2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39133" y="1621511"/>
            <a:ext cx="762000" cy="10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420853" y="4810081"/>
            <a:ext cx="762000" cy="952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28"/>
          <p:cNvGrpSpPr/>
          <p:nvPr/>
        </p:nvGrpSpPr>
        <p:grpSpPr>
          <a:xfrm>
            <a:off x="4251048" y="5000580"/>
            <a:ext cx="1072800" cy="890941"/>
            <a:chOff x="5706292" y="3559768"/>
            <a:chExt cx="1072800" cy="890941"/>
          </a:xfrm>
        </p:grpSpPr>
        <p:pic>
          <p:nvPicPr>
            <p:cNvPr id="209" name="Google Shape;209;p28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956917" y="3559768"/>
              <a:ext cx="571500" cy="571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28"/>
            <p:cNvSpPr txBox="1"/>
            <p:nvPr/>
          </p:nvSpPr>
          <p:spPr>
            <a:xfrm>
              <a:off x="5706292" y="4189109"/>
              <a:ext cx="10728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/>
              <a:r>
                <a:rPr lang="en" sz="1067">
                  <a:solidFill>
                    <a:srgbClr val="232F3E"/>
                  </a:solidFill>
                  <a:latin typeface="Calibri"/>
                  <a:ea typeface="Calibri"/>
                  <a:cs typeface="Calibri"/>
                  <a:sym typeface="Calibri"/>
                </a:rPr>
                <a:t>SQL Database</a:t>
              </a:r>
              <a:endParaRPr sz="1467"/>
            </a:p>
          </p:txBody>
        </p:sp>
      </p:grpSp>
      <p:sp>
        <p:nvSpPr>
          <p:cNvPr id="211" name="Google Shape;211;p28"/>
          <p:cNvSpPr/>
          <p:nvPr/>
        </p:nvSpPr>
        <p:spPr>
          <a:xfrm>
            <a:off x="9503019" y="2128613"/>
            <a:ext cx="1536400" cy="2345600"/>
          </a:xfrm>
          <a:prstGeom prst="rect">
            <a:avLst/>
          </a:prstGeom>
          <a:solidFill>
            <a:srgbClr val="FFF2CC">
              <a:alpha val="3098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28" descr="https://lh4.googleusercontent.com/WQRSzhYlokOlhQ6P3buk-93_asFaVCZ9LXzL6VacFTgZGdeN-TEjKFCcVpiH0fnn_LDo-NBS3OArbk7nQyzAtVymifvxgiGmvdnezri39IvHdnqMAI_znP0WOuvO26TG97yTVhtwvaY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73530" y="2758076"/>
            <a:ext cx="1162124" cy="34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753819" y="4039086"/>
            <a:ext cx="1084767" cy="26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 descr="https://lh6.googleusercontent.com/UBTbhXrGt5BoNHxTvwokGddi2HxHwkQXrnXMXjDesonICAX0nEYI-OkLSAEoWdxWDU9kw3KFm9n8rVIjDJVlu7vVJxm-hpbjOY90VmUYP2dEHVmju7ir_9OIdZU0uYJV76JDlBJ4jjw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673530" y="2279643"/>
            <a:ext cx="1225199" cy="330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633996" y="3243762"/>
            <a:ext cx="1304264" cy="65213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 txBox="1"/>
          <p:nvPr/>
        </p:nvSpPr>
        <p:spPr>
          <a:xfrm>
            <a:off x="9437736" y="4467821"/>
            <a:ext cx="1633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Docker Container Images</a:t>
            </a:r>
            <a:endParaRPr sz="1467"/>
          </a:p>
        </p:txBody>
      </p:sp>
      <p:grpSp>
        <p:nvGrpSpPr>
          <p:cNvPr id="217" name="Google Shape;217;p28"/>
          <p:cNvGrpSpPr/>
          <p:nvPr/>
        </p:nvGrpSpPr>
        <p:grpSpPr>
          <a:xfrm>
            <a:off x="9745739" y="5155542"/>
            <a:ext cx="1072800" cy="1060407"/>
            <a:chOff x="6518995" y="1928192"/>
            <a:chExt cx="1072800" cy="1060407"/>
          </a:xfrm>
        </p:grpSpPr>
        <p:pic>
          <p:nvPicPr>
            <p:cNvPr id="218" name="Google Shape;218;p28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769620" y="1928192"/>
              <a:ext cx="571500" cy="571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28"/>
            <p:cNvSpPr txBox="1"/>
            <p:nvPr/>
          </p:nvSpPr>
          <p:spPr>
            <a:xfrm>
              <a:off x="6518995" y="2557799"/>
              <a:ext cx="10728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/>
              <a:r>
                <a:rPr lang="en" sz="1067">
                  <a:solidFill>
                    <a:srgbClr val="232F3E"/>
                  </a:solidFill>
                  <a:latin typeface="Calibri"/>
                  <a:ea typeface="Calibri"/>
                  <a:cs typeface="Calibri"/>
                  <a:sym typeface="Calibri"/>
                </a:rPr>
                <a:t>VT-Local Databases</a:t>
              </a:r>
              <a:endParaRPr sz="1467"/>
            </a:p>
          </p:txBody>
        </p:sp>
      </p:grpSp>
      <p:pic>
        <p:nvPicPr>
          <p:cNvPr id="220" name="Google Shape;220;p2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675489" y="782284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8"/>
          <p:cNvSpPr txBox="1"/>
          <p:nvPr/>
        </p:nvSpPr>
        <p:spPr>
          <a:xfrm>
            <a:off x="9705380" y="1720711"/>
            <a:ext cx="1072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1067">
                <a:solidFill>
                  <a:srgbClr val="545B64"/>
                </a:solidFill>
                <a:latin typeface="Calibri"/>
                <a:ea typeface="Calibri"/>
                <a:cs typeface="Calibri"/>
                <a:sym typeface="Calibri"/>
              </a:rPr>
              <a:t>Front-End App</a:t>
            </a:r>
            <a:endParaRPr sz="1467"/>
          </a:p>
        </p:txBody>
      </p:sp>
      <p:pic>
        <p:nvPicPr>
          <p:cNvPr id="222" name="Google Shape;222;p28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567983" y="1587166"/>
            <a:ext cx="762000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" name="Google Shape;223;p28"/>
          <p:cNvCxnSpPr>
            <a:stCxn id="197" idx="3"/>
            <a:endCxn id="218" idx="1"/>
          </p:cNvCxnSpPr>
          <p:nvPr/>
        </p:nvCxnSpPr>
        <p:spPr>
          <a:xfrm>
            <a:off x="6827475" y="5433387"/>
            <a:ext cx="3168800" cy="8000"/>
          </a:xfrm>
          <a:prstGeom prst="straightConnector1">
            <a:avLst/>
          </a:prstGeom>
          <a:noFill/>
          <a:ln w="12700" cap="flat" cmpd="sng">
            <a:solidFill>
              <a:srgbClr val="545B64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4" name="Google Shape;224;p28"/>
          <p:cNvCxnSpPr>
            <a:stCxn id="194" idx="3"/>
            <a:endCxn id="220" idx="1"/>
          </p:cNvCxnSpPr>
          <p:nvPr/>
        </p:nvCxnSpPr>
        <p:spPr>
          <a:xfrm>
            <a:off x="6799951" y="1349679"/>
            <a:ext cx="2875600" cy="4000"/>
          </a:xfrm>
          <a:prstGeom prst="straightConnector1">
            <a:avLst/>
          </a:prstGeom>
          <a:noFill/>
          <a:ln w="12700" cap="flat" cmpd="sng">
            <a:solidFill>
              <a:srgbClr val="545B64"/>
            </a:solidFill>
            <a:prstDash val="solid"/>
            <a:miter lim="800000"/>
            <a:headEnd type="stealth" w="med" len="med"/>
            <a:tailEnd type="none" w="sm" len="sm"/>
          </a:ln>
        </p:spPr>
      </p:cxnSp>
      <p:cxnSp>
        <p:nvCxnSpPr>
          <p:cNvPr id="225" name="Google Shape;225;p28"/>
          <p:cNvCxnSpPr/>
          <p:nvPr/>
        </p:nvCxnSpPr>
        <p:spPr>
          <a:xfrm>
            <a:off x="8234732" y="3102787"/>
            <a:ext cx="1268400" cy="4000"/>
          </a:xfrm>
          <a:prstGeom prst="straightConnector1">
            <a:avLst/>
          </a:prstGeom>
          <a:noFill/>
          <a:ln w="12700" cap="flat" cmpd="sng">
            <a:solidFill>
              <a:srgbClr val="545B64"/>
            </a:solidFill>
            <a:prstDash val="solid"/>
            <a:miter lim="800000"/>
            <a:headEnd type="stealth" w="med" len="med"/>
            <a:tailEnd type="none" w="sm" len="sm"/>
          </a:ln>
        </p:spPr>
      </p:cxnSp>
      <p:cxnSp>
        <p:nvCxnSpPr>
          <p:cNvPr id="226" name="Google Shape;226;p28"/>
          <p:cNvCxnSpPr>
            <a:stCxn id="202" idx="1"/>
            <a:endCxn id="200" idx="3"/>
          </p:cNvCxnSpPr>
          <p:nvPr/>
        </p:nvCxnSpPr>
        <p:spPr>
          <a:xfrm rot="10800000">
            <a:off x="5079183" y="4148456"/>
            <a:ext cx="2488800" cy="800"/>
          </a:xfrm>
          <a:prstGeom prst="straightConnector1">
            <a:avLst/>
          </a:prstGeom>
          <a:noFill/>
          <a:ln w="12700" cap="flat" cmpd="sng">
            <a:solidFill>
              <a:srgbClr val="545B64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7" name="Google Shape;227;p28"/>
          <p:cNvCxnSpPr>
            <a:stCxn id="207" idx="3"/>
            <a:endCxn id="209" idx="1"/>
          </p:cNvCxnSpPr>
          <p:nvPr/>
        </p:nvCxnSpPr>
        <p:spPr>
          <a:xfrm>
            <a:off x="2182853" y="5286329"/>
            <a:ext cx="2318800" cy="0"/>
          </a:xfrm>
          <a:prstGeom prst="straightConnector1">
            <a:avLst/>
          </a:prstGeom>
          <a:noFill/>
          <a:ln w="12700" cap="flat" cmpd="sng">
            <a:solidFill>
              <a:srgbClr val="545B64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8" name="Google Shape;228;p28"/>
          <p:cNvCxnSpPr>
            <a:stCxn id="202" idx="0"/>
            <a:endCxn id="204" idx="2"/>
          </p:cNvCxnSpPr>
          <p:nvPr/>
        </p:nvCxnSpPr>
        <p:spPr>
          <a:xfrm rot="10800000">
            <a:off x="7948983" y="3375807"/>
            <a:ext cx="0" cy="297200"/>
          </a:xfrm>
          <a:prstGeom prst="straightConnector1">
            <a:avLst/>
          </a:prstGeom>
          <a:noFill/>
          <a:ln w="12700" cap="flat" cmpd="sng">
            <a:solidFill>
              <a:srgbClr val="545B64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760148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>
            <a:spLocks noGrp="1"/>
          </p:cNvSpPr>
          <p:nvPr>
            <p:ph type="title"/>
          </p:nvPr>
        </p:nvSpPr>
        <p:spPr>
          <a:xfrm>
            <a:off x="841248" y="36576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000" dirty="0"/>
              <a:t>Security Advantages of Containers in the Back-End</a:t>
            </a:r>
            <a:endParaRPr sz="4000" dirty="0"/>
          </a:p>
        </p:txBody>
      </p:sp>
      <p:sp>
        <p:nvSpPr>
          <p:cNvPr id="234" name="Google Shape;234;p29"/>
          <p:cNvSpPr txBox="1">
            <a:spLocks noGrp="1"/>
          </p:cNvSpPr>
          <p:nvPr>
            <p:ph type="body" idx="1"/>
          </p:nvPr>
        </p:nvSpPr>
        <p:spPr>
          <a:xfrm>
            <a:off x="384048" y="1362456"/>
            <a:ext cx="11360800" cy="45537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344488" indent="-344488">
              <a:lnSpc>
                <a:spcPct val="100000"/>
              </a:lnSpc>
              <a:buSzPct val="80000"/>
              <a:buFont typeface="Wingdings" panose="05000000000000000000" pitchFamily="2" charset="2"/>
              <a:buChar char="q"/>
            </a:pPr>
            <a:r>
              <a:rPr lang="en" dirty="0"/>
              <a:t>“Immutable” and inaccessible server hosts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b="1" dirty="0"/>
              <a:t>Minimal attack surface</a:t>
            </a:r>
            <a:r>
              <a:rPr lang="en" dirty="0"/>
              <a:t>… nothing installed but Docker engine and ECS agent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ECS-optimized </a:t>
            </a:r>
            <a:r>
              <a:rPr lang="en" b="1" dirty="0"/>
              <a:t>AMI is regularly updated by AWS</a:t>
            </a:r>
            <a:endParaRPr b="1"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No application data on server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Application logs forwarded to CloudWatch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No SSH access</a:t>
            </a:r>
            <a:endParaRPr dirty="0"/>
          </a:p>
          <a:p>
            <a:pPr marL="344488" indent="-344488">
              <a:lnSpc>
                <a:spcPct val="10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q"/>
            </a:pPr>
            <a:r>
              <a:rPr lang="en" dirty="0"/>
              <a:t>Application container images include all dependencies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Know full manifest… </a:t>
            </a:r>
            <a:r>
              <a:rPr lang="en" b="1" dirty="0"/>
              <a:t>every dependency, with required versions effectively pinned</a:t>
            </a:r>
            <a:endParaRPr b="1"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Vulnerability </a:t>
            </a:r>
            <a:r>
              <a:rPr lang="en" b="1" dirty="0"/>
              <a:t>scanning can happen before deployment</a:t>
            </a:r>
            <a:r>
              <a:rPr lang="en" dirty="0"/>
              <a:t>, in the CI/CD pipeline</a:t>
            </a:r>
            <a:endParaRPr dirty="0"/>
          </a:p>
          <a:p>
            <a:pPr marL="344488" indent="-344488">
              <a:lnSpc>
                <a:spcPct val="10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q"/>
            </a:pPr>
            <a:r>
              <a:rPr lang="en" dirty="0"/>
              <a:t>Disposable host instances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b="1" dirty="0"/>
              <a:t>Nothing to install, backup, or maintain</a:t>
            </a:r>
            <a:r>
              <a:rPr lang="en" dirty="0"/>
              <a:t>… i.e. nothing to administer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b="1" dirty="0"/>
              <a:t>Don't patch… replace</a:t>
            </a:r>
            <a:r>
              <a:rPr lang="en" dirty="0"/>
              <a:t> instead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524CBD-F617-3B41-8A57-ADC72C2BB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18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body" idx="1"/>
          </p:nvPr>
        </p:nvSpPr>
        <p:spPr>
          <a:xfrm>
            <a:off x="384048" y="1362456"/>
            <a:ext cx="982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344488" indent="-344488">
              <a:lnSpc>
                <a:spcPct val="100000"/>
              </a:lnSpc>
              <a:buSzPct val="80000"/>
              <a:buFont typeface="Wingdings" panose="05000000000000000000" pitchFamily="2" charset="2"/>
              <a:buChar char="q"/>
            </a:pPr>
            <a:r>
              <a:rPr lang="en" dirty="0"/>
              <a:t>Use </a:t>
            </a:r>
            <a:r>
              <a:rPr lang="en" i="1" dirty="0"/>
              <a:t>Sub-Resource Integrity</a:t>
            </a:r>
            <a:r>
              <a:rPr lang="en" dirty="0"/>
              <a:t> (SRI) checks </a:t>
            </a:r>
            <a:endParaRPr dirty="0"/>
          </a:p>
          <a:p>
            <a:pPr marL="835025" lvl="1" indent="-34290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b="1" dirty="0"/>
              <a:t>reduce risk of getting compromised library code</a:t>
            </a:r>
            <a:endParaRPr b="1" dirty="0"/>
          </a:p>
          <a:p>
            <a:pPr marL="835025" lvl="1" indent="-34290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for any/all code fetched from a CDN</a:t>
            </a:r>
            <a:endParaRPr dirty="0"/>
          </a:p>
          <a:p>
            <a:pPr marL="835025" lvl="1" indent="-34290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specified via &lt;script&gt; tags</a:t>
            </a:r>
            <a:endParaRPr dirty="0"/>
          </a:p>
          <a:p>
            <a:pPr marL="344488" indent="-344488">
              <a:lnSpc>
                <a:spcPct val="100000"/>
              </a:lnSpc>
              <a:spcBef>
                <a:spcPts val="60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q"/>
            </a:pPr>
            <a:r>
              <a:rPr lang="en" dirty="0"/>
              <a:t>Use a </a:t>
            </a:r>
            <a:r>
              <a:rPr lang="en" i="1" dirty="0"/>
              <a:t>Content Security Policy</a:t>
            </a:r>
            <a:r>
              <a:rPr lang="en" dirty="0"/>
              <a:t> (CSP)</a:t>
            </a:r>
            <a:endParaRPr dirty="0"/>
          </a:p>
          <a:p>
            <a:pPr marL="684213" lvl="1" indent="-223838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b="1" dirty="0"/>
              <a:t>dramatically reduce risk that our front-end will execute malicious code</a:t>
            </a:r>
            <a:r>
              <a:rPr lang="en" dirty="0"/>
              <a:t> (even from a trusted origin; e.g. various XSS vectors)</a:t>
            </a:r>
            <a:endParaRPr dirty="0"/>
          </a:p>
          <a:p>
            <a:pPr marL="684213" lvl="1" indent="-223838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specified via headers added using </a:t>
            </a:r>
            <a:r>
              <a:rPr lang="en" i="1" dirty="0"/>
              <a:t>Lambda@Edge</a:t>
            </a:r>
            <a:endParaRPr i="1" dirty="0"/>
          </a:p>
          <a:p>
            <a:pPr marL="344488" indent="-344488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q"/>
            </a:pPr>
            <a:r>
              <a:rPr lang="en" dirty="0"/>
              <a:t> Use </a:t>
            </a:r>
            <a:r>
              <a:rPr lang="en" i="1" dirty="0"/>
              <a:t>Cross-Origin Resource Sharing</a:t>
            </a:r>
            <a:r>
              <a:rPr lang="en" dirty="0"/>
              <a:t> (CORS) constraints</a:t>
            </a:r>
            <a:endParaRPr dirty="0"/>
          </a:p>
          <a:p>
            <a:pPr marL="684213" lvl="1" indent="-223838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b="1" dirty="0"/>
              <a:t>prevent code from a third-party origin from accessing data in our back-end</a:t>
            </a:r>
            <a:endParaRPr b="1" dirty="0"/>
          </a:p>
          <a:p>
            <a:pPr marL="684213" lvl="1" indent="-223838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via HTTP headers added by the back-end service</a:t>
            </a:r>
            <a:endParaRPr dirty="0"/>
          </a:p>
        </p:txBody>
      </p:sp>
      <p:sp>
        <p:nvSpPr>
          <p:cNvPr id="240" name="Google Shape;240;p30"/>
          <p:cNvSpPr txBox="1">
            <a:spLocks noGrp="1"/>
          </p:cNvSpPr>
          <p:nvPr>
            <p:ph type="title"/>
          </p:nvPr>
        </p:nvSpPr>
        <p:spPr>
          <a:xfrm>
            <a:off x="841248" y="36576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Other Considerations for the Web Front-End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BC1D3-3941-6147-B8EA-05C50B852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2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>
            <a:spLocks noGrp="1"/>
          </p:cNvSpPr>
          <p:nvPr>
            <p:ph type="title"/>
          </p:nvPr>
        </p:nvSpPr>
        <p:spPr>
          <a:xfrm>
            <a:off x="841248" y="36576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Protecting the Data</a:t>
            </a:r>
            <a:endParaRPr dirty="0"/>
          </a:p>
        </p:txBody>
      </p:sp>
      <p:sp>
        <p:nvSpPr>
          <p:cNvPr id="246" name="Google Shape;246;p31"/>
          <p:cNvSpPr txBox="1">
            <a:spLocks noGrp="1"/>
          </p:cNvSpPr>
          <p:nvPr>
            <p:ph type="body" idx="1"/>
          </p:nvPr>
        </p:nvSpPr>
        <p:spPr>
          <a:xfrm>
            <a:off x="387025" y="1362456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344488" indent="-344488">
              <a:buSzPct val="80000"/>
              <a:buFont typeface="Wingdings" panose="05000000000000000000" pitchFamily="2" charset="2"/>
              <a:buChar char="q"/>
            </a:pPr>
            <a:r>
              <a:rPr lang="en" dirty="0"/>
              <a:t>Relational Database Service (RDS)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use </a:t>
            </a:r>
            <a:r>
              <a:rPr lang="en" b="1" dirty="0"/>
              <a:t>security groups</a:t>
            </a:r>
            <a:r>
              <a:rPr lang="en" dirty="0"/>
              <a:t> to minimize exposed scope of database server ports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use </a:t>
            </a:r>
            <a:r>
              <a:rPr lang="en" b="1" dirty="0"/>
              <a:t>TLS </a:t>
            </a:r>
            <a:r>
              <a:rPr lang="en" dirty="0"/>
              <a:t>to protect connections to the database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use </a:t>
            </a:r>
            <a:r>
              <a:rPr lang="en" b="1" dirty="0"/>
              <a:t>encrypted storage volumes</a:t>
            </a:r>
            <a:r>
              <a:rPr lang="en" dirty="0"/>
              <a:t> to protect data at rest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regularly </a:t>
            </a:r>
            <a:r>
              <a:rPr lang="en" b="1" dirty="0"/>
              <a:t>rotate access passwords</a:t>
            </a:r>
            <a:r>
              <a:rPr lang="en" dirty="0"/>
              <a:t> used by applications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scheduled </a:t>
            </a:r>
            <a:r>
              <a:rPr lang="en" b="1" dirty="0"/>
              <a:t>snapshots</a:t>
            </a:r>
            <a:r>
              <a:rPr lang="en" dirty="0"/>
              <a:t> for backups</a:t>
            </a:r>
            <a:endParaRPr dirty="0"/>
          </a:p>
          <a:p>
            <a:pPr marL="684213" lvl="1" indent="-223838"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b="1" dirty="0"/>
              <a:t>automatic patching</a:t>
            </a:r>
            <a:r>
              <a:rPr lang="en" dirty="0"/>
              <a:t> of database server during scheduled maintenance windows</a:t>
            </a:r>
            <a:endParaRPr dirty="0"/>
          </a:p>
          <a:p>
            <a:pPr marL="344488" indent="-344488">
              <a:spcBef>
                <a:spcPts val="600"/>
              </a:spcBef>
              <a:buSzPct val="80000"/>
              <a:buFont typeface="Wingdings" panose="05000000000000000000" pitchFamily="2" charset="2"/>
              <a:buChar char="q"/>
            </a:pPr>
            <a:r>
              <a:rPr lang="en" dirty="0"/>
              <a:t>Simple Storage Service (S3)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IAM role-based access policies to ensure authorized access to the data, e.g. using ECS task roles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use encrypted storage for objects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use lifecycle policies and versioning</a:t>
            </a:r>
            <a:endParaRPr dirty="0"/>
          </a:p>
          <a:p>
            <a:pPr marL="684213" lvl="1" indent="-223838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new console features make it easier to specify a "safe" policy</a:t>
            </a:r>
            <a:endParaRPr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0EACD-2D80-F349-9004-A1E8FB7B5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04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877824"/>
          </a:xfrm>
        </p:spPr>
        <p:txBody>
          <a:bodyPr/>
          <a:lstStyle/>
          <a:p>
            <a:r>
              <a:rPr lang="en-US" dirty="0">
                <a:sym typeface="Arial"/>
              </a:rPr>
              <a:t>Honorable Mentions</a:t>
            </a:r>
          </a:p>
        </p:txBody>
      </p:sp>
      <p:pic>
        <p:nvPicPr>
          <p:cNvPr id="10" name="Google Shape;251;p32">
            <a:extLst>
              <a:ext uri="{FF2B5EF4-FFF2-40B4-BE49-F238E27FC236}">
                <a16:creationId xmlns:a16="http://schemas.microsoft.com/office/drawing/2014/main" id="{675A4C12-EF22-574A-B42E-7ACF7962A10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6050" y="2328671"/>
            <a:ext cx="164592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52;p32">
            <a:extLst>
              <a:ext uri="{FF2B5EF4-FFF2-40B4-BE49-F238E27FC236}">
                <a16:creationId xmlns:a16="http://schemas.microsoft.com/office/drawing/2014/main" id="{DD447C52-E79B-D14A-AE11-A7FE56D5276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8695" y="2328671"/>
            <a:ext cx="1645920" cy="235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53;p32">
            <a:extLst>
              <a:ext uri="{FF2B5EF4-FFF2-40B4-BE49-F238E27FC236}">
                <a16:creationId xmlns:a16="http://schemas.microsoft.com/office/drawing/2014/main" id="{62BE9E24-2DA9-EC41-B210-7FFD04AEF8A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2910" y="2328671"/>
            <a:ext cx="1645920" cy="235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54;p32">
            <a:extLst>
              <a:ext uri="{FF2B5EF4-FFF2-40B4-BE49-F238E27FC236}">
                <a16:creationId xmlns:a16="http://schemas.microsoft.com/office/drawing/2014/main" id="{EFD842ED-7F9F-C546-9A43-E4DEDFBF01C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40265" y="2342136"/>
            <a:ext cx="1645920" cy="266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55;p32">
            <a:extLst>
              <a:ext uri="{FF2B5EF4-FFF2-40B4-BE49-F238E27FC236}">
                <a16:creationId xmlns:a16="http://schemas.microsoft.com/office/drawing/2014/main" id="{D0ED7536-1297-C341-8473-6875D306EC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64480" y="2328670"/>
            <a:ext cx="1645920" cy="266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9779D4-A522-FB49-9B9B-802C5C60D1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54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5410EF-233F-834D-B848-7FCFF335A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2" r="8721"/>
          <a:stretch/>
        </p:blipFill>
        <p:spPr>
          <a:xfrm>
            <a:off x="4385499" y="365760"/>
            <a:ext cx="7806501" cy="5307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1" name="Google Shape;261;p33"/>
          <p:cNvSpPr txBox="1">
            <a:spLocks noGrp="1"/>
          </p:cNvSpPr>
          <p:nvPr>
            <p:ph type="title"/>
          </p:nvPr>
        </p:nvSpPr>
        <p:spPr>
          <a:xfrm>
            <a:off x="552817" y="23337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Outcomes</a:t>
            </a:r>
            <a:endParaRPr dirty="0"/>
          </a:p>
        </p:txBody>
      </p:sp>
      <p:sp>
        <p:nvSpPr>
          <p:cNvPr id="262" name="Google Shape;262;p33"/>
          <p:cNvSpPr txBox="1">
            <a:spLocks noGrp="1"/>
          </p:cNvSpPr>
          <p:nvPr>
            <p:ph type="body" idx="1"/>
          </p:nvPr>
        </p:nvSpPr>
        <p:spPr>
          <a:xfrm>
            <a:off x="401704" y="1060587"/>
            <a:ext cx="3821870" cy="45552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344488" indent="-344488">
              <a:lnSpc>
                <a:spcPct val="100000"/>
              </a:lnSpc>
              <a:buSzPct val="80000"/>
              <a:buFont typeface="Wingdings" panose="05000000000000000000" pitchFamily="2" charset="2"/>
              <a:buChar char="q"/>
            </a:pPr>
            <a:r>
              <a:rPr lang="en" sz="2400" dirty="0"/>
              <a:t>Responsive, iterative </a:t>
            </a:r>
            <a:br>
              <a:rPr lang="en" sz="2400" dirty="0"/>
            </a:br>
            <a:r>
              <a:rPr lang="en" sz="2400" dirty="0"/>
              <a:t>process really satisfies our stakeholders</a:t>
            </a:r>
            <a:endParaRPr sz="2400" dirty="0"/>
          </a:p>
          <a:p>
            <a:pPr marL="344488" indent="-344488">
              <a:lnSpc>
                <a:spcPct val="10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q"/>
            </a:pPr>
            <a:r>
              <a:rPr lang="en" sz="2400" dirty="0"/>
              <a:t>Used this effort to set the stage for additional cloud deployment efforts</a:t>
            </a:r>
            <a:endParaRPr sz="2400" dirty="0"/>
          </a:p>
          <a:p>
            <a:pPr marL="684213" lvl="1" indent="-223838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2000" dirty="0"/>
              <a:t>Leverage major application upgrades as window of opportunity</a:t>
            </a:r>
            <a:endParaRPr sz="2000" dirty="0"/>
          </a:p>
          <a:p>
            <a:pPr marL="684213" lvl="1" indent="-223838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2000" dirty="0"/>
              <a:t>Several smaller applications running in AWS now</a:t>
            </a:r>
            <a:endParaRPr sz="2000" dirty="0"/>
          </a:p>
          <a:p>
            <a:pPr marL="684213" lvl="1" indent="-223838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2000" dirty="0"/>
              <a:t>Also helped prepare us for </a:t>
            </a:r>
            <a:br>
              <a:rPr lang="en" sz="2000" dirty="0"/>
            </a:br>
            <a:r>
              <a:rPr lang="en" sz="2000" dirty="0"/>
              <a:t>much more significant </a:t>
            </a:r>
            <a:br>
              <a:rPr lang="en" sz="2000" dirty="0"/>
            </a:br>
            <a:r>
              <a:rPr lang="en" sz="2000" dirty="0"/>
              <a:t>challenge in building the </a:t>
            </a:r>
            <a:br>
              <a:rPr lang="en" sz="2000" dirty="0"/>
            </a:br>
            <a:r>
              <a:rPr lang="en" sz="2000" dirty="0"/>
              <a:t>Virginia Cyber Range</a:t>
            </a:r>
            <a:endParaRPr sz="1800" b="1" dirty="0"/>
          </a:p>
          <a:p>
            <a:pPr marL="0" indent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</a:pPr>
            <a:endParaRPr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CFC8F-83EB-3343-9908-7C5F11C44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7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/>
              <a:t>The Virginia Cyber Range:</a:t>
            </a:r>
            <a:br>
              <a:rPr lang="en-US" dirty="0"/>
            </a:br>
            <a:r>
              <a:rPr lang="en-US" sz="4800" dirty="0"/>
              <a:t>Cloud-based resources for</a:t>
            </a:r>
            <a:br>
              <a:rPr lang="en-US" sz="4800" dirty="0"/>
            </a:br>
            <a:r>
              <a:rPr lang="en-US" sz="4800" dirty="0"/>
              <a:t>cybersecurity education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144821" y="4333870"/>
            <a:ext cx="10515600" cy="15001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Sandra Schiavo</a:t>
            </a:r>
            <a:endParaRPr lang="en-US" sz="2000" dirty="0"/>
          </a:p>
          <a:p>
            <a:r>
              <a:rPr lang="en-US" sz="2000" dirty="0"/>
              <a:t>Lead Courseware Coordinator, Virginia Cyber Range</a:t>
            </a:r>
          </a:p>
          <a:p>
            <a:r>
              <a:rPr lang="en-US" sz="2000" dirty="0">
                <a:hlinkClick r:id="rId2"/>
              </a:rPr>
              <a:t>sandra@virginiacyberrange.org</a:t>
            </a:r>
            <a:r>
              <a:rPr lang="en-US" sz="2000" dirty="0"/>
              <a:t> </a:t>
            </a:r>
          </a:p>
          <a:p>
            <a:r>
              <a:rPr lang="en-US" sz="2000" dirty="0"/>
              <a:t>https://virginiacyberrange.org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645" y="4450888"/>
            <a:ext cx="3883363" cy="2265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58457D-1E04-6F4D-AEBC-A5C038E0C5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r="13007"/>
          <a:stretch/>
        </p:blipFill>
        <p:spPr>
          <a:xfrm>
            <a:off x="992155" y="4333870"/>
            <a:ext cx="1863774" cy="159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5951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CA26A0-C691-0440-A657-502063279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4"/>
          <a:stretch/>
        </p:blipFill>
        <p:spPr>
          <a:xfrm>
            <a:off x="1871897" y="1569413"/>
            <a:ext cx="8609069" cy="456045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E60038A-9A7E-3A4D-A42A-70F5D822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27267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Cybersecurity Talent Shortfalls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EC2728-7584-304E-86F5-54849CAD5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984" y="599326"/>
            <a:ext cx="2759576" cy="73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48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171" y="163100"/>
            <a:ext cx="10515600" cy="876279"/>
          </a:xfrm>
        </p:spPr>
        <p:txBody>
          <a:bodyPr/>
          <a:lstStyle/>
          <a:p>
            <a:r>
              <a:rPr lang="en-US" dirty="0"/>
              <a:t>Before We Begin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2F1CC-9F5A-8F42-8BAF-05E2AEE95946}"/>
              </a:ext>
            </a:extLst>
          </p:cNvPr>
          <p:cNvSpPr/>
          <p:nvPr/>
        </p:nvSpPr>
        <p:spPr>
          <a:xfrm>
            <a:off x="635038" y="4859673"/>
            <a:ext cx="11055426" cy="2279018"/>
          </a:xfrm>
          <a:prstGeom prst="rect">
            <a:avLst/>
          </a:prstGeom>
        </p:spPr>
        <p:txBody>
          <a:bodyPr numCol="1" spcCol="360000">
            <a:noAutofit/>
          </a:bodyPr>
          <a:lstStyle/>
          <a:p>
            <a:pPr marL="342900" indent="-342900">
              <a:spcAft>
                <a:spcPts val="1300"/>
              </a:spcAft>
              <a:buFont typeface="Arial"/>
              <a:buChar char="•"/>
            </a:pPr>
            <a:r>
              <a:rPr lang="en-US" sz="2200" dirty="0">
                <a:latin typeface="Calibri"/>
              </a:rPr>
              <a:t>We</a:t>
            </a:r>
            <a:r>
              <a:rPr lang="fr-FR" sz="2200" dirty="0">
                <a:latin typeface="Calibri"/>
              </a:rPr>
              <a:t> are </a:t>
            </a:r>
            <a:r>
              <a:rPr lang="en-US" sz="2200" dirty="0">
                <a:latin typeface="Calibri"/>
              </a:rPr>
              <a:t>using On24 for today’s webinar. Please enter questions in the text field at the bottom of the Q&amp;A Window. </a:t>
            </a:r>
            <a:r>
              <a:rPr lang="en-US" sz="2200" i="1" dirty="0">
                <a:latin typeface="Calibri"/>
              </a:rPr>
              <a:t>We are monitoring the discussion and will try to bring the Q&amp;A comments into the conversation.</a:t>
            </a:r>
            <a:endParaRPr lang="en-US" sz="2200" dirty="0">
              <a:latin typeface="Calibri"/>
            </a:endParaRPr>
          </a:p>
          <a:p>
            <a:pPr marL="342900" indent="-342900">
              <a:spcAft>
                <a:spcPts val="1300"/>
              </a:spcAft>
              <a:buFont typeface="Arial"/>
              <a:buChar char="•"/>
            </a:pPr>
            <a:r>
              <a:rPr lang="en-US" sz="2200" dirty="0">
                <a:latin typeface="Calibri"/>
              </a:rPr>
              <a:t>We are recording the webinar; the webinar archive and slides will be available later today.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C0BF8-AB18-3D42-BDD9-FD21F793C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903" y="1097623"/>
            <a:ext cx="7857237" cy="3605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B28001-26B7-A048-9453-AB36A72D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812" y="1680828"/>
            <a:ext cx="4297680" cy="24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0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46952" y="739943"/>
            <a:ext cx="3757870" cy="5185610"/>
            <a:chOff x="246952" y="452435"/>
            <a:chExt cx="3757870" cy="5185610"/>
          </a:xfrm>
        </p:grpSpPr>
        <p:sp>
          <p:nvSpPr>
            <p:cNvPr id="14" name="Rectangle 13"/>
            <p:cNvSpPr/>
            <p:nvPr/>
          </p:nvSpPr>
          <p:spPr>
            <a:xfrm>
              <a:off x="246952" y="452435"/>
              <a:ext cx="3745837" cy="5185610"/>
            </a:xfrm>
            <a:prstGeom prst="rect">
              <a:avLst/>
            </a:prstGeom>
            <a:solidFill>
              <a:srgbClr val="043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6952" y="2092218"/>
              <a:ext cx="3757870" cy="286232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Courses, modules, and exercises for use in HS, CC, and university cybersecurity curricula</a:t>
              </a:r>
            </a:p>
            <a:p>
              <a:pPr marL="690563" lvl="1" indent="-2333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Instructors/professors can select course content in full or </a:t>
              </a:r>
              <a:r>
                <a:rPr lang="en-US" sz="2000" i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 la carte</a:t>
              </a:r>
            </a:p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Grants offered for courseware development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952" y="1553373"/>
              <a:ext cx="375787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Courseware Repository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4110" y="744673"/>
              <a:ext cx="731520" cy="73152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179372" y="739943"/>
            <a:ext cx="3831710" cy="5185610"/>
            <a:chOff x="8179372" y="452435"/>
            <a:chExt cx="3831710" cy="5185610"/>
          </a:xfrm>
        </p:grpSpPr>
        <p:sp>
          <p:nvSpPr>
            <p:cNvPr id="22" name="Rectangle 21"/>
            <p:cNvSpPr/>
            <p:nvPr/>
          </p:nvSpPr>
          <p:spPr>
            <a:xfrm>
              <a:off x="8201064" y="452435"/>
              <a:ext cx="3749040" cy="5185610"/>
            </a:xfrm>
            <a:prstGeom prst="rect">
              <a:avLst/>
            </a:prstGeom>
            <a:solidFill>
              <a:srgbClr val="043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53212" y="2117467"/>
              <a:ext cx="3757870" cy="286232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Consortium governance</a:t>
              </a:r>
            </a:p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Convene workshops and conferences to “teach the teachers” and share best practices</a:t>
              </a:r>
            </a:p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Helping to expand NSA/DHS CAE certification among Virginia colleges and universities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79372" y="1553056"/>
              <a:ext cx="375787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Community of Purpose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6387" y="718790"/>
              <a:ext cx="731520" cy="73152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4228423" y="739943"/>
            <a:ext cx="3749040" cy="5185610"/>
            <a:chOff x="4228423" y="452435"/>
            <a:chExt cx="3749040" cy="5185610"/>
          </a:xfrm>
        </p:grpSpPr>
        <p:sp>
          <p:nvSpPr>
            <p:cNvPr id="21" name="Rectangle 20"/>
            <p:cNvSpPr/>
            <p:nvPr/>
          </p:nvSpPr>
          <p:spPr>
            <a:xfrm>
              <a:off x="4228423" y="452435"/>
              <a:ext cx="3749040" cy="5185610"/>
            </a:xfrm>
            <a:prstGeom prst="rect">
              <a:avLst/>
            </a:prstGeom>
            <a:solidFill>
              <a:srgbClr val="043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40457" y="2117468"/>
              <a:ext cx="3737006" cy="31700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Menu of per-student exercise environments for use in cybersecurity courses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Working towards team-based offensive and defensive, scenario-based environments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Capture-the-Flag infrastructure for cybersecurity competitions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57033" y="1553373"/>
              <a:ext cx="322446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Exercise Area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7183" y="719423"/>
              <a:ext cx="731520" cy="73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735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20"/>
          <a:stretch/>
        </p:blipFill>
        <p:spPr>
          <a:xfrm>
            <a:off x="6816435" y="0"/>
            <a:ext cx="5382491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765577" y="0"/>
            <a:ext cx="3984427" cy="6005016"/>
          </a:xfrm>
          <a:prstGeom prst="rect">
            <a:avLst/>
          </a:prstGeom>
          <a:solidFill>
            <a:srgbClr val="04346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365125"/>
            <a:ext cx="6543407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6BCCDE"/>
                </a:solidFill>
              </a:rPr>
              <a:t>Leveraging the Public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6" y="1583140"/>
            <a:ext cx="6072238" cy="4997963"/>
          </a:xfrm>
        </p:spPr>
        <p:txBody>
          <a:bodyPr>
            <a:normAutofit/>
          </a:bodyPr>
          <a:lstStyle/>
          <a:p>
            <a:pPr marL="0" indent="0" defTabSz="1181100">
              <a:buNone/>
            </a:pPr>
            <a:r>
              <a:rPr lang="en-US" b="1" dirty="0"/>
              <a:t>Design Requirements:</a:t>
            </a:r>
          </a:p>
          <a:p>
            <a:pPr marL="574675" lvl="1" indent="-339725" defTabSz="1181100">
              <a:buFont typeface="Wingdings" panose="05000000000000000000" pitchFamily="2" charset="2"/>
              <a:buChar char="q"/>
            </a:pPr>
            <a:r>
              <a:rPr lang="en-US" dirty="0"/>
              <a:t>Difficult to predict resource requirements</a:t>
            </a:r>
          </a:p>
          <a:p>
            <a:pPr marL="574675" lvl="1" indent="-339725" defTabSz="1181100">
              <a:buFont typeface="Wingdings" panose="05000000000000000000" pitchFamily="2" charset="2"/>
              <a:buChar char="q"/>
            </a:pPr>
            <a:r>
              <a:rPr lang="en-US" dirty="0"/>
              <a:t>Completely automatable</a:t>
            </a:r>
          </a:p>
          <a:p>
            <a:pPr marL="574675" lvl="1" indent="-339725" defTabSz="1181100">
              <a:buFont typeface="Wingdings" panose="05000000000000000000" pitchFamily="2" charset="2"/>
              <a:buChar char="q"/>
            </a:pPr>
            <a:r>
              <a:rPr lang="en-US" dirty="0"/>
              <a:t>Cost effective</a:t>
            </a:r>
          </a:p>
          <a:p>
            <a:pPr marL="574675" lvl="1" indent="-339725" defTabSz="1181100">
              <a:buFont typeface="Wingdings" panose="05000000000000000000" pitchFamily="2" charset="2"/>
              <a:buChar char="q"/>
            </a:pPr>
            <a:r>
              <a:rPr lang="en-US" dirty="0"/>
              <a:t>Short-term surge capacity</a:t>
            </a:r>
          </a:p>
          <a:p>
            <a:pPr marL="574675" lvl="1" indent="-339725" defTabSz="1181100">
              <a:buFont typeface="Wingdings" panose="05000000000000000000" pitchFamily="2" charset="2"/>
              <a:buChar char="q"/>
            </a:pPr>
            <a:r>
              <a:rPr lang="en-US" dirty="0"/>
              <a:t>Available anywhere</a:t>
            </a:r>
            <a:endParaRPr lang="en-US" sz="2800" dirty="0"/>
          </a:p>
          <a:p>
            <a:pPr marL="574675" lvl="1" indent="-339725" defTabSz="1181100">
              <a:buFont typeface="Wingdings" panose="05000000000000000000" pitchFamily="2" charset="2"/>
              <a:buChar char="q"/>
            </a:pPr>
            <a:r>
              <a:rPr lang="en-US" dirty="0"/>
              <a:t>Web portal for access to content</a:t>
            </a:r>
          </a:p>
          <a:p>
            <a:pPr marL="796925" lvl="1" indent="-222250" defTabSz="1181100"/>
            <a:r>
              <a:rPr lang="en-US" dirty="0"/>
              <a:t>Role-based access</a:t>
            </a:r>
          </a:p>
          <a:p>
            <a:pPr marL="796925" lvl="1" indent="-222250" defTabSz="1181100"/>
            <a:r>
              <a:rPr lang="en-US" dirty="0"/>
              <a:t>Login to see user-specific content</a:t>
            </a:r>
          </a:p>
          <a:p>
            <a:pPr marL="796925" lvl="1" indent="-222250" defTabSz="1181100"/>
            <a:r>
              <a:rPr lang="en-US" dirty="0"/>
              <a:t>Students just need a web browser and internet connection!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765577" y="1825624"/>
            <a:ext cx="3780430" cy="438199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Why the Cloud?</a:t>
            </a:r>
          </a:p>
          <a:p>
            <a:pPr marL="0" indent="0" algn="ctr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463550" indent="-293688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Unlimited scalability!</a:t>
            </a:r>
          </a:p>
          <a:p>
            <a:pPr marL="463550" indent="-293688"/>
            <a:r>
              <a:rPr lang="en-US" sz="2400" dirty="0">
                <a:solidFill>
                  <a:schemeClr val="bg1"/>
                </a:solidFill>
              </a:rPr>
              <a:t>Quick start-up phase</a:t>
            </a:r>
          </a:p>
          <a:p>
            <a:pPr marL="463550" indent="-293688"/>
            <a:r>
              <a:rPr lang="en-US" sz="2400" dirty="0">
                <a:solidFill>
                  <a:schemeClr val="bg1"/>
                </a:solidFill>
              </a:rPr>
              <a:t>Low capital investment</a:t>
            </a:r>
          </a:p>
          <a:p>
            <a:pPr marL="463550" indent="-293688"/>
            <a:r>
              <a:rPr lang="en-US" sz="2400" dirty="0">
                <a:solidFill>
                  <a:schemeClr val="bg1"/>
                </a:solidFill>
              </a:rPr>
              <a:t>Rapid scalability</a:t>
            </a:r>
          </a:p>
          <a:p>
            <a:pPr marL="463550" indent="-293688"/>
            <a:r>
              <a:rPr lang="en-US" sz="2400" dirty="0">
                <a:solidFill>
                  <a:schemeClr val="bg1"/>
                </a:solidFill>
              </a:rPr>
              <a:t>Surge capacity</a:t>
            </a:r>
          </a:p>
          <a:p>
            <a:pPr marL="463550" indent="-293688"/>
            <a:r>
              <a:rPr lang="en-US" sz="2400" dirty="0">
                <a:solidFill>
                  <a:schemeClr val="bg1"/>
                </a:solidFill>
              </a:rPr>
              <a:t>Location independent</a:t>
            </a:r>
          </a:p>
          <a:p>
            <a:pPr marL="463550" indent="-293688"/>
            <a:r>
              <a:rPr lang="en-US" sz="2400" dirty="0">
                <a:solidFill>
                  <a:schemeClr val="bg1"/>
                </a:solidFill>
              </a:rPr>
              <a:t>Highly automated </a:t>
            </a:r>
          </a:p>
          <a:p>
            <a:pPr marL="463550" indent="-293688"/>
            <a:r>
              <a:rPr lang="en-US" sz="2400" dirty="0">
                <a:solidFill>
                  <a:schemeClr val="bg1"/>
                </a:solidFill>
              </a:rPr>
              <a:t>Pay as you use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057" y="6163147"/>
            <a:ext cx="2663943" cy="7040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4978" y="365125"/>
            <a:ext cx="1661628" cy="99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01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 rot="471996">
            <a:off x="-1555708" y="775919"/>
            <a:ext cx="6286910" cy="3681032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 rot="5400000">
            <a:off x="6058766" y="72216"/>
            <a:ext cx="7157830" cy="8005842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715500" y="5218433"/>
            <a:ext cx="1809750" cy="1789137"/>
            <a:chOff x="8610600" y="2056133"/>
            <a:chExt cx="1809750" cy="1789137"/>
          </a:xfrm>
        </p:grpSpPr>
        <p:sp>
          <p:nvSpPr>
            <p:cNvPr id="7" name="Oval 6"/>
            <p:cNvSpPr/>
            <p:nvPr/>
          </p:nvSpPr>
          <p:spPr>
            <a:xfrm>
              <a:off x="8610600" y="2056133"/>
              <a:ext cx="1809750" cy="17891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9041905" y="2396909"/>
              <a:ext cx="940295" cy="1025866"/>
              <a:chOff x="515257" y="4294940"/>
              <a:chExt cx="2200729" cy="227282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5257" y="4294940"/>
                <a:ext cx="2200729" cy="2272823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71286" y="4838921"/>
                <a:ext cx="1320800" cy="977900"/>
              </a:xfrm>
              <a:prstGeom prst="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21000">
                    <a:schemeClr val="accent3">
                      <a:lumMod val="0"/>
                      <a:lumOff val="100000"/>
                    </a:schemeClr>
                  </a:gs>
                  <a:gs pos="100000">
                    <a:srgbClr val="FFC000"/>
                  </a:gs>
                </a:gsLst>
                <a:path path="circle">
                  <a:fillToRect l="50000" t="-80000" r="50000" b="180000"/>
                </a:path>
              </a:gra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9590762" y="4786673"/>
            <a:ext cx="1809750" cy="1789137"/>
            <a:chOff x="8610600" y="2056133"/>
            <a:chExt cx="1809750" cy="1789137"/>
          </a:xfrm>
        </p:grpSpPr>
        <p:sp>
          <p:nvSpPr>
            <p:cNvPr id="12" name="Oval 11"/>
            <p:cNvSpPr/>
            <p:nvPr/>
          </p:nvSpPr>
          <p:spPr>
            <a:xfrm>
              <a:off x="8610600" y="2056133"/>
              <a:ext cx="1809750" cy="17891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9041905" y="2396909"/>
              <a:ext cx="940295" cy="1025866"/>
              <a:chOff x="515257" y="4294940"/>
              <a:chExt cx="2200729" cy="22728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5257" y="4294940"/>
                <a:ext cx="2200729" cy="2272823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671286" y="4838921"/>
                <a:ext cx="1320800" cy="977900"/>
              </a:xfrm>
              <a:prstGeom prst="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21000">
                    <a:schemeClr val="accent3">
                      <a:lumMod val="0"/>
                      <a:lumOff val="100000"/>
                    </a:schemeClr>
                  </a:gs>
                  <a:gs pos="100000">
                    <a:srgbClr val="FFC000"/>
                  </a:gs>
                </a:gsLst>
                <a:path path="circle">
                  <a:fillToRect l="50000" t="-80000" r="50000" b="180000"/>
                </a:path>
              </a:gra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9466024" y="4354913"/>
            <a:ext cx="1809750" cy="1789137"/>
            <a:chOff x="8610600" y="2056133"/>
            <a:chExt cx="1809750" cy="1789137"/>
          </a:xfrm>
        </p:grpSpPr>
        <p:sp>
          <p:nvSpPr>
            <p:cNvPr id="17" name="Oval 16"/>
            <p:cNvSpPr/>
            <p:nvPr/>
          </p:nvSpPr>
          <p:spPr>
            <a:xfrm>
              <a:off x="8610600" y="2056133"/>
              <a:ext cx="1809750" cy="17891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041905" y="2396909"/>
              <a:ext cx="940295" cy="1025866"/>
              <a:chOff x="515257" y="4294940"/>
              <a:chExt cx="2200729" cy="2272823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5257" y="4294940"/>
                <a:ext cx="2200729" cy="2272823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71286" y="4838921"/>
                <a:ext cx="1320800" cy="977900"/>
              </a:xfrm>
              <a:prstGeom prst="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21000">
                    <a:schemeClr val="accent3">
                      <a:lumMod val="0"/>
                      <a:lumOff val="100000"/>
                    </a:schemeClr>
                  </a:gs>
                  <a:gs pos="100000">
                    <a:srgbClr val="FFC000"/>
                  </a:gs>
                </a:gsLst>
                <a:path path="circle">
                  <a:fillToRect l="50000" t="-80000" r="50000" b="180000"/>
                </a:path>
              </a:gra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9341286" y="3923153"/>
            <a:ext cx="1809750" cy="1789137"/>
            <a:chOff x="8610600" y="2056133"/>
            <a:chExt cx="1809750" cy="1789137"/>
          </a:xfrm>
        </p:grpSpPr>
        <p:sp>
          <p:nvSpPr>
            <p:cNvPr id="22" name="Oval 21"/>
            <p:cNvSpPr/>
            <p:nvPr/>
          </p:nvSpPr>
          <p:spPr>
            <a:xfrm>
              <a:off x="8610600" y="2056133"/>
              <a:ext cx="1809750" cy="17891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9041905" y="2396909"/>
              <a:ext cx="940295" cy="1025866"/>
              <a:chOff x="515257" y="4294940"/>
              <a:chExt cx="2200729" cy="227282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5257" y="4294940"/>
                <a:ext cx="2200729" cy="2272823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671286" y="4838921"/>
                <a:ext cx="1320800" cy="977900"/>
              </a:xfrm>
              <a:prstGeom prst="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21000">
                    <a:schemeClr val="accent3">
                      <a:lumMod val="0"/>
                      <a:lumOff val="100000"/>
                    </a:schemeClr>
                  </a:gs>
                  <a:gs pos="100000">
                    <a:srgbClr val="FFC000"/>
                  </a:gs>
                </a:gsLst>
                <a:path path="circle">
                  <a:fillToRect l="50000" t="-80000" r="50000" b="180000"/>
                </a:path>
              </a:gra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9216548" y="3491393"/>
            <a:ext cx="1809750" cy="1789137"/>
            <a:chOff x="8610600" y="2056133"/>
            <a:chExt cx="1809750" cy="1789137"/>
          </a:xfrm>
        </p:grpSpPr>
        <p:sp>
          <p:nvSpPr>
            <p:cNvPr id="27" name="Oval 26"/>
            <p:cNvSpPr/>
            <p:nvPr/>
          </p:nvSpPr>
          <p:spPr>
            <a:xfrm>
              <a:off x="8610600" y="2056133"/>
              <a:ext cx="1809750" cy="17891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041905" y="2396909"/>
              <a:ext cx="940295" cy="1025866"/>
              <a:chOff x="515257" y="4294940"/>
              <a:chExt cx="2200729" cy="2272823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5257" y="4294940"/>
                <a:ext cx="2200729" cy="2272823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671286" y="4838921"/>
                <a:ext cx="1320800" cy="977900"/>
              </a:xfrm>
              <a:prstGeom prst="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21000">
                    <a:schemeClr val="accent3">
                      <a:lumMod val="0"/>
                      <a:lumOff val="100000"/>
                    </a:schemeClr>
                  </a:gs>
                  <a:gs pos="100000">
                    <a:srgbClr val="FFC000"/>
                  </a:gs>
                </a:gsLst>
                <a:path path="circle">
                  <a:fillToRect l="50000" t="-80000" r="50000" b="180000"/>
                </a:path>
              </a:gra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9091810" y="3059633"/>
            <a:ext cx="1809750" cy="1789137"/>
            <a:chOff x="8610600" y="2056133"/>
            <a:chExt cx="1809750" cy="1789137"/>
          </a:xfrm>
        </p:grpSpPr>
        <p:sp>
          <p:nvSpPr>
            <p:cNvPr id="32" name="Oval 31"/>
            <p:cNvSpPr/>
            <p:nvPr/>
          </p:nvSpPr>
          <p:spPr>
            <a:xfrm>
              <a:off x="8610600" y="2056133"/>
              <a:ext cx="1809750" cy="17891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9041905" y="2396909"/>
              <a:ext cx="940295" cy="1025866"/>
              <a:chOff x="515257" y="4294940"/>
              <a:chExt cx="2200729" cy="2272823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5257" y="4294940"/>
                <a:ext cx="2200729" cy="2272823"/>
              </a:xfrm>
              <a:prstGeom prst="rect">
                <a:avLst/>
              </a:prstGeom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671286" y="4838921"/>
                <a:ext cx="1320800" cy="977900"/>
              </a:xfrm>
              <a:prstGeom prst="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21000">
                    <a:schemeClr val="accent3">
                      <a:lumMod val="0"/>
                      <a:lumOff val="100000"/>
                    </a:schemeClr>
                  </a:gs>
                  <a:gs pos="100000">
                    <a:srgbClr val="FFC000"/>
                  </a:gs>
                </a:gsLst>
                <a:path path="circle">
                  <a:fillToRect l="50000" t="-80000" r="50000" b="180000"/>
                </a:path>
              </a:gra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8967072" y="2627873"/>
            <a:ext cx="1809750" cy="1789137"/>
            <a:chOff x="8610600" y="2056133"/>
            <a:chExt cx="1809750" cy="1789137"/>
          </a:xfrm>
        </p:grpSpPr>
        <p:sp>
          <p:nvSpPr>
            <p:cNvPr id="37" name="Oval 36"/>
            <p:cNvSpPr/>
            <p:nvPr/>
          </p:nvSpPr>
          <p:spPr>
            <a:xfrm>
              <a:off x="8610600" y="2056133"/>
              <a:ext cx="1809750" cy="17891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9041905" y="2396909"/>
              <a:ext cx="940295" cy="1025866"/>
              <a:chOff x="515257" y="4294940"/>
              <a:chExt cx="2200729" cy="2272823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5257" y="4294940"/>
                <a:ext cx="2200729" cy="2272823"/>
              </a:xfrm>
              <a:prstGeom prst="rect">
                <a:avLst/>
              </a:prstGeom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671286" y="4838921"/>
                <a:ext cx="1320800" cy="977900"/>
              </a:xfrm>
              <a:prstGeom prst="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21000">
                    <a:schemeClr val="accent3">
                      <a:lumMod val="0"/>
                      <a:lumOff val="100000"/>
                    </a:schemeClr>
                  </a:gs>
                  <a:gs pos="100000">
                    <a:srgbClr val="FFC000"/>
                  </a:gs>
                </a:gsLst>
                <a:path path="circle">
                  <a:fillToRect l="50000" t="-80000" r="50000" b="180000"/>
                </a:path>
              </a:gra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8842334" y="2196113"/>
            <a:ext cx="1809750" cy="1789137"/>
            <a:chOff x="8610600" y="2056133"/>
            <a:chExt cx="1809750" cy="1789137"/>
          </a:xfrm>
        </p:grpSpPr>
        <p:sp>
          <p:nvSpPr>
            <p:cNvPr id="42" name="Oval 41"/>
            <p:cNvSpPr/>
            <p:nvPr/>
          </p:nvSpPr>
          <p:spPr>
            <a:xfrm>
              <a:off x="8610600" y="2056133"/>
              <a:ext cx="1809750" cy="17891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9041905" y="2396909"/>
              <a:ext cx="940295" cy="1025866"/>
              <a:chOff x="515257" y="4294940"/>
              <a:chExt cx="2200729" cy="2272823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5257" y="4294940"/>
                <a:ext cx="2200729" cy="2272823"/>
              </a:xfrm>
              <a:prstGeom prst="rect">
                <a:avLst/>
              </a:prstGeom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671286" y="4838921"/>
                <a:ext cx="1320800" cy="977900"/>
              </a:xfrm>
              <a:prstGeom prst="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21000">
                    <a:schemeClr val="accent3">
                      <a:lumMod val="0"/>
                      <a:lumOff val="100000"/>
                    </a:schemeClr>
                  </a:gs>
                  <a:gs pos="100000">
                    <a:srgbClr val="FFC000"/>
                  </a:gs>
                </a:gsLst>
                <a:path path="circle">
                  <a:fillToRect l="50000" t="-80000" r="50000" b="180000"/>
                </a:path>
              </a:gra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1002805" y="4705500"/>
            <a:ext cx="940295" cy="1025866"/>
            <a:chOff x="567376" y="1892668"/>
            <a:chExt cx="2200729" cy="227282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376" y="1892668"/>
              <a:ext cx="2200729" cy="2272823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722086" y="2452435"/>
              <a:ext cx="1320800" cy="977900"/>
            </a:xfrm>
            <a:prstGeom prst="rect">
              <a:avLst/>
            </a:pr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21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 flipV="1">
            <a:off x="2209800" y="4519088"/>
            <a:ext cx="2757161" cy="85389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109537" y="4309538"/>
            <a:ext cx="2757161" cy="85389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6838281" y="3350975"/>
            <a:ext cx="2331433" cy="78882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762081" y="3111788"/>
            <a:ext cx="2340967" cy="81846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044948" y="4849101"/>
            <a:ext cx="113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TCP:443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47313" y="3929001"/>
            <a:ext cx="1137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TCP:3389</a:t>
            </a:r>
          </a:p>
          <a:p>
            <a:r>
              <a:rPr lang="en-US" dirty="0"/>
              <a:t>TCP:22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51074" y="5717017"/>
            <a:ext cx="92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Student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927234" y="2039879"/>
            <a:ext cx="79755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Proxy</a:t>
            </a:r>
          </a:p>
          <a:p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6849528" y="2624101"/>
            <a:ext cx="2320186" cy="24134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6800771" y="2384597"/>
            <a:ext cx="2472868" cy="24327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78632" y="2288928"/>
            <a:ext cx="1379569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www.</a:t>
            </a:r>
          </a:p>
          <a:p>
            <a:pPr algn="ctr"/>
            <a:r>
              <a:rPr lang="en-US" dirty="0"/>
              <a:t>something.</a:t>
            </a:r>
          </a:p>
          <a:p>
            <a:pPr algn="ctr"/>
            <a:r>
              <a:rPr lang="en-US" dirty="0"/>
              <a:t>com</a:t>
            </a:r>
          </a:p>
          <a:p>
            <a:endParaRPr lang="en-US" dirty="0"/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2457930" y="2594084"/>
            <a:ext cx="3251532" cy="21828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395561" y="2409004"/>
            <a:ext cx="3361082" cy="18508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867150" y="2077620"/>
            <a:ext cx="135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TCP:80;443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858355" y="2056452"/>
            <a:ext cx="135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TCP:80;443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273638" y="3486555"/>
            <a:ext cx="119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10.10.x.y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899188" y="3947239"/>
            <a:ext cx="118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 IP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342931" y="3450075"/>
            <a:ext cx="1146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Internal IP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56468" y="1447310"/>
            <a:ext cx="1837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Internet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86380" y="1194241"/>
            <a:ext cx="4472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Virginia Cyber Range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971" y="3785594"/>
            <a:ext cx="1541367" cy="10010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70" name="Straight Arrow Connector 69"/>
          <p:cNvCxnSpPr/>
          <p:nvPr/>
        </p:nvCxnSpPr>
        <p:spPr>
          <a:xfrm flipH="1" flipV="1">
            <a:off x="9273638" y="2384597"/>
            <a:ext cx="124739" cy="239504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9589781" y="2225107"/>
            <a:ext cx="29266" cy="456269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8961569" y="2753434"/>
            <a:ext cx="267539" cy="109455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loud 72"/>
          <p:cNvSpPr/>
          <p:nvPr/>
        </p:nvSpPr>
        <p:spPr>
          <a:xfrm rot="471996">
            <a:off x="-2172946" y="4461648"/>
            <a:ext cx="6286910" cy="360750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721929" y="6126459"/>
            <a:ext cx="322062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School network</a:t>
            </a:r>
          </a:p>
        </p:txBody>
      </p:sp>
    </p:spTree>
    <p:extLst>
      <p:ext uri="{BB962C8B-B14F-4D97-AF65-F5344CB8AC3E}">
        <p14:creationId xmlns:p14="http://schemas.microsoft.com/office/powerpoint/2010/main" val="348998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6" grpId="0" animBg="1"/>
      <p:bldP spid="59" grpId="0" animBg="1"/>
      <p:bldP spid="62" grpId="0"/>
      <p:bldP spid="63" grpId="0"/>
      <p:bldP spid="65" grpId="0"/>
      <p:bldP spid="6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Exercise Area User Stats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FB732C-CEA0-3448-AC2B-B6DE5B831144}"/>
              </a:ext>
            </a:extLst>
          </p:cNvPr>
          <p:cNvGrpSpPr/>
          <p:nvPr/>
        </p:nvGrpSpPr>
        <p:grpSpPr>
          <a:xfrm>
            <a:off x="6652371" y="1773318"/>
            <a:ext cx="4382771" cy="3650736"/>
            <a:chOff x="6735500" y="2015821"/>
            <a:chExt cx="4382771" cy="36507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A954B3-B9AD-B64D-B06C-88BBDA1A9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968"/>
            <a:stretch/>
          </p:blipFill>
          <p:spPr>
            <a:xfrm>
              <a:off x="6735500" y="2015821"/>
              <a:ext cx="4382771" cy="296983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6A2ED65E-E41C-5D4C-BA00-174739F5035D}"/>
                </a:ext>
              </a:extLst>
            </p:cNvPr>
            <p:cNvSpPr txBox="1">
              <a:spLocks/>
            </p:cNvSpPr>
            <p:nvPr/>
          </p:nvSpPr>
          <p:spPr>
            <a:xfrm>
              <a:off x="8088282" y="4790278"/>
              <a:ext cx="2666307" cy="8762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043464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dirty="0"/>
                <a:t>Courses Supported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B88C66-1B27-5F4A-A29E-112F7F7C0298}"/>
              </a:ext>
            </a:extLst>
          </p:cNvPr>
          <p:cNvGrpSpPr/>
          <p:nvPr/>
        </p:nvGrpSpPr>
        <p:grpSpPr>
          <a:xfrm>
            <a:off x="1222667" y="1610590"/>
            <a:ext cx="4613936" cy="4431760"/>
            <a:chOff x="838200" y="1672936"/>
            <a:chExt cx="4613936" cy="44317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B02370-6108-D04A-8BD2-4DAACD1DE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672936"/>
              <a:ext cx="4613936" cy="3751118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445D90FA-214D-BA4A-AA79-F25EE789067B}"/>
                </a:ext>
              </a:extLst>
            </p:cNvPr>
            <p:cNvSpPr txBox="1">
              <a:spLocks/>
            </p:cNvSpPr>
            <p:nvPr/>
          </p:nvSpPr>
          <p:spPr>
            <a:xfrm>
              <a:off x="2104749" y="5228417"/>
              <a:ext cx="2666307" cy="8762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043464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dirty="0"/>
                <a:t>Users Supported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9068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F3A621E-2A5A-FA4E-8758-D8B7B72879F1}"/>
              </a:ext>
            </a:extLst>
          </p:cNvPr>
          <p:cNvGrpSpPr/>
          <p:nvPr/>
        </p:nvGrpSpPr>
        <p:grpSpPr>
          <a:xfrm>
            <a:off x="1448654" y="1002421"/>
            <a:ext cx="9072081" cy="4925901"/>
            <a:chOff x="534259" y="1290093"/>
            <a:chExt cx="9072081" cy="49259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01AAE39-C788-1541-BE83-1CCE20A83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008" y="5012464"/>
              <a:ext cx="8188503" cy="120353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34B3ACB-7C47-754E-BA99-BF2442877EBF}"/>
                </a:ext>
              </a:extLst>
            </p:cNvPr>
            <p:cNvGrpSpPr/>
            <p:nvPr/>
          </p:nvGrpSpPr>
          <p:grpSpPr>
            <a:xfrm>
              <a:off x="534259" y="1290093"/>
              <a:ext cx="9072081" cy="3626340"/>
              <a:chOff x="924674" y="2497188"/>
              <a:chExt cx="9072081" cy="362634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F2BB0BA-9F2B-2647-A2DD-26BBDCCC0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4674" y="2497188"/>
                <a:ext cx="9072081" cy="362634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B927B3E-5110-8C48-8C75-0FC86315D7FB}"/>
                  </a:ext>
                </a:extLst>
              </p:cNvPr>
              <p:cNvSpPr/>
              <p:nvPr/>
            </p:nvSpPr>
            <p:spPr>
              <a:xfrm>
                <a:off x="924674" y="2934717"/>
                <a:ext cx="3547252" cy="5691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Schools Supported</a:t>
            </a:r>
          </a:p>
        </p:txBody>
      </p:sp>
    </p:spTree>
    <p:extLst>
      <p:ext uri="{BB962C8B-B14F-4D97-AF65-F5344CB8AC3E}">
        <p14:creationId xmlns:p14="http://schemas.microsoft.com/office/powerpoint/2010/main" val="946807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1CC87-0428-9341-897C-7249064C2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Reasons for Growth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CCF30-23AB-2047-B0EC-F75198D429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41404"/>
            <a:ext cx="10515600" cy="500272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Demand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Emphasis on cybersecurity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Virginia Department of Education’s development of Cybersecurity Career Pathway Courses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</a:rPr>
              <a:t>Outreach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Presentations at various local and national academic conferences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On-site visits to various colleges and universities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Our annual Virginia cybersecurity education conference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Technical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Cloud-enabled scaling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Designed platform/program to scale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Negates need for special hardware and eliminates associated overhead with on-premise solutions</a:t>
            </a:r>
          </a:p>
        </p:txBody>
      </p:sp>
    </p:spTree>
    <p:extLst>
      <p:ext uri="{BB962C8B-B14F-4D97-AF65-F5344CB8AC3E}">
        <p14:creationId xmlns:p14="http://schemas.microsoft.com/office/powerpoint/2010/main" val="425205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842" y="259745"/>
            <a:ext cx="10515600" cy="1012621"/>
          </a:xfrm>
        </p:spPr>
        <p:txBody>
          <a:bodyPr>
            <a:normAutofit/>
          </a:bodyPr>
          <a:lstStyle/>
          <a:p>
            <a:r>
              <a:rPr lang="en-US" sz="5400" dirty="0"/>
              <a:t>Resources and References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5022" y="1516147"/>
            <a:ext cx="11322395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400"/>
              </a:spcAft>
              <a:buFont typeface="Arial"/>
              <a:buChar char="•"/>
            </a:pPr>
            <a:r>
              <a:rPr lang="en-US" sz="2000" dirty="0"/>
              <a:t>Virginia Cyber Range (</a:t>
            </a:r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https://virginiacyberrange.org/</a:t>
            </a:r>
            <a:r>
              <a:rPr lang="en-US" sz="2000" dirty="0"/>
              <a:t>) </a:t>
            </a:r>
          </a:p>
          <a:p>
            <a:pPr marL="285750" indent="-285750">
              <a:spcAft>
                <a:spcPts val="1400"/>
              </a:spcAft>
              <a:buFont typeface="Arial"/>
              <a:buChar char="•"/>
            </a:pPr>
            <a:r>
              <a:rPr lang="en-US" sz="2000" dirty="0"/>
              <a:t>Virginia Tech Information Technology (</a:t>
            </a: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https://it.vt.edu/</a:t>
            </a:r>
            <a:r>
              <a:rPr lang="en-US" sz="2000" dirty="0"/>
              <a:t>) </a:t>
            </a:r>
          </a:p>
          <a:p>
            <a:pPr marL="285750" indent="-285750">
              <a:spcAft>
                <a:spcPts val="1400"/>
              </a:spcAft>
              <a:buFont typeface="Arial"/>
              <a:buChar char="•"/>
            </a:pPr>
            <a:r>
              <a:rPr lang="en-US" sz="2000" dirty="0"/>
              <a:t>Virginia Tech IT Security Office (</a:t>
            </a:r>
            <a:r>
              <a:rPr lang="en-US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https://security.vt.edu/</a:t>
            </a:r>
            <a:r>
              <a:rPr lang="en-US" sz="2000" dirty="0"/>
              <a:t>) </a:t>
            </a:r>
          </a:p>
          <a:p>
            <a:pPr marL="285750" indent="-285750">
              <a:spcAft>
                <a:spcPts val="1400"/>
              </a:spcAft>
              <a:buFont typeface="Arial"/>
              <a:buChar char="•"/>
            </a:pPr>
            <a:r>
              <a:rPr lang="en-US" sz="2000" dirty="0"/>
              <a:t>Summit (</a:t>
            </a:r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https://summit.cloud.vt.edu/</a:t>
            </a:r>
            <a:r>
              <a:rPr lang="en-US" sz="2000" dirty="0"/>
              <a:t>) </a:t>
            </a:r>
          </a:p>
          <a:p>
            <a:pPr marL="285750" indent="-285750">
              <a:spcAft>
                <a:spcPts val="1400"/>
              </a:spcAft>
              <a:buFont typeface="Arial"/>
              <a:buChar char="•"/>
            </a:pPr>
            <a:r>
              <a:rPr lang="en-US" sz="2000" dirty="0"/>
              <a:t>AWS Security and Compliance Quick Reference Guide: Education Edition</a:t>
            </a:r>
            <a:br>
              <a:rPr lang="en-US" sz="2000" dirty="0"/>
            </a:br>
            <a:r>
              <a:rPr lang="en-US" sz="2000" dirty="0"/>
              <a:t>(</a:t>
            </a:r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https://d1.awsstatic.com/whitepapers/compliance/AWS_Compliance_Quick_Reference_Education.pdf</a:t>
            </a:r>
            <a:r>
              <a:rPr lang="en-US" sz="2000" dirty="0"/>
              <a:t>)</a:t>
            </a:r>
          </a:p>
          <a:p>
            <a:pPr marL="285750" indent="-285750">
              <a:spcAft>
                <a:spcPts val="1400"/>
              </a:spcAft>
              <a:buFont typeface="Arial"/>
              <a:buChar char="•"/>
            </a:pPr>
            <a:r>
              <a:rPr lang="en-US" sz="2000" dirty="0"/>
              <a:t>Center for Digital Education Security Whitepaper (Featuring Virginia Tech)</a:t>
            </a:r>
            <a:br>
              <a:rPr lang="en-US" sz="2000" dirty="0"/>
            </a:br>
            <a:r>
              <a:rPr lang="en-US" sz="2000" dirty="0"/>
              <a:t>(</a:t>
            </a:r>
            <a:r>
              <a:rPr lang="en-US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https://pages.awscloud.com/NAMER_WWPS_CS_cde-whitepaper_20180919.html</a:t>
            </a:r>
            <a:r>
              <a:rPr lang="en-US" sz="2000" dirty="0"/>
              <a:t>) </a:t>
            </a: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52F71-2AB5-0F47-965D-0703A2A96C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35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9FF958-4EC1-EF46-A867-0422552D2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929" y="5517689"/>
            <a:ext cx="2262079" cy="9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159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Today’s Speakers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959" y="4054912"/>
            <a:ext cx="18924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Carl Harris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Chief Technology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Architect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ceharris@vt.edu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90539" y="4048579"/>
            <a:ext cx="2549801" cy="1885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Randy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Marchany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Information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Technology Security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Officer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marchany@vt.edu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96491" y="4042247"/>
            <a:ext cx="2460930" cy="1608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Scott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Midkiff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Vice President for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Information Technology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CIO</a:t>
            </a:r>
          </a:p>
          <a:p>
            <a:pPr algn="ctr"/>
            <a:r>
              <a:rPr lang="en-US" sz="1600" dirty="0">
                <a:hlinkClick r:id="rId4"/>
              </a:rPr>
              <a:t>midkiff@vt.edu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901378" y="4064773"/>
            <a:ext cx="2786532" cy="15901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Sandra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Schiavo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Lead Courseware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Coordinator,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Virginia Cyber Range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1600" dirty="0">
                <a:hlinkClick r:id="rId5"/>
              </a:rPr>
              <a:t>sandra@virginiacyberrange.org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B42BB9-0063-1A4C-B9B4-D5A0FBE19E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r="5244"/>
          <a:stretch/>
        </p:blipFill>
        <p:spPr>
          <a:xfrm>
            <a:off x="497712" y="1855583"/>
            <a:ext cx="2512338" cy="192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05121C-5447-8243-B51B-F7FDC646E2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0"/>
          <a:stretch/>
        </p:blipFill>
        <p:spPr>
          <a:xfrm>
            <a:off x="3514916" y="1855583"/>
            <a:ext cx="2451938" cy="192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DDC26F-56A7-194E-A1AE-53B0FE5C0C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90" y="1855583"/>
            <a:ext cx="2205010" cy="192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A4D39F-84C3-C04F-86AD-EC1BD9D829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r="13007"/>
          <a:stretch/>
        </p:blipFill>
        <p:spPr>
          <a:xfrm>
            <a:off x="9171536" y="1855583"/>
            <a:ext cx="2248406" cy="192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3419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Introduction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878681" y="3587901"/>
            <a:ext cx="10515600" cy="15001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Scott Midkiff</a:t>
            </a:r>
          </a:p>
          <a:p>
            <a:r>
              <a:rPr lang="en-US" sz="2000" dirty="0"/>
              <a:t>Vice President for IT and CIO</a:t>
            </a:r>
          </a:p>
          <a:p>
            <a:r>
              <a:rPr lang="en-US" sz="2000" dirty="0">
                <a:hlinkClick r:id="rId2"/>
              </a:rPr>
              <a:t>midkiff@vt.edu</a:t>
            </a:r>
            <a:r>
              <a:rPr lang="en-US" sz="2000" dirty="0"/>
              <a:t> </a:t>
            </a:r>
          </a:p>
          <a:p>
            <a:r>
              <a:rPr lang="en-US" sz="2000" dirty="0"/>
              <a:t>https://it.vt.edu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1B11D6-FD3E-EF4D-A67E-EB88E9887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4" y="3587901"/>
            <a:ext cx="1645920" cy="144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5550AA-44C5-BF49-90D4-A264185AD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1929" y="5517689"/>
            <a:ext cx="2262079" cy="9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48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D6C3B3-9B7E-B34B-8404-34180598E0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49"/>
          <a:stretch/>
        </p:blipFill>
        <p:spPr>
          <a:xfrm>
            <a:off x="2395537" y="0"/>
            <a:ext cx="979646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18201C-D3E3-8E44-9EB7-E763CB8A7B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651"/>
          <a:stretch/>
        </p:blipFill>
        <p:spPr>
          <a:xfrm>
            <a:off x="-1" y="0"/>
            <a:ext cx="430053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BE0935-E753-FD43-A00D-D8991BECC148}"/>
              </a:ext>
            </a:extLst>
          </p:cNvPr>
          <p:cNvSpPr/>
          <p:nvPr/>
        </p:nvSpPr>
        <p:spPr>
          <a:xfrm>
            <a:off x="0" y="0"/>
            <a:ext cx="531495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4" y="281434"/>
            <a:ext cx="10515600" cy="876279"/>
          </a:xfrm>
        </p:spPr>
        <p:txBody>
          <a:bodyPr>
            <a:normAutofit/>
          </a:bodyPr>
          <a:lstStyle/>
          <a:p>
            <a:r>
              <a:rPr lang="en-US" sz="4800" b="1" dirty="0"/>
              <a:t>What to Expect: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4" y="1439147"/>
            <a:ext cx="4705351" cy="479022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1" dirty="0"/>
              <a:t>Introduction </a:t>
            </a:r>
            <a:br>
              <a:rPr lang="en-US" dirty="0"/>
            </a:br>
            <a:r>
              <a:rPr lang="en-US" sz="2400" i="1" dirty="0"/>
              <a:t>Scott Midkiff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1" dirty="0"/>
              <a:t>Virginia Tech’s approach to IT security</a:t>
            </a:r>
            <a:br>
              <a:rPr lang="en-US" dirty="0"/>
            </a:br>
            <a:r>
              <a:rPr lang="en-US" sz="2400" i="1" dirty="0"/>
              <a:t>Randy </a:t>
            </a:r>
            <a:r>
              <a:rPr lang="en-US" sz="2400" i="1" dirty="0" err="1"/>
              <a:t>Marchany</a:t>
            </a:r>
            <a:endParaRPr lang="en-US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1" dirty="0"/>
              <a:t>Securing Summit on AWS</a:t>
            </a:r>
            <a:br>
              <a:rPr lang="en-US" dirty="0"/>
            </a:br>
            <a:r>
              <a:rPr lang="en-US" sz="2400" i="1" dirty="0"/>
              <a:t>Carl Harris</a:t>
            </a:r>
            <a:endParaRPr lang="en-US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1" dirty="0"/>
              <a:t>The Virginia Cyber Range:  </a:t>
            </a:r>
            <a:r>
              <a:rPr lang="en-US" sz="2600" dirty="0"/>
              <a:t>Cloud-based resources                                   for cybersecurity education</a:t>
            </a:r>
            <a:br>
              <a:rPr lang="en-US" dirty="0"/>
            </a:br>
            <a:r>
              <a:rPr lang="en-US" sz="2400" i="1" dirty="0"/>
              <a:t>Sandra </a:t>
            </a:r>
            <a:r>
              <a:rPr lang="en-US" sz="2400" i="1" dirty="0" err="1"/>
              <a:t>Schiavo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456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22095-3005-1C45-9069-5CE298FD7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Virginia Tech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0DE79-B03A-2740-868C-BC3A76879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Some numbers…</a:t>
            </a:r>
          </a:p>
          <a:p>
            <a:pPr lvl="1"/>
            <a:r>
              <a:rPr lang="en-US" sz="1800" dirty="0"/>
              <a:t>32,304 students on campus; 34,440 on and off campus</a:t>
            </a:r>
          </a:p>
          <a:p>
            <a:pPr lvl="1"/>
            <a:r>
              <a:rPr lang="en-US" sz="1800" dirty="0"/>
              <a:t>110+ bachelor’s degree programs and 170+ master’s and doctoral degrees</a:t>
            </a:r>
          </a:p>
          <a:p>
            <a:pPr lvl="1"/>
            <a:r>
              <a:rPr lang="en-US" sz="1800" dirty="0"/>
              <a:t>1,520 faculty members</a:t>
            </a:r>
          </a:p>
          <a:p>
            <a:pPr lvl="1"/>
            <a:r>
              <a:rPr lang="en-US" sz="1800" dirty="0"/>
              <a:t>43rd overall in the National Science Foundation’s annual survey of higher-</a:t>
            </a:r>
            <a:r>
              <a:rPr lang="en-US" sz="1800" dirty="0" err="1"/>
              <a:t>ed</a:t>
            </a:r>
            <a:r>
              <a:rPr lang="en-US" sz="1800" dirty="0"/>
              <a:t> research expenditures, 24th among public research universities</a:t>
            </a:r>
          </a:p>
          <a:p>
            <a:r>
              <a:rPr lang="en-US" sz="2000" b="1" dirty="0"/>
              <a:t>Locations…</a:t>
            </a:r>
          </a:p>
          <a:p>
            <a:pPr lvl="1"/>
            <a:r>
              <a:rPr lang="en-US" sz="1800" dirty="0"/>
              <a:t>Blacksburg</a:t>
            </a:r>
          </a:p>
          <a:p>
            <a:pPr lvl="1"/>
            <a:r>
              <a:rPr lang="en-US" sz="1800" dirty="0"/>
              <a:t>Roanoke</a:t>
            </a:r>
          </a:p>
          <a:p>
            <a:pPr lvl="1"/>
            <a:r>
              <a:rPr lang="en-US" sz="1800" dirty="0"/>
              <a:t>Northern Virginia</a:t>
            </a:r>
          </a:p>
          <a:p>
            <a:pPr lvl="1"/>
            <a:r>
              <a:rPr lang="en-US" sz="1800" dirty="0"/>
              <a:t>Across the Commonwealth</a:t>
            </a:r>
          </a:p>
          <a:p>
            <a:r>
              <a:rPr lang="en-US" sz="2000" b="1" dirty="0"/>
              <a:t>IT at Virginia Tech...</a:t>
            </a:r>
          </a:p>
          <a:p>
            <a:pPr lvl="1"/>
            <a:r>
              <a:rPr lang="en-US" sz="1800" dirty="0"/>
              <a:t>Hybrid enterprise/local IT model</a:t>
            </a:r>
          </a:p>
          <a:p>
            <a:pPr lvl="1"/>
            <a:r>
              <a:rPr lang="en-US" sz="1800" dirty="0"/>
              <a:t>About 360 employees in the Division of IT </a:t>
            </a:r>
            <a:br>
              <a:rPr lang="en-US" sz="1800" dirty="0"/>
            </a:br>
            <a:r>
              <a:rPr lang="en-US" sz="1800" dirty="0"/>
              <a:t>(enterprise IT)</a:t>
            </a:r>
          </a:p>
          <a:p>
            <a:pPr lvl="1"/>
            <a:r>
              <a:rPr lang="en-US" sz="1800" dirty="0"/>
              <a:t>Comprehensive portfolio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84B039-B04B-F44F-9374-778735E173BB}"/>
              </a:ext>
            </a:extLst>
          </p:cNvPr>
          <p:cNvGrpSpPr>
            <a:grpSpLocks noChangeAspect="1"/>
          </p:cNvGrpSpPr>
          <p:nvPr/>
        </p:nvGrpSpPr>
        <p:grpSpPr>
          <a:xfrm>
            <a:off x="6307721" y="3125313"/>
            <a:ext cx="5292776" cy="3196985"/>
            <a:chOff x="1447800" y="2438400"/>
            <a:chExt cx="5791200" cy="3498041"/>
          </a:xfrm>
        </p:grpSpPr>
        <p:pic>
          <p:nvPicPr>
            <p:cNvPr id="5" name="Picture 5" descr="C:\Users\midkiff\AppData\Local\Microsoft\Windows\Temporary Internet Files\Content.IE5\P1EJ2X4H\MC900013481[1].wmf">
              <a:extLst>
                <a:ext uri="{FF2B5EF4-FFF2-40B4-BE49-F238E27FC236}">
                  <a16:creationId xmlns:a16="http://schemas.microsoft.com/office/drawing/2014/main" id="{84A8DCC5-50B1-E54E-9705-F4EFA6CFA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1447800" y="2438400"/>
              <a:ext cx="5791200" cy="3498041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E7C115-F0F7-194B-9AC3-347551C06EB6}"/>
                </a:ext>
              </a:extLst>
            </p:cNvPr>
            <p:cNvSpPr txBox="1"/>
            <p:nvPr/>
          </p:nvSpPr>
          <p:spPr>
            <a:xfrm>
              <a:off x="3418118" y="4876800"/>
              <a:ext cx="12850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Blacksburg, VA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394A3A-4237-764E-95A3-3BDC245423E4}"/>
                </a:ext>
              </a:extLst>
            </p:cNvPr>
            <p:cNvSpPr txBox="1"/>
            <p:nvPr/>
          </p:nvSpPr>
          <p:spPr>
            <a:xfrm>
              <a:off x="4603267" y="2909976"/>
              <a:ext cx="136345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Arlington, VA</a:t>
              </a:r>
            </a:p>
            <a:p>
              <a:r>
                <a:rPr lang="en-US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Alexandria, VA</a:t>
              </a:r>
              <a:br>
                <a:rPr lang="en-US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Falls Church, VA</a:t>
              </a:r>
            </a:p>
            <a:p>
              <a:r>
                <a:rPr lang="en-US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Leesburg, VA</a:t>
              </a:r>
            </a:p>
          </p:txBody>
        </p:sp>
        <p:sp>
          <p:nvSpPr>
            <p:cNvPr id="8" name="5-Point Star 7">
              <a:extLst>
                <a:ext uri="{FF2B5EF4-FFF2-40B4-BE49-F238E27FC236}">
                  <a16:creationId xmlns:a16="http://schemas.microsoft.com/office/drawing/2014/main" id="{98C92B7E-1C78-C04A-BD9A-D46587EFAFF0}"/>
                </a:ext>
              </a:extLst>
            </p:cNvPr>
            <p:cNvSpPr/>
            <p:nvPr/>
          </p:nvSpPr>
          <p:spPr bwMode="auto">
            <a:xfrm>
              <a:off x="3810000" y="4419600"/>
              <a:ext cx="533400" cy="457200"/>
            </a:xfrm>
            <a:prstGeom prst="star5">
              <a:avLst/>
            </a:prstGeom>
            <a:solidFill>
              <a:srgbClr val="CC0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" name="5-Point Star 8">
              <a:extLst>
                <a:ext uri="{FF2B5EF4-FFF2-40B4-BE49-F238E27FC236}">
                  <a16:creationId xmlns:a16="http://schemas.microsoft.com/office/drawing/2014/main" id="{3D5D92A5-7E21-9349-BFE0-BE28BE76A405}"/>
                </a:ext>
              </a:extLst>
            </p:cNvPr>
            <p:cNvSpPr/>
            <p:nvPr/>
          </p:nvSpPr>
          <p:spPr bwMode="auto">
            <a:xfrm>
              <a:off x="4322150" y="4155328"/>
              <a:ext cx="381000" cy="326571"/>
            </a:xfrm>
            <a:prstGeom prst="star5">
              <a:avLst/>
            </a:prstGeom>
            <a:solidFill>
              <a:srgbClr val="CC0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5-Point Star 9">
              <a:extLst>
                <a:ext uri="{FF2B5EF4-FFF2-40B4-BE49-F238E27FC236}">
                  <a16:creationId xmlns:a16="http://schemas.microsoft.com/office/drawing/2014/main" id="{3DDCAEE0-A30F-F043-B396-555227B81C3D}"/>
                </a:ext>
              </a:extLst>
            </p:cNvPr>
            <p:cNvSpPr/>
            <p:nvPr/>
          </p:nvSpPr>
          <p:spPr bwMode="auto">
            <a:xfrm>
              <a:off x="5486400" y="2590800"/>
              <a:ext cx="457200" cy="391886"/>
            </a:xfrm>
            <a:prstGeom prst="star5">
              <a:avLst/>
            </a:prstGeom>
            <a:solidFill>
              <a:srgbClr val="CC0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5C1FEC-4668-F242-94D4-A1CE8E4C44B0}"/>
                </a:ext>
              </a:extLst>
            </p:cNvPr>
            <p:cNvSpPr txBox="1"/>
            <p:nvPr/>
          </p:nvSpPr>
          <p:spPr>
            <a:xfrm>
              <a:off x="4654088" y="4335659"/>
              <a:ext cx="11224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Roanoke, VA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230B76F-8036-E44A-9EE8-1C7CAD4CB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09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A8526-D5FE-8D4E-BF97-1453801C7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Virginia Tech’s Cloud Journey to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D878E-34C2-5C4F-8869-FE136DDBE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6450" y="1386739"/>
            <a:ext cx="5467349" cy="4790224"/>
          </a:xfrm>
        </p:spPr>
        <p:txBody>
          <a:bodyPr/>
          <a:lstStyle/>
          <a:p>
            <a:r>
              <a:rPr lang="en-US" dirty="0"/>
              <a:t>Virginia Tech has focused on deploying new services and capabilities to the cloud rather than wholesale migration</a:t>
            </a:r>
          </a:p>
          <a:p>
            <a:r>
              <a:rPr lang="en-US" dirty="0"/>
              <a:t>Example deployments in the cloud</a:t>
            </a:r>
          </a:p>
          <a:p>
            <a:pPr lvl="1"/>
            <a:r>
              <a:rPr lang="en-US" sz="2000" dirty="0"/>
              <a:t>Summit research administration application</a:t>
            </a:r>
          </a:p>
          <a:p>
            <a:pPr lvl="1"/>
            <a:r>
              <a:rPr lang="en-US" sz="2000" dirty="0"/>
              <a:t>The Virginia Cyber Range</a:t>
            </a:r>
          </a:p>
          <a:p>
            <a:pPr lvl="1"/>
            <a:r>
              <a:rPr lang="en-US" sz="2000" dirty="0"/>
              <a:t>Ongoing data lake pilot</a:t>
            </a:r>
          </a:p>
          <a:p>
            <a:pPr lvl="1"/>
            <a:r>
              <a:rPr lang="en-US" sz="2000" dirty="0"/>
              <a:t>Several account, group, and certificate management services</a:t>
            </a:r>
          </a:p>
          <a:p>
            <a:pPr lvl="1"/>
            <a:r>
              <a:rPr lang="en-US" sz="2000" dirty="0"/>
              <a:t>Some development, integration, test, </a:t>
            </a:r>
            <a:br>
              <a:rPr lang="en-US" sz="2000" dirty="0"/>
            </a:br>
            <a:r>
              <a:rPr lang="en-US" sz="2000" dirty="0"/>
              <a:t>and QA environments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415F7-C7E4-8142-938F-01C459944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75A0DAD-5954-9A4F-A593-9A5EF2680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7322" y="3031886"/>
            <a:ext cx="3462338" cy="749965"/>
          </a:xfrm>
          <a:prstGeom prst="rect">
            <a:avLst/>
          </a:prstGeom>
        </p:spPr>
      </p:pic>
      <p:pic>
        <p:nvPicPr>
          <p:cNvPr id="7" name="Google Shape;137;p26">
            <a:extLst>
              <a:ext uri="{FF2B5EF4-FFF2-40B4-BE49-F238E27FC236}">
                <a16:creationId xmlns:a16="http://schemas.microsoft.com/office/drawing/2014/main" id="{FBD38991-A8E7-934A-A858-C6AE3FD56C4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1502" y="1748027"/>
            <a:ext cx="2833979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16B0B8-921A-0945-B8B3-3782E5350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02" y="4302109"/>
            <a:ext cx="2654100" cy="155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51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876279"/>
          </a:xfrm>
        </p:spPr>
        <p:txBody>
          <a:bodyPr/>
          <a:lstStyle/>
          <a:p>
            <a:r>
              <a:rPr lang="en-US" dirty="0"/>
              <a:t>Virginia Tech and the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Virginia Tech is realizing multiple benefits from building applications in the cloud</a:t>
            </a:r>
          </a:p>
          <a:p>
            <a:pPr lvl="1"/>
            <a:r>
              <a:rPr lang="en-US" dirty="0"/>
              <a:t>Ease of innovation and exploring</a:t>
            </a:r>
          </a:p>
          <a:p>
            <a:pPr lvl="1"/>
            <a:r>
              <a:rPr lang="en-US" dirty="0"/>
              <a:t>Flexibility in deployment and ease</a:t>
            </a:r>
          </a:p>
          <a:p>
            <a:pPr lvl="1"/>
            <a:r>
              <a:rPr lang="en-US" dirty="0"/>
              <a:t>Rapid initial deployment and continued scaling</a:t>
            </a:r>
          </a:p>
          <a:p>
            <a:pPr lvl="1"/>
            <a:r>
              <a:rPr lang="en-US" dirty="0"/>
              <a:t>Cost-effective deployment and operation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Synergy with DevOps and CI/CD approaches</a:t>
            </a:r>
          </a:p>
          <a:p>
            <a:r>
              <a:rPr lang="en-US" dirty="0"/>
              <a:t>Security is always a concern</a:t>
            </a:r>
          </a:p>
          <a:p>
            <a:pPr lvl="1"/>
            <a:r>
              <a:rPr lang="en-US" dirty="0"/>
              <a:t>We worry about privacy, compliance, and reputation</a:t>
            </a:r>
          </a:p>
          <a:p>
            <a:pPr lvl="1"/>
            <a:r>
              <a:rPr lang="en-US" dirty="0"/>
              <a:t>Our concerns are fundamentally the same whether an application is on premises or in the cloud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D7568-0271-0547-9B93-741F04C00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643" y="5914468"/>
            <a:ext cx="1618974" cy="6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91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Virginia Tech’s Approach                     to IT Security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993412" y="4090979"/>
            <a:ext cx="10515600" cy="1500187"/>
          </a:xfrm>
        </p:spPr>
        <p:txBody>
          <a:bodyPr>
            <a:normAutofit/>
          </a:bodyPr>
          <a:lstStyle/>
          <a:p>
            <a:r>
              <a:rPr lang="en-US" dirty="0"/>
              <a:t>Randy Marchany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University IT Security Officer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hlinkClick r:id="rId2"/>
              </a:rPr>
              <a:t>marchany@vt.edu</a:t>
            </a:r>
            <a:r>
              <a:rPr lang="en-US" sz="2000" dirty="0"/>
              <a:t> 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https://security.it.vt.edu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69AF98-B1A3-F049-B55D-3FB6FBA06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0"/>
          <a:stretch/>
        </p:blipFill>
        <p:spPr>
          <a:xfrm>
            <a:off x="980946" y="4090979"/>
            <a:ext cx="1683853" cy="1324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F13377-528A-3146-AB82-FA99B2191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1929" y="5517689"/>
            <a:ext cx="2262079" cy="9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32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1973</Words>
  <Application>Microsoft Macintosh PowerPoint</Application>
  <PresentationFormat>Widescreen</PresentationFormat>
  <Paragraphs>364</Paragraphs>
  <Slides>38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Lato</vt:lpstr>
      <vt:lpstr>Symbol</vt:lpstr>
      <vt:lpstr>Wingdings</vt:lpstr>
      <vt:lpstr>Office Theme</vt:lpstr>
      <vt:lpstr>Securing Data in the Cloud:  Virginia Tech’s Take</vt:lpstr>
      <vt:lpstr>Today’s Speakers</vt:lpstr>
      <vt:lpstr>Before We Begin</vt:lpstr>
      <vt:lpstr>Introduction</vt:lpstr>
      <vt:lpstr>What to Expect:</vt:lpstr>
      <vt:lpstr>Overview of Virginia Tech</vt:lpstr>
      <vt:lpstr>Virginia Tech’s Cloud Journey to Date</vt:lpstr>
      <vt:lpstr>Virginia Tech and the Cloud</vt:lpstr>
      <vt:lpstr>Virginia Tech’s Approach                     to IT Security</vt:lpstr>
      <vt:lpstr>The Mobile Internet</vt:lpstr>
      <vt:lpstr>Data are the New Border</vt:lpstr>
      <vt:lpstr>Hacker Attack Goals</vt:lpstr>
      <vt:lpstr>Corporate Structure  EDU Model, The Future </vt:lpstr>
      <vt:lpstr>Corporate Structure  EDU Model, The Future </vt:lpstr>
      <vt:lpstr>Museum Defense in Depth</vt:lpstr>
      <vt:lpstr>Zero Trust Networks(ZTN) Characteristics*</vt:lpstr>
      <vt:lpstr>The Future: The Mobile Internet</vt:lpstr>
      <vt:lpstr>Another View of ZTN</vt:lpstr>
      <vt:lpstr>Securing Summit on AWS</vt:lpstr>
      <vt:lpstr>Summit: The Backstory</vt:lpstr>
      <vt:lpstr>PowerPoint Presentation</vt:lpstr>
      <vt:lpstr>PowerPoint Presentation</vt:lpstr>
      <vt:lpstr>Security Advantages of Containers in the Back-End</vt:lpstr>
      <vt:lpstr>Other Considerations for the Web Front-End</vt:lpstr>
      <vt:lpstr>Protecting the Data</vt:lpstr>
      <vt:lpstr>Honorable Mentions</vt:lpstr>
      <vt:lpstr>Outcomes</vt:lpstr>
      <vt:lpstr>The Virginia Cyber Range: Cloud-based resources for cybersecurity education</vt:lpstr>
      <vt:lpstr>Cybersecurity Talent Shortfalls</vt:lpstr>
      <vt:lpstr>PowerPoint Presentation</vt:lpstr>
      <vt:lpstr>Leveraging the Public Cloud</vt:lpstr>
      <vt:lpstr>PowerPoint Presentation</vt:lpstr>
      <vt:lpstr>Exercise Area User Stats</vt:lpstr>
      <vt:lpstr>Schools Supported</vt:lpstr>
      <vt:lpstr>Reasons for Growth</vt:lpstr>
      <vt:lpstr>Resources and References</vt:lpstr>
      <vt:lpstr>Questions?</vt:lpstr>
      <vt:lpstr>Thanks to Today’s Speakers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Securing Data in the Cloud: Virginia Tech’s Take</dc:title>
  <dc:creator>Scott Midkiff</dc:creator>
  <cp:lastModifiedBy>Microsoft Office User</cp:lastModifiedBy>
  <cp:revision>116</cp:revision>
  <dcterms:created xsi:type="dcterms:W3CDTF">2018-11-26T18:46:01Z</dcterms:created>
  <dcterms:modified xsi:type="dcterms:W3CDTF">2018-12-17T21:26:30Z</dcterms:modified>
</cp:coreProperties>
</file>