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40"/>
  </p:notesMasterIdLst>
  <p:sldIdLst>
    <p:sldId id="600" r:id="rId5"/>
    <p:sldId id="636" r:id="rId6"/>
    <p:sldId id="628" r:id="rId7"/>
    <p:sldId id="594" r:id="rId8"/>
    <p:sldId id="441" r:id="rId9"/>
    <p:sldId id="582" r:id="rId10"/>
    <p:sldId id="596" r:id="rId11"/>
    <p:sldId id="520" r:id="rId12"/>
    <p:sldId id="649" r:id="rId13"/>
    <p:sldId id="650" r:id="rId14"/>
    <p:sldId id="637" r:id="rId15"/>
    <p:sldId id="638" r:id="rId16"/>
    <p:sldId id="631" r:id="rId17"/>
    <p:sldId id="556" r:id="rId18"/>
    <p:sldId id="601" r:id="rId19"/>
    <p:sldId id="603" r:id="rId20"/>
    <p:sldId id="588" r:id="rId21"/>
    <p:sldId id="605" r:id="rId22"/>
    <p:sldId id="609" r:id="rId23"/>
    <p:sldId id="574" r:id="rId24"/>
    <p:sldId id="643" r:id="rId25"/>
    <p:sldId id="646" r:id="rId26"/>
    <p:sldId id="587" r:id="rId27"/>
    <p:sldId id="619" r:id="rId28"/>
    <p:sldId id="647" r:id="rId29"/>
    <p:sldId id="380" r:id="rId30"/>
    <p:sldId id="381" r:id="rId31"/>
    <p:sldId id="633" r:id="rId32"/>
    <p:sldId id="604" r:id="rId33"/>
    <p:sldId id="635" r:id="rId34"/>
    <p:sldId id="627" r:id="rId35"/>
    <p:sldId id="581" r:id="rId36"/>
    <p:sldId id="570" r:id="rId37"/>
    <p:sldId id="623" r:id="rId38"/>
    <p:sldId id="625" r:id="rId3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97D0A7-6C1D-46F8-8A5E-B1CAD3E8CA54}">
          <p14:sldIdLst>
            <p14:sldId id="600"/>
          </p14:sldIdLst>
        </p14:section>
        <p14:section name="Carol Intro" id="{73EDAA64-C4FD-4D78-8A58-47D0823768D8}">
          <p14:sldIdLst>
            <p14:sldId id="636"/>
            <p14:sldId id="628"/>
            <p14:sldId id="594"/>
            <p14:sldId id="441"/>
            <p14:sldId id="582"/>
            <p14:sldId id="596"/>
            <p14:sldId id="520"/>
          </p14:sldIdLst>
        </p14:section>
        <p14:section name="Brandon Data Brief" id="{454E4C61-A34E-48A0-934C-1E004F9AD685}">
          <p14:sldIdLst>
            <p14:sldId id="649"/>
            <p14:sldId id="650"/>
            <p14:sldId id="637"/>
            <p14:sldId id="638"/>
            <p14:sldId id="631"/>
            <p14:sldId id="556"/>
            <p14:sldId id="601"/>
            <p14:sldId id="603"/>
            <p14:sldId id="588"/>
            <p14:sldId id="605"/>
            <p14:sldId id="609"/>
            <p14:sldId id="574"/>
          </p14:sldIdLst>
        </p14:section>
        <p14:section name="Relevance" id="{0DD39B77-9A52-402F-ADCF-8F174BABBE4F}">
          <p14:sldIdLst>
            <p14:sldId id="643"/>
            <p14:sldId id="646"/>
            <p14:sldId id="587"/>
            <p14:sldId id="619"/>
            <p14:sldId id="647"/>
            <p14:sldId id="380"/>
            <p14:sldId id="381"/>
          </p14:sldIdLst>
        </p14:section>
        <p14:section name="Carol Close" id="{C9EACF02-BA50-473E-BAA4-4B3036E5B1E0}">
          <p14:sldIdLst>
            <p14:sldId id="633"/>
            <p14:sldId id="604"/>
            <p14:sldId id="635"/>
            <p14:sldId id="627"/>
            <p14:sldId id="581"/>
            <p14:sldId id="570"/>
            <p14:sldId id="623"/>
            <p14:sldId id="6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Johnson" initials="KJ" lastIdx="11" clrIdx="0">
    <p:extLst/>
  </p:cmAuthor>
  <p:cmAuthor id="2" name="Julie Goodman" initials="JG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B5"/>
    <a:srgbClr val="1D91B8"/>
    <a:srgbClr val="3DC5E6"/>
    <a:srgbClr val="195875"/>
    <a:srgbClr val="56565B"/>
    <a:srgbClr val="0094BA"/>
    <a:srgbClr val="E16D37"/>
    <a:srgbClr val="8DC46D"/>
    <a:srgbClr val="F9D749"/>
    <a:srgbClr val="AE5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38"/>
    <p:restoredTop sz="80900" autoAdjust="0"/>
  </p:normalViewPr>
  <p:slideViewPr>
    <p:cSldViewPr snapToGrid="0">
      <p:cViewPr varScale="1">
        <p:scale>
          <a:sx n="87" d="100"/>
          <a:sy n="87" d="100"/>
        </p:scale>
        <p:origin x="86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401789630413405E-2"/>
          <c:y val="0"/>
          <c:w val="0.94859813084112155"/>
          <c:h val="0.84782933493707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60-D347-98A9-E526ECC5212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60-D347-98A9-E526ECC521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60-D347-98A9-E526ECC52128}"/>
              </c:ext>
            </c:extLst>
          </c:dPt>
          <c:dLbls>
            <c:dLbl>
              <c:idx val="0"/>
              <c:layout>
                <c:manualLayout>
                  <c:x val="0"/>
                  <c:y val="0.231639527552640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60-D347-98A9-E526ECC52128}"/>
                </c:ext>
              </c:extLst>
            </c:dLbl>
            <c:dLbl>
              <c:idx val="1"/>
              <c:layout>
                <c:manualLayout>
                  <c:x val="0"/>
                  <c:y val="0.23936084513772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60-D347-98A9-E526ECC52128}"/>
                </c:ext>
              </c:extLst>
            </c:dLbl>
            <c:dLbl>
              <c:idx val="2"/>
              <c:layout>
                <c:manualLayout>
                  <c:x val="-1.1321617244223459E-16"/>
                  <c:y val="0.154426351701760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60-D347-98A9-E526ECC52128}"/>
                </c:ext>
              </c:extLst>
            </c:dLbl>
            <c:dLbl>
              <c:idx val="3"/>
              <c:layout>
                <c:manualLayout>
                  <c:x val="-1.1321617244223459E-16"/>
                  <c:y val="0.200754257212288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4A4F23-1E74-42A1-90D2-F1A70FC74E4C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60-D347-98A9-E526ECC52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Liberal arts</c:v>
                </c:pt>
                <c:pt idx="1">
                  <c:v>Business</c:v>
                </c:pt>
                <c:pt idx="2">
                  <c:v>Public Service</c:v>
                </c:pt>
                <c:pt idx="3">
                  <c:v>STEM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0.38</c:v>
                </c:pt>
                <c:pt idx="2">
                  <c:v>0.46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60-D347-98A9-E526ECC52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776703264"/>
        <c:axId val="1776722304"/>
      </c:barChart>
      <c:catAx>
        <c:axId val="177670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722304"/>
        <c:crosses val="autoZero"/>
        <c:auto val="1"/>
        <c:lblAlgn val="ctr"/>
        <c:lblOffset val="100"/>
        <c:noMultiLvlLbl val="0"/>
      </c:catAx>
      <c:valAx>
        <c:axId val="1776722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7670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E95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C4-473D-8972-98D2F58691F4}"/>
              </c:ext>
            </c:extLst>
          </c:dPt>
          <c:dPt>
            <c:idx val="1"/>
            <c:bubble3D val="0"/>
            <c:spPr>
              <a:solidFill>
                <a:srgbClr val="E8E9E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C4-473D-8972-98D2F58691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C4-473D-8972-98D2F58691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C4-473D-8972-98D2F58691F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C4-473D-8972-98D2F5869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E95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D2-41A5-89F2-191152933B30}"/>
              </c:ext>
            </c:extLst>
          </c:dPt>
          <c:dPt>
            <c:idx val="1"/>
            <c:bubble3D val="0"/>
            <c:spPr>
              <a:solidFill>
                <a:srgbClr val="E8E9E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D2-41A5-89F2-191152933B3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D2-41A5-89F2-191152933B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D2-41A5-89F2-191152933B3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D2-41A5-89F2-191152933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2BB3F4-86E8-A645-936C-68E75E03B13B}" type="datetimeFigureOut">
              <a:rPr lang="en-US" smtClean="0"/>
              <a:t>6/28/2018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14E43F-41A8-724D-8977-4ADC78672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4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004EA-E81B-EB4C-925F-B2C3CD97AF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2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BEF29-FB55-4911-BE7B-AB980B121A0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8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Disconnects</a:t>
            </a:r>
            <a:r>
              <a:rPr lang="en-US" baseline="0" dirty="0"/>
              <a:t> on Education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2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third would change their major and institution.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63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1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Of this</a:t>
            </a:r>
            <a:r>
              <a:rPr lang="en-US" b="0" baseline="0" dirty="0"/>
              <a:t> universe of </a:t>
            </a:r>
            <a:r>
              <a:rPr lang="en-US" b="0" dirty="0"/>
              <a:t>education consumers, what do we know about their motivation to enroll?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5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most actionable insights we’ve learned to date is the impact of work-related exposure and experiences on achieving career relevance.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96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83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 predicts quality and value more than other public data used to create college rankings.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 scores are more powerful predictors of consumer satisfaction than average SAT/ACT math scores, student loan default rates, average cost of attendance, a measure of alumni income earnings and graduation rates.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8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 is related to well-being.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Consumers who strongly agree their courses are relevant to their current careers and lives are 18 percentage points more likely to be “thriving” in their overall sense of well-being.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76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 predicts quality and value more than other public data used to create college rankings.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 scores are more powerful predictors of consumer satisfaction than average SAT/ACT math scores, student loan default rates, average cost of attendance, a measure of alumni income earnings and graduation rates.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4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004EA-E81B-EB4C-925F-B2C3CD97AF1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0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61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BEF29-FB55-4911-BE7B-AB980B121A0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96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BEF29-FB55-4911-BE7B-AB980B121A0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56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88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5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5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004EA-E81B-EB4C-925F-B2C3CD97AF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7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8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5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3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2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E43F-41A8-724D-8977-4ADC78672F5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6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BEF29-FB55-4911-BE7B-AB980B121A0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9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15656"/>
            <a:ext cx="11318631" cy="610821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3268" y="6468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AAD2D7B-E766-47B8-88B6-8ECEBCA4E7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64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C3113-FCF7-AF4A-BABC-735B21315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4030F7-38CA-9645-A5C4-37189B2F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79" y="2557968"/>
            <a:ext cx="10933443" cy="610821"/>
          </a:xfrm>
          <a:prstGeom prst="rect">
            <a:avLst/>
          </a:prstGeom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4685701-AA5A-9A42-8BB6-D8AA5750F7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831" y="3196319"/>
            <a:ext cx="9456338" cy="74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9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89E794-DE94-B049-86C5-00C9206CC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3268" y="6468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AAD2D7B-E766-47B8-88B6-8ECEBCA4E7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1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-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15656"/>
            <a:ext cx="11318631" cy="61082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2591C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3268" y="6468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AAD2D7B-E766-47B8-88B6-8ECEBCA4E7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48" y="6591418"/>
            <a:ext cx="1469682" cy="1680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87920" y="6503988"/>
            <a:ext cx="1200024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00C3FD2-7260-DF41-8C15-499596F67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9004" y="6592892"/>
            <a:ext cx="926809" cy="1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6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4320"/>
            <a:ext cx="11693091" cy="509451"/>
          </a:xfrm>
        </p:spPr>
        <p:txBody>
          <a:bodyPr/>
          <a:lstStyle/>
          <a:p>
            <a:r>
              <a:rPr lang="en-US" dirty="0"/>
              <a:t>One-line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59E3E2AC-ACB3-5544-BE29-32D30D23532C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74320" y="1012208"/>
            <a:ext cx="5741470" cy="481360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225941" y="1012208"/>
            <a:ext cx="5741470" cy="481360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1989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One-line Title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3E2AC-ACB3-5544-BE29-32D30D23532C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837222"/>
            <a:ext cx="11687238" cy="669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Two-line Subtitle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74639" y="1737360"/>
            <a:ext cx="5743390" cy="408844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230752" y="1743074"/>
            <a:ext cx="5731061" cy="408260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spcBef>
                <a:spcPts val="800"/>
              </a:spcBef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24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15656"/>
            <a:ext cx="11318631" cy="61082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443330"/>
            <a:ext cx="12192000" cy="414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3268" y="6468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AAD2D7B-E766-47B8-88B6-8ECEBCA4E7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998" y="6551271"/>
            <a:ext cx="1598451" cy="18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784C9-E9CE-AC47-BE78-501FB1934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640" y="6576274"/>
            <a:ext cx="874291" cy="1589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215656"/>
            <a:ext cx="11318631" cy="61082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0998" y="1037737"/>
            <a:ext cx="11318631" cy="477397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26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0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0524" y="3044459"/>
            <a:ext cx="10287857" cy="57565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0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6522" y="1210910"/>
            <a:ext cx="11435861" cy="57565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1E621-C6ED-024F-B796-33BBFACD995C}" type="datetimeFigureOut">
              <a:rPr lang="en-US" smtClean="0"/>
              <a:t>6/28/2018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17A0-B72F-C549-B79F-A795498A7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8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1: 1-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24" y="1563624"/>
            <a:ext cx="11731752" cy="4206240"/>
          </a:xfrm>
          <a:prstGeom prst="rect">
            <a:avLst/>
          </a:prstGeom>
        </p:spPr>
        <p:txBody>
          <a:bodyPr/>
          <a:lstStyle>
            <a:lvl1pPr>
              <a:buClrTx/>
              <a:defRPr sz="2000"/>
            </a:lvl1pPr>
            <a:lvl2pPr>
              <a:buClrTx/>
              <a:defRPr sz="1800"/>
            </a:lvl2pPr>
            <a:lvl3pPr>
              <a:buClrTx/>
              <a:defRPr sz="1600"/>
            </a:lvl3pPr>
            <a:lvl4pPr>
              <a:buClrTx/>
              <a:defRPr sz="1400"/>
            </a:lvl4pPr>
            <a:lvl5pPr>
              <a:buClrTx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0124" y="228600"/>
            <a:ext cx="10515600" cy="5232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b="0" i="0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Insert 1-Line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0124" y="749809"/>
            <a:ext cx="10515600" cy="5847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insert 2-line callout/subtitle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0124" y="6521678"/>
            <a:ext cx="457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A857C0F-B001-40B5-9A01-32CB6570D7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30124" y="5861304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l">
              <a:lnSpc>
                <a:spcPct val="90000"/>
              </a:lnSpc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78147" y="6424888"/>
            <a:ext cx="1785258" cy="411340"/>
            <a:chOff x="10178147" y="6424888"/>
            <a:chExt cx="1785258" cy="41134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68" y="6424888"/>
              <a:ext cx="1223337" cy="4113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8147" y="6446897"/>
              <a:ext cx="609068" cy="365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45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24" y="6309360"/>
            <a:ext cx="1865376" cy="5486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1104" y="6510528"/>
            <a:ext cx="51206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9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0CD9B-FCA4-2B4F-BA87-D0FE6B08D0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7686" y="689336"/>
            <a:ext cx="2736628" cy="200971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DB4C26-A8FD-1D48-A48A-FDB8313C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79" y="3275418"/>
            <a:ext cx="10933443" cy="610821"/>
          </a:xfrm>
          <a:prstGeom prst="rect">
            <a:avLst/>
          </a:prstGeom>
        </p:spPr>
        <p:txBody>
          <a:bodyPr anchor="b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08F7FA9-72EF-D344-9592-064724D7D5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831" y="3913769"/>
            <a:ext cx="9456338" cy="74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9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3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82" r:id="rId3"/>
    <p:sldLayoutId id="2147483661" r:id="rId4"/>
    <p:sldLayoutId id="2147483662" r:id="rId5"/>
    <p:sldLayoutId id="2147483685" r:id="rId6"/>
    <p:sldLayoutId id="2147483686" r:id="rId7"/>
    <p:sldLayoutId id="2147483698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rgbClr val="61C250"/>
          </a:solidFill>
          <a:latin typeface="Georgia" pitchFamily="18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ts val="45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450"/>
        </a:spcBef>
        <a:spcAft>
          <a:spcPct val="0"/>
        </a:spcAft>
        <a:buClrTx/>
        <a:buFont typeface="Arial" charset="0"/>
        <a:buChar char="–"/>
        <a:defRPr sz="135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ts val="45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ts val="450"/>
        </a:spcBef>
        <a:spcAft>
          <a:spcPct val="0"/>
        </a:spcAft>
        <a:buClrTx/>
        <a:buFont typeface="Times" pitchFamily="18" charset="0"/>
        <a:buChar char="–"/>
        <a:defRPr sz="105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ts val="450"/>
        </a:spcBef>
        <a:spcAft>
          <a:spcPct val="0"/>
        </a:spcAft>
        <a:buClrTx/>
        <a:buFont typeface="Times" pitchFamily="18" charset="0"/>
        <a:buChar char="»"/>
        <a:defRPr sz="9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18" charset="0"/>
        <a:buChar char="»"/>
        <a:defRPr sz="1050">
          <a:solidFill>
            <a:schemeClr val="bg2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18" charset="0"/>
        <a:buChar char="»"/>
        <a:defRPr sz="1050">
          <a:solidFill>
            <a:schemeClr val="bg2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18" charset="0"/>
        <a:buChar char="»"/>
        <a:defRPr sz="1050">
          <a:solidFill>
            <a:schemeClr val="bg2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18" charset="0"/>
        <a:buChar char="»"/>
        <a:defRPr sz="105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 txBox="1">
            <a:spLocks/>
          </p:cNvSpPr>
          <p:nvPr/>
        </p:nvSpPr>
        <p:spPr>
          <a:xfrm>
            <a:off x="11525459" y="6488957"/>
            <a:ext cx="4888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A217E5-2BE9-E24E-8AF3-D82C3ABC79EA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1</a:t>
            </a:fld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897" y="510961"/>
            <a:ext cx="4780127" cy="1163857"/>
          </a:xfrm>
          <a:prstGeom prst="rect">
            <a:avLst/>
          </a:prstGeom>
        </p:spPr>
      </p:pic>
      <p:sp>
        <p:nvSpPr>
          <p:cNvPr id="8" name="Title 1">
            <a:extLst/>
          </p:cNvPr>
          <p:cNvSpPr txBox="1">
            <a:spLocks/>
          </p:cNvSpPr>
          <p:nvPr/>
        </p:nvSpPr>
        <p:spPr>
          <a:xfrm>
            <a:off x="648238" y="2159628"/>
            <a:ext cx="10933443" cy="9368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/>
            <a:r>
              <a:rPr lang="en-US" sz="3200" kern="0" dirty="0"/>
              <a:t>Transforming Higher Ed by Listening to Consumers</a:t>
            </a:r>
          </a:p>
          <a:p>
            <a:pPr algn="ctr"/>
            <a:endParaRPr lang="en-US" sz="600" kern="0" dirty="0"/>
          </a:p>
          <a:p>
            <a:pPr algn="ctr"/>
            <a:r>
              <a:rPr lang="en-US" kern="0" dirty="0"/>
              <a:t>June 28 2 p.m. Eastern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23353"/>
              </p:ext>
            </p:extLst>
          </p:nvPr>
        </p:nvGraphicFramePr>
        <p:xfrm>
          <a:off x="2050959" y="3737611"/>
          <a:ext cx="81280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6569163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06477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Carol D’Amico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Executive Vice President,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Mission Advancement &amp; Philanthropy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Strada Education Network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Brandon Busteed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Executive Director,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Education and Workforce Development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Gallup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24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65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D55951-D473-714E-9D24-8253D83D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07" y="424988"/>
            <a:ext cx="11318631" cy="610821"/>
          </a:xfrm>
        </p:spPr>
        <p:txBody>
          <a:bodyPr/>
          <a:lstStyle/>
          <a:p>
            <a:pPr algn="ctr"/>
            <a:r>
              <a:rPr lang="en-US" sz="3200" dirty="0"/>
              <a:t>The Academy Thinks So…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F986C-91FB-C84B-ACB8-A695C0DD6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D571C-320A-3748-89C1-37A828BF4CB0}"/>
              </a:ext>
            </a:extLst>
          </p:cNvPr>
          <p:cNvSpPr txBox="1"/>
          <p:nvPr/>
        </p:nvSpPr>
        <p:spPr>
          <a:xfrm>
            <a:off x="3384258" y="1254481"/>
            <a:ext cx="1941557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92B5"/>
                </a:solidFill>
              </a:rPr>
              <a:t>95</a:t>
            </a:r>
            <a:r>
              <a:rPr lang="en-US" sz="5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7C5D4-19B0-C54E-AF16-8C48E1A914AA}"/>
              </a:ext>
            </a:extLst>
          </p:cNvPr>
          <p:cNvSpPr txBox="1"/>
          <p:nvPr/>
        </p:nvSpPr>
        <p:spPr>
          <a:xfrm>
            <a:off x="4355036" y="2714386"/>
            <a:ext cx="37551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500" dirty="0"/>
              <a:t>of Chief Academic Officers rate their institution as very/somewhat effective at preparing students for the world of work</a:t>
            </a:r>
            <a:endParaRPr lang="en-US" sz="2500" u="sng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4DF73FD-AE44-8D47-99AD-672E22CC461C}"/>
              </a:ext>
            </a:extLst>
          </p:cNvPr>
          <p:cNvSpPr/>
          <p:nvPr/>
        </p:nvSpPr>
        <p:spPr>
          <a:xfrm>
            <a:off x="3979361" y="1666220"/>
            <a:ext cx="4221125" cy="38919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9" name="Footer Placeholder 3">
            <a:extLst/>
          </p:cNvPr>
          <p:cNvSpPr txBox="1">
            <a:spLocks/>
          </p:cNvSpPr>
          <p:nvPr/>
        </p:nvSpPr>
        <p:spPr>
          <a:xfrm>
            <a:off x="700088" y="5925156"/>
            <a:ext cx="11644312" cy="328613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Sources: Gallup/Lumina poll, UCLA CIRP, Gallup/IHE poll</a:t>
            </a:r>
          </a:p>
        </p:txBody>
      </p:sp>
    </p:spTree>
    <p:extLst>
      <p:ext uri="{BB962C8B-B14F-4D97-AF65-F5344CB8AC3E}">
        <p14:creationId xmlns:p14="http://schemas.microsoft.com/office/powerpoint/2010/main" val="29552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Footer Placeholder 9"/>
          <p:cNvSpPr txBox="1">
            <a:spLocks/>
          </p:cNvSpPr>
          <p:nvPr/>
        </p:nvSpPr>
        <p:spPr>
          <a:xfrm>
            <a:off x="333623" y="6045565"/>
            <a:ext cx="5881309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Strada-Gallup </a:t>
            </a:r>
            <a:r>
              <a:rPr lang="en-US" sz="1000" i="1" dirty="0"/>
              <a:t>On Second Thought: U.S. Adults Reflect on Their Education Decisions </a:t>
            </a:r>
            <a:r>
              <a:rPr lang="en-US" sz="1000" dirty="0"/>
              <a:t>Report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42B8D-BC33-574E-94BB-17B477204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42" y="1496691"/>
            <a:ext cx="3359234" cy="362565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A3BF692-04D5-E746-B297-AD81D4F7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54" y="2270592"/>
            <a:ext cx="5946088" cy="3939565"/>
          </a:xfrm>
          <a:prstGeom prst="rect">
            <a:avLst/>
          </a:prstGeom>
        </p:spPr>
        <p:txBody>
          <a:bodyPr/>
          <a:lstStyle/>
          <a:p>
            <a:r>
              <a:rPr lang="en-US" sz="4000" b="0" dirty="0"/>
              <a:t>Majority of U.S. Adults Would Do Their Education Differently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1F5FA90-5DCB-4C40-BE88-643BFFEE39BB}"/>
              </a:ext>
            </a:extLst>
          </p:cNvPr>
          <p:cNvSpPr txBox="1">
            <a:spLocks/>
          </p:cNvSpPr>
          <p:nvPr/>
        </p:nvSpPr>
        <p:spPr>
          <a:xfrm>
            <a:off x="333623" y="562204"/>
            <a:ext cx="11326712" cy="5232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/>
            <a:r>
              <a:rPr lang="en-US" sz="3200" b="1" kern="0" dirty="0">
                <a:solidFill>
                  <a:srgbClr val="1D91B8"/>
                </a:solidFill>
              </a:rPr>
              <a:t>Disconnects on Education Decisions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D90C0-DD4C-3548-B7FD-7902C2C24063}"/>
              </a:ext>
            </a:extLst>
          </p:cNvPr>
          <p:cNvSpPr/>
          <p:nvPr/>
        </p:nvSpPr>
        <p:spPr>
          <a:xfrm>
            <a:off x="9595881" y="6541329"/>
            <a:ext cx="2103748" cy="21364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bg1"/>
                </a:solidFill>
                <a:latin typeface="+mn-lt"/>
              </a:rPr>
              <a:t>Copyright © 2018 Gallup,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817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EB5F9-F8A4-BA4F-94BA-2F43F571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" y="1802648"/>
            <a:ext cx="3360925" cy="3625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64EC0-E75C-624B-BCD3-913E4A9B6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8" y="1733590"/>
            <a:ext cx="3435739" cy="3694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AFA011-16D0-D54B-B67A-853FA8BB6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22" y="1639695"/>
            <a:ext cx="3573859" cy="3648674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BFA1D0A-D40F-044D-869D-81E817C8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7" y="599535"/>
            <a:ext cx="10515600" cy="5232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/>
              <a:t>Second Thoughts by Degree, Institution and Major</a:t>
            </a:r>
          </a:p>
        </p:txBody>
      </p:sp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8959A116-CCDD-1E46-B380-06DE15B27C46}"/>
              </a:ext>
            </a:extLst>
          </p:cNvPr>
          <p:cNvSpPr txBox="1">
            <a:spLocks/>
          </p:cNvSpPr>
          <p:nvPr/>
        </p:nvSpPr>
        <p:spPr>
          <a:xfrm>
            <a:off x="329371" y="6039139"/>
            <a:ext cx="5881309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Strada-Gallup </a:t>
            </a:r>
            <a:r>
              <a:rPr lang="en-US" sz="1000" i="1" dirty="0"/>
              <a:t>On Second Thought: U.S. Adults Reflect on Their Education Decisions </a:t>
            </a:r>
            <a:r>
              <a:rPr lang="en-US" sz="1000" dirty="0"/>
              <a:t>Report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D90C0-DD4C-3548-B7FD-7902C2C24063}"/>
              </a:ext>
            </a:extLst>
          </p:cNvPr>
          <p:cNvSpPr/>
          <p:nvPr/>
        </p:nvSpPr>
        <p:spPr>
          <a:xfrm>
            <a:off x="9595881" y="6541329"/>
            <a:ext cx="2103748" cy="21364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bg1"/>
                </a:solidFill>
                <a:latin typeface="+mn-lt"/>
              </a:rPr>
              <a:t>Copyright © 2018 Gallup,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548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5D90C0-DD4C-3548-B7FD-7902C2C24063}"/>
              </a:ext>
            </a:extLst>
          </p:cNvPr>
          <p:cNvSpPr/>
          <p:nvPr/>
        </p:nvSpPr>
        <p:spPr>
          <a:xfrm>
            <a:off x="9595881" y="6541329"/>
            <a:ext cx="2103748" cy="21364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bg1"/>
                </a:solidFill>
                <a:latin typeface="+mn-lt"/>
              </a:rPr>
              <a:t>Copyright © 2018 Gallup, Inc. All rights reserved.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C1775C-E4C3-6548-B4F7-666DB7E3B1E0}"/>
              </a:ext>
            </a:extLst>
          </p:cNvPr>
          <p:cNvSpPr/>
          <p:nvPr/>
        </p:nvSpPr>
        <p:spPr>
          <a:xfrm>
            <a:off x="7899703" y="2861930"/>
            <a:ext cx="30453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000" dirty="0"/>
              <a:t>report having a good job upon graduation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3F662A-6F21-014A-88C6-BD79E9D59F0A}"/>
              </a:ext>
            </a:extLst>
          </p:cNvPr>
          <p:cNvSpPr txBox="1"/>
          <p:nvPr/>
        </p:nvSpPr>
        <p:spPr>
          <a:xfrm>
            <a:off x="925353" y="1343909"/>
            <a:ext cx="1941557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92B5"/>
                </a:solidFill>
              </a:rPr>
              <a:t>85</a:t>
            </a:r>
            <a:r>
              <a:rPr lang="en-US" sz="5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832071-1402-9A41-ACEE-87FA249278CB}"/>
              </a:ext>
            </a:extLst>
          </p:cNvPr>
          <p:cNvSpPr txBox="1"/>
          <p:nvPr/>
        </p:nvSpPr>
        <p:spPr>
          <a:xfrm>
            <a:off x="6576237" y="1302186"/>
            <a:ext cx="1941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92B5"/>
                </a:solidFill>
              </a:rPr>
              <a:t>27</a:t>
            </a:r>
            <a:r>
              <a:rPr lang="en-US" sz="5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1E725-EFF6-D84D-ADC3-96F6393AE577}"/>
              </a:ext>
            </a:extLst>
          </p:cNvPr>
          <p:cNvSpPr txBox="1"/>
          <p:nvPr/>
        </p:nvSpPr>
        <p:spPr>
          <a:xfrm>
            <a:off x="1896131" y="2822441"/>
            <a:ext cx="35174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000" dirty="0"/>
              <a:t>of freshmen say “to be able to get a better job” is a very important reason to go to college</a:t>
            </a:r>
            <a:endParaRPr lang="en-US" sz="3000" u="sng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CF8B178-7DB9-7E4B-9189-5576F1399825}"/>
              </a:ext>
            </a:extLst>
          </p:cNvPr>
          <p:cNvSpPr/>
          <p:nvPr/>
        </p:nvSpPr>
        <p:spPr>
          <a:xfrm>
            <a:off x="1520456" y="1755648"/>
            <a:ext cx="4221125" cy="38919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B5AD15F-74CB-864A-BA68-DCB8C5F7A139}"/>
              </a:ext>
            </a:extLst>
          </p:cNvPr>
          <p:cNvSpPr/>
          <p:nvPr/>
        </p:nvSpPr>
        <p:spPr>
          <a:xfrm>
            <a:off x="7224006" y="1755648"/>
            <a:ext cx="4221125" cy="38919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541E5AFF-750A-814B-9DB3-44CF81EC224A}"/>
              </a:ext>
            </a:extLst>
          </p:cNvPr>
          <p:cNvSpPr txBox="1">
            <a:spLocks/>
          </p:cNvSpPr>
          <p:nvPr/>
        </p:nvSpPr>
        <p:spPr>
          <a:xfrm>
            <a:off x="467315" y="5806383"/>
            <a:ext cx="5582274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Sources: 2016 UCLA HERI Survey of College Freshmen; Strada-Gallup Alumni Survey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BA738E-BE3F-4D4F-8F09-EA60B81B2489}"/>
              </a:ext>
            </a:extLst>
          </p:cNvPr>
          <p:cNvSpPr/>
          <p:nvPr/>
        </p:nvSpPr>
        <p:spPr>
          <a:xfrm>
            <a:off x="637207" y="587176"/>
            <a:ext cx="10972876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2B5"/>
                </a:solidFill>
                <a:latin typeface="Arial" charset="0"/>
                <a:ea typeface="Arial" charset="0"/>
                <a:cs typeface="Arial" charset="0"/>
              </a:rPr>
              <a:t>Disconnects Between Student Motivations &amp; Outcomes</a:t>
            </a:r>
          </a:p>
        </p:txBody>
      </p:sp>
    </p:spTree>
    <p:extLst>
      <p:ext uri="{BB962C8B-B14F-4D97-AF65-F5344CB8AC3E}">
        <p14:creationId xmlns:p14="http://schemas.microsoft.com/office/powerpoint/2010/main" val="95546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271" y="804956"/>
            <a:ext cx="11318631" cy="610821"/>
          </a:xfrm>
        </p:spPr>
        <p:txBody>
          <a:bodyPr/>
          <a:lstStyle/>
          <a:p>
            <a:pPr algn="ctr"/>
            <a:r>
              <a:rPr lang="en-US" sz="3200" dirty="0"/>
              <a:t>Higher Ed is Valued and Almost Half of </a:t>
            </a:r>
            <a:br>
              <a:rPr lang="en-US" sz="3200" dirty="0"/>
            </a:br>
            <a:r>
              <a:rPr lang="en-US" sz="3200" dirty="0"/>
              <a:t>Employed Americans Say They Need More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64189-14C4-004E-AFC0-8506833B2574}"/>
              </a:ext>
            </a:extLst>
          </p:cNvPr>
          <p:cNvSpPr txBox="1"/>
          <p:nvPr/>
        </p:nvSpPr>
        <p:spPr>
          <a:xfrm>
            <a:off x="3268493" y="2605586"/>
            <a:ext cx="8025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say it is important to have a certificate or degree beyond high school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7BE39-652E-B742-AC58-E977D36FBB10}"/>
              </a:ext>
            </a:extLst>
          </p:cNvPr>
          <p:cNvSpPr txBox="1"/>
          <p:nvPr/>
        </p:nvSpPr>
        <p:spPr>
          <a:xfrm>
            <a:off x="3268493" y="4014705"/>
            <a:ext cx="8158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 dirty="0"/>
              <a:t>say they need more education to advance in their current career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159D0-F7FA-4B41-BBF7-BEE69B395FD1}"/>
              </a:ext>
            </a:extLst>
          </p:cNvPr>
          <p:cNvSpPr txBox="1"/>
          <p:nvPr/>
        </p:nvSpPr>
        <p:spPr>
          <a:xfrm>
            <a:off x="969523" y="3885997"/>
            <a:ext cx="2474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kern="0" dirty="0">
                <a:solidFill>
                  <a:schemeClr val="accent1"/>
                </a:solidFill>
              </a:rPr>
              <a:t>46%</a:t>
            </a:r>
            <a:endParaRPr lang="en-US" sz="40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7E685-425C-7C48-9F28-25C28E76A6B9}"/>
              </a:ext>
            </a:extLst>
          </p:cNvPr>
          <p:cNvSpPr txBox="1"/>
          <p:nvPr/>
        </p:nvSpPr>
        <p:spPr>
          <a:xfrm>
            <a:off x="969523" y="2396957"/>
            <a:ext cx="22989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kern="0" dirty="0">
                <a:solidFill>
                  <a:schemeClr val="accent1"/>
                </a:solidFill>
              </a:rPr>
              <a:t>97%</a:t>
            </a:r>
            <a:endParaRPr lang="en-US" sz="4000" kern="0" dirty="0"/>
          </a:p>
          <a:p>
            <a:endParaRPr lang="en-US" dirty="0">
              <a:latin typeface="+mn-lt"/>
            </a:endParaRPr>
          </a:p>
        </p:txBody>
      </p:sp>
      <p:sp>
        <p:nvSpPr>
          <p:cNvPr id="11" name="Footer Placeholder 9">
            <a:extLst/>
          </p:cNvPr>
          <p:cNvSpPr txBox="1">
            <a:spLocks/>
          </p:cNvSpPr>
          <p:nvPr/>
        </p:nvSpPr>
        <p:spPr>
          <a:xfrm>
            <a:off x="214716" y="5830133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</a:t>
            </a:r>
            <a:r>
              <a:rPr lang="en-US"/>
              <a:t>: Strada-Gallup </a:t>
            </a:r>
            <a:r>
              <a:rPr lang="en-US" dirty="0"/>
              <a:t>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379600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3538000" y="3023910"/>
            <a:ext cx="8025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of degree holders identify work outcomes as main reason for enrolling</a:t>
            </a: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1239030" y="2815281"/>
            <a:ext cx="22989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kern="0" dirty="0">
                <a:solidFill>
                  <a:schemeClr val="accent1"/>
                </a:solidFill>
              </a:rPr>
              <a:t>60%</a:t>
            </a:r>
            <a:endParaRPr lang="en-US" sz="4000" kern="0" dirty="0"/>
          </a:p>
          <a:p>
            <a:endParaRPr lang="en-US" dirty="0">
              <a:latin typeface="+mn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1271" y="1895675"/>
            <a:ext cx="11318631" cy="610821"/>
          </a:xfrm>
        </p:spPr>
        <p:txBody>
          <a:bodyPr/>
          <a:lstStyle/>
          <a:p>
            <a:pPr algn="ctr"/>
            <a:r>
              <a:rPr lang="en-US" sz="3200" dirty="0"/>
              <a:t>Top Motivation for Enrolling: Work Outcomes</a:t>
            </a:r>
          </a:p>
        </p:txBody>
      </p:sp>
      <p:sp>
        <p:nvSpPr>
          <p:cNvPr id="7" name="Footer Placeholder 9">
            <a:extLst/>
          </p:cNvPr>
          <p:cNvSpPr txBox="1">
            <a:spLocks/>
          </p:cNvSpPr>
          <p:nvPr/>
        </p:nvSpPr>
        <p:spPr>
          <a:xfrm>
            <a:off x="214716" y="5830133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178589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998" y="386277"/>
            <a:ext cx="11318631" cy="610821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92B5"/>
                </a:solidFill>
              </a:rPr>
              <a:t>Motivations for Enrolling Matter for Completion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79096" y="3273662"/>
            <a:ext cx="42177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sz="2400" dirty="0">
                <a:latin typeface="Arial" panose="020B0604020202020204"/>
              </a:rPr>
              <a:t>report work outcomes as the main reason while </a:t>
            </a:r>
            <a:r>
              <a:rPr lang="en-US" sz="3200" b="1" dirty="0">
                <a:latin typeface="Arial" panose="020B0604020202020204"/>
              </a:rPr>
              <a:t>23%</a:t>
            </a:r>
            <a:r>
              <a:rPr lang="en-US" sz="2400" dirty="0">
                <a:latin typeface="Arial" panose="020B0604020202020204"/>
              </a:rPr>
              <a:t> report </a:t>
            </a:r>
            <a:r>
              <a:rPr lang="en-US" sz="2400" b="1" dirty="0">
                <a:latin typeface="Arial" panose="020B0604020202020204"/>
              </a:rPr>
              <a:t>general learning</a:t>
            </a:r>
            <a:r>
              <a:rPr lang="en-US" sz="2400" dirty="0">
                <a:latin typeface="Arial" panose="020B0604020202020204"/>
              </a:rPr>
              <a:t> interests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5775" y="2401943"/>
            <a:ext cx="308129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WITH DEGREE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09293" y="2077239"/>
            <a:ext cx="4590131" cy="339098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248" y="1608516"/>
            <a:ext cx="22380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92B5"/>
                </a:solidFill>
              </a:rPr>
              <a:t>60</a:t>
            </a:r>
            <a:r>
              <a:rPr lang="en-US" sz="5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32781" y="3252221"/>
            <a:ext cx="41056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/>
              </a:rPr>
              <a:t>report work outcomes as the main reason while </a:t>
            </a:r>
            <a:r>
              <a:rPr lang="en-US" sz="3200" b="1" dirty="0">
                <a:latin typeface="Arial" panose="020B0604020202020204"/>
              </a:rPr>
              <a:t>31% </a:t>
            </a:r>
            <a:r>
              <a:rPr lang="en-US" sz="2400" dirty="0">
                <a:latin typeface="Arial" panose="020B0604020202020204"/>
              </a:rPr>
              <a:t>report </a:t>
            </a:r>
            <a:r>
              <a:rPr lang="en-US" sz="2400" b="1" dirty="0">
                <a:latin typeface="Arial" panose="020B0604020202020204"/>
              </a:rPr>
              <a:t>general learning </a:t>
            </a:r>
            <a:r>
              <a:rPr lang="en-US" sz="2400" dirty="0">
                <a:latin typeface="Arial" panose="020B0604020202020204"/>
              </a:rPr>
              <a:t>interests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6977" y="1311511"/>
            <a:ext cx="311553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92B5"/>
                </a:solidFill>
              </a:rPr>
              <a:t>Work Outcomes</a:t>
            </a:r>
          </a:p>
        </p:txBody>
      </p:sp>
      <p:sp>
        <p:nvSpPr>
          <p:cNvPr id="28" name="Freeform 20"/>
          <p:cNvSpPr/>
          <p:nvPr/>
        </p:nvSpPr>
        <p:spPr>
          <a:xfrm>
            <a:off x="6787988" y="2077239"/>
            <a:ext cx="4794412" cy="339098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2561" y="1574210"/>
            <a:ext cx="263706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92B5"/>
                </a:solidFill>
              </a:rPr>
              <a:t>47</a:t>
            </a:r>
            <a:r>
              <a:rPr lang="en-US" sz="5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6665A-6D22-0B4C-9628-FEACDDACF772}"/>
              </a:ext>
            </a:extLst>
          </p:cNvPr>
          <p:cNvSpPr txBox="1"/>
          <p:nvPr/>
        </p:nvSpPr>
        <p:spPr>
          <a:xfrm>
            <a:off x="2201397" y="1311511"/>
            <a:ext cx="311553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92B5"/>
                </a:solidFill>
              </a:rPr>
              <a:t>Work Outcomes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79620B-EB26-A445-8DFA-93E258314EF9}"/>
              </a:ext>
            </a:extLst>
          </p:cNvPr>
          <p:cNvSpPr txBox="1"/>
          <p:nvPr/>
        </p:nvSpPr>
        <p:spPr>
          <a:xfrm>
            <a:off x="8178521" y="2333213"/>
            <a:ext cx="264848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NO DEGREE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5D90C0-DD4C-3548-B7FD-7902C2C24063}"/>
              </a:ext>
            </a:extLst>
          </p:cNvPr>
          <p:cNvSpPr/>
          <p:nvPr/>
        </p:nvSpPr>
        <p:spPr>
          <a:xfrm>
            <a:off x="9595881" y="6541329"/>
            <a:ext cx="2103748" cy="21364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bg1"/>
                </a:solidFill>
                <a:latin typeface="+mn-lt"/>
              </a:rPr>
              <a:t>Copyright © 2018 Gallup, Inc. All rights reserved.</a:t>
            </a:r>
          </a:p>
        </p:txBody>
      </p:sp>
      <p:sp>
        <p:nvSpPr>
          <p:cNvPr id="22" name="Footer Placeholder 9">
            <a:extLst>
              <a:ext uri="{FF2B5EF4-FFF2-40B4-BE49-F238E27FC236}">
                <a16:creationId xmlns:a16="http://schemas.microsoft.com/office/drawing/2014/main" id="{975D242F-8BE0-C946-ACAB-0725D08164BA}"/>
              </a:ext>
            </a:extLst>
          </p:cNvPr>
          <p:cNvSpPr txBox="1">
            <a:spLocks/>
          </p:cNvSpPr>
          <p:nvPr/>
        </p:nvSpPr>
        <p:spPr>
          <a:xfrm>
            <a:off x="214716" y="5830133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410164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BABD9-815F-B848-8A37-11CA9C35E397}"/>
              </a:ext>
            </a:extLst>
          </p:cNvPr>
          <p:cNvSpPr/>
          <p:nvPr/>
        </p:nvSpPr>
        <p:spPr>
          <a:xfrm>
            <a:off x="1079367" y="2478330"/>
            <a:ext cx="9825174" cy="1194898"/>
          </a:xfrm>
          <a:prstGeom prst="rect">
            <a:avLst/>
          </a:prstGeom>
          <a:solidFill>
            <a:srgbClr val="EAEBE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73B6524-6308-3A4C-B1A0-708C6171F37A}"/>
              </a:ext>
            </a:extLst>
          </p:cNvPr>
          <p:cNvSpPr/>
          <p:nvPr/>
        </p:nvSpPr>
        <p:spPr>
          <a:xfrm>
            <a:off x="6551520" y="2699146"/>
            <a:ext cx="849084" cy="978360"/>
          </a:xfrm>
          <a:prstGeom prst="rect">
            <a:avLst/>
          </a:prstGeom>
          <a:solidFill>
            <a:srgbClr val="0F577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3A55ECB-1733-DC48-9026-43634F99F352}"/>
              </a:ext>
            </a:extLst>
          </p:cNvPr>
          <p:cNvSpPr/>
          <p:nvPr/>
        </p:nvSpPr>
        <p:spPr>
          <a:xfrm>
            <a:off x="7538492" y="2761187"/>
            <a:ext cx="849084" cy="916318"/>
          </a:xfrm>
          <a:prstGeom prst="rect">
            <a:avLst/>
          </a:prstGeom>
          <a:solidFill>
            <a:srgbClr val="2094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3676081-C05D-9C41-901D-0AEE02EA2E44}"/>
              </a:ext>
            </a:extLst>
          </p:cNvPr>
          <p:cNvSpPr/>
          <p:nvPr/>
        </p:nvSpPr>
        <p:spPr>
          <a:xfrm>
            <a:off x="8525464" y="2737325"/>
            <a:ext cx="849084" cy="940180"/>
          </a:xfrm>
          <a:prstGeom prst="rect">
            <a:avLst/>
          </a:prstGeom>
          <a:solidFill>
            <a:srgbClr val="43C5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473B56-5A32-E549-B804-48B715B82901}"/>
              </a:ext>
            </a:extLst>
          </p:cNvPr>
          <p:cNvSpPr/>
          <p:nvPr/>
        </p:nvSpPr>
        <p:spPr>
          <a:xfrm>
            <a:off x="9512436" y="2818456"/>
            <a:ext cx="849084" cy="859048"/>
          </a:xfrm>
          <a:prstGeom prst="rect">
            <a:avLst/>
          </a:prstGeom>
          <a:solidFill>
            <a:srgbClr val="BFE7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A2725A0-E18D-464B-A34E-4E990914234D}"/>
              </a:ext>
            </a:extLst>
          </p:cNvPr>
          <p:cNvSpPr txBox="1"/>
          <p:nvPr/>
        </p:nvSpPr>
        <p:spPr>
          <a:xfrm>
            <a:off x="6652897" y="268416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38%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713308-4CC6-E74A-8FF3-8E4219C65AD2}"/>
              </a:ext>
            </a:extLst>
          </p:cNvPr>
          <p:cNvSpPr txBox="1"/>
          <p:nvPr/>
        </p:nvSpPr>
        <p:spPr>
          <a:xfrm>
            <a:off x="7639868" y="275879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36%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CAC5E1-964A-7F4F-BEEF-B42A79303422}"/>
              </a:ext>
            </a:extLst>
          </p:cNvPr>
          <p:cNvSpPr txBox="1"/>
          <p:nvPr/>
        </p:nvSpPr>
        <p:spPr>
          <a:xfrm>
            <a:off x="8626840" y="272251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37%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D65439-FB1E-F144-8DA6-FE9A6F5A1DB4}"/>
              </a:ext>
            </a:extLst>
          </p:cNvPr>
          <p:cNvSpPr txBox="1"/>
          <p:nvPr/>
        </p:nvSpPr>
        <p:spPr>
          <a:xfrm>
            <a:off x="9613812" y="286882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D555B"/>
                </a:solidFill>
                <a:latin typeface="+mn-lt"/>
              </a:rPr>
              <a:t>34%</a:t>
            </a:r>
          </a:p>
        </p:txBody>
      </p:sp>
      <p:sp>
        <p:nvSpPr>
          <p:cNvPr id="76" name="Title 2">
            <a:extLst>
              <a:ext uri="{FF2B5EF4-FFF2-40B4-BE49-F238E27FC236}">
                <a16:creationId xmlns:a16="http://schemas.microsoft.com/office/drawing/2014/main" id="{CABE8F4B-142D-7E43-BE41-517BC470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197" y="510615"/>
            <a:ext cx="10740795" cy="574438"/>
          </a:xfrm>
        </p:spPr>
        <p:txBody>
          <a:bodyPr/>
          <a:lstStyle/>
          <a:p>
            <a:pPr algn="ctr"/>
            <a:r>
              <a:rPr lang="en-US" dirty="0"/>
              <a:t>Confidence in Preparation for Work Declines During College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6A5F50-5BB6-CB41-980E-ED1350EADEA6}"/>
              </a:ext>
            </a:extLst>
          </p:cNvPr>
          <p:cNvSpPr txBox="1"/>
          <p:nvPr/>
        </p:nvSpPr>
        <p:spPr>
          <a:xfrm>
            <a:off x="6559337" y="4001380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First-year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DAA0A-1F48-D64A-8033-A04FA650C567}"/>
              </a:ext>
            </a:extLst>
          </p:cNvPr>
          <p:cNvSpPr txBox="1"/>
          <p:nvPr/>
        </p:nvSpPr>
        <p:spPr>
          <a:xfrm>
            <a:off x="7771777" y="4006050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Sophomore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AB3A70-AE9E-4D4B-97BE-D7E7DA328219}"/>
              </a:ext>
            </a:extLst>
          </p:cNvPr>
          <p:cNvSpPr txBox="1"/>
          <p:nvPr/>
        </p:nvSpPr>
        <p:spPr>
          <a:xfrm>
            <a:off x="9188397" y="400138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Junior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FD8F201-3AB6-724F-BFAD-36F42B388933}"/>
              </a:ext>
            </a:extLst>
          </p:cNvPr>
          <p:cNvSpPr txBox="1"/>
          <p:nvPr/>
        </p:nvSpPr>
        <p:spPr>
          <a:xfrm>
            <a:off x="10214166" y="3992078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Senior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6B4B88F-85B4-6F43-8461-A1A59AEB446A}"/>
              </a:ext>
            </a:extLst>
          </p:cNvPr>
          <p:cNvSpPr/>
          <p:nvPr/>
        </p:nvSpPr>
        <p:spPr>
          <a:xfrm>
            <a:off x="10014210" y="4067905"/>
            <a:ext cx="160647" cy="160647"/>
          </a:xfrm>
          <a:prstGeom prst="rect">
            <a:avLst/>
          </a:prstGeom>
          <a:solidFill>
            <a:srgbClr val="BFE7F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DE10535-8E54-234A-9F94-101376A81871}"/>
              </a:ext>
            </a:extLst>
          </p:cNvPr>
          <p:cNvSpPr/>
          <p:nvPr/>
        </p:nvSpPr>
        <p:spPr>
          <a:xfrm>
            <a:off x="6338564" y="4077454"/>
            <a:ext cx="160647" cy="160647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E6999E8-888D-AB4F-8698-1163B2541B44}"/>
              </a:ext>
            </a:extLst>
          </p:cNvPr>
          <p:cNvSpPr/>
          <p:nvPr/>
        </p:nvSpPr>
        <p:spPr>
          <a:xfrm>
            <a:off x="7597825" y="4081835"/>
            <a:ext cx="160647" cy="160647"/>
          </a:xfrm>
          <a:prstGeom prst="rect">
            <a:avLst/>
          </a:prstGeom>
          <a:solidFill>
            <a:srgbClr val="2094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012771F-BD8A-3A40-9191-703D1C0CF2C5}"/>
              </a:ext>
            </a:extLst>
          </p:cNvPr>
          <p:cNvSpPr/>
          <p:nvPr/>
        </p:nvSpPr>
        <p:spPr>
          <a:xfrm>
            <a:off x="9000331" y="4074944"/>
            <a:ext cx="160647" cy="160647"/>
          </a:xfrm>
          <a:prstGeom prst="rect">
            <a:avLst/>
          </a:prstGeom>
          <a:solidFill>
            <a:srgbClr val="43C5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73CDB7-E1DE-A94A-BEDC-2105DA37CDF9}"/>
              </a:ext>
            </a:extLst>
          </p:cNvPr>
          <p:cNvSpPr txBox="1"/>
          <p:nvPr/>
        </p:nvSpPr>
        <p:spPr>
          <a:xfrm>
            <a:off x="1499157" y="2861013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Successful in workplace</a:t>
            </a:r>
          </a:p>
        </p:txBody>
      </p:sp>
      <p:sp>
        <p:nvSpPr>
          <p:cNvPr id="32" name="Footer Placeholder 9">
            <a:extLst/>
          </p:cNvPr>
          <p:cNvSpPr txBox="1">
            <a:spLocks/>
          </p:cNvSpPr>
          <p:nvPr/>
        </p:nvSpPr>
        <p:spPr>
          <a:xfrm>
            <a:off x="460248" y="5897975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2017 Current College Student Survey</a:t>
            </a:r>
          </a:p>
        </p:txBody>
      </p:sp>
    </p:spTree>
    <p:extLst>
      <p:ext uri="{BB962C8B-B14F-4D97-AF65-F5344CB8AC3E}">
        <p14:creationId xmlns:p14="http://schemas.microsoft.com/office/powerpoint/2010/main" val="32785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A857C0F-B001-40B5-9A01-32CB6570D7A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92053"/>
              </p:ext>
            </p:extLst>
          </p:nvPr>
        </p:nvGraphicFramePr>
        <p:xfrm>
          <a:off x="1025130" y="2026510"/>
          <a:ext cx="4343400" cy="243365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6775">
                <a:tc>
                  <a:txBody>
                    <a:bodyPr/>
                    <a:lstStyle/>
                    <a:p>
                      <a:pPr algn="l"/>
                      <a:endParaRPr lang="en-US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586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 am confident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I will graduate with the knowledge and skills I need to be successful in the workplace.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31">
                <a:tc>
                  <a:txBody>
                    <a:bodyPr/>
                    <a:lstStyle/>
                    <a:p>
                      <a:endParaRPr lang="en-US" sz="2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663367210"/>
              </p:ext>
            </p:extLst>
          </p:nvPr>
        </p:nvGraphicFramePr>
        <p:xfrm>
          <a:off x="5551448" y="2328726"/>
          <a:ext cx="5329939" cy="213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18741F-63FB-4949-8D78-56705D58F029}"/>
              </a:ext>
            </a:extLst>
          </p:cNvPr>
          <p:cNvCxnSpPr/>
          <p:nvPr/>
        </p:nvCxnSpPr>
        <p:spPr>
          <a:xfrm>
            <a:off x="669850" y="1522724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15A354-D783-6F49-B9D0-46C226B0ED1A}"/>
              </a:ext>
            </a:extLst>
          </p:cNvPr>
          <p:cNvSpPr txBox="1"/>
          <p:nvPr/>
        </p:nvSpPr>
        <p:spPr>
          <a:xfrm>
            <a:off x="565265" y="321424"/>
            <a:ext cx="10139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094C0"/>
                </a:solidFill>
                <a:cs typeface="Arial" charset="0"/>
              </a:rPr>
              <a:t>Student Confidence in Workforce </a:t>
            </a:r>
            <a:r>
              <a:rPr lang="en-US" sz="2800" b="1" dirty="0">
                <a:solidFill>
                  <a:srgbClr val="2094C0"/>
                </a:solidFill>
              </a:rPr>
              <a:t>P</a:t>
            </a:r>
            <a:r>
              <a:rPr lang="en-US" sz="2800" b="1" dirty="0">
                <a:solidFill>
                  <a:srgbClr val="2094C0"/>
                </a:solidFill>
                <a:cs typeface="Arial" charset="0"/>
              </a:rPr>
              <a:t>reparation </a:t>
            </a:r>
            <a:r>
              <a:rPr lang="en-US" sz="2800" b="1" dirty="0">
                <a:solidFill>
                  <a:srgbClr val="2094C0"/>
                </a:solidFill>
              </a:rPr>
              <a:t>D</a:t>
            </a:r>
            <a:r>
              <a:rPr lang="en-US" sz="2800" b="1" dirty="0">
                <a:solidFill>
                  <a:srgbClr val="2094C0"/>
                </a:solidFill>
                <a:cs typeface="Arial" charset="0"/>
              </a:rPr>
              <a:t>iffers </a:t>
            </a:r>
            <a:r>
              <a:rPr lang="en-US" sz="2800" b="1" dirty="0">
                <a:solidFill>
                  <a:srgbClr val="2094C0"/>
                </a:solidFill>
              </a:rPr>
              <a:t>A</a:t>
            </a:r>
            <a:r>
              <a:rPr lang="en-US" sz="2800" b="1" dirty="0">
                <a:solidFill>
                  <a:srgbClr val="2094C0"/>
                </a:solidFill>
                <a:cs typeface="Arial" charset="0"/>
              </a:rPr>
              <a:t>cross </a:t>
            </a:r>
            <a:r>
              <a:rPr lang="en-US" sz="2800" b="1" dirty="0">
                <a:solidFill>
                  <a:srgbClr val="2094C0"/>
                </a:solidFill>
              </a:rPr>
              <a:t>M</a:t>
            </a:r>
            <a:r>
              <a:rPr lang="en-US" sz="2800" b="1" dirty="0">
                <a:solidFill>
                  <a:srgbClr val="2094C0"/>
                </a:solidFill>
                <a:cs typeface="Arial" charset="0"/>
              </a:rPr>
              <a:t>ajors</a:t>
            </a:r>
          </a:p>
        </p:txBody>
      </p:sp>
      <p:sp>
        <p:nvSpPr>
          <p:cNvPr id="8" name="Footer Placeholder 9">
            <a:extLst/>
          </p:cNvPr>
          <p:cNvSpPr txBox="1">
            <a:spLocks/>
          </p:cNvSpPr>
          <p:nvPr/>
        </p:nvSpPr>
        <p:spPr>
          <a:xfrm>
            <a:off x="460248" y="5886248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2017 Current College Student Survey</a:t>
            </a:r>
          </a:p>
        </p:txBody>
      </p:sp>
    </p:spTree>
    <p:extLst>
      <p:ext uri="{BB962C8B-B14F-4D97-AF65-F5344CB8AC3E}">
        <p14:creationId xmlns:p14="http://schemas.microsoft.com/office/powerpoint/2010/main" val="322563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4302770-F7C6-2040-BE9E-06FC29350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A857C0F-B001-40B5-9A01-32CB6570D7A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72C19B-F0BE-CD4D-BACB-6F328C4F5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5872163"/>
            <a:ext cx="11731625" cy="330200"/>
          </a:xfrm>
        </p:spPr>
        <p:txBody>
          <a:bodyPr/>
          <a:lstStyle/>
          <a:p>
            <a:r>
              <a:rPr lang="en-US" dirty="0">
                <a:solidFill>
                  <a:srgbClr val="53545B"/>
                </a:solidFill>
              </a:rPr>
              <a:t>Copyright © 2016 Gallup, Inc. All rights reserved.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265" y="1280306"/>
            <a:ext cx="1068462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Administered Spring of 2017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545B"/>
                </a:solidFill>
                <a:cs typeface="Arial" charset="0"/>
              </a:rPr>
              <a:t>Nationally representative sample of currently enrolled U.S. college students</a:t>
            </a:r>
          </a:p>
          <a:p>
            <a:pPr marL="742950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32,585 currently enrolled colleges students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Random sample of colleges and universities via IPEDS</a:t>
            </a:r>
          </a:p>
          <a:p>
            <a:pPr marL="742950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Stratified by size and control of institutions</a:t>
            </a:r>
          </a:p>
          <a:p>
            <a:pPr marL="742950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Recruited 43 schools who students were randomly selected to participate in survey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3545B"/>
                </a:solidFill>
                <a:cs typeface="Arial" charset="0"/>
              </a:rPr>
              <a:t>Weighted to institution size and control (based on IPEDS)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53545B"/>
              </a:solidFill>
              <a:cs typeface="Arial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53545B"/>
                </a:solidFill>
                <a:cs typeface="Arial" charset="0"/>
              </a:rPr>
              <a:t>Key focus on preparation for the workforce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39" y="166180"/>
            <a:ext cx="110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91B8"/>
                </a:solidFill>
                <a:cs typeface="Arial" charset="0"/>
              </a:rPr>
              <a:t>Gallup-Strada 2017 College Student Survey focuses on current college students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7324" y="1135901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inus 9"/>
          <p:cNvSpPr/>
          <p:nvPr/>
        </p:nvSpPr>
        <p:spPr>
          <a:xfrm>
            <a:off x="-1625600" y="3427046"/>
            <a:ext cx="15405099" cy="509954"/>
          </a:xfrm>
          <a:prstGeom prst="mathMinus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424" y="2672767"/>
            <a:ext cx="956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REPORT FINDINGS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1161"/>
          </a:xfrm>
          <a:prstGeom prst="rect">
            <a:avLst/>
          </a:prstGeom>
        </p:spPr>
      </p:pic>
      <p:sp>
        <p:nvSpPr>
          <p:cNvPr id="12" name="Footer Placeholder 9">
            <a:extLst/>
          </p:cNvPr>
          <p:cNvSpPr txBox="1">
            <a:spLocks/>
          </p:cNvSpPr>
          <p:nvPr/>
        </p:nvSpPr>
        <p:spPr>
          <a:xfrm>
            <a:off x="311285" y="5902761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Source: Strada-Gallup 2017 Current College Student Survey</a:t>
            </a:r>
          </a:p>
        </p:txBody>
      </p:sp>
    </p:spTree>
    <p:extLst>
      <p:ext uri="{BB962C8B-B14F-4D97-AF65-F5344CB8AC3E}">
        <p14:creationId xmlns:p14="http://schemas.microsoft.com/office/powerpoint/2010/main" val="363962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 txBox="1">
            <a:spLocks/>
          </p:cNvSpPr>
          <p:nvPr/>
        </p:nvSpPr>
        <p:spPr>
          <a:xfrm>
            <a:off x="11525459" y="6488957"/>
            <a:ext cx="4888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A217E5-2BE9-E24E-8AF3-D82C3ABC79EA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2</a:t>
            </a:fld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AC76E-179F-A548-B665-11998F16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371" y="1034718"/>
            <a:ext cx="2483138" cy="1586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82AD7-34E0-9747-BA61-DD19F39505C0}"/>
              </a:ext>
            </a:extLst>
          </p:cNvPr>
          <p:cNvSpPr txBox="1"/>
          <p:nvPr/>
        </p:nvSpPr>
        <p:spPr>
          <a:xfrm>
            <a:off x="919294" y="3070705"/>
            <a:ext cx="10341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ea typeface="Arial" charset="0"/>
                <a:cs typeface="Arial" charset="0"/>
              </a:rPr>
              <a:t>Strada Education Network is a national nonprofit dedicated to improving lives by catalyzing more direct and promising pathways between education and employment. </a:t>
            </a:r>
          </a:p>
        </p:txBody>
      </p:sp>
    </p:spTree>
    <p:extLst>
      <p:ext uri="{BB962C8B-B14F-4D97-AF65-F5344CB8AC3E}">
        <p14:creationId xmlns:p14="http://schemas.microsoft.com/office/powerpoint/2010/main" val="4004516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A6BD9-EE55-2146-9075-CFF06D50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6924" y="531075"/>
            <a:ext cx="102928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Key to Bridging Disconnects: Career Relevance</a:t>
            </a:r>
          </a:p>
        </p:txBody>
      </p:sp>
    </p:spTree>
    <p:extLst>
      <p:ext uri="{BB962C8B-B14F-4D97-AF65-F5344CB8AC3E}">
        <p14:creationId xmlns:p14="http://schemas.microsoft.com/office/powerpoint/2010/main" val="361145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5D90C0-DD4C-3548-B7FD-7902C2C24063}"/>
              </a:ext>
            </a:extLst>
          </p:cNvPr>
          <p:cNvSpPr/>
          <p:nvPr/>
        </p:nvSpPr>
        <p:spPr>
          <a:xfrm>
            <a:off x="9595881" y="6541329"/>
            <a:ext cx="2103748" cy="213642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rgbClr val="FFFFFF"/>
                </a:solidFill>
              </a:rPr>
              <a:t>Copyright © 2018 Gallup, Inc.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EFA48-9ED6-5145-AEEF-497C4927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41" y="1319732"/>
            <a:ext cx="8676690" cy="507011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0DA8FFC-693A-B648-82E3-B23182FE40E5}"/>
              </a:ext>
            </a:extLst>
          </p:cNvPr>
          <p:cNvSpPr txBox="1">
            <a:spLocks/>
          </p:cNvSpPr>
          <p:nvPr/>
        </p:nvSpPr>
        <p:spPr>
          <a:xfrm>
            <a:off x="279321" y="196523"/>
            <a:ext cx="11420308" cy="71009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i="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en-US" b="1" kern="0" dirty="0"/>
              <a:t>Relevance Is the Strongest Predictor of Consumers’ Perceptions of Quality and Value</a:t>
            </a:r>
          </a:p>
        </p:txBody>
      </p:sp>
    </p:spTree>
    <p:extLst>
      <p:ext uri="{BB962C8B-B14F-4D97-AF65-F5344CB8AC3E}">
        <p14:creationId xmlns:p14="http://schemas.microsoft.com/office/powerpoint/2010/main" val="383624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18FD1EF-0C48-F648-A011-3F29AD5019E3}"/>
              </a:ext>
            </a:extLst>
          </p:cNvPr>
          <p:cNvSpPr txBox="1">
            <a:spLocks/>
          </p:cNvSpPr>
          <p:nvPr/>
        </p:nvSpPr>
        <p:spPr>
          <a:xfrm>
            <a:off x="311285" y="5902761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A2BAB-74CD-554B-9AB9-F49E7E5E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044" y="472150"/>
            <a:ext cx="8559909" cy="54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1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1507527-48D6-4F45-B52C-A163C7789B89}"/>
              </a:ext>
            </a:extLst>
          </p:cNvPr>
          <p:cNvSpPr txBox="1">
            <a:spLocks/>
          </p:cNvSpPr>
          <p:nvPr/>
        </p:nvSpPr>
        <p:spPr>
          <a:xfrm>
            <a:off x="311285" y="5902761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0038A-3596-1F42-BDF2-4E71152F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2" y="330740"/>
            <a:ext cx="10639784" cy="56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39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79778" y="2267830"/>
            <a:ext cx="9372065" cy="3467526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chemeClr val="accent1"/>
                </a:solidFill>
              </a:rPr>
              <a:t>Only 26% </a:t>
            </a:r>
            <a:r>
              <a:rPr lang="en-US" sz="3200" dirty="0">
                <a:solidFill>
                  <a:schemeClr val="tx1"/>
                </a:solidFill>
              </a:rPr>
              <a:t>of those who went to college and are employed strongly agree that their higher education is relevant to both work and daily life. </a:t>
            </a:r>
          </a:p>
        </p:txBody>
      </p:sp>
      <p:sp>
        <p:nvSpPr>
          <p:cNvPr id="5" name="Footer Placeholder 9">
            <a:extLst/>
          </p:cNvPr>
          <p:cNvSpPr txBox="1">
            <a:spLocks/>
          </p:cNvSpPr>
          <p:nvPr/>
        </p:nvSpPr>
        <p:spPr>
          <a:xfrm>
            <a:off x="214716" y="5937137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3336417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109C21-5920-1245-90D3-FE081993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15656"/>
            <a:ext cx="11318631" cy="610821"/>
          </a:xfrm>
        </p:spPr>
        <p:txBody>
          <a:bodyPr/>
          <a:lstStyle/>
          <a:p>
            <a:pPr algn="ctr"/>
            <a:r>
              <a:rPr lang="en-US" dirty="0"/>
              <a:t>Relevance Is Not Evenly Distributed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5712DEBC-80FB-C04F-A2A1-F22277FC4B53}"/>
              </a:ext>
            </a:extLst>
          </p:cNvPr>
          <p:cNvSpPr txBox="1">
            <a:spLocks/>
          </p:cNvSpPr>
          <p:nvPr/>
        </p:nvSpPr>
        <p:spPr>
          <a:xfrm>
            <a:off x="1263870" y="6004286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Education Consumer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12C77-57C8-5D4D-BE6A-AE731CE7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33" y="1109696"/>
            <a:ext cx="8811535" cy="461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70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D82EDEF-BC85-EF48-AB5A-D20453F2BF5B}"/>
              </a:ext>
            </a:extLst>
          </p:cNvPr>
          <p:cNvSpPr/>
          <p:nvPr/>
        </p:nvSpPr>
        <p:spPr>
          <a:xfrm>
            <a:off x="0" y="4403300"/>
            <a:ext cx="12192000" cy="20750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62043-C911-9E4A-BEBB-653E5718B794}"/>
              </a:ext>
            </a:extLst>
          </p:cNvPr>
          <p:cNvSpPr/>
          <p:nvPr/>
        </p:nvSpPr>
        <p:spPr>
          <a:xfrm>
            <a:off x="0" y="2307800"/>
            <a:ext cx="12192000" cy="2130850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California: Top 5 and Bottom 5 Institutions on Work Relevance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3E2AC-ACB3-5544-BE29-32D30D23532C}" type="slidenum">
              <a:rPr lang="en-US" smtClean="0"/>
              <a:pPr/>
              <a:t>26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6563239"/>
            <a:ext cx="3429000" cy="200055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accent4"/>
                </a:solidFill>
                <a:latin typeface="+mn-lt"/>
              </a:rPr>
              <a:t>Copyright © 2018 Gallup, Inc. All rights reserved.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FD79FF4-A172-0A4A-ADBA-369073E12236}"/>
              </a:ext>
            </a:extLst>
          </p:cNvPr>
          <p:cNvSpPr txBox="1">
            <a:spLocks/>
          </p:cNvSpPr>
          <p:nvPr/>
        </p:nvSpPr>
        <p:spPr>
          <a:xfrm>
            <a:off x="274319" y="1147445"/>
            <a:ext cx="11399238" cy="1064127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Times" pitchFamily="18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Times" pitchFamily="18" charset="0"/>
              <a:buChar char="»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kern="0" dirty="0">
                <a:solidFill>
                  <a:schemeClr val="accent2"/>
                </a:solidFill>
              </a:rPr>
              <a:t>–––</a:t>
            </a:r>
          </a:p>
          <a:p>
            <a:pPr marL="0" indent="0">
              <a:buNone/>
            </a:pPr>
            <a:r>
              <a:rPr lang="en-US" sz="1600" kern="0" dirty="0"/>
              <a:t>Percent of Alumni who Strongly Agree Their Courses are Relevant to their Career, </a:t>
            </a:r>
          </a:p>
          <a:p>
            <a:pPr marL="0" indent="0">
              <a:buNone/>
            </a:pPr>
            <a:r>
              <a:rPr lang="en-US" sz="1600" kern="0" dirty="0"/>
              <a:t>for Top and Bottom Scoring 4-year Schools in California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1B71A3-F396-D94B-BA82-89601A7B0B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11374" y="2307800"/>
          <a:ext cx="7013447" cy="39894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15929">
                  <a:extLst>
                    <a:ext uri="{9D8B030D-6E8A-4147-A177-3AD203B41FA5}">
                      <a16:colId xmlns:a16="http://schemas.microsoft.com/office/drawing/2014/main" val="918270950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1495081639"/>
                    </a:ext>
                  </a:extLst>
                </a:gridCol>
              </a:tblGrid>
              <a:tr h="5063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TOP 5 SCHOOLS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884500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4-year, Private non-profit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3526833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4-year, Private non-profit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57%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4357408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4-year, Private non-profit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79590226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4-year, Public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54%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07164235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4-year, Private non-profit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53%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592049"/>
                  </a:ext>
                </a:extLst>
              </a:tr>
              <a:tr h="5655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BOTTOM 5 SCHOOLS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385961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4-year, Public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2712038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4-year, Public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5861186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4-year, Public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74171587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4-year, Public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29876024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4-year, Private non-profit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2562043"/>
                  </a:ext>
                </a:extLst>
              </a:tr>
            </a:tbl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21BF194-9671-7345-9FEB-4378D8464C18}"/>
              </a:ext>
            </a:extLst>
          </p:cNvPr>
          <p:cNvSpPr txBox="1">
            <a:spLocks/>
          </p:cNvSpPr>
          <p:nvPr/>
        </p:nvSpPr>
        <p:spPr>
          <a:xfrm>
            <a:off x="390372" y="6064871"/>
            <a:ext cx="11644312" cy="328613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-Gallup 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1064271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D82EDEF-BC85-EF48-AB5A-D20453F2BF5B}"/>
              </a:ext>
            </a:extLst>
          </p:cNvPr>
          <p:cNvSpPr/>
          <p:nvPr/>
        </p:nvSpPr>
        <p:spPr>
          <a:xfrm>
            <a:off x="0" y="4403300"/>
            <a:ext cx="12192000" cy="20750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62043-C911-9E4A-BEBB-653E5718B794}"/>
              </a:ext>
            </a:extLst>
          </p:cNvPr>
          <p:cNvSpPr/>
          <p:nvPr/>
        </p:nvSpPr>
        <p:spPr>
          <a:xfrm>
            <a:off x="0" y="2307800"/>
            <a:ext cx="12192000" cy="2130850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Texas: Top 5 and Bottom 5 Institutions on Work Relevance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3E2AC-ACB3-5544-BE29-32D30D23532C}" type="slidenum">
              <a:rPr lang="en-US" smtClean="0"/>
              <a:pPr/>
              <a:t>27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6563239"/>
            <a:ext cx="3429000" cy="200055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eaLnBrk="0" hangingPunct="0"/>
            <a:r>
              <a:rPr lang="en-US" sz="700" dirty="0">
                <a:solidFill>
                  <a:schemeClr val="accent4"/>
                </a:solidFill>
                <a:latin typeface="+mn-lt"/>
              </a:rPr>
              <a:t>Copyright © 2018 Gallup, Inc. All rights reserved.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FD79FF4-A172-0A4A-ADBA-369073E12236}"/>
              </a:ext>
            </a:extLst>
          </p:cNvPr>
          <p:cNvSpPr txBox="1">
            <a:spLocks/>
          </p:cNvSpPr>
          <p:nvPr/>
        </p:nvSpPr>
        <p:spPr>
          <a:xfrm>
            <a:off x="274319" y="1147445"/>
            <a:ext cx="11399238" cy="1064127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Times" pitchFamily="18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Times" pitchFamily="18" charset="0"/>
              <a:buChar char="»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4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kern="0" dirty="0">
                <a:solidFill>
                  <a:schemeClr val="accent2"/>
                </a:solidFill>
              </a:rPr>
              <a:t>–––</a:t>
            </a:r>
          </a:p>
          <a:p>
            <a:pPr marL="0" indent="0">
              <a:buNone/>
            </a:pPr>
            <a:r>
              <a:rPr lang="en-US" sz="1600" kern="0" dirty="0"/>
              <a:t>Percent of Alumni who Strongly Agree Their Courses are Relevant to their Career, </a:t>
            </a:r>
          </a:p>
          <a:p>
            <a:pPr marL="0" indent="0">
              <a:buNone/>
            </a:pPr>
            <a:r>
              <a:rPr lang="en-US" sz="1600" kern="0" dirty="0"/>
              <a:t>for Top and Bottom Scoring 4-year Schools in Texas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1B71A3-F396-D94B-BA82-89601A7B0B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11374" y="2307800"/>
          <a:ext cx="7013447" cy="39894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15929">
                  <a:extLst>
                    <a:ext uri="{9D8B030D-6E8A-4147-A177-3AD203B41FA5}">
                      <a16:colId xmlns:a16="http://schemas.microsoft.com/office/drawing/2014/main" val="918270950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1495081639"/>
                    </a:ext>
                  </a:extLst>
                </a:gridCol>
              </a:tblGrid>
              <a:tr h="5063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TOP 5 SCHOOLS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884500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Public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693526833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Public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1734357408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Public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3679590226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Private non-profit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1807164235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Private non-profit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10592049"/>
                  </a:ext>
                </a:extLst>
              </a:tr>
              <a:tr h="5655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BOTTOM 5 SCHOOLS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385961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Private non-profit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4092712038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Private non-profit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845861186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Public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1674171587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Public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1329876024"/>
                  </a:ext>
                </a:extLst>
              </a:tr>
              <a:tr h="291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4-year, Private non-profit</a:t>
                      </a:r>
                    </a:p>
                  </a:txBody>
                  <a:tcPr marL="4628" marR="4628" marT="46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 marL="4628" marR="4628" marT="4628" marB="0" anchor="b"/>
                </a:tc>
                <a:extLst>
                  <a:ext uri="{0D108BD9-81ED-4DB2-BD59-A6C34878D82A}">
                    <a16:rowId xmlns:a16="http://schemas.microsoft.com/office/drawing/2014/main" val="4172562043"/>
                  </a:ext>
                </a:extLst>
              </a:tr>
            </a:tbl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21BF194-9671-7345-9FEB-4378D8464C18}"/>
              </a:ext>
            </a:extLst>
          </p:cNvPr>
          <p:cNvSpPr txBox="1">
            <a:spLocks/>
          </p:cNvSpPr>
          <p:nvPr/>
        </p:nvSpPr>
        <p:spPr>
          <a:xfrm>
            <a:off x="390372" y="6107309"/>
            <a:ext cx="11644312" cy="328613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-Gallup Education Consumer Survey</a:t>
            </a:r>
          </a:p>
        </p:txBody>
      </p:sp>
    </p:spTree>
    <p:extLst>
      <p:ext uri="{BB962C8B-B14F-4D97-AF65-F5344CB8AC3E}">
        <p14:creationId xmlns:p14="http://schemas.microsoft.com/office/powerpoint/2010/main" val="283951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59691" y="2788868"/>
            <a:ext cx="10933443" cy="582155"/>
          </a:xfrm>
        </p:spPr>
        <p:txBody>
          <a:bodyPr/>
          <a:lstStyle/>
          <a:p>
            <a:r>
              <a:rPr lang="en-US" sz="3600" dirty="0"/>
              <a:t>Consumers Point to Scalable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1754792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/>
          <p:nvPr>
            <p:extLst/>
          </p:nvPr>
        </p:nvGraphicFramePr>
        <p:xfrm>
          <a:off x="1931529" y="1412971"/>
          <a:ext cx="3814589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2"/>
          <p:cNvSpPr txBox="1">
            <a:spLocks/>
          </p:cNvSpPr>
          <p:nvPr/>
        </p:nvSpPr>
        <p:spPr>
          <a:xfrm>
            <a:off x="690190" y="504867"/>
            <a:ext cx="10672522" cy="71009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i="0" cap="none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/>
            <a:r>
              <a:rPr lang="en-US" sz="3200" b="1" kern="0" dirty="0">
                <a:solidFill>
                  <a:srgbClr val="2094C0"/>
                </a:solidFill>
              </a:rPr>
              <a:t>Work-based Advice Is Most Valued But Least Used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1170" y="5122025"/>
            <a:ext cx="370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094C0"/>
                </a:solidFill>
                <a:latin typeface="+mn-lt"/>
              </a:rPr>
              <a:t>Value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32736" r="22996" b="32743"/>
          <a:stretch/>
        </p:blipFill>
        <p:spPr>
          <a:xfrm>
            <a:off x="2769703" y="2579164"/>
            <a:ext cx="2054087" cy="1258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34014" r="23607" b="32191"/>
          <a:stretch/>
        </p:blipFill>
        <p:spPr>
          <a:xfrm>
            <a:off x="6917635" y="2645425"/>
            <a:ext cx="2014330" cy="1232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3141" y="5128041"/>
            <a:ext cx="36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094C0"/>
                </a:solidFill>
              </a:rPr>
              <a:t>Received</a:t>
            </a:r>
            <a:endParaRPr lang="en-US" sz="2800" dirty="0">
              <a:solidFill>
                <a:srgbClr val="2094C0"/>
              </a:solidFill>
              <a:latin typeface="+mn-lt"/>
            </a:endParaRPr>
          </a:p>
        </p:txBody>
      </p:sp>
      <p:sp>
        <p:nvSpPr>
          <p:cNvPr id="12" name="Footer Placeholder 9"/>
          <p:cNvSpPr txBox="1">
            <a:spLocks/>
          </p:cNvSpPr>
          <p:nvPr/>
        </p:nvSpPr>
        <p:spPr>
          <a:xfrm>
            <a:off x="230124" y="5861304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Source: Strada-Gallup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</a:rPr>
              <a:t>Major Influence: Where Students Get Valued Advice on What to Study in College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Report</a:t>
            </a: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6026451" y="1412971"/>
          <a:ext cx="3814589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C604971-9FCD-014E-9DAC-1D9BD2E3F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A857C0F-B001-40B5-9A01-32CB6570D7A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0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 txBox="1">
            <a:spLocks/>
          </p:cNvSpPr>
          <p:nvPr/>
        </p:nvSpPr>
        <p:spPr>
          <a:xfrm>
            <a:off x="11525459" y="6488957"/>
            <a:ext cx="4888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A217E5-2BE9-E24E-8AF3-D82C3ABC79EA}" type="slidenum">
              <a:rPr lang="en-US" sz="1100" smtClean="0">
                <a:solidFill>
                  <a:schemeClr val="bg1">
                    <a:lumMod val="75000"/>
                  </a:schemeClr>
                </a:solidFill>
              </a:rPr>
              <a:pPr algn="r"/>
              <a:t>3</a:t>
            </a:fld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AC76E-179F-A548-B665-11998F16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371" y="396071"/>
            <a:ext cx="2483138" cy="158644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C6E769-C00E-8443-A724-8E240D5E6496}"/>
              </a:ext>
            </a:extLst>
          </p:cNvPr>
          <p:cNvSpPr txBox="1">
            <a:spLocks/>
          </p:cNvSpPr>
          <p:nvPr/>
        </p:nvSpPr>
        <p:spPr>
          <a:xfrm>
            <a:off x="701290" y="2352509"/>
            <a:ext cx="10824169" cy="495147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Arial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kern="0" dirty="0"/>
              <a:t>United to Strengthen America’s Pathways Between Education and Employment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88DDF-D448-D444-B360-2CD43168F408}"/>
              </a:ext>
            </a:extLst>
          </p:cNvPr>
          <p:cNvSpPr txBox="1"/>
          <p:nvPr/>
        </p:nvSpPr>
        <p:spPr>
          <a:xfrm>
            <a:off x="632867" y="2875586"/>
            <a:ext cx="10961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Research &amp; Insights | Philanthropy | National Engagement | Mission-Aligned Investments | Mission-Aligned Affiliates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2AAC3-D677-CA4E-9B18-D829D4880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948" y="3761579"/>
            <a:ext cx="2143388" cy="58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66B8A-0D0E-0B46-85BA-1E1CC8AA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32" y="3558561"/>
            <a:ext cx="2190264" cy="746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8E097-F9BA-6D45-BF87-03D03B16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711" y="4748514"/>
            <a:ext cx="2201485" cy="484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D38C1-D3DA-E54D-8E6E-8682E3D21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944" y="3659991"/>
            <a:ext cx="2817132" cy="59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31344-6EA5-CA48-AF1E-E11B6025A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0207" y="4772888"/>
            <a:ext cx="2453482" cy="506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1DCF8-45EE-884E-9A35-38B8391B4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6393" y="4819443"/>
            <a:ext cx="2819616" cy="413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2CCAB-B220-0D4C-B15F-19EFE1A7A9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9324" y="3614340"/>
            <a:ext cx="2107376" cy="8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78" y="304497"/>
            <a:ext cx="10237894" cy="610821"/>
          </a:xfrm>
        </p:spPr>
        <p:txBody>
          <a:bodyPr/>
          <a:lstStyle/>
          <a:p>
            <a:pPr algn="ctr"/>
            <a:r>
              <a:rPr lang="en-US" sz="3200" dirty="0"/>
              <a:t>Workforce Looks to Employers Over the Academy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4944" y="2404655"/>
            <a:ext cx="10040361" cy="2867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sz="2800" dirty="0">
                <a:solidFill>
                  <a:schemeClr val="accent1"/>
                </a:solidFill>
                <a:ea typeface="Times New Roman" panose="02020603050405020304" pitchFamily="18" charset="0"/>
              </a:rPr>
              <a:t>49% 	On-the-job training offered by an employer</a:t>
            </a:r>
          </a:p>
          <a:p>
            <a:pPr marL="631825" lvl="2" indent="-292100">
              <a:lnSpc>
                <a:spcPts val="2440"/>
              </a:lnSpc>
              <a:tabLst>
                <a:tab pos="1828800" algn="l"/>
              </a:tabLst>
            </a:pPr>
            <a:endParaRPr lang="en-US" sz="2800" dirty="0">
              <a:ea typeface="Calibri" panose="020F0502020204030204" pitchFamily="34" charset="0"/>
            </a:endParaRP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sz="2800" dirty="0">
                <a:ea typeface="Times New Roman" panose="02020603050405020304" pitchFamily="18" charset="0"/>
              </a:rPr>
              <a:t>21% 	In-person enrollment at college or university</a:t>
            </a: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en-US" sz="2800" dirty="0">
              <a:ea typeface="Calibri" panose="020F0502020204030204" pitchFamily="34" charset="0"/>
            </a:endParaRP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sz="2800" dirty="0">
                <a:ea typeface="Times New Roman" panose="02020603050405020304" pitchFamily="18" charset="0"/>
              </a:rPr>
              <a:t>16% 	Online enrollment</a:t>
            </a: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en-US" sz="2800" dirty="0">
              <a:ea typeface="Calibri" panose="020F0502020204030204" pitchFamily="34" charset="0"/>
            </a:endParaRP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sz="2800" dirty="0">
                <a:ea typeface="Times New Roman" panose="02020603050405020304" pitchFamily="18" charset="0"/>
              </a:rPr>
              <a:t>10% 	Self-guided training through free online courses</a:t>
            </a: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en-US" sz="2800" dirty="0">
              <a:ea typeface="Calibri" panose="020F0502020204030204" pitchFamily="34" charset="0"/>
            </a:endParaRPr>
          </a:p>
          <a:p>
            <a:pPr marL="631825" lvl="2" indent="-292100">
              <a:lnSpc>
                <a:spcPts val="244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r>
              <a:rPr lang="en-US" sz="2800" dirty="0">
                <a:ea typeface="Times New Roman" panose="02020603050405020304" pitchFamily="18" charset="0"/>
              </a:rPr>
              <a:t>5% 	Accelerated skills boot camp or course</a:t>
            </a:r>
            <a:endParaRPr lang="en-US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945" y="1231481"/>
            <a:ext cx="100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2" algn="ctr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</a:pPr>
            <a:r>
              <a:rPr lang="en-US" sz="2800" b="1" i="1" dirty="0">
                <a:ea typeface="Times New Roman" panose="02020603050405020304" pitchFamily="18" charset="0"/>
              </a:rPr>
              <a:t>If your job was lost due to Artificial Intelligence,</a:t>
            </a:r>
            <a:br>
              <a:rPr lang="en-US" sz="2800" b="1" i="1" dirty="0">
                <a:ea typeface="Times New Roman" panose="02020603050405020304" pitchFamily="18" charset="0"/>
              </a:rPr>
            </a:br>
            <a:r>
              <a:rPr lang="en-US" sz="2800" b="1" i="1" dirty="0">
                <a:ea typeface="Times New Roman" panose="02020603050405020304" pitchFamily="18" charset="0"/>
              </a:rPr>
              <a:t> to where would you look for education?</a:t>
            </a:r>
            <a:endParaRPr lang="en-US" sz="2800" b="1" i="1" dirty="0">
              <a:ea typeface="Calibri" panose="020F0502020204030204" pitchFamily="34" charset="0"/>
            </a:endParaRPr>
          </a:p>
        </p:txBody>
      </p:sp>
      <p:sp>
        <p:nvSpPr>
          <p:cNvPr id="6" name="Footer Placeholder 9"/>
          <p:cNvSpPr txBox="1">
            <a:spLocks/>
          </p:cNvSpPr>
          <p:nvPr/>
        </p:nvSpPr>
        <p:spPr>
          <a:xfrm>
            <a:off x="586731" y="5787963"/>
            <a:ext cx="7904747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Source: Northeastern University-Gallup, Optimism &amp; Anxiety: Views on the Impact of AI and Higher Education’s Response </a:t>
            </a:r>
          </a:p>
        </p:txBody>
      </p:sp>
    </p:spTree>
    <p:extLst>
      <p:ext uri="{BB962C8B-B14F-4D97-AF65-F5344CB8AC3E}">
        <p14:creationId xmlns:p14="http://schemas.microsoft.com/office/powerpoint/2010/main" val="2727314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87B5C-72C6-E845-A339-B05BC2C328DE}"/>
              </a:ext>
            </a:extLst>
          </p:cNvPr>
          <p:cNvSpPr txBox="1"/>
          <p:nvPr/>
        </p:nvSpPr>
        <p:spPr>
          <a:xfrm>
            <a:off x="603115" y="656489"/>
            <a:ext cx="10982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Current students who have these experiences at their institution are significantly more confident about their preparation for the workforce: 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 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Speak often with faculty or staff about their career options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Have at least one university official initiate a conversation with them about their career options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Believe their school is committed to helping their students find a       rewarding career</a:t>
            </a:r>
            <a:endParaRPr lang="en-US" sz="2000" dirty="0"/>
          </a:p>
        </p:txBody>
      </p:sp>
      <p:sp>
        <p:nvSpPr>
          <p:cNvPr id="4" name="Footer Placeholder 9">
            <a:extLst/>
          </p:cNvPr>
          <p:cNvSpPr txBox="1">
            <a:spLocks/>
          </p:cNvSpPr>
          <p:nvPr/>
        </p:nvSpPr>
        <p:spPr>
          <a:xfrm>
            <a:off x="311285" y="5902761"/>
            <a:ext cx="11731752" cy="329184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Strada-Gallup 2017 Current College Student Survey</a:t>
            </a:r>
          </a:p>
        </p:txBody>
      </p:sp>
    </p:spTree>
    <p:extLst>
      <p:ext uri="{BB962C8B-B14F-4D97-AF65-F5344CB8AC3E}">
        <p14:creationId xmlns:p14="http://schemas.microsoft.com/office/powerpoint/2010/main" val="4217705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D94BE-A81D-D34C-9DF5-910BFB6AB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1B1F0-F5DB-A54C-A772-FAFA365B325C}"/>
              </a:ext>
            </a:extLst>
          </p:cNvPr>
          <p:cNvSpPr txBox="1"/>
          <p:nvPr/>
        </p:nvSpPr>
        <p:spPr>
          <a:xfrm>
            <a:off x="-744210" y="4610897"/>
            <a:ext cx="762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14% </a:t>
            </a:r>
            <a:r>
              <a:rPr lang="en-US" dirty="0"/>
              <a:t>of all alumni experienced all three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2616-EFDF-8B41-92C4-0C6C025AFE52}"/>
              </a:ext>
            </a:extLst>
          </p:cNvPr>
          <p:cNvSpPr txBox="1"/>
          <p:nvPr/>
        </p:nvSpPr>
        <p:spPr>
          <a:xfrm>
            <a:off x="302901" y="5953796"/>
            <a:ext cx="82826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Results from the Gallup-Purdue Index, survey of college and university alumni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5CDC4-02F3-1D41-957E-2CDDDBC24855}"/>
              </a:ext>
            </a:extLst>
          </p:cNvPr>
          <p:cNvSpPr/>
          <p:nvPr/>
        </p:nvSpPr>
        <p:spPr>
          <a:xfrm>
            <a:off x="490849" y="278766"/>
            <a:ext cx="7991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Alumni: The Big Six Success Factors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D1F239-8378-7042-AC71-2F882DE0CEE0}"/>
              </a:ext>
            </a:extLst>
          </p:cNvPr>
          <p:cNvSpPr/>
          <p:nvPr/>
        </p:nvSpPr>
        <p:spPr>
          <a:xfrm>
            <a:off x="399887" y="4638840"/>
            <a:ext cx="5553535" cy="796498"/>
          </a:xfrm>
          <a:prstGeom prst="rect">
            <a:avLst/>
          </a:prstGeom>
          <a:solidFill>
            <a:schemeClr val="accent2">
              <a:alpha val="2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CB8936-E2C4-C242-8DD1-17EEA3DE9C3D}"/>
              </a:ext>
            </a:extLst>
          </p:cNvPr>
          <p:cNvSpPr/>
          <p:nvPr/>
        </p:nvSpPr>
        <p:spPr>
          <a:xfrm>
            <a:off x="6246314" y="4642910"/>
            <a:ext cx="5619814" cy="788050"/>
          </a:xfrm>
          <a:prstGeom prst="rect">
            <a:avLst/>
          </a:prstGeom>
          <a:solidFill>
            <a:schemeClr val="accent2">
              <a:alpha val="2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3FFEF4-CCCA-DD4C-80EB-62E08C59C52A}"/>
              </a:ext>
            </a:extLst>
          </p:cNvPr>
          <p:cNvSpPr/>
          <p:nvPr/>
        </p:nvSpPr>
        <p:spPr>
          <a:xfrm>
            <a:off x="1421432" y="1167784"/>
            <a:ext cx="4531990" cy="3139321"/>
          </a:xfrm>
          <a:prstGeom prst="rect">
            <a:avLst/>
          </a:prstGeom>
          <a:noFill/>
        </p:spPr>
        <p:txBody>
          <a:bodyPr wrap="square" lIns="182880" tIns="182880" rIns="182880" bIns="182880" anchor="ctr" anchorCtr="1">
            <a:spAutoFit/>
          </a:bodyPr>
          <a:lstStyle/>
          <a:p>
            <a:pPr>
              <a:spcAft>
                <a:spcPts val="600"/>
              </a:spcAft>
              <a:tabLst>
                <a:tab pos="5541963" algn="l"/>
              </a:tabLst>
            </a:pPr>
            <a:r>
              <a:rPr lang="en-US" sz="2000" dirty="0">
                <a:latin typeface="+mn-lt"/>
              </a:rPr>
              <a:t>“At least one </a:t>
            </a:r>
            <a:r>
              <a:rPr lang="en-US" sz="2000" b="1" dirty="0">
                <a:latin typeface="+mn-lt"/>
              </a:rPr>
              <a:t>professor who made me excited </a:t>
            </a:r>
            <a:r>
              <a:rPr lang="en-US" sz="2000" dirty="0">
                <a:latin typeface="+mn-lt"/>
              </a:rPr>
              <a:t>about learning”</a:t>
            </a:r>
          </a:p>
          <a:p>
            <a:pPr>
              <a:spcAft>
                <a:spcPts val="600"/>
              </a:spcAft>
              <a:tabLst>
                <a:tab pos="5541963" algn="l"/>
              </a:tabLst>
            </a:pPr>
            <a:r>
              <a:rPr lang="en-US" sz="2000" dirty="0">
                <a:latin typeface="+mn-lt"/>
              </a:rPr>
              <a:t>	</a:t>
            </a:r>
          </a:p>
          <a:p>
            <a:pPr>
              <a:spcAft>
                <a:spcPts val="600"/>
              </a:spcAft>
              <a:tabLst>
                <a:tab pos="5541963" algn="l"/>
              </a:tabLst>
            </a:pPr>
            <a:r>
              <a:rPr lang="en-US" sz="2000" b="1" dirty="0">
                <a:latin typeface="+mn-lt"/>
              </a:rPr>
              <a:t>“Professors cared about me </a:t>
            </a:r>
            <a:r>
              <a:rPr lang="en-US" sz="2000" dirty="0">
                <a:latin typeface="+mn-lt"/>
              </a:rPr>
              <a:t>as a person”</a:t>
            </a:r>
          </a:p>
          <a:p>
            <a:pPr>
              <a:spcAft>
                <a:spcPts val="600"/>
              </a:spcAft>
              <a:tabLst>
                <a:tab pos="5541963" algn="l"/>
              </a:tabLst>
            </a:pPr>
            <a:r>
              <a:rPr lang="en-US" sz="2000" dirty="0">
                <a:latin typeface="+mn-lt"/>
              </a:rPr>
              <a:t>	</a:t>
            </a:r>
          </a:p>
          <a:p>
            <a:pPr>
              <a:spcAft>
                <a:spcPts val="600"/>
              </a:spcAft>
              <a:tabLst>
                <a:tab pos="5541963" algn="l"/>
              </a:tabLst>
            </a:pPr>
            <a:r>
              <a:rPr lang="en-US" sz="2000" dirty="0">
                <a:latin typeface="+mn-lt"/>
              </a:rPr>
              <a:t>“A </a:t>
            </a:r>
            <a:r>
              <a:rPr lang="en-US" sz="2000" b="1" dirty="0">
                <a:latin typeface="+mn-lt"/>
              </a:rPr>
              <a:t>mentor who encouraged my goals </a:t>
            </a:r>
            <a:r>
              <a:rPr lang="en-US" sz="2000" dirty="0">
                <a:latin typeface="+mn-lt"/>
              </a:rPr>
              <a:t>and dreams” </a:t>
            </a:r>
            <a:endParaRPr lang="en-US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A0D4D-D930-3E4A-AA42-847DFB824530}"/>
              </a:ext>
            </a:extLst>
          </p:cNvPr>
          <p:cNvSpPr/>
          <p:nvPr/>
        </p:nvSpPr>
        <p:spPr>
          <a:xfrm>
            <a:off x="6884004" y="1128975"/>
            <a:ext cx="4702811" cy="3447098"/>
          </a:xfrm>
          <a:prstGeom prst="rect">
            <a:avLst/>
          </a:prstGeom>
          <a:noFill/>
        </p:spPr>
        <p:txBody>
          <a:bodyPr wrap="square" lIns="182880" tIns="182880" rIns="182880" bIns="182880" anchor="ctr" anchorCtr="1">
            <a:spAutoFit/>
          </a:bodyPr>
          <a:lstStyle/>
          <a:p>
            <a:pPr>
              <a:spcAft>
                <a:spcPts val="600"/>
              </a:spcAft>
              <a:tabLst>
                <a:tab pos="6119813" algn="l"/>
              </a:tabLst>
            </a:pPr>
            <a:r>
              <a:rPr lang="en-US" sz="2000" dirty="0">
                <a:latin typeface="+mn-lt"/>
              </a:rPr>
              <a:t>“</a:t>
            </a:r>
            <a:r>
              <a:rPr lang="en-US" sz="2000" b="1" dirty="0">
                <a:latin typeface="+mn-lt"/>
              </a:rPr>
              <a:t>Long-term project taking a semester</a:t>
            </a:r>
            <a:r>
              <a:rPr lang="en-US" sz="2000" dirty="0">
                <a:latin typeface="+mn-lt"/>
              </a:rPr>
              <a:t> or more to complete”</a:t>
            </a:r>
          </a:p>
          <a:p>
            <a:pPr>
              <a:spcAft>
                <a:spcPts val="600"/>
              </a:spcAft>
              <a:tabLst>
                <a:tab pos="6119813" algn="l"/>
              </a:tabLst>
            </a:pPr>
            <a:endParaRPr lang="en-US" sz="2000" dirty="0">
              <a:latin typeface="+mn-lt"/>
            </a:endParaRPr>
          </a:p>
          <a:p>
            <a:pPr>
              <a:spcAft>
                <a:spcPts val="600"/>
              </a:spcAft>
              <a:tabLst>
                <a:tab pos="6119813" algn="l"/>
              </a:tabLst>
            </a:pPr>
            <a:r>
              <a:rPr lang="en-US" sz="2000" dirty="0">
                <a:latin typeface="+mn-lt"/>
              </a:rPr>
              <a:t>“</a:t>
            </a:r>
            <a:r>
              <a:rPr lang="en-US" sz="2000" b="1" dirty="0">
                <a:latin typeface="+mn-lt"/>
              </a:rPr>
              <a:t>Internship or job </a:t>
            </a:r>
            <a:r>
              <a:rPr lang="en-US" sz="2000" dirty="0">
                <a:latin typeface="+mn-lt"/>
              </a:rPr>
              <a:t>where applied learning”</a:t>
            </a:r>
          </a:p>
          <a:p>
            <a:pPr>
              <a:spcAft>
                <a:spcPts val="600"/>
              </a:spcAft>
              <a:tabLst>
                <a:tab pos="6119813" algn="l"/>
              </a:tabLst>
            </a:pPr>
            <a:endParaRPr lang="en-US" sz="2000" dirty="0">
              <a:latin typeface="+mn-lt"/>
            </a:endParaRPr>
          </a:p>
          <a:p>
            <a:pPr>
              <a:spcAft>
                <a:spcPts val="600"/>
              </a:spcAft>
              <a:tabLst>
                <a:tab pos="6119813" algn="l"/>
              </a:tabLst>
            </a:pPr>
            <a:r>
              <a:rPr lang="en-US" sz="2000" dirty="0">
                <a:latin typeface="+mn-lt"/>
              </a:rPr>
              <a:t>“Extremely </a:t>
            </a:r>
            <a:r>
              <a:rPr lang="en-US" sz="2000" b="1" dirty="0">
                <a:latin typeface="+mn-lt"/>
              </a:rPr>
              <a:t>involved in extracurricular activities </a:t>
            </a:r>
            <a:r>
              <a:rPr lang="en-US" sz="2000" dirty="0">
                <a:latin typeface="+mn-lt"/>
              </a:rPr>
              <a:t>and organizations”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4C95FF-3407-2F42-B5B8-F19EEDDE9E94}"/>
              </a:ext>
            </a:extLst>
          </p:cNvPr>
          <p:cNvSpPr/>
          <p:nvPr/>
        </p:nvSpPr>
        <p:spPr>
          <a:xfrm>
            <a:off x="490850" y="1173178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54196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64%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76E68-8959-5C40-AF94-ED83D29D4866}"/>
              </a:ext>
            </a:extLst>
          </p:cNvPr>
          <p:cNvSpPr/>
          <p:nvPr/>
        </p:nvSpPr>
        <p:spPr>
          <a:xfrm>
            <a:off x="490850" y="2393784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54196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27%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9C7A49-B363-6943-B8E0-74D77798A9BB}"/>
              </a:ext>
            </a:extLst>
          </p:cNvPr>
          <p:cNvSpPr/>
          <p:nvPr/>
        </p:nvSpPr>
        <p:spPr>
          <a:xfrm>
            <a:off x="490850" y="3369255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54196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22%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0E3380-7CFE-234F-8E26-35216323C055}"/>
              </a:ext>
            </a:extLst>
          </p:cNvPr>
          <p:cNvSpPr/>
          <p:nvPr/>
        </p:nvSpPr>
        <p:spPr>
          <a:xfrm>
            <a:off x="6246315" y="1145235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611981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32%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F7CEFA-8F01-7A48-8492-7C941497ABC1}"/>
              </a:ext>
            </a:extLst>
          </p:cNvPr>
          <p:cNvSpPr/>
          <p:nvPr/>
        </p:nvSpPr>
        <p:spPr>
          <a:xfrm>
            <a:off x="6246315" y="2367568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611981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30%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747DDA-FBA3-D44A-B73F-754327BDFF6F}"/>
              </a:ext>
            </a:extLst>
          </p:cNvPr>
          <p:cNvSpPr/>
          <p:nvPr/>
        </p:nvSpPr>
        <p:spPr>
          <a:xfrm>
            <a:off x="6246314" y="3353779"/>
            <a:ext cx="100540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6119813" algn="l"/>
              </a:tabLst>
            </a:pPr>
            <a:r>
              <a:rPr lang="en-US" sz="3200" b="1" dirty="0">
                <a:solidFill>
                  <a:schemeClr val="accent1"/>
                </a:solidFill>
              </a:rPr>
              <a:t>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1C5FE-E019-414D-B454-917DFCEB9FBE}"/>
              </a:ext>
            </a:extLst>
          </p:cNvPr>
          <p:cNvSpPr txBox="1"/>
          <p:nvPr/>
        </p:nvSpPr>
        <p:spPr>
          <a:xfrm>
            <a:off x="6250435" y="4599963"/>
            <a:ext cx="5232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n-lt"/>
              </a:rPr>
              <a:t>6% </a:t>
            </a:r>
            <a:r>
              <a:rPr lang="en-US" dirty="0">
                <a:latin typeface="+mn-lt"/>
              </a:rPr>
              <a:t>of all </a:t>
            </a:r>
            <a:r>
              <a:rPr lang="en-US" dirty="0"/>
              <a:t>alumni</a:t>
            </a:r>
            <a:r>
              <a:rPr lang="en-US" dirty="0">
                <a:latin typeface="+mn-lt"/>
              </a:rPr>
              <a:t> experienced all three</a:t>
            </a:r>
          </a:p>
        </p:txBody>
      </p:sp>
    </p:spTree>
    <p:extLst>
      <p:ext uri="{BB962C8B-B14F-4D97-AF65-F5344CB8AC3E}">
        <p14:creationId xmlns:p14="http://schemas.microsoft.com/office/powerpoint/2010/main" val="4113300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5AAD2D7B-E766-47B8-88B6-8ECEBCA4E79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87B5C-72C6-E845-A339-B05BC2C328DE}"/>
              </a:ext>
            </a:extLst>
          </p:cNvPr>
          <p:cNvSpPr txBox="1"/>
          <p:nvPr/>
        </p:nvSpPr>
        <p:spPr>
          <a:xfrm>
            <a:off x="1849854" y="1864664"/>
            <a:ext cx="881814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6000" b="1" dirty="0">
                <a:solidFill>
                  <a:srgbClr val="1F95BF"/>
                </a:solidFill>
              </a:rPr>
              <a:t>85% </a:t>
            </a:r>
            <a:r>
              <a:rPr lang="en-US" sz="2800" dirty="0"/>
              <a:t>of graduates who strongly agree that they had all six experiences as an undergraduate also strongly agree their school prepared them well for life outside of college. </a:t>
            </a:r>
          </a:p>
          <a:p>
            <a:pPr marL="0" lvl="1"/>
            <a:endParaRPr lang="en-US" sz="6000" b="1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302901" y="5953796"/>
            <a:ext cx="82826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Results from the Gallup-Purdue Index, survey of college and university alumni</a:t>
            </a:r>
          </a:p>
        </p:txBody>
      </p:sp>
    </p:spTree>
    <p:extLst>
      <p:ext uri="{BB962C8B-B14F-4D97-AF65-F5344CB8AC3E}">
        <p14:creationId xmlns:p14="http://schemas.microsoft.com/office/powerpoint/2010/main" val="3190620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1AE1EF-FEE6-4E40-B583-82AE87331EC8}"/>
              </a:ext>
            </a:extLst>
          </p:cNvPr>
          <p:cNvSpPr txBox="1">
            <a:spLocks/>
          </p:cNvSpPr>
          <p:nvPr/>
        </p:nvSpPr>
        <p:spPr>
          <a:xfrm>
            <a:off x="761291" y="3267951"/>
            <a:ext cx="10933443" cy="582155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en-US" sz="4000" kern="0" dirty="0"/>
              <a:t>A FUSION OF LEARNING AND WORK</a:t>
            </a:r>
            <a:endParaRPr lang="en-US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984C9-2DCA-5444-BBEC-FFA0A7709D04}"/>
              </a:ext>
            </a:extLst>
          </p:cNvPr>
          <p:cNvSpPr txBox="1"/>
          <p:nvPr/>
        </p:nvSpPr>
        <p:spPr>
          <a:xfrm>
            <a:off x="1035821" y="2521818"/>
            <a:ext cx="1038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Transforming Higher Ed by Listening to Consumers:</a:t>
            </a:r>
          </a:p>
        </p:txBody>
      </p:sp>
    </p:spTree>
    <p:extLst>
      <p:ext uri="{BB962C8B-B14F-4D97-AF65-F5344CB8AC3E}">
        <p14:creationId xmlns:p14="http://schemas.microsoft.com/office/powerpoint/2010/main" val="384662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/>
          </p:cNvPr>
          <p:cNvSpPr txBox="1">
            <a:spLocks/>
          </p:cNvSpPr>
          <p:nvPr/>
        </p:nvSpPr>
        <p:spPr>
          <a:xfrm>
            <a:off x="653512" y="3285016"/>
            <a:ext cx="10933443" cy="610821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en-US" sz="4400" kern="0" dirty="0"/>
              <a:t>Thank You</a:t>
            </a:r>
          </a:p>
        </p:txBody>
      </p:sp>
      <p:sp>
        <p:nvSpPr>
          <p:cNvPr id="5" name="Text Placeholder 2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1392064" y="3895837"/>
            <a:ext cx="9456338" cy="742637"/>
          </a:xfrm>
        </p:spPr>
        <p:txBody>
          <a:bodyPr/>
          <a:lstStyle/>
          <a:p>
            <a:r>
              <a:rPr lang="en-US" dirty="0"/>
              <a:t>Download reports at stradaeducation.gallup.com</a:t>
            </a:r>
          </a:p>
        </p:txBody>
      </p:sp>
    </p:spTree>
    <p:extLst>
      <p:ext uri="{BB962C8B-B14F-4D97-AF65-F5344CB8AC3E}">
        <p14:creationId xmlns:p14="http://schemas.microsoft.com/office/powerpoint/2010/main" val="71795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D3D31D-2A9A-DF44-9C75-8390C74C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25AC12E-128C-1249-86B7-E44F45F7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11" y="761289"/>
            <a:ext cx="4003513" cy="4060968"/>
          </a:xfrm>
        </p:spPr>
        <p:txBody>
          <a:bodyPr/>
          <a:lstStyle/>
          <a:p>
            <a:pPr>
              <a:lnSpc>
                <a:spcPts val="3740"/>
              </a:lnSpc>
            </a:pPr>
            <a:r>
              <a:rPr lang="en-US" sz="3200" dirty="0">
                <a:solidFill>
                  <a:schemeClr val="bg1"/>
                </a:solidFill>
              </a:rPr>
              <a:t>We believe in elevating and empowering the consumer voice to measure value and inform solutions.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4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C32E52-8022-674E-A86A-FD3E0AD87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26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F925CE3A-77F6-7F46-8B4A-814B76835FDA}"/>
              </a:ext>
            </a:extLst>
          </p:cNvPr>
          <p:cNvSpPr txBox="1">
            <a:spLocks/>
          </p:cNvSpPr>
          <p:nvPr/>
        </p:nvSpPr>
        <p:spPr>
          <a:xfrm>
            <a:off x="555576" y="688725"/>
            <a:ext cx="6580074" cy="16429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56565B"/>
                </a:solidFill>
              </a:rPr>
              <a:t>Consumer Insights Drive Industry Transformation</a:t>
            </a:r>
            <a:endParaRPr lang="en-US" sz="3600" b="1" kern="0" dirty="0">
              <a:solidFill>
                <a:srgbClr val="56565B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73EC843-5628-0A4A-9166-75F933DFB98D}"/>
              </a:ext>
            </a:extLst>
          </p:cNvPr>
          <p:cNvSpPr txBox="1">
            <a:spLocks/>
          </p:cNvSpPr>
          <p:nvPr/>
        </p:nvSpPr>
        <p:spPr>
          <a:xfrm>
            <a:off x="555576" y="2331721"/>
            <a:ext cx="6302424" cy="36737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pPr marL="465138" indent="-465138">
              <a:lnSpc>
                <a:spcPts val="5100"/>
              </a:lnSpc>
              <a:buFont typeface="Arial" charset="0"/>
              <a:buChar char="•"/>
            </a:pPr>
            <a:r>
              <a:rPr lang="en-US" dirty="0">
                <a:solidFill>
                  <a:srgbClr val="56565B"/>
                </a:solidFill>
              </a:rPr>
              <a:t>Health Care</a:t>
            </a:r>
          </a:p>
          <a:p>
            <a:pPr marL="465138" indent="-465138">
              <a:lnSpc>
                <a:spcPts val="5100"/>
              </a:lnSpc>
              <a:buFont typeface="Arial" charset="0"/>
              <a:buChar char="•"/>
            </a:pPr>
            <a:r>
              <a:rPr lang="en-US" kern="0" dirty="0">
                <a:solidFill>
                  <a:srgbClr val="56565B"/>
                </a:solidFill>
              </a:rPr>
              <a:t>Hospitality &amp; Service Industries</a:t>
            </a:r>
          </a:p>
          <a:p>
            <a:pPr marL="465138" indent="-465138">
              <a:lnSpc>
                <a:spcPts val="5100"/>
              </a:lnSpc>
              <a:buFont typeface="Arial" charset="0"/>
              <a:buChar char="•"/>
            </a:pPr>
            <a:r>
              <a:rPr lang="en-US" kern="0" dirty="0">
                <a:solidFill>
                  <a:srgbClr val="56565B"/>
                </a:solidFill>
              </a:rPr>
              <a:t>Manufacturing</a:t>
            </a:r>
          </a:p>
          <a:p>
            <a:pPr marL="465138" indent="-465138">
              <a:lnSpc>
                <a:spcPts val="5100"/>
              </a:lnSpc>
              <a:buFont typeface="Arial" charset="0"/>
              <a:buChar char="•"/>
            </a:pPr>
            <a:r>
              <a:rPr lang="en-US" kern="0" dirty="0">
                <a:solidFill>
                  <a:srgbClr val="56565B"/>
                </a:solidFill>
              </a:rPr>
              <a:t>Transportation</a:t>
            </a:r>
          </a:p>
          <a:p>
            <a:pPr marL="465138" indent="-465138">
              <a:lnSpc>
                <a:spcPts val="5100"/>
              </a:lnSpc>
              <a:buFont typeface="Arial" charset="0"/>
              <a:buChar char="•"/>
            </a:pPr>
            <a:r>
              <a:rPr lang="en-US" kern="0" dirty="0">
                <a:solidFill>
                  <a:srgbClr val="56565B"/>
                </a:solidFill>
              </a:rPr>
              <a:t>Retail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45B16-3B3D-DD45-B9AA-E6EE1F8B9670}"/>
              </a:ext>
            </a:extLst>
          </p:cNvPr>
          <p:cNvCxnSpPr/>
          <p:nvPr/>
        </p:nvCxnSpPr>
        <p:spPr>
          <a:xfrm>
            <a:off x="658368" y="2185417"/>
            <a:ext cx="6035040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51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7ADB0-9036-8446-8E10-0D16BDAC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1"/>
            <a:ext cx="12192000" cy="68553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1230" y="2225023"/>
            <a:ext cx="9283464" cy="373576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Arial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–"/>
              <a:defRPr sz="105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ts val="450"/>
              </a:spcBef>
              <a:spcAft>
                <a:spcPct val="0"/>
              </a:spcAft>
              <a:buClrTx/>
              <a:buFont typeface="Times" pitchFamily="18" charset="0"/>
              <a:buChar char="»"/>
              <a:defRPr sz="900">
                <a:solidFill>
                  <a:schemeClr val="tx1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»"/>
              <a:defRPr sz="105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b="1" kern="0" dirty="0">
                <a:solidFill>
                  <a:schemeClr val="accent1"/>
                </a:solidFill>
              </a:rPr>
              <a:t>Creating the largest dataset of education </a:t>
            </a:r>
          </a:p>
          <a:p>
            <a:pPr marL="0" lvl="1" indent="0">
              <a:buNone/>
            </a:pPr>
            <a:r>
              <a:rPr lang="en-US" sz="2400" b="1" kern="0" dirty="0">
                <a:solidFill>
                  <a:schemeClr val="accent1"/>
                </a:solidFill>
              </a:rPr>
              <a:t>consumer insights in the nation:</a:t>
            </a:r>
            <a:br>
              <a:rPr lang="en-US" sz="2000" b="1" kern="0" dirty="0">
                <a:solidFill>
                  <a:schemeClr val="accent1"/>
                </a:solidFill>
              </a:rPr>
            </a:br>
            <a:endParaRPr lang="en-US" sz="1100" b="1" kern="0" dirty="0">
              <a:solidFill>
                <a:schemeClr val="accent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56565B"/>
                </a:solidFill>
              </a:rPr>
              <a:t>Education Consumer Survey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rgbClr val="56565B"/>
                </a:solidFill>
              </a:rPr>
              <a:t>350 daily | 10,000 monthly | 122,500 annually</a:t>
            </a:r>
          </a:p>
          <a:p>
            <a:pPr marL="642937" lvl="2" indent="-342900"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rgbClr val="56565B"/>
                </a:solidFill>
              </a:rPr>
              <a:t>All demographics | All states &amp; DC | Top metro regions</a:t>
            </a:r>
            <a:endParaRPr lang="en-US" sz="2000" kern="0" dirty="0">
              <a:solidFill>
                <a:srgbClr val="56565B"/>
              </a:solidFill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56565B"/>
                </a:solidFill>
              </a:rPr>
              <a:t>Alumni Survey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56565B"/>
                </a:solidFill>
              </a:rPr>
              <a:t>Current College Student Survey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56565B"/>
                </a:solidFill>
              </a:rPr>
              <a:t>Employer Survey</a:t>
            </a:r>
            <a:endParaRPr lang="en-US" sz="2000" kern="0" dirty="0">
              <a:solidFill>
                <a:srgbClr val="56565B"/>
              </a:solidFill>
            </a:endParaRPr>
          </a:p>
          <a:p>
            <a:pPr marL="0" lvl="1" indent="0">
              <a:buFont typeface="Arial" charset="0"/>
              <a:buNone/>
            </a:pPr>
            <a:endParaRPr lang="en-US" sz="2000" kern="0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9" y="682906"/>
            <a:ext cx="4780127" cy="11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0C52F-25CB-5043-892F-2D8C97FA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6DC14C-DC87-334A-A99A-FEBBF2B6E7FD}"/>
              </a:ext>
            </a:extLst>
          </p:cNvPr>
          <p:cNvSpPr txBox="1">
            <a:spLocks/>
          </p:cNvSpPr>
          <p:nvPr/>
        </p:nvSpPr>
        <p:spPr>
          <a:xfrm>
            <a:off x="338794" y="275291"/>
            <a:ext cx="6752670" cy="61082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61C250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rgbClr val="2591C2"/>
                </a:solidFill>
                <a:ea typeface="Arial" charset="0"/>
                <a:cs typeface="Arial" charset="0"/>
              </a:rPr>
              <a:t>Postsecondary </a:t>
            </a:r>
          </a:p>
          <a:p>
            <a:r>
              <a:rPr lang="en-US" sz="2800" b="1" dirty="0">
                <a:solidFill>
                  <a:srgbClr val="2591C2"/>
                </a:solidFill>
                <a:ea typeface="Arial" charset="0"/>
                <a:cs typeface="Arial" charset="0"/>
              </a:rPr>
              <a:t>Education Consumers</a:t>
            </a:r>
            <a:endParaRPr lang="en-US" sz="2800" b="1" kern="0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76715-236F-2946-B283-ACDFF5645498}"/>
              </a:ext>
            </a:extLst>
          </p:cNvPr>
          <p:cNvSpPr/>
          <p:nvPr/>
        </p:nvSpPr>
        <p:spPr>
          <a:xfrm>
            <a:off x="336381" y="2637388"/>
            <a:ext cx="5339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20 Million </a:t>
            </a:r>
            <a:r>
              <a:rPr lang="en-US" sz="2200" dirty="0"/>
              <a:t>Current College Students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F7A8F-92B2-9446-B7C1-D5508FA6C7E7}"/>
              </a:ext>
            </a:extLst>
          </p:cNvPr>
          <p:cNvSpPr txBox="1"/>
          <p:nvPr/>
        </p:nvSpPr>
        <p:spPr>
          <a:xfrm>
            <a:off x="338794" y="3352787"/>
            <a:ext cx="5337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4.6 Million </a:t>
            </a:r>
            <a:r>
              <a:rPr lang="en-US" sz="2200" dirty="0"/>
              <a:t>Disconnected Youth </a:t>
            </a:r>
            <a:br>
              <a:rPr lang="en-US" sz="2200" dirty="0"/>
            </a:br>
            <a:r>
              <a:rPr lang="en-US" sz="2200" dirty="0"/>
              <a:t>Neither Working Nor in School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4AF7E-F6EA-594A-8845-8306E5FC6A7A}"/>
              </a:ext>
            </a:extLst>
          </p:cNvPr>
          <p:cNvSpPr txBox="1"/>
          <p:nvPr/>
        </p:nvSpPr>
        <p:spPr>
          <a:xfrm>
            <a:off x="336381" y="4489852"/>
            <a:ext cx="522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3.6 Million </a:t>
            </a:r>
            <a:r>
              <a:rPr lang="en-US" sz="2200" dirty="0"/>
              <a:t>H.S. Graduates Annually</a:t>
            </a:r>
          </a:p>
        </p:txBody>
      </p:sp>
      <p:sp>
        <p:nvSpPr>
          <p:cNvPr id="18" name="Rectangle 17">
            <a:extLst/>
          </p:cNvPr>
          <p:cNvSpPr/>
          <p:nvPr/>
        </p:nvSpPr>
        <p:spPr>
          <a:xfrm>
            <a:off x="338794" y="1583435"/>
            <a:ext cx="595440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95 Million </a:t>
            </a:r>
            <a:r>
              <a:rPr lang="en-US" sz="2200" dirty="0"/>
              <a:t>Americans Without a Degree Post High School</a:t>
            </a:r>
            <a:br>
              <a:rPr lang="en-US" sz="2200" dirty="0"/>
            </a:br>
            <a:endParaRPr lang="en-US" sz="1200" dirty="0"/>
          </a:p>
          <a:p>
            <a:r>
              <a:rPr lang="en-US" sz="1200" dirty="0"/>
              <a:t>   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223196" y="635912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U.S. Census Bureau's Current Population Survey, 2017 and American Community Survey, 2016 </a:t>
            </a:r>
            <a:endParaRPr lang="en-US" sz="105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8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55016-5D63-984E-A554-D8D648CF1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1"/>
            <a:ext cx="12192000" cy="685277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AD2D7B-E766-47B8-88B6-8ECEBCA4E79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00734" y="410327"/>
            <a:ext cx="9590532" cy="1128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There are Major Disconnects </a:t>
            </a:r>
          </a:p>
          <a:p>
            <a:pPr algn="ctr">
              <a:lnSpc>
                <a:spcPts val="4160"/>
              </a:lnSpc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Between Education &amp; Employment </a:t>
            </a:r>
          </a:p>
        </p:txBody>
      </p:sp>
    </p:spTree>
    <p:extLst>
      <p:ext uri="{BB962C8B-B14F-4D97-AF65-F5344CB8AC3E}">
        <p14:creationId xmlns:p14="http://schemas.microsoft.com/office/powerpoint/2010/main" val="400061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F986C-91FB-C84B-ACB8-A695C0DD61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C2D1821D-C495-154B-ACF3-6C5B13CBFFAA}"/>
              </a:ext>
            </a:extLst>
          </p:cNvPr>
          <p:cNvSpPr txBox="1">
            <a:spLocks/>
          </p:cNvSpPr>
          <p:nvPr/>
        </p:nvSpPr>
        <p:spPr>
          <a:xfrm>
            <a:off x="547688" y="5772756"/>
            <a:ext cx="11644312" cy="328613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defPPr>
              <a:defRPr lang="en-US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Sources: Lumina Foundation/Gallup Poll 2013, The 2013 Inside Higher Ed Survey of College &amp; University Chief Academic Officers Report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439340-B2BC-1345-8B88-C50947E23ED6}"/>
              </a:ext>
            </a:extLst>
          </p:cNvPr>
          <p:cNvSpPr/>
          <p:nvPr/>
        </p:nvSpPr>
        <p:spPr>
          <a:xfrm>
            <a:off x="615606" y="1657227"/>
            <a:ext cx="3551382" cy="3254248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  <a:ea typeface="Arial" charset="0"/>
              </a:rPr>
              <a:t>of 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Americans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 strongly agree that 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college graduates 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in this country are well‐prepared for 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success in the workplace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2E598F-375A-EE4E-A875-BBA197068A09}"/>
              </a:ext>
            </a:extLst>
          </p:cNvPr>
          <p:cNvSpPr/>
          <p:nvPr/>
        </p:nvSpPr>
        <p:spPr>
          <a:xfrm>
            <a:off x="4678932" y="1771047"/>
            <a:ext cx="3551382" cy="3254248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  <a:ea typeface="Arial" charset="0"/>
              </a:rPr>
              <a:t>of 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business leaders 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strongly agree that 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graduating students 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have the skills and competencies their businesses need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832CF8-0B98-C642-B6C1-462DA58F94D8}"/>
              </a:ext>
            </a:extLst>
          </p:cNvPr>
          <p:cNvSpPr/>
          <p:nvPr/>
        </p:nvSpPr>
        <p:spPr>
          <a:xfrm>
            <a:off x="4118001" y="1693979"/>
            <a:ext cx="18668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92B5"/>
                </a:solidFill>
              </a:rPr>
              <a:t>11</a:t>
            </a:r>
            <a:r>
              <a:rPr lang="en-US" sz="4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A678AF-C146-574E-BCFE-DCFB1BC908E0}"/>
              </a:ext>
            </a:extLst>
          </p:cNvPr>
          <p:cNvSpPr/>
          <p:nvPr/>
        </p:nvSpPr>
        <p:spPr>
          <a:xfrm>
            <a:off x="8497936" y="1630166"/>
            <a:ext cx="3551382" cy="3254248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  <a:ea typeface="Arial" charset="0"/>
              </a:rPr>
              <a:t>of</a:t>
            </a:r>
            <a:r>
              <a:rPr lang="en-US" sz="2000" b="1" dirty="0">
                <a:solidFill>
                  <a:schemeClr val="tx1"/>
                </a:solidFill>
                <a:ea typeface="Arial" charset="0"/>
              </a:rPr>
              <a:t> trustees </a:t>
            </a:r>
            <a:r>
              <a:rPr lang="en-US" sz="2000" dirty="0">
                <a:solidFill>
                  <a:schemeClr val="tx1"/>
                </a:solidFill>
                <a:ea typeface="Arial" charset="0"/>
              </a:rPr>
              <a:t>strongly agree that colleges and universities have a good understanding of what employers are looking for in a job candidate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1F4F2E-9133-2D47-9286-6C3B8D2F0C5B}"/>
              </a:ext>
            </a:extLst>
          </p:cNvPr>
          <p:cNvSpPr/>
          <p:nvPr/>
        </p:nvSpPr>
        <p:spPr>
          <a:xfrm>
            <a:off x="8406735" y="1693979"/>
            <a:ext cx="18668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92B5"/>
                </a:solidFill>
              </a:rPr>
              <a:t>6</a:t>
            </a:r>
            <a:r>
              <a:rPr lang="en-US" sz="4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A3F253-DEFF-0E42-9F5C-C8E0D5D5A39A}"/>
              </a:ext>
            </a:extLst>
          </p:cNvPr>
          <p:cNvSpPr/>
          <p:nvPr/>
        </p:nvSpPr>
        <p:spPr>
          <a:xfrm>
            <a:off x="630964" y="2260677"/>
            <a:ext cx="3278084" cy="30224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9BF49C-9C79-7148-86FE-BA9FBFC329CF}"/>
              </a:ext>
            </a:extLst>
          </p:cNvPr>
          <p:cNvSpPr/>
          <p:nvPr/>
        </p:nvSpPr>
        <p:spPr>
          <a:xfrm>
            <a:off x="1253118" y="705568"/>
            <a:ext cx="996837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2B5"/>
                </a:solidFill>
                <a:latin typeface="Arial" charset="0"/>
                <a:ea typeface="Arial" charset="0"/>
                <a:cs typeface="Arial" charset="0"/>
              </a:rPr>
              <a:t>Is Higher Education Preparing Students for Work?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C4B0F5-E425-CC44-AF0E-D1CEF7FCF4CE}"/>
              </a:ext>
            </a:extLst>
          </p:cNvPr>
          <p:cNvSpPr/>
          <p:nvPr/>
        </p:nvSpPr>
        <p:spPr>
          <a:xfrm>
            <a:off x="79316" y="1693979"/>
            <a:ext cx="18668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092B5"/>
                </a:solidFill>
              </a:rPr>
              <a:t>13</a:t>
            </a:r>
            <a:r>
              <a:rPr lang="en-US" sz="4400" b="1" dirty="0">
                <a:solidFill>
                  <a:srgbClr val="0092B5"/>
                </a:solidFill>
              </a:rPr>
              <a:t>%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AF424C75-C651-5546-BBBB-C8E162ABACBD}"/>
              </a:ext>
            </a:extLst>
          </p:cNvPr>
          <p:cNvSpPr/>
          <p:nvPr/>
        </p:nvSpPr>
        <p:spPr>
          <a:xfrm>
            <a:off x="4684607" y="2260677"/>
            <a:ext cx="3278084" cy="30224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6E717975-4D70-A84B-8F9B-A49EE4EC9E5D}"/>
              </a:ext>
            </a:extLst>
          </p:cNvPr>
          <p:cNvSpPr/>
          <p:nvPr/>
        </p:nvSpPr>
        <p:spPr>
          <a:xfrm>
            <a:off x="8634585" y="2260677"/>
            <a:ext cx="3278084" cy="3022449"/>
          </a:xfrm>
          <a:custGeom>
            <a:avLst/>
            <a:gdLst>
              <a:gd name="connsiteX0" fmla="*/ 1233377 w 4221125"/>
              <a:gd name="connsiteY0" fmla="*/ 0 h 4625162"/>
              <a:gd name="connsiteX1" fmla="*/ 4221125 w 4221125"/>
              <a:gd name="connsiteY1" fmla="*/ 0 h 4625162"/>
              <a:gd name="connsiteX2" fmla="*/ 4221125 w 4221125"/>
              <a:gd name="connsiteY2" fmla="*/ 4625162 h 4625162"/>
              <a:gd name="connsiteX3" fmla="*/ 0 w 4221125"/>
              <a:gd name="connsiteY3" fmla="*/ 4625162 h 4625162"/>
              <a:gd name="connsiteX4" fmla="*/ 0 w 4221125"/>
              <a:gd name="connsiteY4" fmla="*/ 1127051 h 462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25" h="4625162">
                <a:moveTo>
                  <a:pt x="1233377" y="0"/>
                </a:moveTo>
                <a:lnTo>
                  <a:pt x="4221125" y="0"/>
                </a:lnTo>
                <a:lnTo>
                  <a:pt x="4221125" y="4625162"/>
                </a:lnTo>
                <a:lnTo>
                  <a:pt x="0" y="4625162"/>
                </a:lnTo>
                <a:lnTo>
                  <a:pt x="0" y="1127051"/>
                </a:lnTo>
              </a:path>
            </a:pathLst>
          </a:custGeom>
          <a:noFill/>
          <a:ln w="38100">
            <a:solidFill>
              <a:srgbClr val="0092B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91044"/>
      </p:ext>
    </p:extLst>
  </p:cSld>
  <p:clrMapOvr>
    <a:masterClrMapping/>
  </p:clrMapOvr>
</p:sld>
</file>

<file path=ppt/theme/theme1.xml><?xml version="1.0" encoding="utf-8"?>
<a:theme xmlns:a="http://schemas.openxmlformats.org/drawingml/2006/main" name="Gallup">
  <a:themeElements>
    <a:clrScheme name="Strada">
      <a:dk1>
        <a:srgbClr val="53545B"/>
      </a:dk1>
      <a:lt1>
        <a:srgbClr val="FFFFFF"/>
      </a:lt1>
      <a:dk2>
        <a:srgbClr val="A8AEB7"/>
      </a:dk2>
      <a:lt2>
        <a:srgbClr val="C0DFEB"/>
      </a:lt2>
      <a:accent1>
        <a:srgbClr val="0091B8"/>
      </a:accent1>
      <a:accent2>
        <a:srgbClr val="63C0DD"/>
      </a:accent2>
      <a:accent3>
        <a:srgbClr val="006281"/>
      </a:accent3>
      <a:accent4>
        <a:srgbClr val="A8AEB7"/>
      </a:accent4>
      <a:accent5>
        <a:srgbClr val="53545B"/>
      </a:accent5>
      <a:accent6>
        <a:srgbClr val="54AE3F"/>
      </a:accent6>
      <a:hlink>
        <a:srgbClr val="0091B8"/>
      </a:hlink>
      <a:folHlink>
        <a:srgbClr val="007E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31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4D4F53"/>
        </a:dk1>
        <a:lt1>
          <a:srgbClr val="FFFFFF"/>
        </a:lt1>
        <a:dk2>
          <a:srgbClr val="61C250"/>
        </a:dk2>
        <a:lt2>
          <a:srgbClr val="4D4F53"/>
        </a:lt2>
        <a:accent1>
          <a:srgbClr val="C3E76F"/>
        </a:accent1>
        <a:accent2>
          <a:srgbClr val="61C250"/>
        </a:accent2>
        <a:accent3>
          <a:srgbClr val="FFFFFF"/>
        </a:accent3>
        <a:accent4>
          <a:srgbClr val="404246"/>
        </a:accent4>
        <a:accent5>
          <a:srgbClr val="DEF1BB"/>
        </a:accent5>
        <a:accent6>
          <a:srgbClr val="57B048"/>
        </a:accent6>
        <a:hlink>
          <a:srgbClr val="007934"/>
        </a:hlink>
        <a:folHlink>
          <a:srgbClr val="2759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7159B1387A31429B64B4842A08E522" ma:contentTypeVersion="4" ma:contentTypeDescription="Create a new document." ma:contentTypeScope="" ma:versionID="da2e6ca90f76649651e35bae0600f3e5">
  <xsd:schema xmlns:xsd="http://www.w3.org/2001/XMLSchema" xmlns:xs="http://www.w3.org/2001/XMLSchema" xmlns:p="http://schemas.microsoft.com/office/2006/metadata/properties" xmlns:ns2="ef1bf408-70ae-4307-8e38-0629d545855b" xmlns:ns3="af97ffd7-2767-4415-9018-9400564a33f1" targetNamespace="http://schemas.microsoft.com/office/2006/metadata/properties" ma:root="true" ma:fieldsID="3cf0aaea60e22d5b7843a3304a1916d3" ns2:_="" ns3:_="">
    <xsd:import namespace="ef1bf408-70ae-4307-8e38-0629d545855b"/>
    <xsd:import namespace="af97ffd7-2767-4415-9018-9400564a33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bf408-70ae-4307-8e38-0629d54585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7ffd7-2767-4415-9018-9400564a3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96BD45-E09A-47F5-AA32-BE13EF39E3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644908-4CF6-4D6B-99C4-6CDB82FB46A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af97ffd7-2767-4415-9018-9400564a33f1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ef1bf408-70ae-4307-8e38-0629d545855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8C88B5-1DDA-4668-8230-4510E9980D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1bf408-70ae-4307-8e38-0629d545855b"/>
    <ds:schemaRef ds:uri="af97ffd7-2767-4415-9018-9400564a33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6868</TotalTime>
  <Words>1545</Words>
  <Application>Microsoft Office PowerPoint</Application>
  <PresentationFormat>Widescreen</PresentationFormat>
  <Paragraphs>296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Courier New</vt:lpstr>
      <vt:lpstr>Georgia</vt:lpstr>
      <vt:lpstr>Times</vt:lpstr>
      <vt:lpstr>Times New Roman</vt:lpstr>
      <vt:lpstr>Wingdings</vt:lpstr>
      <vt:lpstr>Gallup</vt:lpstr>
      <vt:lpstr>PowerPoint Presentation</vt:lpstr>
      <vt:lpstr>PowerPoint Presentation</vt:lpstr>
      <vt:lpstr>PowerPoint Presentation</vt:lpstr>
      <vt:lpstr>We believe in elevating and empowering the consumer voice to measure value and inform solutions.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Academy Thinks So…  </vt:lpstr>
      <vt:lpstr>Majority of U.S. Adults Would Do Their Education Differently</vt:lpstr>
      <vt:lpstr>Second Thoughts by Degree, Institution and Major</vt:lpstr>
      <vt:lpstr>PowerPoint Presentation</vt:lpstr>
      <vt:lpstr>Higher Ed is Valued and Almost Half of  Employed Americans Say They Need More</vt:lpstr>
      <vt:lpstr>Top Motivation for Enrolling: Work Outcomes</vt:lpstr>
      <vt:lpstr>Motivations for Enrolling Matter for Completion</vt:lpstr>
      <vt:lpstr>Confidence in Preparation for Work Declines During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Relevance Is Not Evenly Distributed</vt:lpstr>
      <vt:lpstr> California: Top 5 and Bottom 5 Institutions on Work Relevance   </vt:lpstr>
      <vt:lpstr> Texas: Top 5 and Bottom 5 Institutions on Work Relevance   </vt:lpstr>
      <vt:lpstr>Consumers Point to Scalable Solutions</vt:lpstr>
      <vt:lpstr>PowerPoint Presentation</vt:lpstr>
      <vt:lpstr>Workforce Looks to Employers Over the Academy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Trustees Retreat</dc:title>
  <dc:creator>Julie Goodman</dc:creator>
  <cp:lastModifiedBy>Melanie Hardcastle</cp:lastModifiedBy>
  <cp:revision>844</cp:revision>
  <cp:lastPrinted>2018-02-05T14:34:04Z</cp:lastPrinted>
  <dcterms:modified xsi:type="dcterms:W3CDTF">2018-06-28T15:56:27Z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0x010100C27159B1387A31429B64B4842A08E522</vt:lpwstr>
  </property>
</Properties>
</file>