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6" r:id="rId4"/>
    <p:sldMasterId id="214748370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Lato"/>
      <p:regular r:id="rId23"/>
      <p:bold r:id="rId24"/>
      <p:italic r:id="rId25"/>
      <p:boldItalic r:id="rId26"/>
    </p:embeddedFont>
    <p:embeddedFont>
      <p:font typeface="Lato Light"/>
      <p:regular r:id="rId27"/>
      <p:bold r:id="rId28"/>
      <p:italic r:id="rId29"/>
      <p:boldItalic r:id="rId30"/>
    </p:embeddedFont>
    <p:embeddedFont>
      <p:font typeface="Fira Sans Extra Condensed Medium"/>
      <p:regular r:id="rId31"/>
      <p:bold r:id="rId32"/>
      <p:italic r:id="rId33"/>
      <p:boldItalic r:id="rId34"/>
    </p:embeddedFont>
    <p:embeddedFont>
      <p:font typeface="Lato Black"/>
      <p:bold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90">
          <p15:clr>
            <a:srgbClr val="9AA0A6"/>
          </p15:clr>
        </p15:guide>
        <p15:guide id="2" orient="horz" pos="1244">
          <p15:clr>
            <a:srgbClr val="9AA0A6"/>
          </p15:clr>
        </p15:guide>
        <p15:guide id="3" pos="3275">
          <p15:clr>
            <a:srgbClr val="9AA0A6"/>
          </p15:clr>
        </p15:guide>
        <p15:guide id="4" pos="2879">
          <p15:clr>
            <a:srgbClr val="9AA0A6"/>
          </p15:clr>
        </p15:guide>
        <p15:guide id="5" pos="3755">
          <p15:clr>
            <a:srgbClr val="9AA0A6"/>
          </p15:clr>
        </p15:guide>
        <p15:guide id="6" pos="4715">
          <p15:clr>
            <a:srgbClr val="9AA0A6"/>
          </p15:clr>
        </p15:guide>
        <p15:guide id="7" pos="4690">
          <p15:clr>
            <a:srgbClr val="9AA0A6"/>
          </p15:clr>
        </p15:guide>
        <p15:guide id="8" pos="3515">
          <p15:clr>
            <a:srgbClr val="9AA0A6"/>
          </p15:clr>
        </p15:guide>
        <p15:guide id="9" pos="3490">
          <p15:clr>
            <a:srgbClr val="9AA0A6"/>
          </p15:clr>
        </p15:guide>
        <p15:guide id="10" pos="1355">
          <p15:clr>
            <a:srgbClr val="9AA0A6"/>
          </p15:clr>
        </p15:guide>
        <p15:guide id="11" pos="3257">
          <p15:clr>
            <a:srgbClr val="9AA0A6"/>
          </p15:clr>
        </p15:guide>
        <p15:guide id="12" pos="51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90" orient="horz"/>
        <p:guide pos="1244" orient="horz"/>
        <p:guide pos="3275"/>
        <p:guide pos="2879"/>
        <p:guide pos="3755"/>
        <p:guide pos="4715"/>
        <p:guide pos="4690"/>
        <p:guide pos="3515"/>
        <p:guide pos="3490"/>
        <p:guide pos="1355"/>
        <p:guide pos="3257"/>
        <p:guide pos="51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28" Type="http://schemas.openxmlformats.org/officeDocument/2006/relationships/font" Target="fonts/LatoLight-bold.fntdata"/><Relationship Id="rId27" Type="http://schemas.openxmlformats.org/officeDocument/2006/relationships/font" Target="fonts/LatoLight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Light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FiraSansExtraCondensedMedium-regular.fntdata"/><Relationship Id="rId30" Type="http://schemas.openxmlformats.org/officeDocument/2006/relationships/font" Target="fonts/LatoLight-boldItalic.fntdata"/><Relationship Id="rId11" Type="http://schemas.openxmlformats.org/officeDocument/2006/relationships/slide" Target="slides/slide5.xml"/><Relationship Id="rId33" Type="http://schemas.openxmlformats.org/officeDocument/2006/relationships/font" Target="fonts/FiraSansExtraCondensedMedium-italic.fntdata"/><Relationship Id="rId10" Type="http://schemas.openxmlformats.org/officeDocument/2006/relationships/slide" Target="slides/slide4.xml"/><Relationship Id="rId32" Type="http://schemas.openxmlformats.org/officeDocument/2006/relationships/font" Target="fonts/FiraSansExtraCondensedMedium-bold.fntdata"/><Relationship Id="rId13" Type="http://schemas.openxmlformats.org/officeDocument/2006/relationships/slide" Target="slides/slide7.xml"/><Relationship Id="rId35" Type="http://schemas.openxmlformats.org/officeDocument/2006/relationships/font" Target="fonts/LatoBlack-bold.fntdata"/><Relationship Id="rId12" Type="http://schemas.openxmlformats.org/officeDocument/2006/relationships/slide" Target="slides/slide6.xml"/><Relationship Id="rId34" Type="http://schemas.openxmlformats.org/officeDocument/2006/relationships/font" Target="fonts/FiraSansExtraCondensedMedium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LatoBlack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9ddd5744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e9ddd5744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9ddd57443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9ddd57443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e9ddd57443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e9ddd5744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e9ddd57443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e9ddd57443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e9ddd57443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e9ddd57443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e9ddd57443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e9ddd57443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e9ddd57443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e9ddd57443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e9ddd57443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e9ddd57443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9ddd5744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9ddd5744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e9ddd5744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e9ddd5744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e9ddd5744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e9ddd5744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e9ddd5744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e9ddd5744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e9ddd5744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e9ddd5744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723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150"/>
              <a:buNone/>
            </a:pPr>
            <a:r>
              <a:rPr lang="en-GB" sz="1150">
                <a:solidFill>
                  <a:srgbClr val="1D1C1D"/>
                </a:solidFill>
                <a:highlight>
                  <a:srgbClr val="F8F8F8"/>
                </a:highlight>
              </a:rPr>
              <a:t>Last year, during the peak of the COVID-19 crisis, we surveyed 2020 high school students using BridgeU. Our survey told us that, when international students did switch countries due to the pandemic, the USA saw a 67% reduction in enrollments.</a:t>
            </a:r>
            <a:endParaRPr sz="1150">
              <a:solidFill>
                <a:srgbClr val="1D1C1D"/>
              </a:solidFill>
              <a:highlight>
                <a:srgbClr val="F8F8F8"/>
              </a:highlight>
            </a:endParaRPr>
          </a:p>
          <a:p>
            <a:pPr indent="-228600" lvl="0" marL="723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150"/>
              <a:buNone/>
            </a:pPr>
            <a:r>
              <a:rPr lang="en-GB" sz="1150">
                <a:solidFill>
                  <a:srgbClr val="1D1C1D"/>
                </a:solidFill>
                <a:highlight>
                  <a:srgbClr val="F8F8F8"/>
                </a:highlight>
              </a:rPr>
              <a:t>While the USA was still the most popular destinations for our 2021 cohort, we were still eager to learn if the pandemic would, in turn, affect their application decisions.</a:t>
            </a:r>
            <a:endParaRPr sz="1150">
              <a:solidFill>
                <a:srgbClr val="1D1C1D"/>
              </a:solidFill>
              <a:highlight>
                <a:srgbClr val="F8F8F8"/>
              </a:highlight>
            </a:endParaRPr>
          </a:p>
          <a:p>
            <a:pPr indent="-228600" lvl="0" marL="723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150"/>
              <a:buNone/>
            </a:pPr>
            <a:r>
              <a:rPr lang="en-GB" sz="1150">
                <a:solidFill>
                  <a:srgbClr val="1D1C1D"/>
                </a:solidFill>
                <a:highlight>
                  <a:srgbClr val="F8F8F8"/>
                </a:highlight>
              </a:rPr>
              <a:t>We’ve analysed US international student applicants throughout the current cycle, culminating in our latest report, looking at how 2021 students’ application habits have changed in the last year.</a:t>
            </a:r>
            <a:endParaRPr sz="1150">
              <a:solidFill>
                <a:srgbClr val="1D1C1D"/>
              </a:solidFill>
              <a:highlight>
                <a:srgbClr val="F8F8F8"/>
              </a:highlight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150"/>
              <a:buNone/>
            </a:pPr>
            <a:r>
              <a:t/>
            </a:r>
            <a:endParaRPr sz="1150">
              <a:solidFill>
                <a:srgbClr val="1D1C1D"/>
              </a:solidFill>
              <a:highlight>
                <a:srgbClr val="F8F8F8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e9ddd57443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e9ddd57443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e9ddd5744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e9ddd5744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Ranking or reputation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9ddd57443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e9ddd57443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7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7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– outdoors">
  <p:cSld name="CUSTOM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20147" l="0" r="2837" t="6987"/>
          <a:stretch/>
        </p:blipFill>
        <p:spPr>
          <a:xfrm>
            <a:off x="0" y="-1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A4456">
              <a:alpha val="73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53045"/>
              </a:solidFill>
            </a:endParaRPr>
          </a:p>
        </p:txBody>
      </p:sp>
      <p:cxnSp>
        <p:nvCxnSpPr>
          <p:cNvPr id="13" name="Google Shape;13;p2"/>
          <p:cNvCxnSpPr/>
          <p:nvPr/>
        </p:nvCxnSpPr>
        <p:spPr>
          <a:xfrm>
            <a:off x="3207325" y="1829695"/>
            <a:ext cx="0" cy="1484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" name="Google Shape;14;p2"/>
          <p:cNvSpPr txBox="1"/>
          <p:nvPr>
            <p:ph type="title"/>
          </p:nvPr>
        </p:nvSpPr>
        <p:spPr>
          <a:xfrm>
            <a:off x="3574838" y="1829695"/>
            <a:ext cx="48408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None/>
              <a:defRPr b="0" sz="3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53045"/>
                </a:solidFill>
              </a:defRPr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53045"/>
                </a:solidFill>
              </a:defRPr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53045"/>
                </a:solidFill>
              </a:defRPr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53045"/>
                </a:solidFill>
              </a:defRPr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53045"/>
                </a:solidFill>
              </a:defRPr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53045"/>
                </a:solidFill>
              </a:defRPr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53045"/>
                </a:solidFill>
              </a:defRPr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53045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" name="Google Shape;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350" y="2089699"/>
            <a:ext cx="2016800" cy="7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" name="Google Shape;91;p11"/>
          <p:cNvSpPr txBox="1"/>
          <p:nvPr>
            <p:ph idx="1" type="body"/>
          </p:nvPr>
        </p:nvSpPr>
        <p:spPr>
          <a:xfrm>
            <a:off x="360000" y="1094425"/>
            <a:ext cx="8424000" cy="34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2" name="Google Shape;92;p11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11"/>
          <p:cNvSpPr txBox="1"/>
          <p:nvPr/>
        </p:nvSpPr>
        <p:spPr>
          <a:xfrm>
            <a:off x="7296301" y="4613000"/>
            <a:ext cx="14106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3045"/>
                </a:solidFill>
                <a:latin typeface="Lato"/>
                <a:ea typeface="Lato"/>
                <a:cs typeface="Lato"/>
                <a:sym typeface="Lato"/>
              </a:rPr>
              <a:t>www.bridge-u.com</a:t>
            </a:r>
            <a:endParaRPr sz="1100">
              <a:solidFill>
                <a:srgbClr val="25304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4" name="Google Shape;9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000" y="4620155"/>
            <a:ext cx="701575" cy="26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lumns">
  <p:cSld name="TITLE_AND_TWO_COLUMNS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1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8" name="Google Shape;98;p1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9" name="Google Shape;99;p12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" name="Google Shape;100;p12"/>
          <p:cNvSpPr txBox="1"/>
          <p:nvPr/>
        </p:nvSpPr>
        <p:spPr>
          <a:xfrm>
            <a:off x="7296301" y="4613000"/>
            <a:ext cx="14106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3045"/>
                </a:solidFill>
                <a:latin typeface="Lato"/>
                <a:ea typeface="Lato"/>
                <a:cs typeface="Lato"/>
                <a:sym typeface="Lato"/>
              </a:rPr>
              <a:t>www.bridge-u.com</a:t>
            </a:r>
            <a:endParaRPr sz="1100">
              <a:solidFill>
                <a:srgbClr val="25304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1" name="Google Shape;10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000" y="4620155"/>
            <a:ext cx="701575" cy="26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 and columns">
  <p:cSld name="TITLE_AND_TWO_COLUMNS_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13"/>
          <p:cNvSpPr txBox="1"/>
          <p:nvPr>
            <p:ph idx="1" type="body"/>
          </p:nvPr>
        </p:nvSpPr>
        <p:spPr>
          <a:xfrm>
            <a:off x="360000" y="1162125"/>
            <a:ext cx="3951600" cy="3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5" name="Google Shape;105;p13"/>
          <p:cNvSpPr txBox="1"/>
          <p:nvPr>
            <p:ph idx="2" type="body"/>
          </p:nvPr>
        </p:nvSpPr>
        <p:spPr>
          <a:xfrm>
            <a:off x="4832400" y="1162137"/>
            <a:ext cx="3999900" cy="317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6" name="Google Shape;106;p13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7" name="Google Shape;107;p13"/>
          <p:cNvSpPr txBox="1"/>
          <p:nvPr/>
        </p:nvSpPr>
        <p:spPr>
          <a:xfrm>
            <a:off x="7296301" y="4613000"/>
            <a:ext cx="14106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3045"/>
                </a:solidFill>
                <a:latin typeface="Lato"/>
                <a:ea typeface="Lato"/>
                <a:cs typeface="Lato"/>
                <a:sym typeface="Lato"/>
              </a:rPr>
              <a:t>www.bridge-u.com</a:t>
            </a:r>
            <a:endParaRPr sz="1100">
              <a:solidFill>
                <a:srgbClr val="25304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8" name="Google Shape;10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000" y="4620155"/>
            <a:ext cx="701575" cy="26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669">
          <p15:clr>
            <a:srgbClr val="FA7B17"/>
          </p15:clr>
        </p15:guide>
        <p15:guide id="2" orient="horz" pos="3077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/>
        </p:txBody>
      </p:sp>
      <p:sp>
        <p:nvSpPr>
          <p:cNvPr id="111" name="Google Shape;111;p14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4" name="Google Shape;11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000" y="4620155"/>
            <a:ext cx="701575" cy="26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CUSTOM_4">
    <p:bg>
      <p:bgPr>
        <a:solidFill>
          <a:srgbClr val="3A4456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7" name="Google Shape;11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3600" y="2192587"/>
            <a:ext cx="2016800" cy="75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2672850" y="4457700"/>
            <a:ext cx="37983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www.bridge-u.com</a:t>
            </a:r>
            <a:endParaRPr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2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3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300" lIns="92300" spcFirstLastPara="1" rIns="92300" wrap="square" tIns="923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300" lIns="92300" spcFirstLastPara="1" rIns="92300" wrap="square" tIns="92300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6" name="Google Shape;12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300" lIns="92300" spcFirstLastPara="1" rIns="92300" wrap="square" tIns="923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TITLE_AND_BODY_4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300" lIns="92300" spcFirstLastPara="1" rIns="92300" wrap="square" tIns="923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129" name="Google Shape;12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300" lIns="92300" spcFirstLastPara="1" rIns="92300" wrap="square" tIns="92300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0" name="Google Shape;13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300" lIns="92300" spcFirstLastPara="1" rIns="92300" wrap="square" tIns="923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type="title"/>
          </p:nvPr>
        </p:nvSpPr>
        <p:spPr>
          <a:xfrm>
            <a:off x="431800" y="240224"/>
            <a:ext cx="82803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spcFirstLastPara="1" rIns="92300" wrap="square" tIns="4615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33" name="Google Shape;133;p20"/>
          <p:cNvSpPr txBox="1"/>
          <p:nvPr>
            <p:ph idx="1" type="body"/>
          </p:nvPr>
        </p:nvSpPr>
        <p:spPr>
          <a:xfrm>
            <a:off x="431800" y="1131888"/>
            <a:ext cx="74883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spcFirstLastPara="1" rIns="92300" wrap="square" tIns="46150">
            <a:no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11150" lvl="4" marL="22860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1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11" type="ftr"/>
          </p:nvPr>
        </p:nvSpPr>
        <p:spPr>
          <a:xfrm>
            <a:off x="431800" y="4817214"/>
            <a:ext cx="7488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150" lIns="92300" spcFirstLastPara="1" rIns="92300" wrap="square" tIns="46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spcFirstLastPara="1" rIns="92300" wrap="square" tIns="46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1"/>
          <p:cNvSpPr txBox="1"/>
          <p:nvPr>
            <p:ph idx="11" type="ftr"/>
          </p:nvPr>
        </p:nvSpPr>
        <p:spPr>
          <a:xfrm>
            <a:off x="431800" y="4817214"/>
            <a:ext cx="7488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150" lIns="92300" spcFirstLastPara="1" rIns="92300" wrap="square" tIns="46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p21"/>
          <p:cNvSpPr txBox="1"/>
          <p:nvPr>
            <p:ph idx="12" type="sldNum"/>
          </p:nvPr>
        </p:nvSpPr>
        <p:spPr>
          <a:xfrm>
            <a:off x="6457951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spcFirstLastPara="1" rIns="92300" wrap="square" tIns="461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4">
  <p:cSld name="TITLE_AND_BODY_5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1" name="Google Shape;14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2" name="Google Shape;14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5" name="Google Shape;145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6" name="Google Shape;14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5">
  <p:cSld name="TITLE_AND_BODY_6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0" name="Google Shape;15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4" name="Google Shape;154;p2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p2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6">
  <p:cSld name="TITLE_AND_BODY_7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9" name="Google Shape;15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0" name="Google Shape;16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7">
  <p:cSld name="TITLE_AND_BODY_8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3" name="Google Shape;16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4" name="Google Shape;16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8">
  <p:cSld name="TITLE_AND_BODY_9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7" name="Google Shape;16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8" name="Google Shape;16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9">
  <p:cSld name="TITLE_AND_BODY_10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1" name="Google Shape;17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72" name="Google Shape;17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0" name="Google Shape;180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0000" y="4620155"/>
            <a:ext cx="701575" cy="26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subtitle and columns">
  <p:cSld name="TITLE_AND_TWO_COLUMNS_2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3" name="Google Shape;183;p32"/>
          <p:cNvSpPr txBox="1"/>
          <p:nvPr>
            <p:ph idx="1" type="body"/>
          </p:nvPr>
        </p:nvSpPr>
        <p:spPr>
          <a:xfrm>
            <a:off x="360000" y="1162125"/>
            <a:ext cx="3951600" cy="3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84" name="Google Shape;184;p32"/>
          <p:cNvSpPr txBox="1"/>
          <p:nvPr>
            <p:ph idx="2" type="body"/>
          </p:nvPr>
        </p:nvSpPr>
        <p:spPr>
          <a:xfrm>
            <a:off x="4832400" y="1162137"/>
            <a:ext cx="3999900" cy="31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85" name="Google Shape;185;p32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6" name="Google Shape;186;p32"/>
          <p:cNvSpPr txBox="1"/>
          <p:nvPr/>
        </p:nvSpPr>
        <p:spPr>
          <a:xfrm>
            <a:off x="7296301" y="4613000"/>
            <a:ext cx="14106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253045"/>
                </a:solidFill>
                <a:latin typeface="Lato"/>
                <a:ea typeface="Lato"/>
                <a:cs typeface="Lato"/>
                <a:sym typeface="Lato"/>
              </a:rPr>
              <a:t>www.bridge-u.com</a:t>
            </a:r>
            <a:endParaRPr b="0" i="0" sz="1100" u="none" cap="none" strike="noStrike">
              <a:solidFill>
                <a:srgbClr val="25304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7" name="Google Shape;187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0000" y="4620155"/>
            <a:ext cx="701575" cy="26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669">
          <p15:clr>
            <a:srgbClr val="FA7B17"/>
          </p15:clr>
        </p15:guide>
        <p15:guide id="2" orient="horz" pos="3077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0" name="Google Shape;190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1" name="Google Shape;191;p3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3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3" name="Google Shape;19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6" name="Google Shape;196;p34"/>
          <p:cNvSpPr txBox="1"/>
          <p:nvPr>
            <p:ph idx="1" type="body"/>
          </p:nvPr>
        </p:nvSpPr>
        <p:spPr>
          <a:xfrm>
            <a:off x="360000" y="1094425"/>
            <a:ext cx="8424000" cy="3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97" name="Google Shape;197;p34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8" name="Google Shape;198;p34"/>
          <p:cNvSpPr txBox="1"/>
          <p:nvPr/>
        </p:nvSpPr>
        <p:spPr>
          <a:xfrm>
            <a:off x="7296301" y="4613000"/>
            <a:ext cx="14106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253045"/>
                </a:solidFill>
                <a:latin typeface="Lato"/>
                <a:ea typeface="Lato"/>
                <a:cs typeface="Lato"/>
                <a:sym typeface="Lato"/>
              </a:rPr>
              <a:t>www.bridge-u.com</a:t>
            </a:r>
            <a:endParaRPr b="0" i="0" sz="1100" u="none" cap="none" strike="noStrike">
              <a:solidFill>
                <a:srgbClr val="25304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0000" y="4620155"/>
            <a:ext cx="701575" cy="26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2" name="Google Shape;202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3" name="Google Shape;20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5">
  <p:cSld name="TITLE_AND_BODY_6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6" name="Google Shape;20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7" name="Google Shape;20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3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300" lIns="92300" spcFirstLastPara="1" rIns="92300" wrap="square" tIns="923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10" name="Google Shape;210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300" lIns="92300" spcFirstLastPara="1" rIns="92300" wrap="square" tIns="92300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1" name="Google Shape;21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300" lIns="92300" spcFirstLastPara="1" rIns="92300" wrap="square" tIns="923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4" name="Google Shape;214;p38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5" name="Google Shape;215;p38"/>
          <p:cNvSpPr txBox="1"/>
          <p:nvPr/>
        </p:nvSpPr>
        <p:spPr>
          <a:xfrm>
            <a:off x="7296301" y="4613000"/>
            <a:ext cx="14106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253045"/>
                </a:solidFill>
                <a:latin typeface="Lato"/>
                <a:ea typeface="Lato"/>
                <a:cs typeface="Lato"/>
                <a:sym typeface="Lato"/>
              </a:rPr>
              <a:t>www.bridge-u.com</a:t>
            </a:r>
            <a:endParaRPr b="0" i="0" sz="1100" u="none" cap="none" strike="noStrike">
              <a:solidFill>
                <a:srgbClr val="25304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6" name="Google Shape;216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0000" y="4620155"/>
            <a:ext cx="701575" cy="26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TITLE_AND_BODY_4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300" lIns="92300" spcFirstLastPara="1" rIns="92300" wrap="square" tIns="923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/>
        </p:txBody>
      </p:sp>
      <p:sp>
        <p:nvSpPr>
          <p:cNvPr id="219" name="Google Shape;219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2300" lIns="92300" spcFirstLastPara="1" rIns="92300" wrap="square" tIns="92300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0" name="Google Shape;22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300" lIns="92300" spcFirstLastPara="1" rIns="92300" wrap="square" tIns="923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8">
  <p:cSld name="TITLE_AND_BODY_9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3" name="Google Shape;223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24" name="Google Shape;22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6">
  <p:cSld name="TITLE_AND_BODY_7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7" name="Google Shape;227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28" name="Google Shape;22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5"/>
          <p:cNvSpPr txBox="1"/>
          <p:nvPr/>
        </p:nvSpPr>
        <p:spPr>
          <a:xfrm>
            <a:off x="7296301" y="4613000"/>
            <a:ext cx="14106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53045"/>
                </a:solidFill>
                <a:latin typeface="Lato"/>
                <a:ea typeface="Lato"/>
                <a:cs typeface="Lato"/>
                <a:sym typeface="Lato"/>
              </a:rPr>
              <a:t>www.bridge-u.com</a:t>
            </a:r>
            <a:endParaRPr sz="1100">
              <a:solidFill>
                <a:srgbClr val="25304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" name="Google Shape;2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000" y="4620155"/>
            <a:ext cx="701575" cy="26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/>
          <p:nvPr>
            <p:ph type="title"/>
          </p:nvPr>
        </p:nvSpPr>
        <p:spPr>
          <a:xfrm>
            <a:off x="431800" y="240224"/>
            <a:ext cx="82803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spcFirstLastPara="1" rIns="92300" wrap="square" tIns="4615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31" name="Google Shape;231;p42"/>
          <p:cNvSpPr txBox="1"/>
          <p:nvPr>
            <p:ph idx="1" type="body"/>
          </p:nvPr>
        </p:nvSpPr>
        <p:spPr>
          <a:xfrm>
            <a:off x="431800" y="1131888"/>
            <a:ext cx="74883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spcFirstLastPara="1" rIns="92300" wrap="square" tIns="46150">
            <a:no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11150" lvl="4" marL="228600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1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32" name="Google Shape;232;p42"/>
          <p:cNvSpPr txBox="1"/>
          <p:nvPr>
            <p:ph idx="11" type="ftr"/>
          </p:nvPr>
        </p:nvSpPr>
        <p:spPr>
          <a:xfrm>
            <a:off x="431800" y="4817214"/>
            <a:ext cx="7488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150" lIns="92300" spcFirstLastPara="1" rIns="92300" wrap="square" tIns="46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3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spcFirstLastPara="1" rIns="92300" wrap="square" tIns="46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5" name="Google Shape;235;p43"/>
          <p:cNvSpPr txBox="1"/>
          <p:nvPr>
            <p:ph idx="11" type="ftr"/>
          </p:nvPr>
        </p:nvSpPr>
        <p:spPr>
          <a:xfrm>
            <a:off x="431800" y="4817214"/>
            <a:ext cx="74883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150" lIns="92300" spcFirstLastPara="1" rIns="92300" wrap="square" tIns="461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6" name="Google Shape;236;p43"/>
          <p:cNvSpPr txBox="1"/>
          <p:nvPr>
            <p:ph idx="12" type="sldNum"/>
          </p:nvPr>
        </p:nvSpPr>
        <p:spPr>
          <a:xfrm>
            <a:off x="6457951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150" lIns="92300" spcFirstLastPara="1" rIns="92300" wrap="square" tIns="461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7">
  <p:cSld name="TITLE_AND_BODY_8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9" name="Google Shape;239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40" name="Google Shape;240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CUSTOM_4">
    <p:bg>
      <p:bgPr>
        <a:solidFill>
          <a:srgbClr val="3A4456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5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3" name="Google Shape;243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63600" y="2192587"/>
            <a:ext cx="2016800" cy="75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5"/>
          <p:cNvSpPr txBox="1"/>
          <p:nvPr/>
        </p:nvSpPr>
        <p:spPr>
          <a:xfrm>
            <a:off x="2672850" y="4457700"/>
            <a:ext cx="37983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www.bridge-u.com</a:t>
            </a:r>
            <a:endParaRPr b="0" i="0" sz="1400" u="none" cap="none" strike="noStrik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– outdoors">
  <p:cSld name="CUSTOM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6"/>
          <p:cNvPicPr preferRelativeResize="0"/>
          <p:nvPr/>
        </p:nvPicPr>
        <p:blipFill rotWithShape="1">
          <a:blip r:embed="rId2">
            <a:alphaModFix/>
          </a:blip>
          <a:srcRect b="20147" l="0" r="2837" t="6987"/>
          <a:stretch/>
        </p:blipFill>
        <p:spPr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A4456">
              <a:alpha val="7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530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Google Shape;248;p46"/>
          <p:cNvCxnSpPr/>
          <p:nvPr/>
        </p:nvCxnSpPr>
        <p:spPr>
          <a:xfrm>
            <a:off x="3207325" y="1829695"/>
            <a:ext cx="0" cy="1484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9" name="Google Shape;249;p46"/>
          <p:cNvSpPr txBox="1"/>
          <p:nvPr>
            <p:ph type="title"/>
          </p:nvPr>
        </p:nvSpPr>
        <p:spPr>
          <a:xfrm>
            <a:off x="3574838" y="1829695"/>
            <a:ext cx="4840800" cy="14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b="0" sz="3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253045"/>
                </a:solidFill>
              </a:defRPr>
            </a:lvl2pPr>
            <a:lvl3pPr lvl="2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253045"/>
                </a:solidFill>
              </a:defRPr>
            </a:lvl3pPr>
            <a:lvl4pPr lvl="3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253045"/>
                </a:solidFill>
              </a:defRPr>
            </a:lvl4pPr>
            <a:lvl5pPr lvl="4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253045"/>
                </a:solidFill>
              </a:defRPr>
            </a:lvl5pPr>
            <a:lvl6pPr lvl="5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253045"/>
                </a:solidFill>
              </a:defRPr>
            </a:lvl6pPr>
            <a:lvl7pPr lvl="6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253045"/>
                </a:solidFill>
              </a:defRPr>
            </a:lvl7pPr>
            <a:lvl8pPr lvl="7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253045"/>
                </a:solidFill>
              </a:defRPr>
            </a:lvl8pPr>
            <a:lvl9pPr lvl="8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253045"/>
                </a:solidFill>
              </a:defRPr>
            </a:lvl9pPr>
          </a:lstStyle>
          <a:p/>
        </p:txBody>
      </p:sp>
      <p:sp>
        <p:nvSpPr>
          <p:cNvPr id="250" name="Google Shape;250;p46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1" name="Google Shape;25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350" y="2089699"/>
            <a:ext cx="2016800" cy="7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4" name="Google Shape;254;p47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57" name="Google Shape;257;p48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body">
  <p:cSld name="TITLE_ONLY_1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9"/>
          <p:cNvSpPr/>
          <p:nvPr/>
        </p:nvSpPr>
        <p:spPr>
          <a:xfrm flipH="1" rot="10800000">
            <a:off x="-18012" y="4438088"/>
            <a:ext cx="9180000" cy="2338362"/>
          </a:xfrm>
          <a:prstGeom prst="flowChartDocument">
            <a:avLst/>
          </a:prstGeom>
          <a:solidFill>
            <a:srgbClr val="3A44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9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1" name="Google Shape;261;p49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2" name="Google Shape;262;p49"/>
          <p:cNvSpPr txBox="1"/>
          <p:nvPr>
            <p:ph idx="1" type="subTitle"/>
          </p:nvPr>
        </p:nvSpPr>
        <p:spPr>
          <a:xfrm>
            <a:off x="360000" y="932700"/>
            <a:ext cx="84240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25304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3" name="Google Shape;263;p49"/>
          <p:cNvSpPr txBox="1"/>
          <p:nvPr>
            <p:ph idx="2" type="body"/>
          </p:nvPr>
        </p:nvSpPr>
        <p:spPr>
          <a:xfrm>
            <a:off x="360000" y="1503125"/>
            <a:ext cx="8424000" cy="30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264" name="Google Shape;264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800" y="4720368"/>
            <a:ext cx="720000" cy="27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body 1">
  <p:cSld name="TITLE_ONLY_1_1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0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7" name="Google Shape;267;p50"/>
          <p:cNvPicPr preferRelativeResize="0"/>
          <p:nvPr/>
        </p:nvPicPr>
        <p:blipFill rotWithShape="1">
          <a:blip r:embed="rId2">
            <a:alphaModFix/>
          </a:blip>
          <a:srcRect b="0" l="0" r="0" t="8012"/>
          <a:stretch/>
        </p:blipFill>
        <p:spPr>
          <a:xfrm>
            <a:off x="0" y="0"/>
            <a:ext cx="4571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1100" y="1460070"/>
            <a:ext cx="284900" cy="34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50"/>
          <p:cNvSpPr txBox="1"/>
          <p:nvPr>
            <p:ph idx="1" type="subTitle"/>
          </p:nvPr>
        </p:nvSpPr>
        <p:spPr>
          <a:xfrm>
            <a:off x="667750" y="2184500"/>
            <a:ext cx="31116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0" name="Google Shape;270;p50"/>
          <p:cNvSpPr txBox="1"/>
          <p:nvPr>
            <p:ph idx="2" type="subTitle"/>
          </p:nvPr>
        </p:nvSpPr>
        <p:spPr>
          <a:xfrm>
            <a:off x="5241600" y="1058000"/>
            <a:ext cx="31116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79818B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1" name="Google Shape;271;p50"/>
          <p:cNvSpPr txBox="1"/>
          <p:nvPr>
            <p:ph type="title"/>
          </p:nvPr>
        </p:nvSpPr>
        <p:spPr>
          <a:xfrm flipH="1">
            <a:off x="5772589" y="520088"/>
            <a:ext cx="2049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4800"/>
              <a:buFont typeface="Lato Black"/>
              <a:buNone/>
              <a:defRPr sz="48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72" name="Google Shape;272;p50"/>
          <p:cNvSpPr txBox="1"/>
          <p:nvPr>
            <p:ph idx="3" type="subTitle"/>
          </p:nvPr>
        </p:nvSpPr>
        <p:spPr>
          <a:xfrm>
            <a:off x="5241600" y="2453450"/>
            <a:ext cx="31116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79818B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3" name="Google Shape;273;p50"/>
          <p:cNvSpPr txBox="1"/>
          <p:nvPr>
            <p:ph idx="4" type="title"/>
          </p:nvPr>
        </p:nvSpPr>
        <p:spPr>
          <a:xfrm flipH="1">
            <a:off x="5772589" y="1915538"/>
            <a:ext cx="2049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4800"/>
              <a:buFont typeface="Lato Black"/>
              <a:buNone/>
              <a:defRPr sz="48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74" name="Google Shape;274;p50"/>
          <p:cNvSpPr txBox="1"/>
          <p:nvPr>
            <p:ph idx="5" type="subTitle"/>
          </p:nvPr>
        </p:nvSpPr>
        <p:spPr>
          <a:xfrm>
            <a:off x="5241600" y="3848900"/>
            <a:ext cx="31116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79818B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5" name="Google Shape;275;p50"/>
          <p:cNvSpPr txBox="1"/>
          <p:nvPr>
            <p:ph idx="6" type="title"/>
          </p:nvPr>
        </p:nvSpPr>
        <p:spPr>
          <a:xfrm flipH="1">
            <a:off x="5772589" y="3310988"/>
            <a:ext cx="2049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4800"/>
              <a:buFont typeface="Lato Black"/>
              <a:buNone/>
              <a:defRPr sz="48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CUSTOM_12">
    <p:bg>
      <p:bgPr>
        <a:noFill/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1"/>
          <p:cNvSpPr txBox="1"/>
          <p:nvPr>
            <p:ph type="title"/>
          </p:nvPr>
        </p:nvSpPr>
        <p:spPr>
          <a:xfrm flipH="1">
            <a:off x="2392877" y="1023388"/>
            <a:ext cx="2049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78" name="Google Shape;278;p51"/>
          <p:cNvSpPr txBox="1"/>
          <p:nvPr>
            <p:ph idx="2" type="title"/>
          </p:nvPr>
        </p:nvSpPr>
        <p:spPr>
          <a:xfrm flipH="1">
            <a:off x="4683502" y="1023388"/>
            <a:ext cx="206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79" name="Google Shape;279;p51"/>
          <p:cNvSpPr txBox="1"/>
          <p:nvPr>
            <p:ph idx="1" type="subTitle"/>
          </p:nvPr>
        </p:nvSpPr>
        <p:spPr>
          <a:xfrm>
            <a:off x="2392864" y="1500357"/>
            <a:ext cx="27483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280" name="Google Shape;280;p51"/>
          <p:cNvSpPr txBox="1"/>
          <p:nvPr>
            <p:ph idx="3" type="subTitle"/>
          </p:nvPr>
        </p:nvSpPr>
        <p:spPr>
          <a:xfrm>
            <a:off x="4683489" y="1499007"/>
            <a:ext cx="27423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281" name="Google Shape;281;p51"/>
          <p:cNvSpPr txBox="1"/>
          <p:nvPr>
            <p:ph idx="4" type="title"/>
          </p:nvPr>
        </p:nvSpPr>
        <p:spPr>
          <a:xfrm flipH="1">
            <a:off x="4683489" y="2346328"/>
            <a:ext cx="2049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82" name="Google Shape;282;p51"/>
          <p:cNvSpPr txBox="1"/>
          <p:nvPr>
            <p:ph idx="5" type="title"/>
          </p:nvPr>
        </p:nvSpPr>
        <p:spPr>
          <a:xfrm flipH="1">
            <a:off x="2392864" y="3659069"/>
            <a:ext cx="206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83" name="Google Shape;283;p51"/>
          <p:cNvSpPr txBox="1"/>
          <p:nvPr>
            <p:ph idx="6" type="subTitle"/>
          </p:nvPr>
        </p:nvSpPr>
        <p:spPr>
          <a:xfrm>
            <a:off x="4683489" y="2819444"/>
            <a:ext cx="27483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284" name="Google Shape;284;p51"/>
          <p:cNvSpPr txBox="1"/>
          <p:nvPr>
            <p:ph idx="7" type="subTitle"/>
          </p:nvPr>
        </p:nvSpPr>
        <p:spPr>
          <a:xfrm>
            <a:off x="2392864" y="4133525"/>
            <a:ext cx="27423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285" name="Google Shape;285;p51"/>
          <p:cNvSpPr txBox="1"/>
          <p:nvPr>
            <p:ph idx="8" type="title"/>
          </p:nvPr>
        </p:nvSpPr>
        <p:spPr>
          <a:xfrm flipH="1">
            <a:off x="2392864" y="2348265"/>
            <a:ext cx="206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86" name="Google Shape;286;p51"/>
          <p:cNvSpPr txBox="1"/>
          <p:nvPr>
            <p:ph idx="9" type="subTitle"/>
          </p:nvPr>
        </p:nvSpPr>
        <p:spPr>
          <a:xfrm>
            <a:off x="2392864" y="2820032"/>
            <a:ext cx="27423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287" name="Google Shape;287;p51"/>
          <p:cNvSpPr txBox="1"/>
          <p:nvPr>
            <p:ph idx="13" type="subTitle"/>
          </p:nvPr>
        </p:nvSpPr>
        <p:spPr>
          <a:xfrm>
            <a:off x="2392864" y="1726112"/>
            <a:ext cx="2067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100"/>
            </a:lvl9pPr>
          </a:lstStyle>
          <a:p/>
        </p:txBody>
      </p:sp>
      <p:sp>
        <p:nvSpPr>
          <p:cNvPr id="288" name="Google Shape;288;p51"/>
          <p:cNvSpPr txBox="1"/>
          <p:nvPr>
            <p:ph idx="14" type="subTitle"/>
          </p:nvPr>
        </p:nvSpPr>
        <p:spPr>
          <a:xfrm>
            <a:off x="4683489" y="1724169"/>
            <a:ext cx="2067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100"/>
            </a:lvl9pPr>
          </a:lstStyle>
          <a:p/>
        </p:txBody>
      </p:sp>
      <p:sp>
        <p:nvSpPr>
          <p:cNvPr id="289" name="Google Shape;289;p51"/>
          <p:cNvSpPr txBox="1"/>
          <p:nvPr>
            <p:ph idx="15" type="subTitle"/>
          </p:nvPr>
        </p:nvSpPr>
        <p:spPr>
          <a:xfrm>
            <a:off x="4683489" y="3045200"/>
            <a:ext cx="2067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100"/>
            </a:lvl9pPr>
          </a:lstStyle>
          <a:p/>
        </p:txBody>
      </p:sp>
      <p:sp>
        <p:nvSpPr>
          <p:cNvPr id="290" name="Google Shape;290;p51"/>
          <p:cNvSpPr txBox="1"/>
          <p:nvPr>
            <p:ph idx="16" type="subTitle"/>
          </p:nvPr>
        </p:nvSpPr>
        <p:spPr>
          <a:xfrm>
            <a:off x="2392864" y="4358687"/>
            <a:ext cx="2067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100"/>
            </a:lvl9pPr>
          </a:lstStyle>
          <a:p/>
        </p:txBody>
      </p:sp>
      <p:sp>
        <p:nvSpPr>
          <p:cNvPr id="291" name="Google Shape;291;p51"/>
          <p:cNvSpPr txBox="1"/>
          <p:nvPr>
            <p:ph idx="17" type="subTitle"/>
          </p:nvPr>
        </p:nvSpPr>
        <p:spPr>
          <a:xfrm>
            <a:off x="2392864" y="3045194"/>
            <a:ext cx="2067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100"/>
            </a:lvl9pPr>
          </a:lstStyle>
          <a:p/>
        </p:txBody>
      </p:sp>
      <p:sp>
        <p:nvSpPr>
          <p:cNvPr id="292" name="Google Shape;292;p51"/>
          <p:cNvSpPr txBox="1"/>
          <p:nvPr>
            <p:ph idx="18" type="title"/>
          </p:nvPr>
        </p:nvSpPr>
        <p:spPr>
          <a:xfrm flipH="1">
            <a:off x="4686489" y="3659069"/>
            <a:ext cx="206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93" name="Google Shape;293;p51"/>
          <p:cNvSpPr txBox="1"/>
          <p:nvPr>
            <p:ph idx="19" type="subTitle"/>
          </p:nvPr>
        </p:nvSpPr>
        <p:spPr>
          <a:xfrm>
            <a:off x="4686489" y="4133525"/>
            <a:ext cx="27423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/>
        </p:txBody>
      </p:sp>
      <p:sp>
        <p:nvSpPr>
          <p:cNvPr id="294" name="Google Shape;294;p51"/>
          <p:cNvSpPr txBox="1"/>
          <p:nvPr>
            <p:ph idx="20" type="subTitle"/>
          </p:nvPr>
        </p:nvSpPr>
        <p:spPr>
          <a:xfrm>
            <a:off x="4686489" y="4358687"/>
            <a:ext cx="2067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100"/>
            </a:lvl9pPr>
          </a:lstStyle>
          <a:p/>
        </p:txBody>
      </p:sp>
      <p:sp>
        <p:nvSpPr>
          <p:cNvPr id="295" name="Google Shape;295;p51"/>
          <p:cNvSpPr txBox="1"/>
          <p:nvPr>
            <p:ph idx="21" type="title"/>
          </p:nvPr>
        </p:nvSpPr>
        <p:spPr>
          <a:xfrm>
            <a:off x="360000" y="360000"/>
            <a:ext cx="73335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294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body">
  <p:cSld name="TITLE_ONLY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 flipH="1" rot="10800000">
            <a:off x="-18012" y="4438088"/>
            <a:ext cx="9180000" cy="2338362"/>
          </a:xfrm>
          <a:prstGeom prst="flowChartDocument">
            <a:avLst/>
          </a:prstGeom>
          <a:solidFill>
            <a:srgbClr val="3A445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30" name="Google Shape;30;p6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" name="Google Shape;32;p6"/>
          <p:cNvSpPr txBox="1"/>
          <p:nvPr>
            <p:ph idx="1" type="subTitle"/>
          </p:nvPr>
        </p:nvSpPr>
        <p:spPr>
          <a:xfrm>
            <a:off x="360000" y="932700"/>
            <a:ext cx="8424000" cy="4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25304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360000" y="1503125"/>
            <a:ext cx="8424000" cy="30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34" name="Google Shape;3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4720368"/>
            <a:ext cx="720000" cy="27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 1">
  <p:cSld name="CUSTOM_12_1">
    <p:bg>
      <p:bgPr>
        <a:noFill/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2"/>
          <p:cNvSpPr txBox="1"/>
          <p:nvPr>
            <p:ph type="title"/>
          </p:nvPr>
        </p:nvSpPr>
        <p:spPr>
          <a:xfrm flipH="1">
            <a:off x="709352" y="1817538"/>
            <a:ext cx="2049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98" name="Google Shape;298;p52"/>
          <p:cNvSpPr txBox="1"/>
          <p:nvPr>
            <p:ph idx="1" type="subTitle"/>
          </p:nvPr>
        </p:nvSpPr>
        <p:spPr>
          <a:xfrm>
            <a:off x="359989" y="2294507"/>
            <a:ext cx="27483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/>
        </p:txBody>
      </p:sp>
      <p:sp>
        <p:nvSpPr>
          <p:cNvPr id="299" name="Google Shape;299;p52"/>
          <p:cNvSpPr txBox="1"/>
          <p:nvPr>
            <p:ph idx="2" type="subTitle"/>
          </p:nvPr>
        </p:nvSpPr>
        <p:spPr>
          <a:xfrm>
            <a:off x="700339" y="2640112"/>
            <a:ext cx="2067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100"/>
            </a:lvl9pPr>
          </a:lstStyle>
          <a:p/>
        </p:txBody>
      </p:sp>
      <p:sp>
        <p:nvSpPr>
          <p:cNvPr id="300" name="Google Shape;300;p52"/>
          <p:cNvSpPr txBox="1"/>
          <p:nvPr>
            <p:ph idx="3" type="title"/>
          </p:nvPr>
        </p:nvSpPr>
        <p:spPr>
          <a:xfrm>
            <a:off x="360000" y="360000"/>
            <a:ext cx="73335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1" name="Google Shape;301;p52"/>
          <p:cNvSpPr txBox="1"/>
          <p:nvPr>
            <p:ph idx="4" type="title"/>
          </p:nvPr>
        </p:nvSpPr>
        <p:spPr>
          <a:xfrm flipH="1">
            <a:off x="3547202" y="1817538"/>
            <a:ext cx="2049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302" name="Google Shape;302;p52"/>
          <p:cNvSpPr txBox="1"/>
          <p:nvPr>
            <p:ph idx="5" type="subTitle"/>
          </p:nvPr>
        </p:nvSpPr>
        <p:spPr>
          <a:xfrm>
            <a:off x="3197839" y="2294507"/>
            <a:ext cx="27483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/>
        </p:txBody>
      </p:sp>
      <p:sp>
        <p:nvSpPr>
          <p:cNvPr id="303" name="Google Shape;303;p52"/>
          <p:cNvSpPr txBox="1"/>
          <p:nvPr>
            <p:ph idx="6" type="subTitle"/>
          </p:nvPr>
        </p:nvSpPr>
        <p:spPr>
          <a:xfrm>
            <a:off x="3538189" y="2640112"/>
            <a:ext cx="2067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100"/>
            </a:lvl9pPr>
          </a:lstStyle>
          <a:p/>
        </p:txBody>
      </p:sp>
      <p:sp>
        <p:nvSpPr>
          <p:cNvPr id="304" name="Google Shape;304;p52"/>
          <p:cNvSpPr txBox="1"/>
          <p:nvPr>
            <p:ph idx="7" type="title"/>
          </p:nvPr>
        </p:nvSpPr>
        <p:spPr>
          <a:xfrm flipH="1">
            <a:off x="6385052" y="1817538"/>
            <a:ext cx="2049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305" name="Google Shape;305;p52"/>
          <p:cNvSpPr txBox="1"/>
          <p:nvPr>
            <p:ph idx="8" type="subTitle"/>
          </p:nvPr>
        </p:nvSpPr>
        <p:spPr>
          <a:xfrm>
            <a:off x="6035689" y="2294507"/>
            <a:ext cx="27483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400"/>
            </a:lvl9pPr>
          </a:lstStyle>
          <a:p/>
        </p:txBody>
      </p:sp>
      <p:sp>
        <p:nvSpPr>
          <p:cNvPr id="306" name="Google Shape;306;p52"/>
          <p:cNvSpPr txBox="1"/>
          <p:nvPr>
            <p:ph idx="9" type="subTitle"/>
          </p:nvPr>
        </p:nvSpPr>
        <p:spPr>
          <a:xfrm>
            <a:off x="6376039" y="2640112"/>
            <a:ext cx="2067600" cy="3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1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1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294">
          <p15:clr>
            <a:srgbClr val="FA7B17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body 1 1">
  <p:cSld name="TITLE_ONLY_1_1_1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6299" y="-219239"/>
            <a:ext cx="4571996" cy="5581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3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0" name="Google Shape;31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1100" y="359995"/>
            <a:ext cx="284900" cy="341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3"/>
          <p:cNvSpPr txBox="1"/>
          <p:nvPr>
            <p:ph idx="1" type="subTitle"/>
          </p:nvPr>
        </p:nvSpPr>
        <p:spPr>
          <a:xfrm>
            <a:off x="667750" y="1084425"/>
            <a:ext cx="31116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2" name="Google Shape;312;p53"/>
          <p:cNvSpPr txBox="1"/>
          <p:nvPr>
            <p:ph idx="2" type="subTitle"/>
          </p:nvPr>
        </p:nvSpPr>
        <p:spPr>
          <a:xfrm>
            <a:off x="6114900" y="962325"/>
            <a:ext cx="46626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800">
                <a:solidFill>
                  <a:srgbClr val="253045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cxnSp>
        <p:nvCxnSpPr>
          <p:cNvPr id="313" name="Google Shape;313;p53"/>
          <p:cNvCxnSpPr/>
          <p:nvPr/>
        </p:nvCxnSpPr>
        <p:spPr>
          <a:xfrm flipH="1" rot="10800000">
            <a:off x="4544100" y="1203675"/>
            <a:ext cx="4591800" cy="27186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4" name="Google Shape;314;p53"/>
          <p:cNvSpPr txBox="1"/>
          <p:nvPr>
            <p:ph idx="3" type="subTitle"/>
          </p:nvPr>
        </p:nvSpPr>
        <p:spPr>
          <a:xfrm>
            <a:off x="5168650" y="1283925"/>
            <a:ext cx="36153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79818B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5" name="Google Shape;315;p53"/>
          <p:cNvSpPr txBox="1"/>
          <p:nvPr>
            <p:ph idx="4" type="subTitle"/>
          </p:nvPr>
        </p:nvSpPr>
        <p:spPr>
          <a:xfrm>
            <a:off x="4781500" y="3698700"/>
            <a:ext cx="36153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79818B"/>
                </a:solidFill>
              </a:defRPr>
            </a:lvl1pPr>
            <a:lvl2pPr lvl="1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6" name="Google Shape;316;p53"/>
          <p:cNvSpPr txBox="1"/>
          <p:nvPr>
            <p:ph type="title"/>
          </p:nvPr>
        </p:nvSpPr>
        <p:spPr>
          <a:xfrm flipH="1">
            <a:off x="5168701" y="890700"/>
            <a:ext cx="9462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000"/>
              <a:buFont typeface="Lato Black"/>
              <a:buNone/>
              <a:defRPr sz="30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317" name="Google Shape;317;p53"/>
          <p:cNvSpPr txBox="1"/>
          <p:nvPr>
            <p:ph idx="5" type="subTitle"/>
          </p:nvPr>
        </p:nvSpPr>
        <p:spPr>
          <a:xfrm>
            <a:off x="2788000" y="3213300"/>
            <a:ext cx="46626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800">
                <a:solidFill>
                  <a:srgbClr val="253045"/>
                </a:solidFill>
              </a:defRPr>
            </a:lvl1pPr>
            <a:lvl2pPr lvl="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8" name="Google Shape;318;p53"/>
          <p:cNvSpPr txBox="1"/>
          <p:nvPr>
            <p:ph idx="6" type="title"/>
          </p:nvPr>
        </p:nvSpPr>
        <p:spPr>
          <a:xfrm flipH="1">
            <a:off x="7450601" y="3141675"/>
            <a:ext cx="9462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000"/>
              <a:buFont typeface="Lato Black"/>
              <a:buNone/>
              <a:defRPr sz="30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289">
          <p15:clr>
            <a:srgbClr val="FA7B17"/>
          </p15:clr>
        </p15:guide>
        <p15:guide id="2" orient="horz" pos="2330">
          <p15:clr>
            <a:srgbClr val="FA7B17"/>
          </p15:clr>
        </p15:guide>
        <p15:guide id="3" orient="horz" pos="809">
          <p15:clr>
            <a:srgbClr val="FA7B17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lumns">
  <p:cSld name="TITLE_AND_TWO_COLUMNS_1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4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1" name="Google Shape;321;p5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22" name="Google Shape;322;p5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23" name="Google Shape;323;p54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4" name="Google Shape;324;p54"/>
          <p:cNvSpPr txBox="1"/>
          <p:nvPr/>
        </p:nvSpPr>
        <p:spPr>
          <a:xfrm>
            <a:off x="7296301" y="4613000"/>
            <a:ext cx="14106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253045"/>
                </a:solidFill>
                <a:latin typeface="Lato"/>
                <a:ea typeface="Lato"/>
                <a:cs typeface="Lato"/>
                <a:sym typeface="Lato"/>
              </a:rPr>
              <a:t>www.bridge-u.com</a:t>
            </a:r>
            <a:endParaRPr b="0" i="0" sz="1100" u="none" cap="none" strike="noStrike">
              <a:solidFill>
                <a:srgbClr val="25304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5" name="Google Shape;325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0000" y="4620155"/>
            <a:ext cx="701575" cy="26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/>
        </p:txBody>
      </p:sp>
      <p:sp>
        <p:nvSpPr>
          <p:cNvPr id="328" name="Google Shape;328;p55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1" name="Google Shape;331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2" name="Google Shape;332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4">
  <p:cSld name="TITLE_AND_BODY_5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5" name="Google Shape;335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36" name="Google Shape;336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9">
  <p:cSld name="Title and body 9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9" name="Google Shape;339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40" name="Google Shape;340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0">
  <p:cSld name="TITLE_AND_BODY_10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3" name="Google Shape;343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4" name="Google Shape;344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1">
  <p:cSld name="TITLE_AND_BODY_11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7" name="Google Shape;347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8" name="Google Shape;348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body 1">
  <p:cSld name="TITLE_ONLY_1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" name="Google Shape;37;p7"/>
          <p:cNvPicPr preferRelativeResize="0"/>
          <p:nvPr/>
        </p:nvPicPr>
        <p:blipFill rotWithShape="1">
          <a:blip r:embed="rId2">
            <a:alphaModFix/>
          </a:blip>
          <a:srcRect b="0" l="0" r="0" t="8012"/>
          <a:stretch/>
        </p:blipFill>
        <p:spPr>
          <a:xfrm>
            <a:off x="0" y="0"/>
            <a:ext cx="4572001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1100" y="1460070"/>
            <a:ext cx="284900" cy="341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/>
          <p:nvPr>
            <p:ph idx="1" type="subTitle"/>
          </p:nvPr>
        </p:nvSpPr>
        <p:spPr>
          <a:xfrm>
            <a:off x="667750" y="2184500"/>
            <a:ext cx="3111600" cy="4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2" type="subTitle"/>
          </p:nvPr>
        </p:nvSpPr>
        <p:spPr>
          <a:xfrm>
            <a:off x="5241600" y="1058000"/>
            <a:ext cx="3111600" cy="4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9818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hasCustomPrompt="1" type="title"/>
          </p:nvPr>
        </p:nvSpPr>
        <p:spPr>
          <a:xfrm flipH="1">
            <a:off x="5772589" y="520088"/>
            <a:ext cx="20496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4800"/>
              <a:buFont typeface="Lato Black"/>
              <a:buNone/>
              <a:defRPr sz="48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7"/>
          <p:cNvSpPr txBox="1"/>
          <p:nvPr>
            <p:ph idx="3" type="subTitle"/>
          </p:nvPr>
        </p:nvSpPr>
        <p:spPr>
          <a:xfrm>
            <a:off x="5241600" y="2453450"/>
            <a:ext cx="3111600" cy="4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9818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hasCustomPrompt="1" idx="4" type="title"/>
          </p:nvPr>
        </p:nvSpPr>
        <p:spPr>
          <a:xfrm flipH="1">
            <a:off x="5772589" y="1915538"/>
            <a:ext cx="20496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4800"/>
              <a:buFont typeface="Lato Black"/>
              <a:buNone/>
              <a:defRPr sz="48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4" name="Google Shape;44;p7"/>
          <p:cNvSpPr txBox="1"/>
          <p:nvPr>
            <p:ph idx="5" type="subTitle"/>
          </p:nvPr>
        </p:nvSpPr>
        <p:spPr>
          <a:xfrm>
            <a:off x="5241600" y="3848900"/>
            <a:ext cx="3111600" cy="4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9818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hasCustomPrompt="1" idx="6" type="title"/>
          </p:nvPr>
        </p:nvSpPr>
        <p:spPr>
          <a:xfrm flipH="1">
            <a:off x="5772589" y="3310988"/>
            <a:ext cx="20496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4800"/>
              <a:buFont typeface="Lato Black"/>
              <a:buNone/>
              <a:defRPr sz="48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Fira Sans Extra Condensed Medium"/>
              <a:buNone/>
              <a:defRPr sz="3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">
  <p:cSld name="CUSTOM_12">
    <p:bg>
      <p:bgPr>
        <a:noFill/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hasCustomPrompt="1" type="title"/>
          </p:nvPr>
        </p:nvSpPr>
        <p:spPr>
          <a:xfrm flipH="1">
            <a:off x="2392877" y="1023388"/>
            <a:ext cx="20496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8"/>
          <p:cNvSpPr txBox="1"/>
          <p:nvPr>
            <p:ph hasCustomPrompt="1" idx="2" type="title"/>
          </p:nvPr>
        </p:nvSpPr>
        <p:spPr>
          <a:xfrm flipH="1">
            <a:off x="4683502" y="1023388"/>
            <a:ext cx="20676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8"/>
          <p:cNvSpPr txBox="1"/>
          <p:nvPr>
            <p:ph idx="1" type="subTitle"/>
          </p:nvPr>
        </p:nvSpPr>
        <p:spPr>
          <a:xfrm>
            <a:off x="2392864" y="1500357"/>
            <a:ext cx="27483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3" type="subTitle"/>
          </p:nvPr>
        </p:nvSpPr>
        <p:spPr>
          <a:xfrm>
            <a:off x="4683489" y="1499007"/>
            <a:ext cx="27423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hasCustomPrompt="1" idx="4" type="title"/>
          </p:nvPr>
        </p:nvSpPr>
        <p:spPr>
          <a:xfrm flipH="1">
            <a:off x="4683489" y="2346328"/>
            <a:ext cx="20496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8"/>
          <p:cNvSpPr txBox="1"/>
          <p:nvPr>
            <p:ph hasCustomPrompt="1" idx="5" type="title"/>
          </p:nvPr>
        </p:nvSpPr>
        <p:spPr>
          <a:xfrm flipH="1">
            <a:off x="2392864" y="3659069"/>
            <a:ext cx="20676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8"/>
          <p:cNvSpPr txBox="1"/>
          <p:nvPr>
            <p:ph idx="6" type="subTitle"/>
          </p:nvPr>
        </p:nvSpPr>
        <p:spPr>
          <a:xfrm>
            <a:off x="4683489" y="2819444"/>
            <a:ext cx="27483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7" type="subTitle"/>
          </p:nvPr>
        </p:nvSpPr>
        <p:spPr>
          <a:xfrm>
            <a:off x="2392864" y="4133525"/>
            <a:ext cx="27423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hasCustomPrompt="1" idx="8" type="title"/>
          </p:nvPr>
        </p:nvSpPr>
        <p:spPr>
          <a:xfrm flipH="1">
            <a:off x="2392864" y="2348265"/>
            <a:ext cx="20676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8"/>
          <p:cNvSpPr txBox="1"/>
          <p:nvPr>
            <p:ph idx="9" type="subTitle"/>
          </p:nvPr>
        </p:nvSpPr>
        <p:spPr>
          <a:xfrm>
            <a:off x="2392864" y="2820032"/>
            <a:ext cx="27423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3" type="subTitle"/>
          </p:nvPr>
        </p:nvSpPr>
        <p:spPr>
          <a:xfrm>
            <a:off x="2392864" y="1726112"/>
            <a:ext cx="20676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sp>
        <p:nvSpPr>
          <p:cNvPr id="58" name="Google Shape;58;p8"/>
          <p:cNvSpPr txBox="1"/>
          <p:nvPr>
            <p:ph idx="14" type="subTitle"/>
          </p:nvPr>
        </p:nvSpPr>
        <p:spPr>
          <a:xfrm>
            <a:off x="4683489" y="1724169"/>
            <a:ext cx="20676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sp>
        <p:nvSpPr>
          <p:cNvPr id="59" name="Google Shape;59;p8"/>
          <p:cNvSpPr txBox="1"/>
          <p:nvPr>
            <p:ph idx="15" type="subTitle"/>
          </p:nvPr>
        </p:nvSpPr>
        <p:spPr>
          <a:xfrm>
            <a:off x="4683489" y="3045200"/>
            <a:ext cx="20676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sp>
        <p:nvSpPr>
          <p:cNvPr id="60" name="Google Shape;60;p8"/>
          <p:cNvSpPr txBox="1"/>
          <p:nvPr>
            <p:ph idx="16" type="subTitle"/>
          </p:nvPr>
        </p:nvSpPr>
        <p:spPr>
          <a:xfrm>
            <a:off x="2392864" y="4358687"/>
            <a:ext cx="20676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sp>
        <p:nvSpPr>
          <p:cNvPr id="61" name="Google Shape;61;p8"/>
          <p:cNvSpPr txBox="1"/>
          <p:nvPr>
            <p:ph idx="17" type="subTitle"/>
          </p:nvPr>
        </p:nvSpPr>
        <p:spPr>
          <a:xfrm>
            <a:off x="2392864" y="3045194"/>
            <a:ext cx="20676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sp>
        <p:nvSpPr>
          <p:cNvPr id="62" name="Google Shape;62;p8"/>
          <p:cNvSpPr txBox="1"/>
          <p:nvPr>
            <p:ph hasCustomPrompt="1" idx="18" type="title"/>
          </p:nvPr>
        </p:nvSpPr>
        <p:spPr>
          <a:xfrm flipH="1">
            <a:off x="4686489" y="3659069"/>
            <a:ext cx="20676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8"/>
          <p:cNvSpPr txBox="1"/>
          <p:nvPr>
            <p:ph idx="19" type="subTitle"/>
          </p:nvPr>
        </p:nvSpPr>
        <p:spPr>
          <a:xfrm>
            <a:off x="4686489" y="4133525"/>
            <a:ext cx="27423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4" name="Google Shape;64;p8"/>
          <p:cNvSpPr txBox="1"/>
          <p:nvPr>
            <p:ph idx="20" type="subTitle"/>
          </p:nvPr>
        </p:nvSpPr>
        <p:spPr>
          <a:xfrm>
            <a:off x="4686489" y="4358687"/>
            <a:ext cx="20676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sp>
        <p:nvSpPr>
          <p:cNvPr id="65" name="Google Shape;65;p8"/>
          <p:cNvSpPr txBox="1"/>
          <p:nvPr>
            <p:ph idx="21" type="title"/>
          </p:nvPr>
        </p:nvSpPr>
        <p:spPr>
          <a:xfrm>
            <a:off x="360000" y="360000"/>
            <a:ext cx="7333500" cy="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294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 1">
  <p:cSld name="CUSTOM_12_1">
    <p:bg>
      <p:bgPr>
        <a:noFill/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/>
          <p:nvPr>
            <p:ph hasCustomPrompt="1" type="title"/>
          </p:nvPr>
        </p:nvSpPr>
        <p:spPr>
          <a:xfrm flipH="1">
            <a:off x="709352" y="1817538"/>
            <a:ext cx="20496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9"/>
          <p:cNvSpPr txBox="1"/>
          <p:nvPr>
            <p:ph idx="1" type="subTitle"/>
          </p:nvPr>
        </p:nvSpPr>
        <p:spPr>
          <a:xfrm>
            <a:off x="359989" y="2294507"/>
            <a:ext cx="27483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69" name="Google Shape;69;p9"/>
          <p:cNvSpPr txBox="1"/>
          <p:nvPr>
            <p:ph idx="2" type="subTitle"/>
          </p:nvPr>
        </p:nvSpPr>
        <p:spPr>
          <a:xfrm>
            <a:off x="700339" y="2640112"/>
            <a:ext cx="20676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sp>
        <p:nvSpPr>
          <p:cNvPr id="70" name="Google Shape;70;p9"/>
          <p:cNvSpPr txBox="1"/>
          <p:nvPr>
            <p:ph idx="3" type="title"/>
          </p:nvPr>
        </p:nvSpPr>
        <p:spPr>
          <a:xfrm>
            <a:off x="360000" y="360000"/>
            <a:ext cx="7333500" cy="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1" name="Google Shape;71;p9"/>
          <p:cNvSpPr txBox="1"/>
          <p:nvPr>
            <p:ph hasCustomPrompt="1" idx="4" type="title"/>
          </p:nvPr>
        </p:nvSpPr>
        <p:spPr>
          <a:xfrm flipH="1">
            <a:off x="3547202" y="1817538"/>
            <a:ext cx="20496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9"/>
          <p:cNvSpPr txBox="1"/>
          <p:nvPr>
            <p:ph idx="5" type="subTitle"/>
          </p:nvPr>
        </p:nvSpPr>
        <p:spPr>
          <a:xfrm>
            <a:off x="3197839" y="2294507"/>
            <a:ext cx="27483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73" name="Google Shape;73;p9"/>
          <p:cNvSpPr txBox="1"/>
          <p:nvPr>
            <p:ph idx="6" type="subTitle"/>
          </p:nvPr>
        </p:nvSpPr>
        <p:spPr>
          <a:xfrm>
            <a:off x="3538189" y="2640112"/>
            <a:ext cx="20676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sp>
        <p:nvSpPr>
          <p:cNvPr id="74" name="Google Shape;74;p9"/>
          <p:cNvSpPr txBox="1"/>
          <p:nvPr>
            <p:ph hasCustomPrompt="1" idx="7" type="title"/>
          </p:nvPr>
        </p:nvSpPr>
        <p:spPr>
          <a:xfrm flipH="1">
            <a:off x="6385052" y="1817538"/>
            <a:ext cx="20496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600"/>
              <a:buFont typeface="Lato Black"/>
              <a:buNone/>
              <a:defRPr b="0" sz="36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9"/>
          <p:cNvSpPr txBox="1"/>
          <p:nvPr>
            <p:ph idx="8" type="subTitle"/>
          </p:nvPr>
        </p:nvSpPr>
        <p:spPr>
          <a:xfrm>
            <a:off x="6035689" y="2294507"/>
            <a:ext cx="27483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76" name="Google Shape;76;p9"/>
          <p:cNvSpPr txBox="1"/>
          <p:nvPr>
            <p:ph idx="9" type="subTitle"/>
          </p:nvPr>
        </p:nvSpPr>
        <p:spPr>
          <a:xfrm>
            <a:off x="6376039" y="2640112"/>
            <a:ext cx="2067600" cy="3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294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body 1 1">
  <p:cSld name="TITLE_ONLY_1_1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6299" y="-219239"/>
            <a:ext cx="4571998" cy="55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0" name="Google Shape;8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1100" y="359995"/>
            <a:ext cx="284900" cy="34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0"/>
          <p:cNvSpPr txBox="1"/>
          <p:nvPr>
            <p:ph idx="1" type="subTitle"/>
          </p:nvPr>
        </p:nvSpPr>
        <p:spPr>
          <a:xfrm>
            <a:off x="667750" y="1084425"/>
            <a:ext cx="3111600" cy="4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2" name="Google Shape;82;p10"/>
          <p:cNvSpPr txBox="1"/>
          <p:nvPr>
            <p:ph idx="2" type="subTitle"/>
          </p:nvPr>
        </p:nvSpPr>
        <p:spPr>
          <a:xfrm>
            <a:off x="6114900" y="962325"/>
            <a:ext cx="4662600" cy="48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25304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cxnSp>
        <p:nvCxnSpPr>
          <p:cNvPr id="83" name="Google Shape;83;p10"/>
          <p:cNvCxnSpPr/>
          <p:nvPr/>
        </p:nvCxnSpPr>
        <p:spPr>
          <a:xfrm flipH="1" rot="10800000">
            <a:off x="4544100" y="1203675"/>
            <a:ext cx="4591800" cy="27186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" name="Google Shape;84;p10"/>
          <p:cNvSpPr txBox="1"/>
          <p:nvPr>
            <p:ph idx="3" type="subTitle"/>
          </p:nvPr>
        </p:nvSpPr>
        <p:spPr>
          <a:xfrm>
            <a:off x="5168650" y="1283925"/>
            <a:ext cx="3615300" cy="4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9818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5" name="Google Shape;85;p10"/>
          <p:cNvSpPr txBox="1"/>
          <p:nvPr>
            <p:ph idx="4" type="subTitle"/>
          </p:nvPr>
        </p:nvSpPr>
        <p:spPr>
          <a:xfrm>
            <a:off x="4781500" y="3698700"/>
            <a:ext cx="3615300" cy="4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79818B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6" name="Google Shape;86;p10"/>
          <p:cNvSpPr txBox="1"/>
          <p:nvPr>
            <p:ph hasCustomPrompt="1" type="title"/>
          </p:nvPr>
        </p:nvSpPr>
        <p:spPr>
          <a:xfrm flipH="1">
            <a:off x="5168701" y="890700"/>
            <a:ext cx="9462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000"/>
              <a:buFont typeface="Lato Black"/>
              <a:buNone/>
              <a:defRPr sz="30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0"/>
          <p:cNvSpPr txBox="1"/>
          <p:nvPr>
            <p:ph idx="5" type="subTitle"/>
          </p:nvPr>
        </p:nvSpPr>
        <p:spPr>
          <a:xfrm>
            <a:off x="2788000" y="3213300"/>
            <a:ext cx="4662600" cy="48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rgbClr val="25304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8" name="Google Shape;88;p10"/>
          <p:cNvSpPr txBox="1"/>
          <p:nvPr>
            <p:ph hasCustomPrompt="1" idx="6" type="title"/>
          </p:nvPr>
        </p:nvSpPr>
        <p:spPr>
          <a:xfrm flipH="1">
            <a:off x="7450601" y="3141675"/>
            <a:ext cx="946200" cy="5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3000"/>
              <a:buFont typeface="Lato Black"/>
              <a:buNone/>
              <a:defRPr sz="3000">
                <a:solidFill>
                  <a:srgbClr val="DC5C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D0013"/>
              </a:buClr>
              <a:buSzPts val="3600"/>
              <a:buFont typeface="Lato Black"/>
              <a:buNone/>
              <a:defRPr b="0" sz="3600">
                <a:solidFill>
                  <a:srgbClr val="BD001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>
        <p15:guide id="1" pos="5289">
          <p15:clr>
            <a:srgbClr val="FA7B17"/>
          </p15:clr>
        </p15:guide>
        <p15:guide id="2" orient="horz" pos="2330">
          <p15:clr>
            <a:srgbClr val="FA7B17"/>
          </p15:clr>
        </p15:guide>
        <p15:guide id="3" orient="horz" pos="809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Lato Light"/>
              <a:buNone/>
              <a:defRPr sz="3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None/>
              <a:defRPr b="1" sz="2800">
                <a:solidFill>
                  <a:srgbClr val="25304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None/>
              <a:defRPr b="1" sz="2800">
                <a:solidFill>
                  <a:srgbClr val="25304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None/>
              <a:defRPr b="1" sz="2800">
                <a:solidFill>
                  <a:srgbClr val="25304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None/>
              <a:defRPr b="1" sz="2800">
                <a:solidFill>
                  <a:srgbClr val="25304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None/>
              <a:defRPr b="1" sz="2800">
                <a:solidFill>
                  <a:srgbClr val="25304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None/>
              <a:defRPr b="1" sz="2800">
                <a:solidFill>
                  <a:srgbClr val="25304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None/>
              <a:defRPr b="1" sz="2800">
                <a:solidFill>
                  <a:srgbClr val="25304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None/>
              <a:defRPr b="1" sz="2800">
                <a:solidFill>
                  <a:srgbClr val="253045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60000" y="1094425"/>
            <a:ext cx="8424000" cy="3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1200"/>
              <a:buFont typeface="Lato"/>
              <a:buChar char="●"/>
              <a:defRPr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C5C53"/>
              </a:buClr>
              <a:buSzPts val="1200"/>
              <a:buFont typeface="Lato"/>
              <a:buChar char="○"/>
              <a:defRPr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C5C53"/>
              </a:buClr>
              <a:buSzPts val="1200"/>
              <a:buFont typeface="Lato"/>
              <a:buChar char="■"/>
              <a:defRPr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C5C53"/>
              </a:buClr>
              <a:buSzPts val="1200"/>
              <a:buFont typeface="Lato"/>
              <a:buChar char="●"/>
              <a:defRPr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C5C53"/>
              </a:buClr>
              <a:buSzPts val="1200"/>
              <a:buFont typeface="Lato"/>
              <a:buChar char="○"/>
              <a:defRPr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Lato"/>
              <a:buChar char="■"/>
              <a:defRPr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Lato"/>
              <a:buChar char="●"/>
              <a:defRPr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Lato"/>
              <a:buChar char="○"/>
              <a:defRPr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62626"/>
              </a:buClr>
              <a:buSzPts val="1200"/>
              <a:buFont typeface="Lato"/>
              <a:buChar char="■"/>
              <a:defRPr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5618825" y="1896800"/>
            <a:ext cx="1422600" cy="12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27">
          <p15:clr>
            <a:srgbClr val="EA4335"/>
          </p15:clr>
        </p15:guide>
        <p15:guide id="2" pos="227">
          <p15:clr>
            <a:srgbClr val="EA4335"/>
          </p15:clr>
        </p15:guide>
        <p15:guide id="3" pos="553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Lato Light"/>
              <a:buNone/>
              <a:defRPr b="0" i="0" sz="3200" u="none" cap="none" strike="noStrike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53045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53045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5304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5304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5304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5304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5304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045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5304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30"/>
          <p:cNvSpPr txBox="1"/>
          <p:nvPr>
            <p:ph idx="1" type="body"/>
          </p:nvPr>
        </p:nvSpPr>
        <p:spPr>
          <a:xfrm>
            <a:off x="360000" y="1094425"/>
            <a:ext cx="8424000" cy="3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1200"/>
              <a:buFont typeface="Lato"/>
              <a:buChar char="●"/>
              <a:defRPr b="0" i="0" sz="1200" u="none" cap="none" strike="noStrik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C5C53"/>
              </a:buClr>
              <a:buSzPts val="1200"/>
              <a:buFont typeface="Lato"/>
              <a:buChar char="○"/>
              <a:defRPr b="0" i="0" sz="1200" u="none" cap="none" strike="noStrik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C5C53"/>
              </a:buClr>
              <a:buSzPts val="1200"/>
              <a:buFont typeface="Lato"/>
              <a:buChar char="■"/>
              <a:defRPr b="0" i="0" sz="1200" u="none" cap="none" strike="noStrik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C5C53"/>
              </a:buClr>
              <a:buSzPts val="1200"/>
              <a:buFont typeface="Lato"/>
              <a:buChar char="●"/>
              <a:defRPr b="0" i="0" sz="1200" u="none" cap="none" strike="noStrik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DC5C53"/>
              </a:buClr>
              <a:buSzPts val="1200"/>
              <a:buFont typeface="Lato"/>
              <a:buChar char="○"/>
              <a:defRPr b="0" i="0" sz="1200" u="none" cap="none" strike="noStrik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Lato"/>
              <a:buChar char="■"/>
              <a:defRPr b="0" i="0" sz="1200" u="none" cap="none" strike="noStrik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Lato"/>
              <a:buChar char="●"/>
              <a:defRPr b="0" i="0" sz="1200" u="none" cap="none" strike="noStrik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Lato"/>
              <a:buChar char="○"/>
              <a:defRPr b="0" i="0" sz="1200" u="none" cap="none" strike="noStrik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62626"/>
              </a:buClr>
              <a:buSzPts val="1200"/>
              <a:buFont typeface="Lato"/>
              <a:buChar char="■"/>
              <a:defRPr b="0" i="0" sz="1200" u="none" cap="none" strike="noStrik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6" name="Google Shape;176;p30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7" name="Google Shape;177;p30"/>
          <p:cNvSpPr txBox="1"/>
          <p:nvPr/>
        </p:nvSpPr>
        <p:spPr>
          <a:xfrm>
            <a:off x="5618825" y="1896800"/>
            <a:ext cx="1422600" cy="12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27">
          <p15:clr>
            <a:srgbClr val="EA4335"/>
          </p15:clr>
        </p15:guide>
        <p15:guide id="2" pos="227">
          <p15:clr>
            <a:srgbClr val="EA4335"/>
          </p15:clr>
        </p15:guide>
        <p15:guide id="3" pos="553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jpg"/><Relationship Id="rId4" Type="http://schemas.openxmlformats.org/officeDocument/2006/relationships/image" Target="../media/image3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Relationship Id="rId5" Type="http://schemas.openxmlformats.org/officeDocument/2006/relationships/image" Target="../media/image31.png"/><Relationship Id="rId6" Type="http://schemas.openxmlformats.org/officeDocument/2006/relationships/image" Target="../media/image34.png"/><Relationship Id="rId7" Type="http://schemas.openxmlformats.org/officeDocument/2006/relationships/image" Target="../media/image37.png"/><Relationship Id="rId8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hyperlink" Target="https://universities.bridge-u.com/recruit-report/" TargetMode="External"/><Relationship Id="rId6" Type="http://schemas.openxmlformats.org/officeDocument/2006/relationships/hyperlink" Target="https://www.linkedin.com/company/bridgeu-for-universities/" TargetMode="External"/><Relationship Id="rId7" Type="http://schemas.openxmlformats.org/officeDocument/2006/relationships/hyperlink" Target="https://twitter.com/Bridgeu_Uni" TargetMode="External"/><Relationship Id="rId8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3.png"/><Relationship Id="rId5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Relationship Id="rId4" Type="http://schemas.openxmlformats.org/officeDocument/2006/relationships/image" Target="../media/image21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25.png"/><Relationship Id="rId5" Type="http://schemas.openxmlformats.org/officeDocument/2006/relationships/image" Target="../media/image20.png"/><Relationship Id="rId6" Type="http://schemas.openxmlformats.org/officeDocument/2006/relationships/image" Target="../media/image27.png"/><Relationship Id="rId7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35.png"/><Relationship Id="rId5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1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4" name="Google Shape;354;p61"/>
          <p:cNvSpPr txBox="1"/>
          <p:nvPr>
            <p:ph type="title"/>
          </p:nvPr>
        </p:nvSpPr>
        <p:spPr>
          <a:xfrm>
            <a:off x="3574851" y="1829700"/>
            <a:ext cx="52089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Why Admissions Teams Need an International School Strategy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0"/>
          <p:cNvSpPr txBox="1"/>
          <p:nvPr>
            <p:ph type="title"/>
          </p:nvPr>
        </p:nvSpPr>
        <p:spPr>
          <a:xfrm>
            <a:off x="310375" y="19161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Poll 2*</a:t>
            </a:r>
            <a:endParaRPr i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0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3" name="Google Shape;453;p70"/>
          <p:cNvSpPr txBox="1"/>
          <p:nvPr/>
        </p:nvSpPr>
        <p:spPr>
          <a:xfrm>
            <a:off x="-82150" y="4599125"/>
            <a:ext cx="3827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17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*responses anonymous (even to us!)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71"/>
          <p:cNvPicPr preferRelativeResize="0"/>
          <p:nvPr/>
        </p:nvPicPr>
        <p:blipFill rotWithShape="1">
          <a:blip r:embed="rId3">
            <a:alphaModFix/>
          </a:blip>
          <a:srcRect b="30494" l="0" r="44046" t="10154"/>
          <a:stretch/>
        </p:blipFill>
        <p:spPr>
          <a:xfrm>
            <a:off x="-73375" y="1568575"/>
            <a:ext cx="3876749" cy="2006351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71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Adapting to changing student communications preferences</a:t>
            </a:r>
            <a:endParaRPr sz="2500"/>
          </a:p>
        </p:txBody>
      </p:sp>
      <p:sp>
        <p:nvSpPr>
          <p:cNvPr id="460" name="Google Shape;460;p71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61" name="Google Shape;461;p71"/>
          <p:cNvPicPr preferRelativeResize="0"/>
          <p:nvPr/>
        </p:nvPicPr>
        <p:blipFill rotWithShape="1">
          <a:blip r:embed="rId4">
            <a:alphaModFix/>
          </a:blip>
          <a:srcRect b="6172" l="7320" r="23808" t="10417"/>
          <a:stretch/>
        </p:blipFill>
        <p:spPr>
          <a:xfrm>
            <a:off x="4740275" y="1660675"/>
            <a:ext cx="3681350" cy="250780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71"/>
          <p:cNvSpPr txBox="1"/>
          <p:nvPr/>
        </p:nvSpPr>
        <p:spPr>
          <a:xfrm>
            <a:off x="838250" y="1160150"/>
            <a:ext cx="2885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latin typeface="Lato"/>
                <a:ea typeface="Lato"/>
                <a:cs typeface="Lato"/>
                <a:sym typeface="Lato"/>
              </a:rPr>
              <a:t>Social is crucial (but fragmented) </a:t>
            </a:r>
            <a:endParaRPr b="1"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3" name="Google Shape;463;p71"/>
          <p:cNvSpPr txBox="1"/>
          <p:nvPr/>
        </p:nvSpPr>
        <p:spPr>
          <a:xfrm>
            <a:off x="4972375" y="1160150"/>
            <a:ext cx="288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latin typeface="Lato"/>
                <a:ea typeface="Lato"/>
                <a:cs typeface="Lato"/>
                <a:sym typeface="Lato"/>
              </a:rPr>
              <a:t>And email may be too crucial (and not fragmented enough) </a:t>
            </a:r>
            <a:endParaRPr b="1" sz="9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64" name="Google Shape;464;p71"/>
          <p:cNvCxnSpPr/>
          <p:nvPr/>
        </p:nvCxnSpPr>
        <p:spPr>
          <a:xfrm flipH="1">
            <a:off x="4231213" y="1242525"/>
            <a:ext cx="1200" cy="3344100"/>
          </a:xfrm>
          <a:prstGeom prst="straightConnector1">
            <a:avLst/>
          </a:prstGeom>
          <a:noFill/>
          <a:ln cap="flat" cmpd="sng" w="12700">
            <a:solidFill>
              <a:srgbClr val="3A445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600" y="1545726"/>
            <a:ext cx="3836875" cy="3087699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72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How to get started with your international schools strategy </a:t>
            </a:r>
            <a:endParaRPr sz="2500"/>
          </a:p>
        </p:txBody>
      </p:sp>
      <p:sp>
        <p:nvSpPr>
          <p:cNvPr id="471" name="Google Shape;471;p72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2" name="Google Shape;472;p72"/>
          <p:cNvSpPr txBox="1"/>
          <p:nvPr>
            <p:ph idx="4294967295" type="body"/>
          </p:nvPr>
        </p:nvSpPr>
        <p:spPr>
          <a:xfrm>
            <a:off x="4555150" y="11459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/>
              <a:t>Step-by-step</a:t>
            </a:r>
            <a:endParaRPr b="1"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1400"/>
              <a:buChar char="❏"/>
            </a:pPr>
            <a:r>
              <a:rPr lang="en-GB" sz="1400">
                <a:solidFill>
                  <a:schemeClr val="dk1"/>
                </a:solidFill>
              </a:rPr>
              <a:t>Step one: Review your budget and resources</a:t>
            </a:r>
            <a:br>
              <a:rPr lang="en-GB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1400"/>
              <a:buChar char="❏"/>
            </a:pPr>
            <a:r>
              <a:rPr lang="en-GB" sz="1400">
                <a:solidFill>
                  <a:schemeClr val="dk1"/>
                </a:solidFill>
              </a:rPr>
              <a:t>Step two: Conduct an analysis of your relevant recruitment markets</a:t>
            </a:r>
            <a:br>
              <a:rPr lang="en-GB" sz="1400">
                <a:solidFill>
                  <a:schemeClr val="dk1"/>
                </a:solidFill>
              </a:rPr>
            </a:br>
            <a:endParaRPr i="1"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1400"/>
              <a:buChar char="❏"/>
            </a:pPr>
            <a:r>
              <a:rPr lang="en-GB" sz="1400">
                <a:solidFill>
                  <a:schemeClr val="dk1"/>
                </a:solidFill>
              </a:rPr>
              <a:t>Step three: Research your target schools and school groups</a:t>
            </a:r>
            <a:br>
              <a:rPr lang="en-GB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1400"/>
              <a:buChar char="❏"/>
            </a:pPr>
            <a:r>
              <a:rPr lang="en-GB" sz="1400">
                <a:solidFill>
                  <a:schemeClr val="dk1"/>
                </a:solidFill>
              </a:rPr>
              <a:t>Step four:  Start your outreach</a:t>
            </a: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3"/>
          <p:cNvSpPr txBox="1"/>
          <p:nvPr>
            <p:ph type="title"/>
          </p:nvPr>
        </p:nvSpPr>
        <p:spPr>
          <a:xfrm>
            <a:off x="360000" y="360000"/>
            <a:ext cx="8493900" cy="6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Adopt a scalable strategy with BridgeU for Universities </a:t>
            </a:r>
            <a:endParaRPr sz="2500"/>
          </a:p>
        </p:txBody>
      </p:sp>
      <p:sp>
        <p:nvSpPr>
          <p:cNvPr id="478" name="Google Shape;478;p73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9" name="Google Shape;479;p73"/>
          <p:cNvSpPr txBox="1"/>
          <p:nvPr/>
        </p:nvSpPr>
        <p:spPr>
          <a:xfrm>
            <a:off x="2781151" y="2100853"/>
            <a:ext cx="12549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Offers</a:t>
            </a:r>
            <a:endParaRPr b="1" sz="120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89898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0" name="Google Shape;48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819" y="2232586"/>
            <a:ext cx="127419" cy="12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4509" y="1829475"/>
            <a:ext cx="303866" cy="26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73"/>
          <p:cNvPicPr preferRelativeResize="0"/>
          <p:nvPr/>
        </p:nvPicPr>
        <p:blipFill rotWithShape="1">
          <a:blip r:embed="rId5">
            <a:alphaModFix/>
          </a:blip>
          <a:srcRect b="189" l="10450" r="-10450" t="199"/>
          <a:stretch/>
        </p:blipFill>
        <p:spPr>
          <a:xfrm>
            <a:off x="855045" y="1829476"/>
            <a:ext cx="303866" cy="265346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73"/>
          <p:cNvSpPr/>
          <p:nvPr/>
        </p:nvSpPr>
        <p:spPr>
          <a:xfrm>
            <a:off x="333575" y="2532832"/>
            <a:ext cx="4945200" cy="1093200"/>
          </a:xfrm>
          <a:prstGeom prst="roundRect">
            <a:avLst>
              <a:gd fmla="val 3979" name="adj"/>
            </a:avLst>
          </a:prstGeom>
          <a:noFill/>
          <a:ln cap="flat" cmpd="sng" w="152400">
            <a:solidFill>
              <a:srgbClr val="263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73"/>
          <p:cNvSpPr/>
          <p:nvPr/>
        </p:nvSpPr>
        <p:spPr>
          <a:xfrm>
            <a:off x="2806210" y="2532776"/>
            <a:ext cx="2472900" cy="1093200"/>
          </a:xfrm>
          <a:prstGeom prst="roundRect">
            <a:avLst>
              <a:gd fmla="val 3979" name="adj"/>
            </a:avLst>
          </a:prstGeom>
          <a:solidFill>
            <a:srgbClr val="CC3E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73"/>
          <p:cNvSpPr/>
          <p:nvPr/>
        </p:nvSpPr>
        <p:spPr>
          <a:xfrm>
            <a:off x="333575" y="2532776"/>
            <a:ext cx="2472900" cy="1093200"/>
          </a:xfrm>
          <a:prstGeom prst="roundRect">
            <a:avLst>
              <a:gd fmla="val 3979" name="adj"/>
            </a:avLst>
          </a:prstGeom>
          <a:solidFill>
            <a:srgbClr val="D86E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73"/>
          <p:cNvSpPr/>
          <p:nvPr/>
        </p:nvSpPr>
        <p:spPr>
          <a:xfrm>
            <a:off x="1569918" y="2532776"/>
            <a:ext cx="1254900" cy="1093200"/>
          </a:xfrm>
          <a:prstGeom prst="rect">
            <a:avLst/>
          </a:prstGeom>
          <a:solidFill>
            <a:srgbClr val="D45E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73"/>
          <p:cNvSpPr/>
          <p:nvPr/>
        </p:nvSpPr>
        <p:spPr>
          <a:xfrm>
            <a:off x="2811825" y="2532693"/>
            <a:ext cx="1236300" cy="1062900"/>
          </a:xfrm>
          <a:prstGeom prst="rect">
            <a:avLst/>
          </a:prstGeom>
          <a:solidFill>
            <a:srgbClr val="CE46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73"/>
          <p:cNvSpPr txBox="1"/>
          <p:nvPr/>
        </p:nvSpPr>
        <p:spPr>
          <a:xfrm>
            <a:off x="5339508" y="3045753"/>
            <a:ext cx="470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9" name="Google Shape;489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8486" y="2981592"/>
            <a:ext cx="202846" cy="16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27032" y="2944202"/>
            <a:ext cx="202846" cy="16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1121" y="2944202"/>
            <a:ext cx="202846" cy="16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3252712" y="1835256"/>
            <a:ext cx="290649" cy="25378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73"/>
          <p:cNvSpPr txBox="1"/>
          <p:nvPr/>
        </p:nvSpPr>
        <p:spPr>
          <a:xfrm>
            <a:off x="701851" y="2828689"/>
            <a:ext cx="990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406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494" name="Google Shape;494;p73"/>
          <p:cNvSpPr txBox="1"/>
          <p:nvPr/>
        </p:nvSpPr>
        <p:spPr>
          <a:xfrm>
            <a:off x="1944500" y="2828689"/>
            <a:ext cx="782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113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495" name="Google Shape;495;p73"/>
          <p:cNvSpPr txBox="1"/>
          <p:nvPr/>
        </p:nvSpPr>
        <p:spPr>
          <a:xfrm>
            <a:off x="3254470" y="2828689"/>
            <a:ext cx="52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83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496" name="Google Shape;496;p73"/>
          <p:cNvSpPr txBox="1"/>
          <p:nvPr/>
        </p:nvSpPr>
        <p:spPr>
          <a:xfrm>
            <a:off x="4497099" y="2828689"/>
            <a:ext cx="547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21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497" name="Google Shape;497;p73"/>
          <p:cNvSpPr txBox="1"/>
          <p:nvPr/>
        </p:nvSpPr>
        <p:spPr>
          <a:xfrm>
            <a:off x="4076551" y="2100853"/>
            <a:ext cx="12549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Enrollees</a:t>
            </a:r>
            <a:endParaRPr b="1" sz="120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89898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8" name="Google Shape;498;p73"/>
          <p:cNvSpPr txBox="1"/>
          <p:nvPr/>
        </p:nvSpPr>
        <p:spPr>
          <a:xfrm>
            <a:off x="1671325" y="2100850"/>
            <a:ext cx="11097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Applications</a:t>
            </a:r>
            <a:endParaRPr b="1" sz="120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89898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9" name="Google Shape;49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1019" y="2232586"/>
            <a:ext cx="127419" cy="127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419" y="2232586"/>
            <a:ext cx="127419" cy="127419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73"/>
          <p:cNvSpPr txBox="1"/>
          <p:nvPr/>
        </p:nvSpPr>
        <p:spPr>
          <a:xfrm>
            <a:off x="452125" y="2100850"/>
            <a:ext cx="11097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Shortlist</a:t>
            </a:r>
            <a:endParaRPr b="1" sz="120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89898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2" name="Google Shape;502;p73"/>
          <p:cNvPicPr preferRelativeResize="0"/>
          <p:nvPr/>
        </p:nvPicPr>
        <p:blipFill rotWithShape="1">
          <a:blip r:embed="rId8">
            <a:alphaModFix/>
          </a:blip>
          <a:srcRect b="189" l="0" r="0" t="199"/>
          <a:stretch/>
        </p:blipFill>
        <p:spPr>
          <a:xfrm>
            <a:off x="4558679" y="1816841"/>
            <a:ext cx="290650" cy="29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3"/>
          <p:cNvPicPr preferRelativeResize="0"/>
          <p:nvPr/>
        </p:nvPicPr>
        <p:blipFill rotWithShape="1">
          <a:blip r:embed="rId9">
            <a:alphaModFix/>
          </a:blip>
          <a:srcRect b="0" l="4254" r="4254" t="0"/>
          <a:stretch/>
        </p:blipFill>
        <p:spPr>
          <a:xfrm>
            <a:off x="5763125" y="1635050"/>
            <a:ext cx="4601425" cy="285410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47625">
              <a:srgbClr val="000000">
                <a:alpha val="50000"/>
              </a:srgbClr>
            </a:outerShdw>
          </a:effectLst>
        </p:spPr>
      </p:pic>
      <p:sp>
        <p:nvSpPr>
          <p:cNvPr id="504" name="Google Shape;504;p73"/>
          <p:cNvSpPr txBox="1"/>
          <p:nvPr/>
        </p:nvSpPr>
        <p:spPr>
          <a:xfrm>
            <a:off x="397650" y="814500"/>
            <a:ext cx="802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End-to-end support to identify, engage, and admit best-fit, qualified international school candidates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5" name="Google Shape;505;p73"/>
          <p:cNvSpPr txBox="1"/>
          <p:nvPr/>
        </p:nvSpPr>
        <p:spPr>
          <a:xfrm>
            <a:off x="333575" y="3722650"/>
            <a:ext cx="3861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latin typeface="Lato"/>
                <a:ea typeface="Lato"/>
                <a:cs typeface="Lato"/>
                <a:sym typeface="Lato"/>
              </a:rPr>
              <a:t>*Average results from QS Top 50 BridgeU universities </a:t>
            </a:r>
            <a:endParaRPr i="1"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4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  <p:sp>
        <p:nvSpPr>
          <p:cNvPr id="511" name="Google Shape;511;p74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12" name="Google Shape;51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612" y="2714200"/>
            <a:ext cx="638349" cy="33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204" y="3417749"/>
            <a:ext cx="541737" cy="393598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74"/>
          <p:cNvSpPr txBox="1"/>
          <p:nvPr>
            <p:ph idx="2" type="body"/>
          </p:nvPr>
        </p:nvSpPr>
        <p:spPr>
          <a:xfrm>
            <a:off x="678100" y="1348763"/>
            <a:ext cx="6309900" cy="30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Continue the conversation: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	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		</a:t>
            </a:r>
            <a:r>
              <a:rPr b="1" lang="en-GB" u="sng">
                <a:solidFill>
                  <a:schemeClr val="hlink"/>
                </a:solidFill>
                <a:hlinkClick r:id="rId5"/>
              </a:rPr>
              <a:t>BridgeU</a:t>
            </a:r>
            <a:r>
              <a:rPr b="1" lang="en-GB"/>
              <a:t> </a:t>
            </a:r>
            <a:br>
              <a:rPr b="1" lang="en-GB"/>
            </a:b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		</a:t>
            </a:r>
            <a:r>
              <a:rPr b="1" lang="en-GB" u="sng">
                <a:solidFill>
                  <a:schemeClr val="hlink"/>
                </a:solidFill>
                <a:hlinkClick r:id="rId6"/>
              </a:rPr>
              <a:t>LinkedIn</a:t>
            </a:r>
            <a:br>
              <a:rPr b="1" lang="en-GB"/>
            </a:b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		</a:t>
            </a:r>
            <a:r>
              <a:rPr b="1" lang="en-GB" u="sng">
                <a:solidFill>
                  <a:schemeClr val="hlink"/>
                </a:solidFill>
                <a:hlinkClick r:id="rId7"/>
              </a:rPr>
              <a:t>Twitter</a:t>
            </a:r>
            <a:endParaRPr b="1"/>
          </a:p>
        </p:txBody>
      </p:sp>
      <p:pic>
        <p:nvPicPr>
          <p:cNvPr id="515" name="Google Shape;515;p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5200" y="1931450"/>
            <a:ext cx="335125" cy="33512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74"/>
          <p:cNvSpPr txBox="1"/>
          <p:nvPr>
            <p:ph idx="4294967295" type="body"/>
          </p:nvPr>
        </p:nvSpPr>
        <p:spPr>
          <a:xfrm>
            <a:off x="46800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/>
              <a:t>Follow-up options 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D96A61"/>
              </a:buClr>
              <a:buSzPts val="1400"/>
              <a:buChar char="❏"/>
            </a:pPr>
            <a:r>
              <a:rPr lang="en-GB" sz="1400">
                <a:solidFill>
                  <a:schemeClr val="dk1"/>
                </a:solidFill>
              </a:rPr>
              <a:t>I’d like to receive a digital copy of today’s presentation </a:t>
            </a:r>
            <a:br>
              <a:rPr lang="en-GB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D96A61"/>
              </a:buClr>
              <a:buSzPts val="1400"/>
              <a:buChar char="❏"/>
            </a:pPr>
            <a:r>
              <a:rPr lang="en-GB" sz="1400">
                <a:solidFill>
                  <a:schemeClr val="dk1"/>
                </a:solidFill>
              </a:rPr>
              <a:t>I’d like to receive a digital copy of BridgeU’s  </a:t>
            </a:r>
            <a:r>
              <a:rPr i="1" lang="en-GB" sz="1400">
                <a:solidFill>
                  <a:schemeClr val="dk1"/>
                </a:solidFill>
              </a:rPr>
              <a:t>The Essential International Schools Strategy Guide </a:t>
            </a:r>
            <a:r>
              <a:rPr lang="en-GB" sz="1400">
                <a:solidFill>
                  <a:schemeClr val="dk1"/>
                </a:solidFill>
              </a:rPr>
              <a:t> </a:t>
            </a:r>
            <a:br>
              <a:rPr i="1" lang="en-GB" sz="1400">
                <a:solidFill>
                  <a:schemeClr val="dk1"/>
                </a:solidFill>
              </a:rPr>
            </a:br>
            <a:endParaRPr i="1"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D96A61"/>
              </a:buClr>
              <a:buSzPts val="1400"/>
              <a:buChar char="❏"/>
            </a:pPr>
            <a:r>
              <a:rPr lang="en-GB" sz="1400">
                <a:solidFill>
                  <a:schemeClr val="dk1"/>
                </a:solidFill>
              </a:rPr>
              <a:t>I’d like to schedule a consultation with a BridgeU expert</a:t>
            </a:r>
            <a:br>
              <a:rPr lang="en-GB" sz="1400">
                <a:solidFill>
                  <a:schemeClr val="dk1"/>
                </a:solidFill>
              </a:rPr>
            </a:b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D96A61"/>
              </a:buClr>
              <a:buSzPts val="1400"/>
              <a:buChar char="❏"/>
            </a:pPr>
            <a:r>
              <a:rPr lang="en-GB" sz="1400">
                <a:solidFill>
                  <a:schemeClr val="dk1"/>
                </a:solidFill>
              </a:rPr>
              <a:t>Other, please contact me </a:t>
            </a:r>
            <a:endParaRPr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5"/>
          <p:cNvSpPr txBox="1"/>
          <p:nvPr>
            <p:ph type="title"/>
          </p:nvPr>
        </p:nvSpPr>
        <p:spPr>
          <a:xfrm>
            <a:off x="310375" y="19161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Poll 3: 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Follow-up </a:t>
            </a:r>
            <a:endParaRPr i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75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3" name="Google Shape;523;p75"/>
          <p:cNvSpPr txBox="1"/>
          <p:nvPr/>
        </p:nvSpPr>
        <p:spPr>
          <a:xfrm>
            <a:off x="-82150" y="4599125"/>
            <a:ext cx="382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6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2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0" name="Google Shape;360;p62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 introduction to today’s webinar </a:t>
            </a:r>
            <a:endParaRPr/>
          </a:p>
        </p:txBody>
      </p:sp>
      <p:sp>
        <p:nvSpPr>
          <p:cNvPr id="361" name="Google Shape;361;p62"/>
          <p:cNvSpPr txBox="1"/>
          <p:nvPr>
            <p:ph idx="1" type="subTitle"/>
          </p:nvPr>
        </p:nvSpPr>
        <p:spPr>
          <a:xfrm>
            <a:off x="360000" y="932700"/>
            <a:ext cx="8424000" cy="4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Participation and discussion options </a:t>
            </a:r>
            <a:endParaRPr/>
          </a:p>
        </p:txBody>
      </p:sp>
      <p:sp>
        <p:nvSpPr>
          <p:cNvPr id="362" name="Google Shape;362;p62"/>
          <p:cNvSpPr txBox="1"/>
          <p:nvPr>
            <p:ph idx="2" type="body"/>
          </p:nvPr>
        </p:nvSpPr>
        <p:spPr>
          <a:xfrm>
            <a:off x="360000" y="1418100"/>
            <a:ext cx="4767900" cy="32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Please use the Q&amp;A feature if you have any questions, group shares, or comments for the group</a:t>
            </a:r>
            <a:br>
              <a:rPr lang="en-GB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Today’s session will be recorded and the slides will be made available in follow-up</a:t>
            </a:r>
            <a:br>
              <a:rPr lang="en-GB"/>
            </a:b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Zoom controls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4150" y="3666350"/>
            <a:ext cx="4282952" cy="4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0373" y="1259700"/>
            <a:ext cx="3875799" cy="387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Today’s agenda</a:t>
            </a:r>
            <a:endParaRPr/>
          </a:p>
        </p:txBody>
      </p:sp>
      <p:sp>
        <p:nvSpPr>
          <p:cNvPr id="370" name="Google Shape;370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1" name="Google Shape;371;p63"/>
          <p:cNvSpPr txBox="1"/>
          <p:nvPr>
            <p:ph idx="1" type="body"/>
          </p:nvPr>
        </p:nvSpPr>
        <p:spPr>
          <a:xfrm>
            <a:off x="2765675" y="1334150"/>
            <a:ext cx="5970600" cy="32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n-GB" sz="1400"/>
              <a:t>CALIBRATE | </a:t>
            </a:r>
            <a:r>
              <a:rPr lang="en-GB" sz="1400"/>
              <a:t>Understanding the transformation in the international schools landscape and what it means for universities</a:t>
            </a:r>
            <a:br>
              <a:rPr lang="en-GB" sz="1400"/>
            </a:br>
            <a:endParaRPr sz="14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n-GB" sz="1400"/>
              <a:t>LEARN | </a:t>
            </a:r>
            <a:r>
              <a:rPr lang="en-GB" sz="1400"/>
              <a:t>Current perspectives on the US admissions process from international schools</a:t>
            </a:r>
            <a:br>
              <a:rPr lang="en-GB" sz="1400"/>
            </a:br>
            <a:endParaRPr sz="14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n-GB" sz="1400"/>
              <a:t>ASK | </a:t>
            </a:r>
            <a:r>
              <a:rPr lang="en-GB" sz="1400"/>
              <a:t>What does best practice look like in an innovative US enrollment shop?</a:t>
            </a:r>
            <a:br>
              <a:rPr lang="en-GB" sz="1400"/>
            </a:br>
            <a:endParaRPr sz="14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b="1" lang="en-GB" sz="1400"/>
              <a:t>OPERATIONALIZE | </a:t>
            </a:r>
            <a:r>
              <a:rPr lang="en-GB" sz="1400"/>
              <a:t>How to apply this expertise for a powerful ‘22 cycle</a:t>
            </a:r>
            <a:endParaRPr sz="1400"/>
          </a:p>
        </p:txBody>
      </p:sp>
      <p:pic>
        <p:nvPicPr>
          <p:cNvPr id="372" name="Google Shape;37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125" y="2682425"/>
            <a:ext cx="2674274" cy="26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4"/>
          <p:cNvSpPr txBox="1"/>
          <p:nvPr>
            <p:ph type="title"/>
          </p:nvPr>
        </p:nvSpPr>
        <p:spPr>
          <a:xfrm>
            <a:off x="310375" y="19161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Poll 1*</a:t>
            </a:r>
            <a:endParaRPr i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64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9" name="Google Shape;379;p64"/>
          <p:cNvSpPr txBox="1"/>
          <p:nvPr/>
        </p:nvSpPr>
        <p:spPr>
          <a:xfrm>
            <a:off x="-82150" y="4599125"/>
            <a:ext cx="3827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17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*responses anonymous (even to us!)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5"/>
          <p:cNvSpPr txBox="1"/>
          <p:nvPr>
            <p:ph type="title"/>
          </p:nvPr>
        </p:nvSpPr>
        <p:spPr>
          <a:xfrm>
            <a:off x="360000" y="360000"/>
            <a:ext cx="856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BridgeU is the leading expert in international schools guidance </a:t>
            </a:r>
            <a:endParaRPr sz="2500"/>
          </a:p>
        </p:txBody>
      </p:sp>
      <p:sp>
        <p:nvSpPr>
          <p:cNvPr id="385" name="Google Shape;385;p65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86" name="Google Shape;38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200" y="1085100"/>
            <a:ext cx="5331677" cy="308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5"/>
          <p:cNvPicPr preferRelativeResize="0"/>
          <p:nvPr/>
        </p:nvPicPr>
        <p:blipFill rotWithShape="1">
          <a:blip r:embed="rId4">
            <a:alphaModFix/>
          </a:blip>
          <a:srcRect b="0" l="0" r="0" t="15987"/>
          <a:stretch/>
        </p:blipFill>
        <p:spPr>
          <a:xfrm>
            <a:off x="527300" y="1640949"/>
            <a:ext cx="3809649" cy="186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000" y="3304100"/>
            <a:ext cx="2190050" cy="14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65"/>
          <p:cNvSpPr txBox="1"/>
          <p:nvPr/>
        </p:nvSpPr>
        <p:spPr>
          <a:xfrm>
            <a:off x="636175" y="1165450"/>
            <a:ext cx="3605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latin typeface="Lato"/>
                <a:ea typeface="Lato"/>
                <a:cs typeface="Lato"/>
                <a:sym typeface="Lato"/>
              </a:rPr>
              <a:t>Technology-enabled careers and university guidance provision</a:t>
            </a:r>
            <a:endParaRPr b="1"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0" name="Google Shape;390;p65"/>
          <p:cNvSpPr txBox="1"/>
          <p:nvPr/>
        </p:nvSpPr>
        <p:spPr>
          <a:xfrm>
            <a:off x="5010525" y="1165450"/>
            <a:ext cx="272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latin typeface="Lato"/>
                <a:ea typeface="Lato"/>
                <a:cs typeface="Lato"/>
                <a:sym typeface="Lato"/>
              </a:rPr>
              <a:t>Engaging international schools counselors and students in 120+ countries</a:t>
            </a:r>
            <a:endParaRPr b="1" sz="9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6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6" name="Google Shape;396;p66"/>
          <p:cNvPicPr preferRelativeResize="0"/>
          <p:nvPr/>
        </p:nvPicPr>
        <p:blipFill rotWithShape="1">
          <a:blip r:embed="rId3">
            <a:alphaModFix/>
          </a:blip>
          <a:srcRect b="43292" l="0" r="13741" t="21726"/>
          <a:stretch/>
        </p:blipFill>
        <p:spPr>
          <a:xfrm>
            <a:off x="308575" y="1493237"/>
            <a:ext cx="4890826" cy="108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6"/>
          <p:cNvPicPr preferRelativeResize="0"/>
          <p:nvPr/>
        </p:nvPicPr>
        <p:blipFill rotWithShape="1">
          <a:blip r:embed="rId3">
            <a:alphaModFix/>
          </a:blip>
          <a:srcRect b="26952" l="0" r="13741" t="56398"/>
          <a:stretch/>
        </p:blipFill>
        <p:spPr>
          <a:xfrm>
            <a:off x="4389050" y="1648595"/>
            <a:ext cx="4967674" cy="52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7975" y="3089066"/>
            <a:ext cx="3114249" cy="1629834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6"/>
          <p:cNvSpPr txBox="1"/>
          <p:nvPr/>
        </p:nvSpPr>
        <p:spPr>
          <a:xfrm>
            <a:off x="1187525" y="1167225"/>
            <a:ext cx="280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Lato"/>
                <a:ea typeface="Lato"/>
                <a:cs typeface="Lato"/>
                <a:sym typeface="Lato"/>
              </a:rPr>
              <a:t>Growing number of students and schools...</a:t>
            </a:r>
            <a:endParaRPr b="1"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0" name="Google Shape;400;p66"/>
          <p:cNvSpPr txBox="1"/>
          <p:nvPr>
            <p:ph type="title"/>
          </p:nvPr>
        </p:nvSpPr>
        <p:spPr>
          <a:xfrm>
            <a:off x="360000" y="436200"/>
            <a:ext cx="849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International secondary education is more dynamic than ever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/>
          </a:p>
        </p:txBody>
      </p:sp>
      <p:grpSp>
        <p:nvGrpSpPr>
          <p:cNvPr id="401" name="Google Shape;401;p66"/>
          <p:cNvGrpSpPr/>
          <p:nvPr/>
        </p:nvGrpSpPr>
        <p:grpSpPr>
          <a:xfrm>
            <a:off x="378829" y="1088975"/>
            <a:ext cx="8375100" cy="3344100"/>
            <a:chOff x="378829" y="1621113"/>
            <a:chExt cx="8375100" cy="3344100"/>
          </a:xfrm>
        </p:grpSpPr>
        <p:cxnSp>
          <p:nvCxnSpPr>
            <p:cNvPr id="402" name="Google Shape;402;p66"/>
            <p:cNvCxnSpPr/>
            <p:nvPr/>
          </p:nvCxnSpPr>
          <p:spPr>
            <a:xfrm flipH="1">
              <a:off x="4571950" y="1621113"/>
              <a:ext cx="1200" cy="3344100"/>
            </a:xfrm>
            <a:prstGeom prst="straightConnector1">
              <a:avLst/>
            </a:prstGeom>
            <a:noFill/>
            <a:ln cap="flat" cmpd="sng" w="12700">
              <a:solidFill>
                <a:srgbClr val="3A445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3" name="Google Shape;403;p66"/>
            <p:cNvCxnSpPr/>
            <p:nvPr/>
          </p:nvCxnSpPr>
          <p:spPr>
            <a:xfrm rot="10800000">
              <a:off x="378829" y="3262176"/>
              <a:ext cx="8375100" cy="0"/>
            </a:xfrm>
            <a:prstGeom prst="straightConnector1">
              <a:avLst/>
            </a:prstGeom>
            <a:noFill/>
            <a:ln cap="flat" cmpd="sng" w="12700">
              <a:solidFill>
                <a:srgbClr val="3A445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04" name="Google Shape;404;p66"/>
          <p:cNvSpPr txBox="1"/>
          <p:nvPr/>
        </p:nvSpPr>
        <p:spPr>
          <a:xfrm>
            <a:off x="5379625" y="1167225"/>
            <a:ext cx="280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Lato"/>
                <a:ea typeface="Lato"/>
                <a:cs typeface="Lato"/>
                <a:sym typeface="Lato"/>
              </a:rPr>
              <a:t>with more diverse backgrounds...</a:t>
            </a:r>
            <a:endParaRPr b="1"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5" name="Google Shape;405;p66"/>
          <p:cNvSpPr txBox="1"/>
          <p:nvPr/>
        </p:nvSpPr>
        <p:spPr>
          <a:xfrm>
            <a:off x="1187525" y="2787850"/>
            <a:ext cx="280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latin typeface="Lato"/>
                <a:ea typeface="Lato"/>
                <a:cs typeface="Lato"/>
                <a:sym typeface="Lato"/>
              </a:rPr>
              <a:t>applying to the same universities, </a:t>
            </a:r>
            <a:endParaRPr b="1"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6" name="Google Shape;406;p66"/>
          <p:cNvPicPr preferRelativeResize="0"/>
          <p:nvPr/>
        </p:nvPicPr>
        <p:blipFill rotWithShape="1">
          <a:blip r:embed="rId5">
            <a:alphaModFix/>
          </a:blip>
          <a:srcRect b="8032" l="0" r="0" t="10000"/>
          <a:stretch/>
        </p:blipFill>
        <p:spPr>
          <a:xfrm>
            <a:off x="870679" y="3166725"/>
            <a:ext cx="2561447" cy="1394924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66"/>
          <p:cNvSpPr txBox="1"/>
          <p:nvPr/>
        </p:nvSpPr>
        <p:spPr>
          <a:xfrm>
            <a:off x="5471588" y="2787850"/>
            <a:ext cx="280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which </a:t>
            </a:r>
            <a:r>
              <a:rPr b="1" lang="en-GB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are ever more selective.</a:t>
            </a:r>
            <a:endParaRPr b="1"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7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Case in point: Comparing two international schools</a:t>
            </a:r>
            <a:endParaRPr sz="2500"/>
          </a:p>
        </p:txBody>
      </p:sp>
      <p:sp>
        <p:nvSpPr>
          <p:cNvPr id="413" name="Google Shape;413;p67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4" name="Google Shape;414;p67"/>
          <p:cNvPicPr preferRelativeResize="0"/>
          <p:nvPr/>
        </p:nvPicPr>
        <p:blipFill rotWithShape="1">
          <a:blip r:embed="rId3">
            <a:alphaModFix/>
          </a:blip>
          <a:srcRect b="32025" l="9556" r="7345" t="15508"/>
          <a:stretch/>
        </p:blipFill>
        <p:spPr>
          <a:xfrm>
            <a:off x="360375" y="837600"/>
            <a:ext cx="7696502" cy="337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68"/>
          <p:cNvPicPr preferRelativeResize="0"/>
          <p:nvPr/>
        </p:nvPicPr>
        <p:blipFill rotWithShape="1">
          <a:blip r:embed="rId3">
            <a:alphaModFix/>
          </a:blip>
          <a:srcRect b="0" l="45893" r="0" t="0"/>
          <a:stretch/>
        </p:blipFill>
        <p:spPr>
          <a:xfrm>
            <a:off x="7445200" y="3567874"/>
            <a:ext cx="1575950" cy="15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68"/>
          <p:cNvSpPr txBox="1"/>
          <p:nvPr>
            <p:ph type="title"/>
          </p:nvPr>
        </p:nvSpPr>
        <p:spPr>
          <a:xfrm>
            <a:off x="360000" y="348000"/>
            <a:ext cx="8610300" cy="7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Global</a:t>
            </a:r>
            <a:r>
              <a:rPr lang="en-GB" sz="2500"/>
              <a:t> demographics </a:t>
            </a:r>
            <a:r>
              <a:rPr lang="en-GB" sz="2500"/>
              <a:t>are </a:t>
            </a:r>
            <a:r>
              <a:rPr lang="en-GB" sz="2500"/>
              <a:t>a funhouse mirror of domestic trends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sp>
        <p:nvSpPr>
          <p:cNvPr id="421" name="Google Shape;421;p68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2" name="Google Shape;422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9925" y="2012375"/>
            <a:ext cx="3003775" cy="137358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8"/>
          <p:cNvSpPr txBox="1"/>
          <p:nvPr/>
        </p:nvSpPr>
        <p:spPr>
          <a:xfrm>
            <a:off x="3309775" y="1206425"/>
            <a:ext cx="25218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Lato"/>
                <a:ea typeface="Lato"/>
                <a:cs typeface="Lato"/>
                <a:sym typeface="Lato"/>
              </a:rPr>
              <a:t>Emerging middle classes are fueling demand for quality global education resulting in </a:t>
            </a:r>
            <a:r>
              <a:rPr b="1" lang="en-GB" sz="900">
                <a:latin typeface="Lato"/>
                <a:ea typeface="Lato"/>
                <a:cs typeface="Lato"/>
                <a:sym typeface="Lato"/>
              </a:rPr>
              <a:t>16.4k international schools by 2026, educating 10.6m students.</a:t>
            </a:r>
            <a:endParaRPr b="1" sz="900"/>
          </a:p>
        </p:txBody>
      </p:sp>
      <p:pic>
        <p:nvPicPr>
          <p:cNvPr id="424" name="Google Shape;424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075" y="1975375"/>
            <a:ext cx="1914300" cy="20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68"/>
          <p:cNvSpPr/>
          <p:nvPr/>
        </p:nvSpPr>
        <p:spPr>
          <a:xfrm>
            <a:off x="513225" y="1238275"/>
            <a:ext cx="23481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latin typeface="Lato"/>
                <a:ea typeface="Lato"/>
                <a:cs typeface="Lato"/>
                <a:sym typeface="Lato"/>
              </a:rPr>
              <a:t>The next decade will see an additional </a:t>
            </a:r>
            <a:r>
              <a:rPr b="1" i="0" lang="en-GB" sz="900" u="none" cap="none" strike="noStrike">
                <a:latin typeface="Lato"/>
                <a:ea typeface="Lato"/>
                <a:cs typeface="Lato"/>
                <a:sym typeface="Lato"/>
              </a:rPr>
              <a:t>350m post-secondary graduates. </a:t>
            </a:r>
            <a:r>
              <a:rPr b="1" lang="en-GB" sz="900">
                <a:latin typeface="Lato Light"/>
                <a:ea typeface="Lato Light"/>
                <a:cs typeface="Lato Light"/>
                <a:sym typeface="Lato Light"/>
              </a:rPr>
              <a:t>Emerging markets</a:t>
            </a:r>
            <a:r>
              <a:rPr b="1" i="0" lang="en-GB" sz="900" u="none" cap="none" strike="noStrike">
                <a:latin typeface="Lato"/>
                <a:ea typeface="Lato"/>
                <a:cs typeface="Lato"/>
                <a:sym typeface="Lato"/>
              </a:rPr>
              <a:t> </a:t>
            </a:r>
            <a:r>
              <a:rPr b="0" i="0" lang="en-GB" sz="900" u="none" cap="none" strike="noStrike">
                <a:latin typeface="Lato"/>
                <a:ea typeface="Lato"/>
                <a:cs typeface="Lato"/>
                <a:sym typeface="Lato"/>
              </a:rPr>
              <a:t>are the driving force behind this expansion</a:t>
            </a:r>
            <a:endParaRPr sz="900"/>
          </a:p>
        </p:txBody>
      </p:sp>
      <p:cxnSp>
        <p:nvCxnSpPr>
          <p:cNvPr id="426" name="Google Shape;426;p68"/>
          <p:cNvCxnSpPr/>
          <p:nvPr/>
        </p:nvCxnSpPr>
        <p:spPr>
          <a:xfrm>
            <a:off x="907275" y="1919875"/>
            <a:ext cx="1560000" cy="4800"/>
          </a:xfrm>
          <a:prstGeom prst="straightConnector1">
            <a:avLst/>
          </a:prstGeom>
          <a:noFill/>
          <a:ln cap="flat" cmpd="sng" w="19050">
            <a:solidFill>
              <a:srgbClr val="D96A6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7" name="Google Shape;427;p68"/>
          <p:cNvCxnSpPr/>
          <p:nvPr/>
        </p:nvCxnSpPr>
        <p:spPr>
          <a:xfrm>
            <a:off x="3541125" y="1919875"/>
            <a:ext cx="1560000" cy="4800"/>
          </a:xfrm>
          <a:prstGeom prst="straightConnector1">
            <a:avLst/>
          </a:prstGeom>
          <a:noFill/>
          <a:ln cap="flat" cmpd="sng" w="19050">
            <a:solidFill>
              <a:srgbClr val="D96A6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428" name="Google Shape;428;p68"/>
          <p:cNvGrpSpPr/>
          <p:nvPr/>
        </p:nvGrpSpPr>
        <p:grpSpPr>
          <a:xfrm>
            <a:off x="3311100" y="2020775"/>
            <a:ext cx="1860099" cy="1730524"/>
            <a:chOff x="3311100" y="2020775"/>
            <a:chExt cx="1860099" cy="1730524"/>
          </a:xfrm>
        </p:grpSpPr>
        <p:pic>
          <p:nvPicPr>
            <p:cNvPr id="429" name="Google Shape;429;p68"/>
            <p:cNvPicPr preferRelativeResize="0"/>
            <p:nvPr/>
          </p:nvPicPr>
          <p:blipFill rotWithShape="1">
            <a:blip r:embed="rId6">
              <a:alphaModFix/>
            </a:blip>
            <a:srcRect b="0" l="0" r="0" t="25810"/>
            <a:stretch/>
          </p:blipFill>
          <p:spPr>
            <a:xfrm>
              <a:off x="3391125" y="2020775"/>
              <a:ext cx="1780074" cy="1730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6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311100" y="2309075"/>
              <a:ext cx="923925" cy="390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1" name="Google Shape;431;p68"/>
          <p:cNvSpPr txBox="1"/>
          <p:nvPr/>
        </p:nvSpPr>
        <p:spPr>
          <a:xfrm>
            <a:off x="704325" y="3448425"/>
            <a:ext cx="243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2" name="Google Shape;432;p68"/>
          <p:cNvSpPr txBox="1"/>
          <p:nvPr/>
        </p:nvSpPr>
        <p:spPr>
          <a:xfrm>
            <a:off x="6061100" y="1206425"/>
            <a:ext cx="25218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latin typeface="Lato"/>
                <a:ea typeface="Lato"/>
                <a:cs typeface="Lato"/>
                <a:sym typeface="Lato"/>
              </a:rPr>
              <a:t>Increasing competition</a:t>
            </a:r>
            <a:r>
              <a:rPr lang="en-GB" sz="900">
                <a:latin typeface="Lato"/>
                <a:ea typeface="Lato"/>
                <a:cs typeface="Lato"/>
                <a:sym typeface="Lato"/>
              </a:rPr>
              <a:t> among  international schools and new types of students has led to new </a:t>
            </a:r>
            <a:r>
              <a:rPr b="1" lang="en-GB" sz="900">
                <a:latin typeface="Lato"/>
                <a:ea typeface="Lato"/>
                <a:cs typeface="Lato"/>
                <a:sym typeface="Lato"/>
              </a:rPr>
              <a:t>definitions of affordability </a:t>
            </a:r>
            <a:endParaRPr b="1" sz="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33" name="Google Shape;433;p68"/>
          <p:cNvCxnSpPr/>
          <p:nvPr/>
        </p:nvCxnSpPr>
        <p:spPr>
          <a:xfrm>
            <a:off x="6335850" y="1919875"/>
            <a:ext cx="1560000" cy="4800"/>
          </a:xfrm>
          <a:prstGeom prst="straightConnector1">
            <a:avLst/>
          </a:prstGeom>
          <a:noFill/>
          <a:ln cap="flat" cmpd="sng" w="19050">
            <a:solidFill>
              <a:srgbClr val="D96A6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9"/>
          <p:cNvSpPr txBox="1"/>
          <p:nvPr>
            <p:ph idx="12" type="sldNum"/>
          </p:nvPr>
        </p:nvSpPr>
        <p:spPr>
          <a:xfrm>
            <a:off x="8421623" y="456165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39" name="Google Shape;439;p69"/>
          <p:cNvGrpSpPr/>
          <p:nvPr/>
        </p:nvGrpSpPr>
        <p:grpSpPr>
          <a:xfrm>
            <a:off x="5199329" y="3169146"/>
            <a:ext cx="3632912" cy="1772492"/>
            <a:chOff x="4661525" y="1662449"/>
            <a:chExt cx="4079174" cy="2135275"/>
          </a:xfrm>
        </p:grpSpPr>
        <p:pic>
          <p:nvPicPr>
            <p:cNvPr id="440" name="Google Shape;440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61525" y="1662449"/>
              <a:ext cx="4079174" cy="2135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41325" y="2991975"/>
              <a:ext cx="1650575" cy="393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2" name="Google Shape;442;p69"/>
          <p:cNvSpPr txBox="1"/>
          <p:nvPr/>
        </p:nvSpPr>
        <p:spPr>
          <a:xfrm>
            <a:off x="5634438" y="1096750"/>
            <a:ext cx="3063600" cy="2031900"/>
          </a:xfrm>
          <a:prstGeom prst="rect">
            <a:avLst/>
          </a:prstGeom>
          <a:solidFill>
            <a:srgbClr val="F8F8F8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rPr>
              <a:t>3 Principles to a Best Practice Strategy</a:t>
            </a:r>
            <a:endParaRPr b="1" sz="120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262626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1200"/>
              <a:buFont typeface="Lato"/>
              <a:buAutoNum type="arabicPeriod"/>
            </a:pPr>
            <a:r>
              <a:rPr lang="en-GB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distinct from overall international admissions strategy </a:t>
            </a:r>
            <a:br>
              <a:rPr lang="en-GB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endParaRPr sz="120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1200"/>
              <a:buFont typeface="Lato"/>
              <a:buAutoNum type="arabicPeriod"/>
            </a:pPr>
            <a:r>
              <a:rPr lang="en-GB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recognizes the complexity among international schools</a:t>
            </a:r>
            <a:endParaRPr sz="120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DC5C53"/>
              </a:buClr>
              <a:buSzPts val="1200"/>
              <a:buFont typeface="Lato"/>
              <a:buAutoNum type="arabicPeriod"/>
            </a:pPr>
            <a:r>
              <a:rPr lang="en-GB" sz="1200">
                <a:solidFill>
                  <a:srgbClr val="262626"/>
                </a:solidFill>
                <a:latin typeface="Lato Light"/>
                <a:ea typeface="Lato Light"/>
                <a:cs typeface="Lato Light"/>
                <a:sym typeface="Lato Light"/>
              </a:rPr>
              <a:t>accounts for the growth curve in international  </a:t>
            </a:r>
            <a:endParaRPr sz="1200">
              <a:solidFill>
                <a:srgbClr val="26262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43" name="Google Shape;443;p69"/>
          <p:cNvSpPr txBox="1"/>
          <p:nvPr>
            <p:ph type="title"/>
          </p:nvPr>
        </p:nvSpPr>
        <p:spPr>
          <a:xfrm>
            <a:off x="360000" y="360000"/>
            <a:ext cx="842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Why the opportunity for US universities is now</a:t>
            </a:r>
            <a:endParaRPr sz="2800"/>
          </a:p>
        </p:txBody>
      </p:sp>
      <p:sp>
        <p:nvSpPr>
          <p:cNvPr id="444" name="Google Shape;444;p69"/>
          <p:cNvSpPr txBox="1"/>
          <p:nvPr>
            <p:ph idx="2" type="body"/>
          </p:nvPr>
        </p:nvSpPr>
        <p:spPr>
          <a:xfrm>
            <a:off x="151450" y="1096738"/>
            <a:ext cx="399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/>
              <a:t>Signals from 2021</a:t>
            </a:r>
            <a:endParaRPr sz="1300"/>
          </a:p>
        </p:txBody>
      </p:sp>
      <p:pic>
        <p:nvPicPr>
          <p:cNvPr id="445" name="Google Shape;44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050" y="1495473"/>
            <a:ext cx="5126775" cy="26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9"/>
          <p:cNvSpPr txBox="1"/>
          <p:nvPr/>
        </p:nvSpPr>
        <p:spPr>
          <a:xfrm>
            <a:off x="441725" y="4122175"/>
            <a:ext cx="3861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latin typeface="Lato"/>
                <a:ea typeface="Lato"/>
                <a:cs typeface="Lato"/>
                <a:sym typeface="Lato"/>
              </a:rPr>
              <a:t>BridgeU student applications to the United States, 2020-2021 admissions cycles</a:t>
            </a:r>
            <a:endParaRPr i="1"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ridgeU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ridgeU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