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3509" r:id="rId5"/>
    <p:sldId id="3470" r:id="rId6"/>
    <p:sldId id="3495" r:id="rId7"/>
    <p:sldId id="3503" r:id="rId8"/>
    <p:sldId id="3528" r:id="rId9"/>
    <p:sldId id="3519" r:id="rId10"/>
    <p:sldId id="3527" r:id="rId11"/>
    <p:sldId id="3451" r:id="rId12"/>
    <p:sldId id="3452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4632" userDrawn="1">
          <p15:clr>
            <a:srgbClr val="A4A3A4"/>
          </p15:clr>
        </p15:guide>
        <p15:guide id="3" orient="horz" pos="1584" userDrawn="1">
          <p15:clr>
            <a:srgbClr val="A4A3A4"/>
          </p15:clr>
        </p15:guide>
        <p15:guide id="4" pos="552" userDrawn="1">
          <p15:clr>
            <a:srgbClr val="A4A3A4"/>
          </p15:clr>
        </p15:guide>
        <p15:guide id="5" pos="7080" userDrawn="1">
          <p15:clr>
            <a:srgbClr val="A4A3A4"/>
          </p15:clr>
        </p15:guide>
        <p15:guide id="6" orient="horz" pos="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e Torpey-Saboe" initials="NT" lastIdx="22" clrIdx="0">
    <p:extLst>
      <p:ext uri="{19B8F6BF-5375-455C-9EA6-DF929625EA0E}">
        <p15:presenceInfo xmlns:p15="http://schemas.microsoft.com/office/powerpoint/2012/main" userId="S::nichole.torpey.saboe@stradaeducation.org::eb2d5cd4-fe00-4737-bbb4-903ebe033e50" providerId="AD"/>
      </p:ext>
    </p:extLst>
  </p:cmAuthor>
  <p:cmAuthor id="2" name="Carrie Samson" initials="CS" lastIdx="9" clrIdx="1">
    <p:extLst>
      <p:ext uri="{19B8F6BF-5375-455C-9EA6-DF929625EA0E}">
        <p15:presenceInfo xmlns:p15="http://schemas.microsoft.com/office/powerpoint/2012/main" userId="Carrie Samson" providerId="None"/>
      </p:ext>
    </p:extLst>
  </p:cmAuthor>
  <p:cmAuthor id="3" name="Andrew Hanson" initials="AH" lastIdx="3" clrIdx="2">
    <p:extLst>
      <p:ext uri="{19B8F6BF-5375-455C-9EA6-DF929625EA0E}">
        <p15:presenceInfo xmlns:p15="http://schemas.microsoft.com/office/powerpoint/2012/main" userId="S::andrew.hanson@stradaeducation.org::bc3a447f-52fe-4100-a0c2-58ef56ddaab9" providerId="AD"/>
      </p:ext>
    </p:extLst>
  </p:cmAuthor>
  <p:cmAuthor id="4" name="Amy Schwarb" initials="AS" lastIdx="179" clrIdx="3">
    <p:extLst>
      <p:ext uri="{19B8F6BF-5375-455C-9EA6-DF929625EA0E}">
        <p15:presenceInfo xmlns:p15="http://schemas.microsoft.com/office/powerpoint/2012/main" userId="S::amy.schwarb@stradaeducation.org::69784c57-8c1e-4e05-95a2-efd6db6cfe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4"/>
    <a:srgbClr val="FF8409"/>
    <a:srgbClr val="ED7B09"/>
    <a:srgbClr val="FCAA03"/>
    <a:srgbClr val="FFC000"/>
    <a:srgbClr val="CE6B08"/>
    <a:srgbClr val="E67708"/>
    <a:srgbClr val="FFD700"/>
    <a:srgbClr val="BF2F2F"/>
    <a:srgbClr val="FF5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30" autoAdjust="0"/>
    <p:restoredTop sz="81912"/>
  </p:normalViewPr>
  <p:slideViewPr>
    <p:cSldViewPr snapToGrid="0">
      <p:cViewPr varScale="1">
        <p:scale>
          <a:sx n="84" d="100"/>
          <a:sy n="84" d="100"/>
        </p:scale>
        <p:origin x="1032" y="176"/>
      </p:cViewPr>
      <p:guideLst>
        <p:guide orient="horz" pos="1200"/>
        <p:guide pos="4632"/>
        <p:guide orient="horz" pos="1584"/>
        <p:guide pos="552"/>
        <p:guide pos="7080"/>
        <p:guide orient="horz" pos="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D53AB6-F3C7-6A44-92A6-2719EE227576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EEBF8F-F479-9547-BFEE-1329C5A5D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2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BF8F-F479-9547-BFEE-1329C5A5D5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2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829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BF8F-F479-9547-BFEE-1329C5A5D5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7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16% strongly agree their education will be worth the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BF8F-F479-9547-BFEE-1329C5A5D5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out or only strongly agree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BF8F-F479-9547-BFEE-1329C5A5D5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6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567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BF8F-F479-9547-BFEE-1329C5A5D5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7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0105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6">
                    <a:hueOff val="-7200000"/>
                    <a:satOff val="-10000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20757" y="1240390"/>
            <a:ext cx="8710180" cy="229964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578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0757" y="2101827"/>
            <a:ext cx="8710180" cy="180396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800">
                <a:solidFill>
                  <a:schemeClr val="accent1"/>
                </a:solidFill>
              </a:defRPr>
            </a:lvl3pPr>
            <a:lvl4pPr>
              <a:defRPr sz="2800">
                <a:solidFill>
                  <a:schemeClr val="accent1"/>
                </a:solidFill>
              </a:defRPr>
            </a:lvl4pPr>
            <a:lvl5pPr>
              <a:defRPr sz="28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thwa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0105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6">
                    <a:hueOff val="-7200000"/>
                    <a:satOff val="-100001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BA867A-CA41-5A48-AAC3-BAC0707D51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" y="6577029"/>
            <a:ext cx="12191975" cy="288508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5F36161-6782-8847-943A-C0A05D94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10" y="6544364"/>
            <a:ext cx="853142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8683C1BD-1870-864F-818D-AB459BA0F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A2893A4-0777-6B4D-991E-040070D2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80971"/>
            <a:ext cx="11318631" cy="6108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D69C851-D28D-4544-9B7C-BC26CA98AA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998" y="1037737"/>
            <a:ext cx="11318631" cy="47739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5A005-0D12-6246-94EC-5F0EDE9251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79022" y="6629612"/>
            <a:ext cx="413281" cy="1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5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1740910" y="2279177"/>
            <a:ext cx="8710180" cy="229964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800">
                <a:solidFill>
                  <a:schemeClr val="accent6">
                    <a:hueOff val="-7200000"/>
                    <a:satOff val="-100001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6">
                    <a:hueOff val="-7200000"/>
                    <a:satOff val="-10000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02336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hueOff val="-7200000"/>
            <a:satOff val="-1000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3355224" y="3351181"/>
            <a:ext cx="6858004" cy="1556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3503" y="6605005"/>
            <a:ext cx="245404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00">
                <a:solidFill>
                  <a:srgbClr val="BFBFB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46015" y="280971"/>
            <a:ext cx="11318631" cy="61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46014" y="1037737"/>
            <a:ext cx="11318631" cy="4773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9021" y="6629611"/>
            <a:ext cx="413282" cy="180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10" descr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2726" y="6502019"/>
            <a:ext cx="1013232" cy="287886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60" r:id="rId4"/>
    <p:sldLayoutId id="2147483661" r:id="rId5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2"/>
          <p:cNvSpPr txBox="1">
            <a:spLocks noGrp="1"/>
          </p:cNvSpPr>
          <p:nvPr>
            <p:ph type="title"/>
          </p:nvPr>
        </p:nvSpPr>
        <p:spPr>
          <a:xfrm>
            <a:off x="420756" y="2301120"/>
            <a:ext cx="9230449" cy="2299644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rPr dirty="0"/>
              <a:t>Public Viewpoint:</a:t>
            </a:r>
            <a:br>
              <a:rPr dirty="0"/>
            </a:br>
            <a:r>
              <a:rPr dirty="0"/>
              <a:t>COVID-19 Work and Education Survey</a:t>
            </a:r>
          </a:p>
        </p:txBody>
      </p:sp>
      <p:sp>
        <p:nvSpPr>
          <p:cNvPr id="118" name="Text Placeholder 3"/>
          <p:cNvSpPr txBox="1"/>
          <p:nvPr/>
        </p:nvSpPr>
        <p:spPr>
          <a:xfrm>
            <a:off x="420756" y="3450942"/>
            <a:ext cx="9230448" cy="95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ts val="1800"/>
              </a:lnSpc>
              <a:spcBef>
                <a:spcPts val="1000"/>
              </a:spcBef>
              <a:defRPr sz="2800">
                <a:solidFill>
                  <a:schemeClr val="accent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/>
              <a:t>Balanced Learning</a:t>
            </a:r>
            <a:r>
              <a:rPr lang="en-US" sz="2400"/>
              <a:t>: Meeting Students Needs During COVID-19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Oct. 27,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A1ED0E-9C9B-9340-8619-E5C98DFE1D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121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75;p14"/>
          <p:cNvSpPr txBox="1"/>
          <p:nvPr/>
        </p:nvSpPr>
        <p:spPr>
          <a:xfrm>
            <a:off x="3727800" y="2214752"/>
            <a:ext cx="4736401" cy="738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>
                <a:solidFill>
                  <a:schemeClr val="accent1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COVID-19 Work &amp; Education Survey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b="1">
                <a:solidFill>
                  <a:schemeClr val="accent1"/>
                </a:solidFill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Oct. 27, 2020</a:t>
            </a:r>
          </a:p>
        </p:txBody>
      </p:sp>
      <p:sp>
        <p:nvSpPr>
          <p:cNvPr id="124" name="Google Shape;82;p14"/>
          <p:cNvSpPr txBox="1"/>
          <p:nvPr/>
        </p:nvSpPr>
        <p:spPr>
          <a:xfrm>
            <a:off x="158842" y="5539590"/>
            <a:ext cx="2969692" cy="9386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numCol="1" anchor="t">
            <a:spAutoFit/>
          </a:bodyPr>
          <a:lstStyle/>
          <a:p>
            <a:pPr algn="ctr">
              <a:defRPr sz="1600" b="1">
                <a:solidFill>
                  <a:schemeClr val="accent1"/>
                </a:solidFill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Nichole Torpey-Saboe, PhD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research,</a:t>
            </a:r>
          </a:p>
          <a:p>
            <a:pPr algn="ctr">
              <a:defRPr sz="1600" b="1">
                <a:solidFill>
                  <a:schemeClr val="accent1"/>
                </a:solidFill>
              </a:defRPr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Strada Center for</a:t>
            </a:r>
          </a:p>
          <a:p>
            <a:pPr algn="ctr">
              <a:defRPr sz="1600" b="1">
                <a:solidFill>
                  <a:schemeClr val="accent1"/>
                </a:solidFill>
              </a:defRPr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Insights</a:t>
            </a:r>
          </a:p>
        </p:txBody>
      </p:sp>
      <p:pic>
        <p:nvPicPr>
          <p:cNvPr id="128" name="Picture 17" descr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143" y="195364"/>
            <a:ext cx="3239715" cy="118804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Google Shape;83;p14">
            <a:extLst>
              <a:ext uri="{FF2B5EF4-FFF2-40B4-BE49-F238E27FC236}">
                <a16:creationId xmlns:a16="http://schemas.microsoft.com/office/drawing/2014/main" id="{9E57434E-53F7-FE48-8440-7741F34E2534}"/>
              </a:ext>
            </a:extLst>
          </p:cNvPr>
          <p:cNvSpPr txBox="1"/>
          <p:nvPr/>
        </p:nvSpPr>
        <p:spPr>
          <a:xfrm>
            <a:off x="6651511" y="5558868"/>
            <a:ext cx="2128694" cy="7694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numCol="1" anchor="t">
            <a:spAutoFit/>
          </a:bodyPr>
          <a:lstStyle/>
          <a:p>
            <a:pPr algn="ctr">
              <a:defRPr sz="1600" b="1">
                <a:solidFill>
                  <a:schemeClr val="accent1"/>
                </a:solidFill>
              </a:defRP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Andrew Jones, EdD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600" b="1">
                <a:solidFill>
                  <a:schemeClr val="accent1"/>
                </a:solidFill>
              </a:defRPr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 and Founder,</a:t>
            </a:r>
          </a:p>
          <a:p>
            <a:pPr algn="ctr">
              <a:defRPr sz="1600" b="1">
                <a:solidFill>
                  <a:schemeClr val="accent1"/>
                </a:solidFill>
              </a:defRPr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Futures LLC</a:t>
            </a:r>
          </a:p>
        </p:txBody>
      </p:sp>
      <p:sp>
        <p:nvSpPr>
          <p:cNvPr id="19" name="Google Shape;83;p14">
            <a:extLst>
              <a:ext uri="{FF2B5EF4-FFF2-40B4-BE49-F238E27FC236}">
                <a16:creationId xmlns:a16="http://schemas.microsoft.com/office/drawing/2014/main" id="{DCD4659A-CC1A-0E4A-AE93-34F9FA385881}"/>
              </a:ext>
            </a:extLst>
          </p:cNvPr>
          <p:cNvSpPr txBox="1"/>
          <p:nvPr/>
        </p:nvSpPr>
        <p:spPr>
          <a:xfrm>
            <a:off x="8932218" y="5576100"/>
            <a:ext cx="3259782" cy="7694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numCol="1" anchor="t">
            <a:spAutoFit/>
          </a:bodyPr>
          <a:lstStyle/>
          <a:p>
            <a:pPr algn="ctr">
              <a:defRPr sz="1600" b="1">
                <a:solidFill>
                  <a:schemeClr val="accent1"/>
                </a:solidFill>
              </a:defRPr>
            </a:pPr>
            <a:r>
              <a:rPr lang="en-US" sz="1600" b="1"/>
              <a:t>Amelia Parnell, PhD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 for Research and Policy, </a:t>
            </a:r>
          </a:p>
          <a:p>
            <a:pPr algn="ctr">
              <a:defRPr sz="1600" b="1">
                <a:solidFill>
                  <a:schemeClr val="accent1"/>
                </a:solidFill>
              </a:defRPr>
            </a:pPr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CF89C-2CBB-E54F-9E4F-077FA85931BE}"/>
              </a:ext>
            </a:extLst>
          </p:cNvPr>
          <p:cNvSpPr/>
          <p:nvPr/>
        </p:nvSpPr>
        <p:spPr>
          <a:xfrm>
            <a:off x="3149409" y="1483708"/>
            <a:ext cx="5893182" cy="643467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6900F-5E42-6E4C-B6EC-21834E66F19D}"/>
              </a:ext>
            </a:extLst>
          </p:cNvPr>
          <p:cNvSpPr txBox="1"/>
          <p:nvPr/>
        </p:nvSpPr>
        <p:spPr>
          <a:xfrm>
            <a:off x="3823264" y="1564034"/>
            <a:ext cx="454547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Viewpoint Webinar Series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EB25F0-36A5-2D47-99B8-B2AA2FC77CF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83167" y="6605005"/>
            <a:ext cx="245404" cy="243841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13" name="Google Shape;83;p14">
            <a:extLst>
              <a:ext uri="{FF2B5EF4-FFF2-40B4-BE49-F238E27FC236}">
                <a16:creationId xmlns:a16="http://schemas.microsoft.com/office/drawing/2014/main" id="{E3115B5B-DC61-9149-BD0F-17DB20F99D6B}"/>
              </a:ext>
            </a:extLst>
          </p:cNvPr>
          <p:cNvSpPr txBox="1"/>
          <p:nvPr/>
        </p:nvSpPr>
        <p:spPr>
          <a:xfrm>
            <a:off x="3382464" y="5558868"/>
            <a:ext cx="2128694" cy="7694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numCol="1" anchor="t">
            <a:spAutoFit/>
          </a:bodyPr>
          <a:lstStyle/>
          <a:p>
            <a:pPr algn="ctr">
              <a:defRPr sz="1600" b="1">
                <a:solidFill>
                  <a:schemeClr val="accent1"/>
                </a:solidFill>
              </a:defRPr>
            </a:pPr>
            <a:r>
              <a:rPr lang="en-US" sz="1600" b="1" dirty="0"/>
              <a:t>Beth Akers, PhD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Fellow,</a:t>
            </a:r>
          </a:p>
          <a:p>
            <a:pPr algn="ctr">
              <a:defRPr sz="1600" b="1">
                <a:solidFill>
                  <a:schemeClr val="accent1"/>
                </a:solidFill>
              </a:defRPr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Manhattan Institute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3038FD-9CDA-40BD-B774-1F6BDF552A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12" r="2624"/>
          <a:stretch/>
        </p:blipFill>
        <p:spPr>
          <a:xfrm>
            <a:off x="744502" y="2985364"/>
            <a:ext cx="2150616" cy="254152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240AE3E-C82E-4FED-B554-E7541033E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1"/>
          <a:stretch/>
        </p:blipFill>
        <p:spPr bwMode="auto">
          <a:xfrm>
            <a:off x="3280547" y="2937174"/>
            <a:ext cx="2186434" cy="260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00D1388-11F2-452E-8C43-0ED4C4455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/>
          <a:stretch/>
        </p:blipFill>
        <p:spPr bwMode="auto">
          <a:xfrm>
            <a:off x="6494378" y="2972661"/>
            <a:ext cx="2381108" cy="25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340C0FB-67DB-4CE4-9183-2CB7C98E1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-190" r="9705" b="-329"/>
          <a:stretch/>
        </p:blipFill>
        <p:spPr bwMode="auto">
          <a:xfrm>
            <a:off x="9646345" y="2968826"/>
            <a:ext cx="2186434" cy="254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491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E0486-EFB9-2946-8BBB-CBF31CCED3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75C9B0-F483-AE40-9A15-A5254371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Emotional well-being is students' biggest challenge this fall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6413C-BC80-3F46-AE06-CB26D4FC3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014" y="1037737"/>
            <a:ext cx="11318631" cy="3338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Which of the following has been 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biggest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challenge or struggle for you this fall?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16377-BEAE-1B41-8971-AB61E12D64D9}"/>
              </a:ext>
            </a:extLst>
          </p:cNvPr>
          <p:cNvSpPr txBox="1"/>
          <p:nvPr/>
        </p:nvSpPr>
        <p:spPr>
          <a:xfrm flipH="1">
            <a:off x="650031" y="6481895"/>
            <a:ext cx="1058855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1000" dirty="0">
                <a:latin typeface="Arial"/>
                <a:ea typeface="Arial"/>
                <a:cs typeface="Arial"/>
                <a:sym typeface="Arial"/>
              </a:rPr>
              <a:t>Strada-College Pulse survey, Sept. 10-25. Base: current college students enrolled at four-year institutions, n=3,389. </a:t>
            </a:r>
            <a:endParaRPr kumimoji="0" lang="en-US" sz="1000" b="0" i="0" u="none" strike="noStrike" cap="none" spc="0" normalizeH="0" baseline="0" dirty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496A235-A930-4B7E-B72F-609BBDFC4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44" y="2975264"/>
            <a:ext cx="11541969" cy="25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465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2800D-7AF0-A94C-8266-61800BA974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39CF02-47B8-8545-8E12-BCD60484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15" y="280970"/>
            <a:ext cx="11318631" cy="9443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About one-third of students rate their school as “excellent” or “very good” at connecting education to meaningful careers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D553F-DC3C-DC4C-8FD7-AC759DFE0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014" y="1225295"/>
            <a:ext cx="11318631" cy="653259"/>
          </a:xfrm>
        </p:spPr>
        <p:txBody>
          <a:bodyPr/>
          <a:lstStyle/>
          <a:p>
            <a:pPr algn="ctr"/>
            <a:r>
              <a:rPr lang="en-US" i="1" dirty="0"/>
              <a:t>How would you rate your college or university’s support for helping students </a:t>
            </a:r>
            <a:br>
              <a:rPr lang="en-US" i="1" dirty="0"/>
            </a:br>
            <a:r>
              <a:rPr lang="en-US" i="1" dirty="0"/>
              <a:t>connect their education to a meaningful career?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48D0B-324B-E044-AA20-89F4F2D227AF}"/>
              </a:ext>
            </a:extLst>
          </p:cNvPr>
          <p:cNvSpPr txBox="1"/>
          <p:nvPr/>
        </p:nvSpPr>
        <p:spPr>
          <a:xfrm flipH="1">
            <a:off x="650031" y="6481895"/>
            <a:ext cx="1058855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1000" dirty="0">
                <a:latin typeface="Arial"/>
                <a:ea typeface="Arial"/>
                <a:cs typeface="Arial"/>
                <a:sym typeface="Arial"/>
              </a:rPr>
              <a:t>Strada-College Pulse survey, Sept. 10-25. Base: current college students enrolled at four-year institutions, n=3,887. </a:t>
            </a:r>
            <a:endParaRPr kumimoji="0" lang="en-US" sz="1000" b="0" i="0" u="none" strike="noStrike" cap="none" spc="0" normalizeH="0" baseline="0" dirty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 descr="A picture containing stereo, device&#10;&#10;Description automatically generated">
            <a:extLst>
              <a:ext uri="{FF2B5EF4-FFF2-40B4-BE49-F238E27FC236}">
                <a16:creationId xmlns:a16="http://schemas.microsoft.com/office/drawing/2014/main" id="{10B55AF7-FAF1-4F5C-A2E0-D662908B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9" t="967" r="-2589" b="22608"/>
          <a:stretch/>
        </p:blipFill>
        <p:spPr>
          <a:xfrm>
            <a:off x="3604230" y="1878554"/>
            <a:ext cx="4680156" cy="4306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EBFE56-57D6-4112-8E4C-42F0AA12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397" y="5102942"/>
            <a:ext cx="3473186" cy="9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072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4BAAD5-3996-774B-A933-908E1E39B6B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F470E8-279D-954D-A54B-320CFFE5F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15" y="280970"/>
            <a:ext cx="11318631" cy="13675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1 in 5 students say COVID-19 has made their opportunities</a:t>
            </a:r>
            <a:br>
              <a:rPr lang="en-US" dirty="0"/>
            </a:br>
            <a:r>
              <a:rPr lang="en-US" dirty="0"/>
              <a:t>for career exploration much worse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1A05C-D20C-CD46-BD7A-8FF1D59D1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8340" y="1343148"/>
            <a:ext cx="8275320" cy="610823"/>
          </a:xfrm>
        </p:spPr>
        <p:txBody>
          <a:bodyPr>
            <a:normAutofit/>
          </a:bodyPr>
          <a:lstStyle/>
          <a:p>
            <a:r>
              <a:rPr lang="en-US" i="1" dirty="0"/>
              <a:t>How has COVID-19 impacted your opportunities for career exploration?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E19C5-1623-E34D-AD43-F3518B40C368}"/>
              </a:ext>
            </a:extLst>
          </p:cNvPr>
          <p:cNvSpPr txBox="1"/>
          <p:nvPr/>
        </p:nvSpPr>
        <p:spPr>
          <a:xfrm flipH="1">
            <a:off x="650031" y="6481895"/>
            <a:ext cx="1058855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1000" dirty="0">
                <a:latin typeface="Arial"/>
                <a:ea typeface="Arial"/>
                <a:cs typeface="Arial"/>
                <a:sym typeface="Arial"/>
              </a:rPr>
              <a:t>Strada-College Pulse survey, Sept. 10-25. Base: current college students enrolled at four-year institutions, n=3,886. </a:t>
            </a:r>
            <a:endParaRPr kumimoji="0" lang="en-US" sz="1000" b="0" i="0" u="none" strike="noStrike" cap="none" spc="0" normalizeH="0" baseline="0" dirty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picture containing weapon&#10;&#10;Description automatically generated">
            <a:extLst>
              <a:ext uri="{FF2B5EF4-FFF2-40B4-BE49-F238E27FC236}">
                <a16:creationId xmlns:a16="http://schemas.microsoft.com/office/drawing/2014/main" id="{1761677B-216A-4612-96DC-4B4C564F2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96" y="2073995"/>
            <a:ext cx="7904603" cy="41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189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092EE-C776-A646-8063-5434E406D8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A2BDE5C-DC54-A940-9CD0-33808EC6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Fewer than 1 in 5 current college students strongly agree</a:t>
            </a:r>
            <a:br>
              <a:rPr lang="en-US" dirty="0"/>
            </a:br>
            <a:r>
              <a:rPr lang="en-US" dirty="0"/>
              <a:t>their education will be worth the cost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E46AAB7-C1A6-3343-A4B0-081439BBC060}"/>
              </a:ext>
            </a:extLst>
          </p:cNvPr>
          <p:cNvSpPr txBox="1">
            <a:spLocks/>
          </p:cNvSpPr>
          <p:nvPr/>
        </p:nvSpPr>
        <p:spPr>
          <a:xfrm>
            <a:off x="446015" y="1148956"/>
            <a:ext cx="11318631" cy="61082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i="1" dirty="0"/>
              <a:t>My education will be worth the cost.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4DFC9-C334-D643-871C-112573197465}"/>
              </a:ext>
            </a:extLst>
          </p:cNvPr>
          <p:cNvSpPr txBox="1"/>
          <p:nvPr/>
        </p:nvSpPr>
        <p:spPr>
          <a:xfrm flipH="1">
            <a:off x="650031" y="6481895"/>
            <a:ext cx="1058855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1000" dirty="0">
                <a:latin typeface="Arial"/>
                <a:ea typeface="Arial"/>
                <a:cs typeface="Arial"/>
                <a:sym typeface="Arial"/>
              </a:rPr>
              <a:t>Strada-College Pulse survey, Sept. 10-25. Base: current college students enrolled at four-year institutions, n=3,887. </a:t>
            </a:r>
            <a:endParaRPr kumimoji="0" lang="en-US" sz="1000" b="0" i="0" u="none" strike="noStrike" cap="none" spc="0" normalizeH="0" baseline="0" dirty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34551-33E4-9B4F-B4B0-5D6DAF2D18BF}"/>
              </a:ext>
            </a:extLst>
          </p:cNvPr>
          <p:cNvSpPr txBox="1"/>
          <p:nvPr/>
        </p:nvSpPr>
        <p:spPr>
          <a:xfrm>
            <a:off x="5624945" y="2161309"/>
            <a:ext cx="60529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EFF75-1E70-214E-AA0A-BEB3C07C57A1}"/>
              </a:ext>
            </a:extLst>
          </p:cNvPr>
          <p:cNvSpPr txBox="1"/>
          <p:nvPr/>
        </p:nvSpPr>
        <p:spPr>
          <a:xfrm>
            <a:off x="6442363" y="4253346"/>
            <a:ext cx="60529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7FDBCD-90C1-4B4D-86FE-E3D5AD2F98E6}"/>
              </a:ext>
            </a:extLst>
          </p:cNvPr>
          <p:cNvSpPr txBox="1"/>
          <p:nvPr/>
        </p:nvSpPr>
        <p:spPr>
          <a:xfrm>
            <a:off x="3366654" y="5060699"/>
            <a:ext cx="60529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31B82-C3A8-D24F-A295-65AE3402EDC2}"/>
              </a:ext>
            </a:extLst>
          </p:cNvPr>
          <p:cNvSpPr txBox="1"/>
          <p:nvPr/>
        </p:nvSpPr>
        <p:spPr>
          <a:xfrm>
            <a:off x="3007457" y="2781303"/>
            <a:ext cx="60529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E5F40-F2E7-0440-AA65-21AE9B142F9C}"/>
              </a:ext>
            </a:extLst>
          </p:cNvPr>
          <p:cNvSpPr txBox="1"/>
          <p:nvPr/>
        </p:nvSpPr>
        <p:spPr>
          <a:xfrm>
            <a:off x="4237599" y="1902658"/>
            <a:ext cx="46262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%</a:t>
            </a:r>
          </a:p>
        </p:txBody>
      </p:sp>
      <p:pic>
        <p:nvPicPr>
          <p:cNvPr id="13" name="Picture 12" descr="A picture containing stereo, device&#10;&#10;Description automatically generated">
            <a:extLst>
              <a:ext uri="{FF2B5EF4-FFF2-40B4-BE49-F238E27FC236}">
                <a16:creationId xmlns:a16="http://schemas.microsoft.com/office/drawing/2014/main" id="{22747EC5-BA1D-4D8D-8AE6-2E1A0C4C9F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2" b="24677"/>
          <a:stretch/>
        </p:blipFill>
        <p:spPr>
          <a:xfrm>
            <a:off x="3648476" y="1960247"/>
            <a:ext cx="4591664" cy="4160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A888CB-3F31-4564-A9DD-6AEC8C34B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959" y="4834924"/>
            <a:ext cx="2896004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90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65E413-D6BD-4440-BD9F-814DAFCC938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279178-F98F-EA40-AE31-BAACD1E4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/>
              <a:t> When students have the support to connect their education to a career, </a:t>
            </a:r>
            <a:br>
              <a:rPr lang="en-US" dirty="0"/>
            </a:br>
            <a:r>
              <a:rPr lang="en-US" dirty="0"/>
              <a:t>they are more likely to say their education will be worth the cost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67D0C-1DBB-5141-8E73-2E74CD39BDEF}"/>
              </a:ext>
            </a:extLst>
          </p:cNvPr>
          <p:cNvSpPr txBox="1"/>
          <p:nvPr/>
        </p:nvSpPr>
        <p:spPr>
          <a:xfrm flipH="1">
            <a:off x="650031" y="6481895"/>
            <a:ext cx="1058855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1000" dirty="0">
                <a:latin typeface="Arial"/>
                <a:ea typeface="Arial"/>
                <a:cs typeface="Arial"/>
                <a:sym typeface="Arial"/>
              </a:rPr>
              <a:t>Strada-College Pulse survey, Sept. 10-25. Base: current college students enrolled at four-year institutions, n=3,887. </a:t>
            </a:r>
            <a:endParaRPr kumimoji="0" lang="en-US" sz="1000" b="0" i="0" u="none" strike="noStrike" cap="none" spc="0" normalizeH="0" baseline="0" dirty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5B450-7F0A-224B-9864-9F8D200FE896}"/>
              </a:ext>
            </a:extLst>
          </p:cNvPr>
          <p:cNvSpPr txBox="1"/>
          <p:nvPr/>
        </p:nvSpPr>
        <p:spPr>
          <a:xfrm>
            <a:off x="1733266" y="5903887"/>
            <a:ext cx="8720919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1400" i="1" dirty="0"/>
              <a:t>How would you rate your college or university’s support for helping students</a:t>
            </a:r>
            <a:br>
              <a:rPr lang="en-US" sz="1400" i="1" dirty="0"/>
            </a:br>
            <a:r>
              <a:rPr lang="en-US" sz="1400" i="1" dirty="0"/>
              <a:t> connect their education to a meaningful career?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B8F481AC-ED92-4390-BB32-5203D7651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03" y="1986191"/>
            <a:ext cx="12192000" cy="39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838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5FD7B5-7341-E249-B211-6FC7845638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2654" y="3429000"/>
            <a:ext cx="9046692" cy="610822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760">
              <a:defRPr sz="1280"/>
            </a:pPr>
            <a:r>
              <a:rPr lang="en-US" sz="3600" dirty="0"/>
              <a:t>Learn more at</a:t>
            </a:r>
            <a:br>
              <a:rPr lang="en-US" sz="3600" dirty="0"/>
            </a:br>
            <a:r>
              <a:rPr lang="en-US" sz="3600" dirty="0" err="1"/>
              <a:t>StradaEducation.org</a:t>
            </a:r>
            <a:r>
              <a:rPr lang="en-US" sz="3600" dirty="0"/>
              <a:t>/</a:t>
            </a:r>
            <a:r>
              <a:rPr lang="en-US" sz="3600" dirty="0" err="1"/>
              <a:t>PublicViewpoint</a:t>
            </a:r>
            <a:br>
              <a:rPr lang="en-US" sz="3600" dirty="0"/>
            </a:br>
            <a:r>
              <a:rPr lang="en-US" sz="3600" dirty="0"/>
              <a:t>or email</a:t>
            </a:r>
            <a:br>
              <a:rPr lang="en-US" sz="3600" dirty="0"/>
            </a:br>
            <a:r>
              <a:rPr lang="en-US" sz="3600" dirty="0" err="1"/>
              <a:t>consumervoice@stradaeducation.org</a:t>
            </a:r>
            <a:br>
              <a:rPr lang="en-US" sz="3600" dirty="0"/>
            </a:b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6481600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4F8DC-94E6-0348-AFBC-BCA668F6F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A74D8-22D2-6C4A-95F0-FE0E2A43F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014" y="1037737"/>
            <a:ext cx="11318631" cy="5394060"/>
          </a:xfrm>
        </p:spPr>
        <p:txBody>
          <a:bodyPr>
            <a:normAutofit/>
          </a:bodyPr>
          <a:lstStyle/>
          <a:p>
            <a:pPr marL="342900" indent="-342900" hangingPunct="1">
              <a:lnSpc>
                <a:spcPct val="150000"/>
              </a:lnSpc>
              <a:buSzPct val="100000"/>
              <a:buFont typeface="Arial"/>
              <a:buChar char="•"/>
              <a:defRPr sz="1400">
                <a:solidFill>
                  <a:srgbClr val="262626"/>
                </a:solidFill>
              </a:defRP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Strada Student Viewpoint survey was fielded by College Pulse from Sept. 10 to 25 as an online survey from a panel of students enrolled at four-year institutions. Data are weighted based on the Current Population Survey on the basis of age, race/ethnicity, and gender; n=4,007. Theoretical margin of error +/- 1.7%.</a:t>
            </a:r>
          </a:p>
          <a:p>
            <a:pPr marL="342900" indent="-342900" hangingPunct="1">
              <a:lnSpc>
                <a:spcPct val="150000"/>
              </a:lnSpc>
              <a:buSzPct val="100000"/>
              <a:buFont typeface="Arial"/>
              <a:buChar char="•"/>
              <a:defRPr sz="1400">
                <a:solidFill>
                  <a:srgbClr val="262626"/>
                </a:solidFill>
              </a:defRP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contact Strada Center for Consumer Insights with questions or information requests at </a:t>
            </a:r>
            <a:r>
              <a:rPr lang="en-US" dirty="0" err="1">
                <a:solidFill>
                  <a:schemeClr val="accent1"/>
                </a:solidFill>
              </a:rPr>
              <a:t>consumervoice@stradaeducation.org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 learn more at </a:t>
            </a:r>
            <a:r>
              <a:rPr lang="en-US" dirty="0" err="1">
                <a:solidFill>
                  <a:schemeClr val="accent1"/>
                </a:solidFill>
              </a:rPr>
              <a:t>StradaEducation.org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PublicViewpoint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46CDF-C20A-5C45-B210-6A97F2A48C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29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rada Master">
  <a:themeElements>
    <a:clrScheme name="Strada Mas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93C7"/>
      </a:accent1>
      <a:accent2>
        <a:srgbClr val="003F6B"/>
      </a:accent2>
      <a:accent3>
        <a:srgbClr val="00BF95"/>
      </a:accent3>
      <a:accent4>
        <a:srgbClr val="00B2FF"/>
      </a:accent4>
      <a:accent5>
        <a:srgbClr val="00458D"/>
      </a:accent5>
      <a:accent6>
        <a:srgbClr val="FEFFFE"/>
      </a:accent6>
      <a:hlink>
        <a:srgbClr val="0000FF"/>
      </a:hlink>
      <a:folHlink>
        <a:srgbClr val="FF00FF"/>
      </a:folHlink>
    </a:clrScheme>
    <a:fontScheme name="Strada Master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rada 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98221EC663AA48A4C56AF8B5908DAA" ma:contentTypeVersion="5" ma:contentTypeDescription="Create a new document." ma:contentTypeScope="" ma:versionID="d15eb20f09875daa7c51df205fbadb4d">
  <xsd:schema xmlns:xsd="http://www.w3.org/2001/XMLSchema" xmlns:xs="http://www.w3.org/2001/XMLSchema" xmlns:p="http://schemas.microsoft.com/office/2006/metadata/properties" xmlns:ns2="023d3ea6-b82e-43af-b64d-76eb2d1b9313" xmlns:ns3="da6bec90-9e36-42db-887d-c0b5c2b6fa26" targetNamespace="http://schemas.microsoft.com/office/2006/metadata/properties" ma:root="true" ma:fieldsID="e1974f5875adb2b17ac1f70e6c8ac971" ns2:_="" ns3:_="">
    <xsd:import namespace="023d3ea6-b82e-43af-b64d-76eb2d1b9313"/>
    <xsd:import namespace="da6bec90-9e36-42db-887d-c0b5c2b6fa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d3ea6-b82e-43af-b64d-76eb2d1b93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bec90-9e36-42db-887d-c0b5c2b6fa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a6bec90-9e36-42db-887d-c0b5c2b6fa26">
      <UserInfo>
        <DisplayName>Tom Dawson</DisplayName>
        <AccountId>13</AccountId>
        <AccountType/>
      </UserInfo>
      <UserInfo>
        <DisplayName>Larry Lutz</DisplayName>
        <AccountId>62</AccountId>
        <AccountType/>
      </UserInfo>
      <UserInfo>
        <DisplayName>Michael Austin</DisplayName>
        <AccountId>27</AccountId>
        <AccountType/>
      </UserInfo>
      <UserInfo>
        <DisplayName>Erin Roth</DisplayName>
        <AccountId>30</AccountId>
        <AccountType/>
      </UserInfo>
      <UserInfo>
        <DisplayName>Scott Fleming</DisplayName>
        <AccountId>26</AccountId>
        <AccountType/>
      </UserInfo>
      <UserInfo>
        <DisplayName>Bill Hansen</DisplayName>
        <AccountId>64</AccountId>
        <AccountType/>
      </UserInfo>
      <UserInfo>
        <DisplayName>Jason Johnson</DisplayName>
        <AccountId>15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985DAA-9C90-425E-8954-CFEAB74D7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d3ea6-b82e-43af-b64d-76eb2d1b9313"/>
    <ds:schemaRef ds:uri="da6bec90-9e36-42db-887d-c0b5c2b6fa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2CC870-D711-4F53-B8B2-F21E5F56D432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023d3ea6-b82e-43af-b64d-76eb2d1b9313"/>
    <ds:schemaRef ds:uri="http://purl.org/dc/terms/"/>
    <ds:schemaRef ds:uri="da6bec90-9e36-42db-887d-c0b5c2b6fa26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38C78E4-726F-4A04-BCB5-E20B494F31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Strada-Template</Template>
  <TotalTime>50930</TotalTime>
  <Words>515</Words>
  <Application>Microsoft Macintosh PowerPoint</Application>
  <PresentationFormat>Widescreen</PresentationFormat>
  <Paragraphs>55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Strada Master</vt:lpstr>
      <vt:lpstr>Public Viewpoint: COVID-19 Work and Education Survey</vt:lpstr>
      <vt:lpstr>PowerPoint Presentation</vt:lpstr>
      <vt:lpstr>Emotional well-being is students' biggest challenge this fall</vt:lpstr>
      <vt:lpstr>About one-third of students rate their school as “excellent” or “very good” at connecting education to meaningful careers</vt:lpstr>
      <vt:lpstr>1 in 5 students say COVID-19 has made their opportunities for career exploration much worse</vt:lpstr>
      <vt:lpstr>Fewer than 1 in 5 current college students strongly agree their education will be worth the cost</vt:lpstr>
      <vt:lpstr> When students have the support to connect their education to a career,  they are more likely to say their education will be worth the cost</vt:lpstr>
      <vt:lpstr>Learn more at StradaEducation.org/PublicViewpoint or email consumervoice@stradaeducation.org </vt:lpstr>
      <vt:lpstr>Methodology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Viewpoint: COVID-19 Work and Education Survey</dc:title>
  <dc:creator>Nichole Torpey-Saboe</dc:creator>
  <cp:lastModifiedBy>Nichole Torpey-Saboe</cp:lastModifiedBy>
  <cp:revision>740</cp:revision>
  <cp:lastPrinted>2020-04-28T22:00:05Z</cp:lastPrinted>
  <dcterms:created xsi:type="dcterms:W3CDTF">2020-04-22T16:30:04Z</dcterms:created>
  <dcterms:modified xsi:type="dcterms:W3CDTF">2020-10-26T14:03:07Z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0x010100FB98221EC663AA48A4C56AF8B5908DAA</vt:lpwstr>
  </property>
</Properties>
</file>