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01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6" autoAdjust="0"/>
  </p:normalViewPr>
  <p:slideViewPr>
    <p:cSldViewPr snapToGrid="0" snapToObjects="1">
      <p:cViewPr>
        <p:scale>
          <a:sx n="94" d="100"/>
          <a:sy n="94" d="100"/>
        </p:scale>
        <p:origin x="-322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F2C5A3-B949-274E-9D1C-4DEA0EEE0515}" type="datetimeFigureOut">
              <a:rPr lang="en-US"/>
              <a:pPr>
                <a:defRPr/>
              </a:pPr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A073-3445-E747-9185-74C1E122A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6943-1F4C-472F-90A6-D2DCE820BA88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4E7D1-C8C9-4828-AF9B-CF04B70F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DC7C-72CC-46D2-80D2-FDA4D0C20064}" type="datetime2">
              <a:rPr lang="en-US" smtClean="0"/>
              <a:t>Tuesday, February 14, 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A602-1146-DA46-BB6D-988443324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29C4-25EF-413B-8E65-A2AE41A3B9AB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B9C0-B6BF-0844-80DD-5A0CC7B86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33A9-6F45-468E-8941-39481293588C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398F-65ED-6940-AF99-86DF2F44E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39A3-BFED-4B67-9CBE-7423BB8B032C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CAC7-33AE-8E41-A1E6-8CBBD2AE1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4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C9D8-B12E-45BF-A0FC-71FA3EE2B722}" type="datetime2">
              <a:rPr lang="en-US" smtClean="0"/>
              <a:t>Tuesday, February 14, 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1566-5EFA-D242-BF96-87668BE87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0CB0-BE71-4DEC-99D1-60ABB6E30D5F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A011-A36D-AE4E-A246-9A73830E0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0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78D9-4AB2-4030-A044-5E46134CF4A9}" type="datetime2">
              <a:rPr lang="en-US" smtClean="0"/>
              <a:t>Tuesday, February 14, 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D894-10D8-D14E-B434-295E2176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564D-125B-4BCF-92F8-6279ECDD6394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722A-2717-3846-ACF7-86B5E295D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1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EB2E-5720-43DA-9497-D3FDB0EA6A31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C47C-5C63-DE49-81C9-BC361A60A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3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D848-1E9F-4487-8099-5737E5787DA3}" type="datetime2">
              <a:rPr lang="en-US" smtClean="0"/>
              <a:t>Tuesday, February 14, 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03E9-65B1-1E4B-8B60-54D15C61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AE23-C735-4CB3-98F7-DB9C42F2840E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89C7-42CB-1A4E-88EE-8FB2AF0B0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8E1A06-95A1-4912-BCED-B14D0FC677D4}" type="datetime2">
              <a:rPr lang="en-US" smtClean="0"/>
              <a:t>Tuesday, February 14,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6BDAE3-4F0A-D54B-AAB5-FA0DDEF5D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6" r:id="rId2"/>
    <p:sldLayoutId id="2147483984" r:id="rId3"/>
    <p:sldLayoutId id="2147483977" r:id="rId4"/>
    <p:sldLayoutId id="2147483985" r:id="rId5"/>
    <p:sldLayoutId id="2147483978" r:id="rId6"/>
    <p:sldLayoutId id="2147483979" r:id="rId7"/>
    <p:sldLayoutId id="2147483986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gif"/><Relationship Id="rId5" Type="http://schemas.openxmlformats.org/officeDocument/2006/relationships/image" Target="../media/image13.jpg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cott.jaschik@insidehigher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The 2017 Survey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of CHIEF ACADEMIC OFFICERS</a:t>
            </a:r>
            <a:endParaRPr lang="en-US" sz="4000" dirty="0">
              <a:ea typeface="+mj-e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4710113"/>
            <a:ext cx="7848600" cy="8255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rgbClr val="4C4C4C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000" cap="none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34290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4C4C4C"/>
                </a:solidFill>
                <a:latin typeface="Franklin Gothic Medium" charset="0"/>
                <a:cs typeface="Franklin Gothic Medium" charset="0"/>
              </a:rPr>
              <a:t>Webinar on the </a:t>
            </a:r>
            <a:r>
              <a:rPr lang="en-US" i="1" dirty="0" smtClean="0">
                <a:solidFill>
                  <a:srgbClr val="4C4C4C"/>
                </a:solidFill>
                <a:latin typeface="Franklin Gothic Medium" charset="0"/>
                <a:cs typeface="Franklin Gothic Medium" charset="0"/>
              </a:rPr>
              <a:t>Inside Higher Ed </a:t>
            </a:r>
            <a:r>
              <a:rPr lang="en-US" dirty="0" smtClean="0">
                <a:solidFill>
                  <a:srgbClr val="4C4C4C"/>
                </a:solidFill>
                <a:latin typeface="Franklin Gothic Medium" charset="0"/>
                <a:cs typeface="Franklin Gothic Medium" charset="0"/>
              </a:rPr>
              <a:t>/ Gallup survey of provosts</a:t>
            </a:r>
          </a:p>
          <a:p>
            <a:r>
              <a:rPr lang="en-US" dirty="0" smtClean="0">
                <a:solidFill>
                  <a:srgbClr val="4C4C4C"/>
                </a:solidFill>
                <a:latin typeface="Franklin Gothic Medium" charset="0"/>
                <a:cs typeface="Franklin Gothic Medium" charset="0"/>
              </a:rPr>
              <a:t>Wednesday, February 15 at 2 p.m. Eastern</a:t>
            </a:r>
            <a:endParaRPr lang="en-US" dirty="0">
              <a:solidFill>
                <a:srgbClr val="4C4C4C"/>
              </a:solidFill>
              <a:latin typeface="Franklin Gothic Medium" charset="0"/>
              <a:cs typeface="Franklin 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3A602-1146-DA46-BB6D-9884433247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56" y="5029994"/>
            <a:ext cx="20304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Assessment: Provosts vs. Professors</a:t>
            </a:r>
            <a:endParaRPr lang="en-US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990289"/>
              </p:ext>
            </p:extLst>
          </p:nvPr>
        </p:nvGraphicFramePr>
        <p:xfrm>
          <a:off x="457200" y="2144889"/>
          <a:ext cx="8229600" cy="434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78"/>
                <a:gridCol w="1230489"/>
                <a:gridCol w="1174044"/>
                <a:gridCol w="1794933"/>
                <a:gridCol w="1518356"/>
              </a:tblGrid>
              <a:tr h="1241778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Private Provosts Agreeing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Public</a:t>
                      </a:r>
                      <a:r>
                        <a:rPr lang="en-US" baseline="0" dirty="0" smtClean="0"/>
                        <a:t> Provosts Agreeing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Community College Provosts Agreeing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Faculty Members Agreeing</a:t>
                      </a:r>
                      <a:endParaRPr lang="en-US" dirty="0"/>
                    </a:p>
                  </a:txBody>
                  <a:tcPr/>
                </a:tc>
              </a:tr>
              <a:tr h="1333335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has improved quality of teaching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learning at my college.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</a:tr>
              <a:tr h="1771109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is more about keeping accreditors/politicians happy than about teaching and learning.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Liberal Arts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90% </a:t>
            </a:r>
            <a:r>
              <a:rPr lang="en-US" sz="2000" dirty="0"/>
              <a:t>of provosts agree or strongly agree </a:t>
            </a:r>
            <a:r>
              <a:rPr lang="en-US" sz="2000" dirty="0" smtClean="0"/>
              <a:t>(65% </a:t>
            </a:r>
            <a:r>
              <a:rPr lang="en-US" sz="2000" dirty="0"/>
              <a:t>strongly agree) that liberal arts education </a:t>
            </a:r>
            <a:r>
              <a:rPr lang="en-US" sz="2000" dirty="0" smtClean="0"/>
              <a:t>“is </a:t>
            </a:r>
            <a:r>
              <a:rPr lang="en-US" sz="2000" dirty="0"/>
              <a:t>central to undergraduate education -- even in professional programs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54% </a:t>
            </a:r>
            <a:r>
              <a:rPr lang="en-US" sz="2000" dirty="0"/>
              <a:t>agree or strongly agree with the statement </a:t>
            </a:r>
            <a:r>
              <a:rPr lang="en-US" sz="2000" dirty="0" smtClean="0"/>
              <a:t>“I </a:t>
            </a:r>
            <a:r>
              <a:rPr lang="en-US" sz="2000" dirty="0"/>
              <a:t>expect to see the number of liberal arts colleges decline significantly over the next five years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60% </a:t>
            </a:r>
            <a:r>
              <a:rPr lang="en-US" sz="2000" dirty="0"/>
              <a:t>believe that </a:t>
            </a:r>
            <a:r>
              <a:rPr lang="en-US" sz="2000" dirty="0" smtClean="0"/>
              <a:t>“politicians</a:t>
            </a:r>
            <a:r>
              <a:rPr lang="en-US" sz="2000" dirty="0"/>
              <a:t>, presidents and boards are </a:t>
            </a:r>
            <a:r>
              <a:rPr lang="en-US" sz="2000" dirty="0" smtClean="0"/>
              <a:t>increasingly </a:t>
            </a:r>
            <a:r>
              <a:rPr lang="en-US" sz="2000" dirty="0"/>
              <a:t>unsympathetic to liberal arts education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33% </a:t>
            </a:r>
            <a:r>
              <a:rPr lang="en-US" sz="2000" dirty="0"/>
              <a:t>of provosts agree or strongly agree that liberal arts education </a:t>
            </a:r>
            <a:r>
              <a:rPr lang="en-US" sz="2000" dirty="0" smtClean="0"/>
              <a:t>“has </a:t>
            </a:r>
            <a:r>
              <a:rPr lang="en-US" sz="2000" dirty="0"/>
              <a:t>become too divorced from the career needs of students and graduates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33% </a:t>
            </a:r>
            <a:r>
              <a:rPr lang="en-US" sz="2000" dirty="0"/>
              <a:t>agree that </a:t>
            </a:r>
            <a:r>
              <a:rPr lang="en-US" sz="2000" dirty="0" smtClean="0"/>
              <a:t>“liberal </a:t>
            </a:r>
            <a:r>
              <a:rPr lang="en-US" sz="2000" dirty="0"/>
              <a:t>arts faculty members are not sufficiently interested in the desire of parents and students for career preparation</a:t>
            </a:r>
            <a:r>
              <a:rPr lang="en-US" sz="2000" dirty="0" smtClean="0"/>
              <a:t>.”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1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Competency-Based Education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across the board is evident in interest – and in institutions offering some instruction through CBE.</a:t>
            </a:r>
          </a:p>
          <a:p>
            <a:r>
              <a:rPr lang="en-US" dirty="0" smtClean="0"/>
              <a:t>Concerns about impact on general education appear to be declining.</a:t>
            </a:r>
          </a:p>
          <a:p>
            <a:r>
              <a:rPr lang="en-US" dirty="0" smtClean="0"/>
              <a:t>Public-private gap continues and is unlikely to narrow.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16560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2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Trigger Warnings … After Chicago Letter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professors decide.</a:t>
            </a:r>
          </a:p>
          <a:p>
            <a:r>
              <a:rPr lang="en-US" dirty="0"/>
              <a:t>I</a:t>
            </a:r>
            <a:r>
              <a:rPr lang="en-US" dirty="0" smtClean="0"/>
              <a:t>nstitutional policies rare.</a:t>
            </a:r>
          </a:p>
          <a:p>
            <a:r>
              <a:rPr lang="en-US" dirty="0" smtClean="0"/>
              <a:t>Some concerns on impact.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1377597"/>
            <a:ext cx="36877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98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Q&amp;A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questions.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11" y="4619096"/>
            <a:ext cx="20304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33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 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Jenzabar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79" y="2677754"/>
            <a:ext cx="2842121" cy="838426"/>
          </a:xfrm>
          <a:prstGeom prst="rect">
            <a:avLst/>
          </a:prstGeom>
        </p:spPr>
      </p:pic>
      <p:pic>
        <p:nvPicPr>
          <p:cNvPr id="7" name="Picture 6" descr="VS_Logo_Hor_(RGB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2" y="4308685"/>
            <a:ext cx="3464571" cy="598876"/>
          </a:xfrm>
          <a:prstGeom prst="rect">
            <a:avLst/>
          </a:prstGeom>
        </p:spPr>
      </p:pic>
      <p:pic>
        <p:nvPicPr>
          <p:cNvPr id="8" name="Picture 7" descr="Taskstream logo - web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7754"/>
            <a:ext cx="4443134" cy="598876"/>
          </a:xfrm>
          <a:prstGeom prst="rect">
            <a:avLst/>
          </a:prstGeom>
        </p:spPr>
      </p:pic>
      <p:pic>
        <p:nvPicPr>
          <p:cNvPr id="9" name="Picture 8" descr="D2L-Desire2Learn-5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90" y="4009247"/>
            <a:ext cx="1497189" cy="1197751"/>
          </a:xfrm>
          <a:prstGeom prst="rect">
            <a:avLst/>
          </a:prstGeom>
        </p:spPr>
      </p:pic>
      <p:pic>
        <p:nvPicPr>
          <p:cNvPr id="10" name="Picture 9" descr="iDesig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83" y="4069135"/>
            <a:ext cx="2563833" cy="8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55" y="4878741"/>
            <a:ext cx="20304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Methodology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prepared by </a:t>
            </a:r>
            <a:r>
              <a:rPr lang="en-US" i="1" dirty="0" smtClean="0"/>
              <a:t>Inside Higher Ed, </a:t>
            </a:r>
            <a:r>
              <a:rPr lang="en-US" dirty="0" smtClean="0"/>
              <a:t>in collaboration with Gallup.</a:t>
            </a:r>
          </a:p>
          <a:p>
            <a:r>
              <a:rPr lang="en-US" dirty="0" smtClean="0"/>
              <a:t>Polling conducted by Gallup.</a:t>
            </a:r>
          </a:p>
          <a:p>
            <a:r>
              <a:rPr lang="en-US" dirty="0" smtClean="0"/>
              <a:t>Results from 654 provosts or chief academic officers.</a:t>
            </a:r>
          </a:p>
          <a:p>
            <a:r>
              <a:rPr lang="en-US" dirty="0" smtClean="0"/>
              <a:t>Complete anonymity for respondents, but answers coded to allow for breakdown by tenure status, demographics,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14" y="5131094"/>
            <a:ext cx="203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4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Demands for Diversity </a:t>
            </a:r>
            <a:br>
              <a:rPr lang="en-US" u="sng" dirty="0" smtClean="0"/>
            </a:br>
            <a:r>
              <a:rPr lang="en-US" u="sng" dirty="0" smtClean="0"/>
              <a:t>in Faculty and Curriculum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19" y="1873956"/>
            <a:ext cx="5937581" cy="40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5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Mixed Feelings on Faculty Hiring Goals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31% of provosts say their institutions can meet hiring goals focused on diversity; 31% of provosts disagree.</a:t>
            </a:r>
          </a:p>
          <a:p>
            <a:r>
              <a:rPr lang="en-US" dirty="0"/>
              <a:t>Provosts are more likely to think that their targets are unrealistic (</a:t>
            </a:r>
            <a:r>
              <a:rPr lang="en-US" dirty="0" smtClean="0"/>
              <a:t>35%) </a:t>
            </a:r>
            <a:r>
              <a:rPr lang="en-US" dirty="0"/>
              <a:t>than that they are realistic (</a:t>
            </a:r>
            <a:r>
              <a:rPr lang="en-US" dirty="0" smtClean="0"/>
              <a:t>29%).</a:t>
            </a:r>
          </a:p>
          <a:p>
            <a:r>
              <a:rPr lang="en-US" dirty="0" smtClean="0"/>
              <a:t>62% </a:t>
            </a:r>
            <a:r>
              <a:rPr lang="en-US" dirty="0"/>
              <a:t>of provosts </a:t>
            </a:r>
            <a:r>
              <a:rPr lang="en-US" dirty="0" smtClean="0"/>
              <a:t>agree </a:t>
            </a:r>
            <a:r>
              <a:rPr lang="en-US" dirty="0"/>
              <a:t>or strongly </a:t>
            </a:r>
            <a:r>
              <a:rPr lang="en-US" dirty="0" smtClean="0"/>
              <a:t>agree </a:t>
            </a:r>
            <a:r>
              <a:rPr lang="en-US" dirty="0"/>
              <a:t>that </a:t>
            </a:r>
            <a:r>
              <a:rPr lang="en-US" dirty="0" smtClean="0"/>
              <a:t>“my </a:t>
            </a:r>
            <a:r>
              <a:rPr lang="en-US" dirty="0"/>
              <a:t>college will need to make hiring decisions in new ways in order to achieve meaningful increases in the number of minority faculty members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78" y="4619272"/>
            <a:ext cx="1857728" cy="185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2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Diversifying the Curriculum</a:t>
            </a:r>
            <a:endParaRPr lang="en-US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881033"/>
              </p:ext>
            </p:extLst>
          </p:nvPr>
        </p:nvGraphicFramePr>
        <p:xfrm>
          <a:off x="237067" y="1600200"/>
          <a:ext cx="8607778" cy="512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689"/>
                <a:gridCol w="1343377"/>
                <a:gridCol w="1467556"/>
                <a:gridCol w="1117600"/>
                <a:gridCol w="17215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Agree -- Private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Disagree -- Private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Agree --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Disagree</a:t>
                      </a:r>
                      <a:r>
                        <a:rPr lang="en-US" baseline="0" dirty="0" smtClean="0"/>
                        <a:t> -- Public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Curriculum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my college should be revised to add emphasis on diversity.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Undergraduates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should be required to take one course 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diversity.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Colleges should add support for departments that focus on study of minority groups.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Demands of student groups related to curriculum should be turned over to faculty bodies for action.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3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Bias in Student Reviews of Professors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Provosts report that such reviews matter.</a:t>
            </a:r>
          </a:p>
          <a:p>
            <a:r>
              <a:rPr lang="en-US" dirty="0" smtClean="0"/>
              <a:t>Provosts report that they are aware of the increasing consensus about bias in the reviews.</a:t>
            </a:r>
          </a:p>
          <a:p>
            <a:r>
              <a:rPr lang="en-US" dirty="0" smtClean="0"/>
              <a:t>32% of provosts at public institutions and 53% at private institutions are reconsidering their use of these reviews.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77" y="3906360"/>
            <a:ext cx="3662539" cy="22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3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Predicting the Status Quo on Adjuncts</a:t>
            </a:r>
            <a:endParaRPr lang="en-US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386956"/>
              </p:ext>
            </p:extLst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889"/>
                <a:gridCol w="1715911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Colleges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 less</a:t>
                      </a:r>
                      <a:r>
                        <a:rPr lang="en-US" baseline="0" dirty="0" smtClean="0"/>
                        <a:t> reliance on adjuncts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 no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 greater reliance on adjuncts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67" y="4106951"/>
            <a:ext cx="3725333" cy="248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0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u="sng" dirty="0" smtClean="0"/>
              <a:t>Provosts on Whether Institutions Are  ‘Very Effective’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86484"/>
              </p:ext>
            </p:extLst>
          </p:nvPr>
        </p:nvGraphicFramePr>
        <p:xfrm>
          <a:off x="524934" y="1625600"/>
          <a:ext cx="8009466" cy="485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177"/>
                <a:gridCol w="1100667"/>
                <a:gridCol w="1456266"/>
                <a:gridCol w="2788356"/>
              </a:tblGrid>
              <a:tr h="685367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Colleges</a:t>
                      </a:r>
                      <a:endParaRPr lang="en-US" dirty="0"/>
                    </a:p>
                  </a:txBody>
                  <a:tcPr/>
                </a:tc>
              </a:tr>
              <a:tr h="616290"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a quality undergrad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</a:tr>
              <a:tr h="616290">
                <a:tc>
                  <a:txBody>
                    <a:bodyPr/>
                    <a:lstStyle/>
                    <a:p>
                      <a:r>
                        <a:rPr lang="en-US" dirty="0" smtClean="0"/>
                        <a:t>Preparing students for the world of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  <a:tr h="616290">
                <a:tc>
                  <a:txBody>
                    <a:bodyPr/>
                    <a:lstStyle/>
                    <a:p>
                      <a:r>
                        <a:rPr lang="en-US" dirty="0" smtClean="0"/>
                        <a:t>Offering undergraduate support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352166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Controlling rising prices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</a:tr>
              <a:tr h="61629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Assessing learning outcomes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616290">
                <a:tc>
                  <a:txBody>
                    <a:bodyPr/>
                    <a:lstStyle/>
                    <a:p>
                      <a:r>
                        <a:rPr lang="en-US" dirty="0" smtClean="0"/>
                        <a:t>Preparing students</a:t>
                      </a:r>
                      <a:r>
                        <a:rPr lang="en-US" baseline="0" dirty="0" smtClean="0"/>
                        <a:t> for engaged citizenship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604707">
                <a:tc>
                  <a:txBody>
                    <a:bodyPr/>
                    <a:lstStyle/>
                    <a:p>
                      <a:r>
                        <a:rPr lang="en-US" dirty="0" smtClean="0"/>
                        <a:t>Using data</a:t>
                      </a:r>
                      <a:r>
                        <a:rPr lang="en-US" baseline="0" dirty="0" smtClean="0"/>
                        <a:t> effectively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237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Template-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IHE_Template-1</Template>
  <TotalTime>653</TotalTime>
  <Words>770</Words>
  <Application>Microsoft Macintosh PowerPoint</Application>
  <PresentationFormat>On-screen Show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IHE_Template-1</vt:lpstr>
      <vt:lpstr>The 2017 Survey  of CHIEF ACADEMIC OFFICERS</vt:lpstr>
      <vt:lpstr>Presenters</vt:lpstr>
      <vt:lpstr>Methodology</vt:lpstr>
      <vt:lpstr>Demands for Diversity  in Faculty and Curriculum</vt:lpstr>
      <vt:lpstr>Mixed Feelings on Faculty Hiring Goals</vt:lpstr>
      <vt:lpstr>Diversifying the Curriculum</vt:lpstr>
      <vt:lpstr>Bias in Student Reviews of Professors</vt:lpstr>
      <vt:lpstr>Predicting the Status Quo on Adjuncts</vt:lpstr>
      <vt:lpstr>Provosts on Whether Institutions Are  ‘Very Effective’</vt:lpstr>
      <vt:lpstr>Assessment: Provosts vs. Professors</vt:lpstr>
      <vt:lpstr>The Liberal Arts</vt:lpstr>
      <vt:lpstr>Competency-Based Education</vt:lpstr>
      <vt:lpstr>Trigger Warnings … After Chicago Letter</vt:lpstr>
      <vt:lpstr>Q&amp;A</vt:lpstr>
      <vt:lpstr>With Thanks …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Lauren Medway</cp:lastModifiedBy>
  <cp:revision>76</cp:revision>
  <dcterms:created xsi:type="dcterms:W3CDTF">2014-01-25T21:52:40Z</dcterms:created>
  <dcterms:modified xsi:type="dcterms:W3CDTF">2017-02-14T16:47:47Z</dcterms:modified>
</cp:coreProperties>
</file>