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6" r:id="rId4"/>
    <p:sldId id="277" r:id="rId5"/>
    <p:sldId id="284" r:id="rId6"/>
    <p:sldId id="275" r:id="rId7"/>
    <p:sldId id="278" r:id="rId8"/>
    <p:sldId id="257" r:id="rId9"/>
    <p:sldId id="258" r:id="rId10"/>
    <p:sldId id="260" r:id="rId11"/>
    <p:sldId id="261" r:id="rId12"/>
    <p:sldId id="282" r:id="rId13"/>
    <p:sldId id="283" r:id="rId14"/>
    <p:sldId id="274" r:id="rId15"/>
    <p:sldId id="273" r:id="rId16"/>
    <p:sldId id="268" r:id="rId17"/>
    <p:sldId id="269" r:id="rId18"/>
    <p:sldId id="271" r:id="rId19"/>
    <p:sldId id="279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3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99825-FB0F-EA41-B1E9-9D0F85A7BAAB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F219A-4261-F348-BB54-616EF450D0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4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8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5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2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4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3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3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9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% among those where it was offered who attended AND found it useful. In other words about 1/3 of faculty either did not take advantage of the offered PD, or did not find it useful when they did.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4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4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219A-4261-F348-BB54-616EF450D0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1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A0FD-B99E-0C45-8847-CA4DEF0EB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A7B43-7269-444C-83FE-82E0DF89D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aseline="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9A3EB-EE3B-5D4D-8A7E-C08D594B2C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43" y="5469792"/>
            <a:ext cx="12319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4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2977-D8A7-754D-97FE-379A152F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252C9-D066-EB40-BC0F-D2A44CADF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AB855-4B59-3B4E-B3A6-5AE340A2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1D2DC-CC13-4B4A-A3F0-D79CFD0E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CB44-E870-F44D-B91A-39BE40FF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1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AFD63-B87B-BB42-AB6B-22184BCE7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0DD1E-7960-474A-B6B7-D68D8E618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58695-F527-1647-878E-E6A86A5F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9B3B-9FC4-FA4F-8694-48540EDA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9B2F9-C1E6-E349-88FE-FE1273CF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9493-C8B4-E34E-9B78-3E136184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1D73-034C-B847-A7C3-DC625AB1F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633E7-893A-0A4F-862C-9FD9B9F98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228" y="6252119"/>
            <a:ext cx="2702560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2C02-3EAE-B646-86CE-B482C5A7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7ADD3-48B5-A04C-B6ED-B16F490C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EED3-B8C8-9B44-B4E2-94057BC7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558C-42D7-D445-95D7-D104F96E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51491-584D-6E42-9458-0FE58F8F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5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B910-91AF-C24C-9A57-F435161A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99AA-1E82-8240-9F42-0072F7B06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DB6AC-515B-9B4D-BC02-B0E68B725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023A2-7628-EC4D-99D3-FF6645D4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0FF7B-5B5E-CD4F-9B0A-02906333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2980A-6A7E-1B48-9FDF-A1FF650A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6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8940-4702-3E45-AAC8-7D186B20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0E495-4B8C-B44A-A1E5-9B1D67002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E4D41-98F3-2143-8611-8BF5EAFA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EE406-8E3C-9648-96BA-5E0B58003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2CD46-FA8C-3E4A-B450-C9840CF2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975CE-CEEB-704F-8122-5BBBA631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C5C64-AFCD-1443-BC69-BE673A72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6CBFA-11D9-954B-8E5D-1D667E9E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4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76A9-F593-AF47-A7C6-24605D2C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196FE-95FC-7E46-9897-6FDB7E7D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74A64-B704-574F-83E1-DBA367B2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DFDDD-8DCD-9146-998F-55C5F107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4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BC4AE-85C3-4047-A4EA-B7141BF3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D2AC3-104B-DE4C-AD04-A76790D8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113F8-2620-834C-A1FF-119C98D8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1DDF-2602-2E4E-9B37-503E4428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5E89A-15F9-FA49-B620-DE97CD8D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B6E5A-A8D2-8C4E-95AD-972598B1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EAB26-C4A0-1048-9B33-D0FBDAB2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D592B-A7F5-344B-8E71-7733594F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0F62F-7288-A041-891D-17DC67F5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0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2449-A5C4-8449-A30F-55336F2B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57D8B-84F0-4E4B-8769-B51D481AC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A32D2-56DD-AC40-BD5A-5E8E1A26B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B2FB9-F2FA-6D4E-96A7-563E5796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31F3F-9612-E04E-AE27-B0F28E56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809E-B50B-C542-9678-823669E5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2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CAC40-DD32-4245-AE94-C4F596B8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C15C8-1F9E-0647-A653-73C90DCD9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BB42-ADD4-F84C-8329-D690814BE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0D36-F5B4-E24F-BF4B-AF30C05B691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77D17-A8BB-594F-B7A6-C603BC9AF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6EC0-24A9-344C-B907-79BC84EDB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E705-5B8F-3448-AA98-9372974E4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earningconsortium.org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earningsurvey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zoom.us/webinar/register/WN_JGpnou0XR-Ws66qDeMjgFw" TargetMode="External"/><Relationship Id="rId2" Type="http://schemas.openxmlformats.org/officeDocument/2006/relationships/hyperlink" Target="http://cengage.com/digital-learning-pulse-surve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zoom.us/webinar/register/WN_JGpnou0XR-Ws66qDeMjgFw" TargetMode="External"/><Relationship Id="rId2" Type="http://schemas.openxmlformats.org/officeDocument/2006/relationships/hyperlink" Target="http://cengage.com/digital-learning-pulse-surve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BFA266-0626-42B8-BFCC-4393AE36D128}"/>
              </a:ext>
            </a:extLst>
          </p:cNvPr>
          <p:cNvSpPr/>
          <p:nvPr/>
        </p:nvSpPr>
        <p:spPr>
          <a:xfrm>
            <a:off x="0" y="1"/>
            <a:ext cx="9144000" cy="3001676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4130E-151C-AC4F-B047-203B682CC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659" y="99362"/>
            <a:ext cx="8170682" cy="280295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Higher Ed’s Responsive Strategies To COVID Bring About Faculty Confidence and Optimism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1A221-B94C-0F47-96C6-421F714E9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939446"/>
          </a:xfrm>
        </p:spPr>
        <p:txBody>
          <a:bodyPr>
            <a:normAutofit/>
          </a:bodyPr>
          <a:lstStyle/>
          <a:p>
            <a:r>
              <a:rPr lang="en-US" sz="2100" b="1" dirty="0"/>
              <a:t>Jeff Seaman</a:t>
            </a:r>
            <a:r>
              <a:rPr lang="en-US" sz="2100" dirty="0"/>
              <a:t>, Director, Bay View Analytics</a:t>
            </a:r>
          </a:p>
          <a:p>
            <a:r>
              <a:rPr lang="en-US" sz="2100" b="1" dirty="0"/>
              <a:t>Nicole Johnson</a:t>
            </a:r>
            <a:r>
              <a:rPr lang="en-US" sz="2100" dirty="0"/>
              <a:t>, Research Director, 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Canadian Digital Learning Research Association</a:t>
            </a:r>
          </a:p>
          <a:p>
            <a:r>
              <a:rPr lang="en-US" sz="2100" b="1" dirty="0"/>
              <a:t>Jennifer Mathes</a:t>
            </a:r>
            <a:r>
              <a:rPr lang="en-US" sz="2100" dirty="0"/>
              <a:t>, CEO, Online Learning Consortium</a:t>
            </a:r>
          </a:p>
          <a:p>
            <a:r>
              <a:rPr lang="en-US" sz="2100" b="1" dirty="0"/>
              <a:t>Ryan Tipton, </a:t>
            </a:r>
            <a:r>
              <a:rPr lang="en-US" sz="2100" dirty="0"/>
              <a:t>Provost, University of the Southwest</a:t>
            </a:r>
          </a:p>
        </p:txBody>
      </p:sp>
    </p:spTree>
    <p:extLst>
      <p:ext uri="{BB962C8B-B14F-4D97-AF65-F5344CB8AC3E}">
        <p14:creationId xmlns:p14="http://schemas.microsoft.com/office/powerpoint/2010/main" val="247797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54C906-73C0-4A0A-8C38-40ED9CF1AFB8}"/>
              </a:ext>
            </a:extLst>
          </p:cNvPr>
          <p:cNvSpPr/>
          <p:nvPr/>
        </p:nvSpPr>
        <p:spPr>
          <a:xfrm>
            <a:off x="0" y="1"/>
            <a:ext cx="9144000" cy="1325563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928AE-A63B-2A4A-98E9-779F7C5C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36" y="16335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Faculty: Multiple PD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2FA13-4257-AE42-A933-5AD82EFF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8" y="1502043"/>
            <a:ext cx="8725289" cy="46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1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F25B34-67BE-46EF-B5B8-D9CFC4E27972}"/>
              </a:ext>
            </a:extLst>
          </p:cNvPr>
          <p:cNvSpPr/>
          <p:nvPr/>
        </p:nvSpPr>
        <p:spPr>
          <a:xfrm>
            <a:off x="0" y="1"/>
            <a:ext cx="9144000" cy="1355726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1FFAE-D1FC-9D44-A7C0-1FA0B51A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6" y="3016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Faculty: PD was effective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0B304-0E2C-CA4C-B3C7-52A7DB38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6" y="1385890"/>
            <a:ext cx="8991800" cy="47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2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F25B34-67BE-46EF-B5B8-D9CFC4E27972}"/>
              </a:ext>
            </a:extLst>
          </p:cNvPr>
          <p:cNvSpPr/>
          <p:nvPr/>
        </p:nvSpPr>
        <p:spPr>
          <a:xfrm>
            <a:off x="0" y="1"/>
            <a:ext cx="9144000" cy="1355726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1FFAE-D1FC-9D44-A7C0-1FA0B51A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6" y="3016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Faculty: Student engagement is key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DAC14-59E7-0D49-B6FD-5B625F2F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55" y="1385890"/>
            <a:ext cx="7764889" cy="48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F25B34-67BE-46EF-B5B8-D9CFC4E27972}"/>
              </a:ext>
            </a:extLst>
          </p:cNvPr>
          <p:cNvSpPr/>
          <p:nvPr/>
        </p:nvSpPr>
        <p:spPr>
          <a:xfrm>
            <a:off x="0" y="1"/>
            <a:ext cx="9144000" cy="1355726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1FFAE-D1FC-9D44-A7C0-1FA0B51A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66" y="3016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Faculty: Optimism-Pessimism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BF252-7E0F-264B-9873-CD10D5917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4" y="1513708"/>
            <a:ext cx="8038158" cy="47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F0C070-C16C-40AD-B747-82841E6DCBCA}"/>
              </a:ext>
            </a:extLst>
          </p:cNvPr>
          <p:cNvSpPr/>
          <p:nvPr/>
        </p:nvSpPr>
        <p:spPr>
          <a:xfrm>
            <a:off x="0" y="1"/>
            <a:ext cx="9144000" cy="1555422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2BA2F-2847-1A47-9260-A484098C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781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Faculty: Post-pandemic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A3B34-0197-2546-83D6-24F45D546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1772133"/>
            <a:ext cx="8407921" cy="4635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"The online learning genie is out of the bottle."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"Will make people seriously question the need for higher ed.  Will become a transaction more than a relationship."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"We may have to offer simultaneous zooming from class all the time now."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"It will show people that some classes are well suited for remote learning, and take away the stigma that some people still have regarding remote learning."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"I think it will be the end of face to face classes."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"Higher education will increasingly use flipped classrooms and online resources to enhance the classroom experience."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"The biggest impact will be that online learning will transform from a choice to a requirement."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DD80B1-194D-4A8D-A3BE-4C23B0991F71}"/>
              </a:ext>
            </a:extLst>
          </p:cNvPr>
          <p:cNvSpPr/>
          <p:nvPr/>
        </p:nvSpPr>
        <p:spPr>
          <a:xfrm>
            <a:off x="0" y="0"/>
            <a:ext cx="9144000" cy="1555422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744E1-A1C9-B646-A9E5-8E389579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929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Administrator: Post-pandemic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BE95-AE9B-D047-8590-B57F3449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3" y="1825625"/>
            <a:ext cx="8439807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2000" i="1" dirty="0"/>
              <a:t>“Some institutions will close. Some will emerge as a shadow of what they were previously. Others, with effective leadership will make difficult choices and come out stronger.”</a:t>
            </a:r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2000" i="1" dirty="0"/>
              <a:t>“Higher education will increasingly move online and it will become the predominant delivery method.”</a:t>
            </a:r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2000" i="1" dirty="0"/>
              <a:t>“Students will recognize that sitting in a lecture hall being talked at isn't an effective way for them to learn.”</a:t>
            </a:r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2000" i="1" dirty="0"/>
              <a:t>“Increased value for the campus experience — students who now have done both understand what is lost when campus is closed.”</a:t>
            </a:r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2000" i="1" dirty="0"/>
              <a:t>“It may force faculty who were resistant to using technology to be more engaged.”</a:t>
            </a:r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US" sz="2000" i="1" dirty="0"/>
              <a:t>“The pandemic has made us leaner, more responsive, and more creative.”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591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BA2D66-C3BA-46FC-862A-FCA02E336085}"/>
              </a:ext>
            </a:extLst>
          </p:cNvPr>
          <p:cNvSpPr/>
          <p:nvPr/>
        </p:nvSpPr>
        <p:spPr>
          <a:xfrm>
            <a:off x="2997723" y="3073518"/>
            <a:ext cx="3148553" cy="2087277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A0CE-C1C2-BF42-BBDE-7FBCAA71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756" y="1684699"/>
            <a:ext cx="2994485" cy="4351338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Jennifer Mathes,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Chief Executive Officer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Online Learning Consortium</a:t>
            </a:r>
          </a:p>
        </p:txBody>
      </p:sp>
      <p:pic>
        <p:nvPicPr>
          <p:cNvPr id="1025" name="Picture 1" descr="Jennifer Mathes, Ph.D">
            <a:extLst>
              <a:ext uri="{FF2B5EF4-FFF2-40B4-BE49-F238E27FC236}">
                <a16:creationId xmlns:a16="http://schemas.microsoft.com/office/drawing/2014/main" id="{785AA9DA-6A86-1949-B7E9-EEAF5B86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2337"/>
            <a:ext cx="3136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280B19-EA1A-4DE3-B849-194D07689C1C}"/>
              </a:ext>
            </a:extLst>
          </p:cNvPr>
          <p:cNvSpPr/>
          <p:nvPr/>
        </p:nvSpPr>
        <p:spPr>
          <a:xfrm>
            <a:off x="2679847" y="5212410"/>
            <a:ext cx="378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https://onlinelearningconsortium.org/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0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039358-8866-4195-8157-92787103BB41}"/>
              </a:ext>
            </a:extLst>
          </p:cNvPr>
          <p:cNvSpPr/>
          <p:nvPr/>
        </p:nvSpPr>
        <p:spPr>
          <a:xfrm>
            <a:off x="2460394" y="3429000"/>
            <a:ext cx="4223209" cy="1596273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E95AA-8F34-1242-8B66-B93764C4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2575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Ryan Tipton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Provost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University of the Southwest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52B61-8892-4845-9277-B19290DBAD66}"/>
              </a:ext>
            </a:extLst>
          </p:cNvPr>
          <p:cNvSpPr/>
          <p:nvPr/>
        </p:nvSpPr>
        <p:spPr>
          <a:xfrm>
            <a:off x="3414533" y="5097782"/>
            <a:ext cx="231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https://www.usw.edu/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DCB08-D96A-A94F-AAE8-B315188F8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86" y="861660"/>
            <a:ext cx="164592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3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B32346-12CF-406E-AF89-E3859C8A5A25}"/>
              </a:ext>
            </a:extLst>
          </p:cNvPr>
          <p:cNvSpPr/>
          <p:nvPr/>
        </p:nvSpPr>
        <p:spPr>
          <a:xfrm>
            <a:off x="0" y="7070"/>
            <a:ext cx="9144000" cy="1683619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511D-6C46-1F40-8281-307152D5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097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Questions and Answers</a:t>
            </a:r>
          </a:p>
        </p:txBody>
      </p:sp>
      <p:pic>
        <p:nvPicPr>
          <p:cNvPr id="5" name="Picture 1" descr="Dr. Jeff Seaman">
            <a:extLst>
              <a:ext uri="{FF2B5EF4-FFF2-40B4-BE49-F238E27FC236}">
                <a16:creationId xmlns:a16="http://schemas.microsoft.com/office/drawing/2014/main" id="{AF4BE801-88FF-1B48-B98F-3607E954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84" y="2012439"/>
            <a:ext cx="2175669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Jennifer Mathes, Ph.D">
            <a:extLst>
              <a:ext uri="{FF2B5EF4-FFF2-40B4-BE49-F238E27FC236}">
                <a16:creationId xmlns:a16="http://schemas.microsoft.com/office/drawing/2014/main" id="{4B12AB98-3D6D-4043-B647-87C68B03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405262"/>
            <a:ext cx="258445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727DE-4249-CA40-B56E-909BBF576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61" y="2012439"/>
            <a:ext cx="2133600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F9401-ECE2-E847-9F2D-0089B5011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164" y="4405262"/>
            <a:ext cx="1645920" cy="20574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087848-023F-CD45-854A-2144D44E9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5C5303-0F0D-4C20-A09C-3F9D87BD3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043" y="1699056"/>
            <a:ext cx="5033913" cy="4060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349E2C-AF4C-4799-A556-A1DFAE635570}"/>
              </a:ext>
            </a:extLst>
          </p:cNvPr>
          <p:cNvSpPr/>
          <p:nvPr/>
        </p:nvSpPr>
        <p:spPr>
          <a:xfrm>
            <a:off x="-1" y="0"/>
            <a:ext cx="9144000" cy="1555422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97291-DF32-4E28-A858-C1FF0753000E}"/>
              </a:ext>
            </a:extLst>
          </p:cNvPr>
          <p:cNvSpPr txBox="1"/>
          <p:nvPr/>
        </p:nvSpPr>
        <p:spPr>
          <a:xfrm>
            <a:off x="509047" y="423768"/>
            <a:ext cx="4317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With Support From</a:t>
            </a:r>
          </a:p>
        </p:txBody>
      </p:sp>
    </p:spTree>
    <p:extLst>
      <p:ext uri="{BB962C8B-B14F-4D97-AF65-F5344CB8AC3E}">
        <p14:creationId xmlns:p14="http://schemas.microsoft.com/office/powerpoint/2010/main" val="187805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574F2F-CB65-4FC2-AB83-59D72563FD3D}"/>
              </a:ext>
            </a:extLst>
          </p:cNvPr>
          <p:cNvSpPr/>
          <p:nvPr/>
        </p:nvSpPr>
        <p:spPr>
          <a:xfrm>
            <a:off x="2997723" y="2579816"/>
            <a:ext cx="3148553" cy="1698367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6FDE-8A2F-E64B-BE27-69BBEAF0D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25" y="1642216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Dr. Jeff Seaman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Director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Bay View Analytics</a:t>
            </a:r>
          </a:p>
        </p:txBody>
      </p:sp>
      <p:pic>
        <p:nvPicPr>
          <p:cNvPr id="2049" name="Picture 1" descr="Dr. Jeff Seaman">
            <a:extLst>
              <a:ext uri="{FF2B5EF4-FFF2-40B4-BE49-F238E27FC236}">
                <a16:creationId xmlns:a16="http://schemas.microsoft.com/office/drawing/2014/main" id="{7ED68269-C9E1-8D45-96B7-E2808715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20224"/>
            <a:ext cx="2175669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3974C1E-0B60-6343-9A03-E5A76D58CE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649" y="520223"/>
            <a:ext cx="1524000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100A8A-15EC-4DA4-A003-CE4AB76F0E06}"/>
              </a:ext>
            </a:extLst>
          </p:cNvPr>
          <p:cNvSpPr/>
          <p:nvPr/>
        </p:nvSpPr>
        <p:spPr>
          <a:xfrm>
            <a:off x="2914750" y="4307043"/>
            <a:ext cx="3314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http://onlinelearningsurvey.com/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18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AA938B-FE6D-4DF5-8799-97BA07A6ED55}"/>
              </a:ext>
            </a:extLst>
          </p:cNvPr>
          <p:cNvSpPr/>
          <p:nvPr/>
        </p:nvSpPr>
        <p:spPr>
          <a:xfrm>
            <a:off x="0" y="1"/>
            <a:ext cx="9144000" cy="1414020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C5A0E-66E7-8C46-B6C2-483AAEF9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53" y="44229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DE59-0E79-914E-B858-ABCCDC3A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full report is in production – all webinar registrants will receive the download link.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>
                <a:hlinkClick r:id="rId2"/>
              </a:rPr>
              <a:t>cengage.com</a:t>
            </a:r>
            <a:r>
              <a:rPr lang="en-US" dirty="0">
                <a:hlinkClick r:id="rId2"/>
              </a:rPr>
              <a:t>/digital-learning-pulse-survey</a:t>
            </a:r>
            <a:r>
              <a:rPr lang="en-US" dirty="0"/>
              <a:t> to access a resource hub for this quarterly survey with administrators and faculty from across the US. You'll find infographics, webinar archives, slides and links to the full research reports.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Webinar on Canadian results “</a:t>
            </a:r>
            <a:r>
              <a:rPr lang="en-US" b="1" dirty="0"/>
              <a:t>Ready or not, the fall semester is here”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Sep 24, 2020 12:00 PM in Eastern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ecampusontario.zoom.us</a:t>
            </a:r>
            <a:r>
              <a:rPr lang="en-US" dirty="0">
                <a:hlinkClick r:id="rId3"/>
              </a:rPr>
              <a:t>/webinar/register/WN_JGpnou0XR-Ws66qDeMjgFw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9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37CD-9D02-BC4C-9B9E-629B404F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10951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Project Goals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C44FD5-2247-4EE2-9697-A321B92E0094}"/>
              </a:ext>
            </a:extLst>
          </p:cNvPr>
          <p:cNvGrpSpPr/>
          <p:nvPr/>
        </p:nvGrpSpPr>
        <p:grpSpPr>
          <a:xfrm>
            <a:off x="515035" y="1357442"/>
            <a:ext cx="8300492" cy="1463040"/>
            <a:chOff x="356275" y="1585251"/>
            <a:chExt cx="8300492" cy="1463040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2FF13003-266B-41D3-8E58-1E5875EF8A0B}"/>
                </a:ext>
              </a:extLst>
            </p:cNvPr>
            <p:cNvSpPr/>
            <p:nvPr/>
          </p:nvSpPr>
          <p:spPr>
            <a:xfrm rot="16200000">
              <a:off x="1868169" y="1923435"/>
              <a:ext cx="988658" cy="786672"/>
            </a:xfrm>
            <a:prstGeom prst="trapezoid">
              <a:avLst/>
            </a:prstGeom>
            <a:solidFill>
              <a:srgbClr val="3CA4DB">
                <a:alpha val="6313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FD6D7A-357E-49D0-A0C2-5AADCE2A39FC}"/>
                </a:ext>
              </a:extLst>
            </p:cNvPr>
            <p:cNvSpPr/>
            <p:nvPr/>
          </p:nvSpPr>
          <p:spPr>
            <a:xfrm>
              <a:off x="356275" y="1730697"/>
              <a:ext cx="2006223" cy="1172149"/>
            </a:xfrm>
            <a:prstGeom prst="roundRect">
              <a:avLst/>
            </a:prstGeom>
            <a:solidFill>
              <a:srgbClr val="3CA4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Collaboration</a:t>
              </a:r>
            </a:p>
          </p:txBody>
        </p:sp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3A223CDA-BB2F-4308-9401-9EA31E8C8ED4}"/>
                </a:ext>
              </a:extLst>
            </p:cNvPr>
            <p:cNvSpPr/>
            <p:nvPr/>
          </p:nvSpPr>
          <p:spPr>
            <a:xfrm>
              <a:off x="2755835" y="1585251"/>
              <a:ext cx="5900932" cy="1463040"/>
            </a:xfrm>
            <a:prstGeom prst="flowChartAlternateProcess">
              <a:avLst/>
            </a:prstGeom>
            <a:gradFill flip="none" rotWithShape="1">
              <a:gsLst>
                <a:gs pos="0">
                  <a:srgbClr val="3CA4DB">
                    <a:tint val="66000"/>
                    <a:satMod val="160000"/>
                  </a:srgbClr>
                </a:gs>
                <a:gs pos="50000">
                  <a:srgbClr val="3CA4DB">
                    <a:tint val="44500"/>
                    <a:satMod val="160000"/>
                  </a:srgbClr>
                </a:gs>
                <a:gs pos="100000">
                  <a:srgbClr val="3CA4DB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b="1" dirty="0"/>
                <a:t>One survey </a:t>
              </a:r>
              <a:r>
                <a:rPr lang="en-US" sz="2000" dirty="0"/>
                <a:t>for </a:t>
              </a:r>
              <a:r>
                <a:rPr lang="en-US" sz="2000" b="1" dirty="0"/>
                <a:t>multiple partners </a:t>
              </a:r>
              <a:r>
                <a:rPr lang="en-US" sz="2000" dirty="0"/>
                <a:t>so respondents are not bombarded with questions from those who are trying to help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BA0670-EF50-4FFD-9898-2A2FB13A57B0}"/>
              </a:ext>
            </a:extLst>
          </p:cNvPr>
          <p:cNvGrpSpPr/>
          <p:nvPr/>
        </p:nvGrpSpPr>
        <p:grpSpPr>
          <a:xfrm>
            <a:off x="548751" y="2984948"/>
            <a:ext cx="8300492" cy="1463040"/>
            <a:chOff x="356275" y="1585251"/>
            <a:chExt cx="8300492" cy="1463040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8770829D-79CE-46FC-93C2-F2843E975D34}"/>
                </a:ext>
              </a:extLst>
            </p:cNvPr>
            <p:cNvSpPr/>
            <p:nvPr/>
          </p:nvSpPr>
          <p:spPr>
            <a:xfrm rot="16200000">
              <a:off x="1868169" y="1923435"/>
              <a:ext cx="988658" cy="786672"/>
            </a:xfrm>
            <a:prstGeom prst="trapezoid">
              <a:avLst/>
            </a:prstGeom>
            <a:solidFill>
              <a:schemeClr val="bg2">
                <a:alpha val="63137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748AA1-3692-4BA0-8EC3-2F13057B8AAF}"/>
                </a:ext>
              </a:extLst>
            </p:cNvPr>
            <p:cNvSpPr/>
            <p:nvPr/>
          </p:nvSpPr>
          <p:spPr>
            <a:xfrm>
              <a:off x="356275" y="1730697"/>
              <a:ext cx="2006223" cy="117214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What Works?</a:t>
              </a:r>
            </a:p>
          </p:txBody>
        </p: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753DCC99-743B-41D5-93B2-9B09C678C6F9}"/>
                </a:ext>
              </a:extLst>
            </p:cNvPr>
            <p:cNvSpPr/>
            <p:nvPr/>
          </p:nvSpPr>
          <p:spPr>
            <a:xfrm>
              <a:off x="2755835" y="1585251"/>
              <a:ext cx="5900932" cy="1463040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b="1" dirty="0"/>
                <a:t>Identify which functions and services </a:t>
              </a:r>
              <a:r>
                <a:rPr lang="en-US" sz="2000" dirty="0"/>
                <a:t>faculty and institutions think are working (or not)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B68A29-D001-46D8-9BCF-401F94B0AD4C}"/>
              </a:ext>
            </a:extLst>
          </p:cNvPr>
          <p:cNvGrpSpPr/>
          <p:nvPr/>
        </p:nvGrpSpPr>
        <p:grpSpPr>
          <a:xfrm>
            <a:off x="548751" y="4704200"/>
            <a:ext cx="8300492" cy="1463040"/>
            <a:chOff x="356275" y="1585251"/>
            <a:chExt cx="8300492" cy="1463040"/>
          </a:xfrm>
        </p:grpSpPr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5BA131A9-4440-4633-A20D-0FC0FB0CD596}"/>
                </a:ext>
              </a:extLst>
            </p:cNvPr>
            <p:cNvSpPr/>
            <p:nvPr/>
          </p:nvSpPr>
          <p:spPr>
            <a:xfrm rot="16200000">
              <a:off x="1868169" y="1923435"/>
              <a:ext cx="988658" cy="786672"/>
            </a:xfrm>
            <a:prstGeom prst="trapezoid">
              <a:avLst/>
            </a:prstGeom>
            <a:solidFill>
              <a:srgbClr val="002060">
                <a:alpha val="6313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290BAEC-F283-4CAF-B9E6-7A863A8A5965}"/>
                </a:ext>
              </a:extLst>
            </p:cNvPr>
            <p:cNvSpPr/>
            <p:nvPr/>
          </p:nvSpPr>
          <p:spPr>
            <a:xfrm>
              <a:off x="356275" y="1730697"/>
              <a:ext cx="2006223" cy="117214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Next Steps</a:t>
              </a:r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A440D48F-4F70-47EE-B7CC-0EB6B9502B7F}"/>
                </a:ext>
              </a:extLst>
            </p:cNvPr>
            <p:cNvSpPr/>
            <p:nvPr/>
          </p:nvSpPr>
          <p:spPr>
            <a:xfrm>
              <a:off x="2755835" y="1585251"/>
              <a:ext cx="5900932" cy="1463040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1">
                    <a:lumMod val="110000"/>
                    <a:satMod val="105000"/>
                    <a:tint val="67000"/>
                    <a:tint val="66000"/>
                    <a:satMod val="160000"/>
                  </a:schemeClr>
                </a:gs>
                <a:gs pos="50000">
                  <a:schemeClr val="accent1">
                    <a:lumMod val="110000"/>
                    <a:satMod val="105000"/>
                    <a:tint val="67000"/>
                    <a:tint val="44500"/>
                    <a:satMod val="160000"/>
                  </a:schemeClr>
                </a:gs>
                <a:gs pos="100000">
                  <a:schemeClr val="accent1">
                    <a:lumMod val="110000"/>
                    <a:satMod val="105000"/>
                    <a:tint val="67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b="1" dirty="0"/>
                <a:t>Guidance for institutions </a:t>
              </a:r>
              <a:r>
                <a:rPr lang="en-US" sz="2000" dirty="0"/>
                <a:t>– and for policy makers and support organizations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03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AFCA7D-0CC9-4BE7-951D-B6C0C3835ACC}"/>
              </a:ext>
            </a:extLst>
          </p:cNvPr>
          <p:cNvSpPr/>
          <p:nvPr/>
        </p:nvSpPr>
        <p:spPr>
          <a:xfrm>
            <a:off x="0" y="1"/>
            <a:ext cx="9144000" cy="1325563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3C1DB-5C83-2E4F-B1FC-FE710366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51" y="5659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Survey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EC160-AA19-F644-8D33-88BFCE7A2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4674" cy="4495276"/>
          </a:xfr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chemeClr val="accent1"/>
                </a:solidFill>
              </a:rPr>
              <a:t>Design</a:t>
            </a:r>
          </a:p>
          <a:p>
            <a:r>
              <a:rPr lang="en-US" sz="2000" dirty="0"/>
              <a:t>Quick survey, can be completed in under 5 minutes</a:t>
            </a:r>
          </a:p>
          <a:p>
            <a:r>
              <a:rPr lang="en-US" sz="2000" dirty="0"/>
              <a:t>A single survey for administrators and faculty, flexibly designed to show only the relevant questions for each respondent</a:t>
            </a:r>
          </a:p>
          <a:p>
            <a:r>
              <a:rPr lang="en-US" sz="2000" dirty="0"/>
              <a:t>Privacy guaranteed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A73D4-A660-4E91-88FF-462CE749B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0676" y="1825625"/>
            <a:ext cx="3774674" cy="1603375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Process:</a:t>
            </a:r>
          </a:p>
          <a:p>
            <a:r>
              <a:rPr lang="en-US" sz="2000" dirty="0"/>
              <a:t>Two weeks of data collection: August 4 to August 14, 2020 </a:t>
            </a:r>
          </a:p>
          <a:p>
            <a:r>
              <a:rPr lang="en-US" sz="2000" dirty="0"/>
              <a:t>Completed online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59AD74-473B-4B03-95D5-C21C62C85436}"/>
              </a:ext>
            </a:extLst>
          </p:cNvPr>
          <p:cNvSpPr txBox="1">
            <a:spLocks/>
          </p:cNvSpPr>
          <p:nvPr/>
        </p:nvSpPr>
        <p:spPr>
          <a:xfrm>
            <a:off x="4740676" y="3542191"/>
            <a:ext cx="3774674" cy="2778710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45720" tIns="45720" rIns="4572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u="sng" dirty="0">
                <a:solidFill>
                  <a:srgbClr val="002060"/>
                </a:solidFill>
              </a:rPr>
              <a:t>Results:</a:t>
            </a:r>
          </a:p>
          <a:p>
            <a:r>
              <a:rPr lang="en-US" sz="2000" dirty="0"/>
              <a:t>887 U.S. Higher Education faculty and administrator respondents</a:t>
            </a:r>
          </a:p>
          <a:p>
            <a:r>
              <a:rPr lang="en-US" sz="2000" dirty="0"/>
              <a:t>Represent 597 different institutions</a:t>
            </a:r>
          </a:p>
          <a:p>
            <a:r>
              <a:rPr lang="en-US" sz="2000" dirty="0"/>
              <a:t>Merged with the Integrated Postsecondary Education Data System (IPEDS) for institutional characteristics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1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AA938B-FE6D-4DF5-8799-97BA07A6ED55}"/>
              </a:ext>
            </a:extLst>
          </p:cNvPr>
          <p:cNvSpPr/>
          <p:nvPr/>
        </p:nvSpPr>
        <p:spPr>
          <a:xfrm>
            <a:off x="0" y="1"/>
            <a:ext cx="9144000" cy="1414020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C5A0E-66E7-8C46-B6C2-483AAEF9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53" y="44229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DE59-0E79-914E-B858-ABCCDC3A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full report is in production – all webinar registrants will receive the download link.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>
                <a:hlinkClick r:id="rId2"/>
              </a:rPr>
              <a:t>cengage.com</a:t>
            </a:r>
            <a:r>
              <a:rPr lang="en-US" dirty="0">
                <a:hlinkClick r:id="rId2"/>
              </a:rPr>
              <a:t>/digital-learning-pulse-survey</a:t>
            </a:r>
            <a:r>
              <a:rPr lang="en-US" dirty="0"/>
              <a:t> to access a resource hub for this quarterly survey with administrators and faculty from across the US. You'll find infographics, webinar archives, slides and links to the full research reports.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Webinar on Canadian results “</a:t>
            </a:r>
            <a:r>
              <a:rPr lang="en-US" b="1" dirty="0"/>
              <a:t>Ready or not, the fall semester is here”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Sep 24, 2020 12:00 PM in Eastern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ecampusontario.zoom.us</a:t>
            </a:r>
            <a:r>
              <a:rPr lang="en-US" dirty="0">
                <a:hlinkClick r:id="rId3"/>
              </a:rPr>
              <a:t>/webinar/register/WN_JGpnou0XR-Ws66qDeMjgFw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6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F99B4D-1B56-4F41-A2BB-F214B3F17A8E}"/>
              </a:ext>
            </a:extLst>
          </p:cNvPr>
          <p:cNvSpPr/>
          <p:nvPr/>
        </p:nvSpPr>
        <p:spPr>
          <a:xfrm>
            <a:off x="0" y="1"/>
            <a:ext cx="9144000" cy="1359286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773AF-14CC-0D4C-BD9C-75FC4C47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51" y="1150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Project Partners: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B7DF-79E5-7348-886B-03C2B0DB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773" y="2804869"/>
            <a:ext cx="2653170" cy="691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WICHE Cooperative for Educational Technologies</a:t>
            </a:r>
          </a:p>
          <a:p>
            <a:pPr algn="ctr"/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EFB9C-14AB-4B32-A8E1-52CAF6D5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59" y="1815450"/>
            <a:ext cx="2206602" cy="1592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54A86-B6E5-4AEB-8F4E-FA66E36AA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652" y="1935638"/>
            <a:ext cx="2154695" cy="901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4494D-F85E-447D-8776-40A557FBB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655" y="1484048"/>
            <a:ext cx="2154695" cy="1364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FCE66-A3C8-407A-A623-7E6E73679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538" y="3967756"/>
            <a:ext cx="2418456" cy="69466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E1BCB0-71CC-4D9E-B203-50D929417FE1}"/>
              </a:ext>
            </a:extLst>
          </p:cNvPr>
          <p:cNvSpPr txBox="1">
            <a:spLocks/>
          </p:cNvSpPr>
          <p:nvPr/>
        </p:nvSpPr>
        <p:spPr>
          <a:xfrm>
            <a:off x="6081060" y="2814787"/>
            <a:ext cx="2638663" cy="593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University Professional and Continuing Education Association</a:t>
            </a:r>
          </a:p>
          <a:p>
            <a:pPr algn="ctr"/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88458B-170B-E049-B8DD-A54386887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380" y="3658783"/>
            <a:ext cx="1478280" cy="1432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D0B9D-ACE1-D04F-ACE3-18BC892FC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1300" y="3967756"/>
            <a:ext cx="315976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7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A0B7D-678F-45DF-9224-6F10FDA5DD7C}"/>
              </a:ext>
            </a:extLst>
          </p:cNvPr>
          <p:cNvSpPr/>
          <p:nvPr/>
        </p:nvSpPr>
        <p:spPr>
          <a:xfrm>
            <a:off x="0" y="872264"/>
            <a:ext cx="9144000" cy="1700778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E17DE-4974-4132-9201-A2668974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7980"/>
            <a:ext cx="7886700" cy="84934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Survey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7F799-D62A-6B43-BD5D-2CB9FC6112D2}"/>
              </a:ext>
            </a:extLst>
          </p:cNvPr>
          <p:cNvSpPr/>
          <p:nvPr/>
        </p:nvSpPr>
        <p:spPr>
          <a:xfrm>
            <a:off x="3354113" y="4397632"/>
            <a:ext cx="5109998" cy="1698367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E9BDF-7BB5-6844-868C-9B7C9B3E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9" y="2991545"/>
            <a:ext cx="1905000" cy="1905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A72EC2-4B5F-9946-9F9E-06EC9182F9BD}"/>
              </a:ext>
            </a:extLst>
          </p:cNvPr>
          <p:cNvSpPr txBox="1">
            <a:spLocks/>
          </p:cNvSpPr>
          <p:nvPr/>
        </p:nvSpPr>
        <p:spPr>
          <a:xfrm>
            <a:off x="3302873" y="3536778"/>
            <a:ext cx="5212477" cy="271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Nicole Johnson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Research Director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Canadian Digital Learning Research Association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1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5DCE8B-6E9C-429A-94E5-6E23A25D9189}"/>
              </a:ext>
            </a:extLst>
          </p:cNvPr>
          <p:cNvSpPr/>
          <p:nvPr/>
        </p:nvSpPr>
        <p:spPr>
          <a:xfrm>
            <a:off x="0" y="22035"/>
            <a:ext cx="9144000" cy="1325563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8E5A1-6131-9E4D-A6B2-EE57C6D7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8" y="57770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Faculty: Ready to teach online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3D084-FD19-2947-90DD-FFF95159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1" y="1573192"/>
            <a:ext cx="7825169" cy="47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6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34AEE4-36F7-48FB-B638-F67D785D32E5}"/>
              </a:ext>
            </a:extLst>
          </p:cNvPr>
          <p:cNvSpPr/>
          <p:nvPr/>
        </p:nvSpPr>
        <p:spPr>
          <a:xfrm>
            <a:off x="0" y="0"/>
            <a:ext cx="9144000" cy="1583702"/>
          </a:xfrm>
          <a:prstGeom prst="rect">
            <a:avLst/>
          </a:prstGeom>
          <a:solidFill>
            <a:srgbClr val="339BD1"/>
          </a:solidFill>
          <a:ln>
            <a:solidFill>
              <a:srgbClr val="339B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2F300-2157-9548-A004-26BDBE71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4" y="129069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Administrators: Institutions are ready for online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08C50-A83C-2641-A9A6-7E5CCF032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8" y="1583701"/>
            <a:ext cx="7998664" cy="47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C4ABCF-39FB-2147-AEF1-9C527F2E0BB3}" vid="{16DFCDEE-AED8-1F48-BBE8-6B2B4DAAC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516</TotalTime>
  <Words>800</Words>
  <Application>Microsoft Macintosh PowerPoint</Application>
  <PresentationFormat>On-screen Show (4:3)</PresentationFormat>
  <Paragraphs>105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Higher Ed’s Responsive Strategies To COVID Bring About Faculty Confidence and Optimism</vt:lpstr>
      <vt:lpstr>PowerPoint Presentation</vt:lpstr>
      <vt:lpstr>Project Goals</vt:lpstr>
      <vt:lpstr>Survey Overview</vt:lpstr>
      <vt:lpstr>Resources</vt:lpstr>
      <vt:lpstr>Project Partners:</vt:lpstr>
      <vt:lpstr>Survey Results</vt:lpstr>
      <vt:lpstr>Faculty: Ready to teach online</vt:lpstr>
      <vt:lpstr>Administrators: Institutions are ready for online</vt:lpstr>
      <vt:lpstr>Faculty: Multiple PD options</vt:lpstr>
      <vt:lpstr>Faculty: PD was effective</vt:lpstr>
      <vt:lpstr>Faculty: Student engagement is key</vt:lpstr>
      <vt:lpstr>Faculty: Optimism-Pessimism</vt:lpstr>
      <vt:lpstr>Faculty: Post-pandemic</vt:lpstr>
      <vt:lpstr>Administrator: Post-pandemic</vt:lpstr>
      <vt:lpstr>PowerPoint Presentation</vt:lpstr>
      <vt:lpstr>PowerPoint Presentation</vt:lpstr>
      <vt:lpstr>Questions and Answers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Seaman</dc:creator>
  <cp:lastModifiedBy>Jeff Seaman</cp:lastModifiedBy>
  <cp:revision>49</cp:revision>
  <dcterms:created xsi:type="dcterms:W3CDTF">2020-04-23T19:23:22Z</dcterms:created>
  <dcterms:modified xsi:type="dcterms:W3CDTF">2020-09-22T17:10:40Z</dcterms:modified>
</cp:coreProperties>
</file>