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00" r:id="rId5"/>
  </p:sldMasterIdLst>
  <p:notesMasterIdLst>
    <p:notesMasterId r:id="rId43"/>
  </p:notesMasterIdLst>
  <p:sldIdLst>
    <p:sldId id="424" r:id="rId6"/>
    <p:sldId id="379" r:id="rId7"/>
    <p:sldId id="377" r:id="rId8"/>
    <p:sldId id="323" r:id="rId9"/>
    <p:sldId id="263" r:id="rId10"/>
    <p:sldId id="264" r:id="rId11"/>
    <p:sldId id="265" r:id="rId12"/>
    <p:sldId id="458" r:id="rId13"/>
    <p:sldId id="324" r:id="rId14"/>
    <p:sldId id="430" r:id="rId15"/>
    <p:sldId id="402" r:id="rId16"/>
    <p:sldId id="275" r:id="rId17"/>
    <p:sldId id="469" r:id="rId18"/>
    <p:sldId id="459" r:id="rId19"/>
    <p:sldId id="470" r:id="rId20"/>
    <p:sldId id="471" r:id="rId21"/>
    <p:sldId id="472" r:id="rId22"/>
    <p:sldId id="431" r:id="rId23"/>
    <p:sldId id="432" r:id="rId24"/>
    <p:sldId id="450" r:id="rId25"/>
    <p:sldId id="442" r:id="rId26"/>
    <p:sldId id="461" r:id="rId27"/>
    <p:sldId id="462" r:id="rId28"/>
    <p:sldId id="463" r:id="rId29"/>
    <p:sldId id="452" r:id="rId30"/>
    <p:sldId id="464" r:id="rId31"/>
    <p:sldId id="443" r:id="rId32"/>
    <p:sldId id="460" r:id="rId33"/>
    <p:sldId id="444" r:id="rId34"/>
    <p:sldId id="465" r:id="rId35"/>
    <p:sldId id="435" r:id="rId36"/>
    <p:sldId id="455" r:id="rId37"/>
    <p:sldId id="453" r:id="rId38"/>
    <p:sldId id="454" r:id="rId39"/>
    <p:sldId id="457" r:id="rId40"/>
    <p:sldId id="456" r:id="rId41"/>
    <p:sldId id="437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F1CE70F-44B7-5547-A500-292442E1EC9B}">
          <p14:sldIdLst>
            <p14:sldId id="424"/>
            <p14:sldId id="379"/>
            <p14:sldId id="377"/>
            <p14:sldId id="323"/>
            <p14:sldId id="263"/>
            <p14:sldId id="264"/>
            <p14:sldId id="265"/>
            <p14:sldId id="458"/>
            <p14:sldId id="324"/>
            <p14:sldId id="430"/>
            <p14:sldId id="402"/>
            <p14:sldId id="275"/>
            <p14:sldId id="469"/>
            <p14:sldId id="459"/>
            <p14:sldId id="470"/>
            <p14:sldId id="471"/>
            <p14:sldId id="472"/>
            <p14:sldId id="431"/>
            <p14:sldId id="432"/>
            <p14:sldId id="450"/>
            <p14:sldId id="442"/>
            <p14:sldId id="461"/>
            <p14:sldId id="462"/>
            <p14:sldId id="463"/>
            <p14:sldId id="452"/>
            <p14:sldId id="464"/>
            <p14:sldId id="443"/>
            <p14:sldId id="460"/>
            <p14:sldId id="444"/>
            <p14:sldId id="465"/>
            <p14:sldId id="435"/>
            <p14:sldId id="455"/>
            <p14:sldId id="453"/>
            <p14:sldId id="454"/>
            <p14:sldId id="457"/>
            <p14:sldId id="456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pos="225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3936" userDrawn="1">
          <p15:clr>
            <a:srgbClr val="A4A3A4"/>
          </p15:clr>
        </p15:guide>
        <p15:guide id="5" pos="5616" userDrawn="1">
          <p15:clr>
            <a:srgbClr val="A4A3A4"/>
          </p15:clr>
        </p15:guide>
        <p15:guide id="6" orient="horz" pos="744" userDrawn="1">
          <p15:clr>
            <a:srgbClr val="A4A3A4"/>
          </p15:clr>
        </p15:guide>
        <p15:guide id="7" orient="horz" pos="2064" userDrawn="1">
          <p15:clr>
            <a:srgbClr val="A4A3A4"/>
          </p15:clr>
        </p15:guide>
        <p15:guide id="8" orient="horz" pos="2496" userDrawn="1">
          <p15:clr>
            <a:srgbClr val="A4A3A4"/>
          </p15:clr>
        </p15:guide>
        <p15:guide id="9" orient="horz" pos="3432" userDrawn="1">
          <p15:clr>
            <a:srgbClr val="A4A3A4"/>
          </p15:clr>
        </p15:guide>
        <p15:guide id="10" orient="horz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nan, Christina" initials="BC" lastIdx="6" clrIdx="0">
    <p:extLst>
      <p:ext uri="{19B8F6BF-5375-455C-9EA6-DF929625EA0E}">
        <p15:presenceInfo xmlns:p15="http://schemas.microsoft.com/office/powerpoint/2012/main" userId="S::CBrannan@kaufmanhall.com::78edc50e-87c3-41b2-9c1b-7de605c3f0ee" providerId="AD"/>
      </p:ext>
    </p:extLst>
  </p:cmAuthor>
  <p:cmAuthor id="2" name="Green, Christy" initials="GC" lastIdx="1" clrIdx="1">
    <p:extLst>
      <p:ext uri="{19B8F6BF-5375-455C-9EA6-DF929625EA0E}">
        <p15:presenceInfo xmlns:p15="http://schemas.microsoft.com/office/powerpoint/2012/main" userId="S::CGreen@kaufmanhall.com::a4b7a254-e382-4817-b783-14d1d1c4c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5D9F1"/>
    <a:srgbClr val="99CCFF"/>
    <a:srgbClr val="00BF6F"/>
    <a:srgbClr val="69B3E7"/>
    <a:srgbClr val="93328E"/>
    <a:srgbClr val="FAA300"/>
    <a:srgbClr val="111C4E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715" autoAdjust="0"/>
  </p:normalViewPr>
  <p:slideViewPr>
    <p:cSldViewPr snapToGrid="0" snapToObjects="1">
      <p:cViewPr varScale="1">
        <p:scale>
          <a:sx n="98" d="100"/>
          <a:sy n="98" d="100"/>
        </p:scale>
        <p:origin x="102" y="222"/>
      </p:cViewPr>
      <p:guideLst>
        <p:guide pos="7296"/>
        <p:guide pos="2256"/>
        <p:guide pos="576"/>
        <p:guide pos="3936"/>
        <p:guide pos="5616"/>
        <p:guide orient="horz" pos="744"/>
        <p:guide orient="horz" pos="2064"/>
        <p:guide orient="horz" pos="2496"/>
        <p:guide orient="horz" pos="3432"/>
        <p:guide orient="horz" pos="3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7A5741-AD4E-AB4C-9C5F-8151FAF092D4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4507F4-E5D3-A843-80EF-72053522C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0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9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1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3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7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35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81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26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58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5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2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Stewart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01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373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31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Stewart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703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Stewart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71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 and Stewart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6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Stewart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74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Stewart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70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Stewart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7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Stewart turns over to 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09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07F4-E5D3-A843-80EF-72053522C2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9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07F4-E5D3-A843-80EF-72053522C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98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Ax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D03DA0-164E-6943-B7EE-FFE527A96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"/>
            <a:ext cx="12192000" cy="6855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AE07B-DE63-504C-A1BE-1670BAC4B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740" y="1859132"/>
            <a:ext cx="11362379" cy="17993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Axiom Title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579BA-D40F-0C44-933A-3862FB89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41" y="3728619"/>
            <a:ext cx="11362379" cy="1114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spc="0" baseline="0">
                <a:solidFill>
                  <a:srgbClr val="EDA9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AEB5-67D2-3940-B467-5B917697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740" y="6173787"/>
            <a:ext cx="5368994" cy="365125"/>
          </a:xfrm>
        </p:spPr>
        <p:txBody>
          <a:bodyPr/>
          <a:lstStyle>
            <a:lvl1pPr>
              <a:defRPr sz="1400">
                <a:solidFill>
                  <a:srgbClr val="EDA94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A3936-BEC5-004F-9A2F-0031D1292B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454" y="776488"/>
            <a:ext cx="2534775" cy="1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D3771A4-5441-5543-A36F-4132280546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743" y="1013946"/>
            <a:ext cx="11362378" cy="24149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Divider Page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EB4166D-0F40-7544-8150-E7E500A482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743" y="3590420"/>
            <a:ext cx="11362377" cy="1529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spc="0" baseline="0">
                <a:solidFill>
                  <a:srgbClr val="EDA9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85531F-9E4E-1543-AF17-D28D03989772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741CF2-B23E-A949-8AED-149B3A15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01F99B-0ECB-1945-B0CE-35FD901702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048EC4-4DA7-1649-9A7B-55E0FC62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071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E47141-2EF7-BA4D-B9FF-43E6016C5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2" y="365125"/>
            <a:ext cx="11362378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CONTENT PAGE WHITE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AC346E3-1D50-B14C-BE91-77BEE6209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80" y="785776"/>
            <a:ext cx="11362377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</p:spTree>
    <p:extLst>
      <p:ext uri="{BB962C8B-B14F-4D97-AF65-F5344CB8AC3E}">
        <p14:creationId xmlns:p14="http://schemas.microsoft.com/office/powerpoint/2010/main" val="258599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B7D091-D3D4-FE40-90ED-6B44D3E77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E47141-2EF7-BA4D-B9FF-43E6016C5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2" y="365125"/>
            <a:ext cx="11362378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PAGE WHITE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AC346E3-1D50-B14C-BE91-77BEE6209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80" y="785776"/>
            <a:ext cx="11362377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</p:spTree>
    <p:extLst>
      <p:ext uri="{BB962C8B-B14F-4D97-AF65-F5344CB8AC3E}">
        <p14:creationId xmlns:p14="http://schemas.microsoft.com/office/powerpoint/2010/main" val="53545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D3EFEB3-9043-A14F-B58C-B0E1843DF7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2" y="365125"/>
            <a:ext cx="11362378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CONTENT PAGE WHITE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18B2EF1-54F0-7243-9C35-A5693AD570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80" y="785776"/>
            <a:ext cx="11362377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52116-2CA7-E741-B387-EDF03E68AEEA}"/>
              </a:ext>
            </a:extLst>
          </p:cNvPr>
          <p:cNvSpPr txBox="1"/>
          <p:nvPr userDrawn="1"/>
        </p:nvSpPr>
        <p:spPr>
          <a:xfrm>
            <a:off x="-1074420" y="-998982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indent="-285750" algn="l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D6FBBD7-9C2B-CD45-9CA9-7EBF8C0B65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680" y="1281592"/>
            <a:ext cx="11362377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5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68EB18-BC60-1F47-818D-83032CFD8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A92F96-6F43-F64F-965E-66887F48D694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21F5738-682F-2E41-9569-D45474DD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3DD05-2E30-CF4F-9796-2A0BEB22F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63227B-E4FA-7542-B211-C2483D9C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9436900-B86E-9842-8B96-8A4F0C20C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555" y="365125"/>
            <a:ext cx="11356414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 BLUE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6A274B04-B337-AF41-BF2D-BD5AFE6667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9493" y="785776"/>
            <a:ext cx="11356413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A4B88F0-C1C8-104F-8B83-912992A8C6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680" y="1281592"/>
            <a:ext cx="11362377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5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536BDC1-A039-8549-AE7A-B052DF1D43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281592"/>
            <a:ext cx="5583496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2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659D2-C990-F646-8A6A-B8EBA53550D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63C1B7-D4B2-ED45-931A-0D528F86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201F6E-A658-E046-82A9-DE06EDF98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2A9687-A144-A94B-99B9-839E4190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393DC76-7F99-5A42-877B-5C4E50C63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1" y="365125"/>
            <a:ext cx="11362376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TWO COLUMN CONTENT SLIDE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9C14AE1B-C789-504D-9899-A67276EF1A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19" y="785776"/>
            <a:ext cx="11362375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7D2603-77E4-0444-8A0E-2219D7E2FB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5498" y="1281592"/>
            <a:ext cx="5583496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2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37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2000" cy="68556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0A64B4-7938-4742-9D79-0F52CDEEDC4E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3218A8C-9102-D144-810A-AD3837BC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ABA1E4-189E-F247-9FC1-1486CC11C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4AFBAB0-BA66-C546-9EB1-ACFEF48F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22F30BF-FF84-E742-BF0B-241AA601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19" y="365125"/>
            <a:ext cx="11362375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CONTENT SLIDE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A3E170EE-730E-464B-BD9E-4215D39DE55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558" y="785776"/>
            <a:ext cx="11362374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6081EAE-1F03-2F4D-800B-2DB7A6D61D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281592"/>
            <a:ext cx="5583496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C5FAE9D-BD68-1A46-85D2-DC2CE905B9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5498" y="1281592"/>
            <a:ext cx="5583496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1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Content Pictur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22A2-A6C7-3445-A00C-ADC93120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1" y="365125"/>
            <a:ext cx="5272600" cy="13599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50/50 CONTENT/ IMAGE WHITE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8E6EAC-05CE-7443-9EB2-3A835C7AFE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410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850DC3-1BB1-7B4D-8F96-F42EFE639359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A1AFB6-18B3-B341-8D8A-68967CEF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A4E397-BB97-7044-82D5-CDDD4DD29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F97356-387C-6E43-8DC8-5885F28B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07C64B5-4705-874A-8A13-5ED1184C3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944914"/>
            <a:ext cx="5272600" cy="4264426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7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Content Pictur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"/>
            <a:ext cx="12199938" cy="6856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722A2-A6C7-3445-A00C-ADC93120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1" y="365125"/>
            <a:ext cx="5263456" cy="136457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50/50 CONTENT/ IMAGE DARK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C16287-FD94-6744-B816-206E0F2879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03938" cy="6410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00993-A518-2349-80AF-5EA49BBF407A}"/>
              </a:ext>
            </a:extLst>
          </p:cNvPr>
          <p:cNvSpPr/>
          <p:nvPr userDrawn="1"/>
        </p:nvSpPr>
        <p:spPr>
          <a:xfrm>
            <a:off x="0" y="6399119"/>
            <a:ext cx="12199938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F05B9D-D6B3-A849-940E-33299A83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9DD5E4-F7F4-624A-BB08-BA9CBD06F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4876D0-2FE1-0E47-8BF0-DF72F46B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9A0D26F-03BB-8142-8713-5ABCE13ECD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944914"/>
            <a:ext cx="5272600" cy="4264426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7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RG Im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59045" cy="6859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A091F-7C56-EA42-83B0-D969FA2722A6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730C7B-85A2-8F43-8AFA-C00DB27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EC79BE-E0D7-7848-8BDB-A28F2CC01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A784E-5882-BA4C-B058-10381ABC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90D847-A270-9240-B1E4-D16BE76B8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1" y="365125"/>
            <a:ext cx="3496894" cy="136457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1/3 CONTENT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6CFE8F-6F04-B749-A078-30F1FE7817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944914"/>
            <a:ext cx="3496894" cy="4264426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9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_Ax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C5A0AF-C1FD-3B49-A2EE-663D332F5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3" t="746" r="5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CF14F9-3185-8B4D-A972-D1C86751EF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434" y="650382"/>
            <a:ext cx="2945839" cy="1384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AE07B-DE63-504C-A1BE-1670BAC4B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742" y="1859132"/>
            <a:ext cx="11362379" cy="17993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Axiom Title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579BA-D40F-0C44-933A-3862FB89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43" y="3728619"/>
            <a:ext cx="11362379" cy="1114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AEB5-67D2-3940-B467-5B917697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742" y="6173787"/>
            <a:ext cx="4926883" cy="365125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1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ABC686D6-1140-DE43-8BCD-7D20DB1790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31511" y="365126"/>
            <a:ext cx="2527545" cy="187871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3516BB-FFEE-6A47-A8FB-615C08302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0" y="365125"/>
            <a:ext cx="8578707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CASE STUDY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B10CA06-A493-5040-9CDB-58987A5B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18" y="785776"/>
            <a:ext cx="8578707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A0CE969-8521-F34A-B1E0-D93C20C49B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0" y="1281592"/>
            <a:ext cx="8578645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24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B87215-C5B5-4848-BDBE-4410F5EB1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0" y="1155032"/>
            <a:ext cx="11362376" cy="35820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Quote Light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95BF2-E00C-9B41-8CEE-6997E45769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680" y="5220420"/>
            <a:ext cx="11362376" cy="4208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/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81790B-9F2D-3248-A93F-B47DA1D524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612" y="5647758"/>
            <a:ext cx="11362466" cy="26801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600" i="1"/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1D5C6-F185-A74A-883A-D226F8D76DE4}"/>
              </a:ext>
            </a:extLst>
          </p:cNvPr>
          <p:cNvSpPr txBox="1"/>
          <p:nvPr userDrawn="1"/>
        </p:nvSpPr>
        <p:spPr>
          <a:xfrm>
            <a:off x="6556" y="-110708"/>
            <a:ext cx="9486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0" i="0" dirty="0">
                <a:solidFill>
                  <a:srgbClr val="FAA300"/>
                </a:solidFill>
                <a:ea typeface="Arial" panose="020B0604020202020204" pitchFamily="34" charset="0"/>
              </a:rPr>
              <a:t>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121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A32005-911D-8F48-800D-DD6850D2399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35E734-2912-D544-A864-06F88D6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29869-120E-5F46-A314-80CABF8F3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2C5E76-5AC9-6A43-80B3-9B2E684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0D8CF4D-11F2-404A-8E4F-3550FE39C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0" y="1155032"/>
            <a:ext cx="11362376" cy="35820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Light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5F4F7EF-BD60-A544-B5DF-59AB3209B9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680" y="5220420"/>
            <a:ext cx="11362376" cy="4208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2A4CBE1-0BFF-3946-8E1D-585629D97F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612" y="5647758"/>
            <a:ext cx="11362466" cy="26801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7817B4-71D4-0144-A417-838740036EBD}"/>
              </a:ext>
            </a:extLst>
          </p:cNvPr>
          <p:cNvSpPr txBox="1"/>
          <p:nvPr userDrawn="1"/>
        </p:nvSpPr>
        <p:spPr>
          <a:xfrm>
            <a:off x="6556" y="-110708"/>
            <a:ext cx="9486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0" i="0" dirty="0">
                <a:solidFill>
                  <a:srgbClr val="FAA300"/>
                </a:solidFill>
                <a:ea typeface="Arial" panose="020B0604020202020204" pitchFamily="34" charset="0"/>
              </a:rPr>
              <a:t>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5591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74BE5B-3B5F-5141-A451-E25DFB213794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6184C2-1DBD-F243-B881-FA88E364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FD91A0-863D-F547-958F-9AD399143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7C17E6-57E6-DE49-B86A-C608A2C4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1308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A32005-911D-8F48-800D-DD6850D2399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35E734-2912-D544-A864-06F88D6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29869-120E-5F46-A314-80CABF8F3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2C5E76-5AC9-6A43-80B3-9B2E684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51002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6780FB-9F0A-FE44-B04B-16AF494CE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3" t="746" r="5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A32005-911D-8F48-800D-DD6850D2399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35E734-2912-D544-A864-06F88D6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29869-120E-5F46-A314-80CABF8F3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2C5E76-5AC9-6A43-80B3-9B2E684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91116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Ax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D03DA0-164E-6943-B7EE-FFE527A96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4"/>
            <a:ext cx="12192000" cy="6855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AE07B-DE63-504C-A1BE-1670BAC4B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740" y="1859132"/>
            <a:ext cx="11362379" cy="17993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Axiom Title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579BA-D40F-0C44-933A-3862FB89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41" y="3728619"/>
            <a:ext cx="11362379" cy="1114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spc="0" baseline="0">
                <a:solidFill>
                  <a:srgbClr val="EDA9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AEB5-67D2-3940-B467-5B917697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740" y="6173787"/>
            <a:ext cx="5368994" cy="365125"/>
          </a:xfrm>
        </p:spPr>
        <p:txBody>
          <a:bodyPr/>
          <a:lstStyle>
            <a:lvl1pPr>
              <a:defRPr sz="1400">
                <a:solidFill>
                  <a:srgbClr val="EDA94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A3936-BEC5-004F-9A2F-0031D1292B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454" y="776488"/>
            <a:ext cx="2534775" cy="1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87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_Ax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C5A0AF-C1FD-3B49-A2EE-663D332F5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" t="746" r="5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CF14F9-3185-8B4D-A972-D1C86751EF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34" y="650382"/>
            <a:ext cx="2945839" cy="1384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AE07B-DE63-504C-A1BE-1670BAC4B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742" y="1859132"/>
            <a:ext cx="11362379" cy="17993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Axiom Title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579BA-D40F-0C44-933A-3862FB89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43" y="3728619"/>
            <a:ext cx="11362379" cy="1114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AEB5-67D2-3940-B467-5B917697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742" y="6173787"/>
            <a:ext cx="4926883" cy="365125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7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Ax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1C4B73-B2A1-0046-945D-08D262A59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" t="746" b="6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AE07B-DE63-504C-A1BE-1670BAC4B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742" y="1859132"/>
            <a:ext cx="11362379" cy="17993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Axiom Title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579BA-D40F-0C44-933A-3862FB89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43" y="3728619"/>
            <a:ext cx="11362379" cy="1114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AEB5-67D2-3940-B467-5B917697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742" y="6173787"/>
            <a:ext cx="4926883" cy="365125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A3936-BEC5-004F-9A2F-0031D1292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454" y="776488"/>
            <a:ext cx="2534775" cy="1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1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LRG Im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159045" cy="6859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A091F-7C56-EA42-83B0-D969FA2722A6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730C7B-85A2-8F43-8AFA-C00DB27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EC79BE-E0D7-7848-8BDB-A28F2CC01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A784E-5882-BA4C-B058-10381ABC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90D847-A270-9240-B1E4-D16BE76B8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3" y="1332279"/>
            <a:ext cx="3362586" cy="7075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85A49-B3DD-524A-846B-E47327B7C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468438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FFAC49-2DB4-5842-BECD-9F5F6094C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238514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DCAE328-EA08-8441-A682-B266AFF52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008590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E6D7A53-C211-924E-93FA-622C5885B9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3778666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B3B1868-6910-244D-BD08-29F84AF2BB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548742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98B552B-1791-B940-82CE-CD88D06B5E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318817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0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Ax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1C4B73-B2A1-0046-945D-08D262A59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5" t="746" b="6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AE07B-DE63-504C-A1BE-1670BAC4B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742" y="1859132"/>
            <a:ext cx="11362379" cy="17993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Axiom Title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579BA-D40F-0C44-933A-3862FB89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43" y="3728619"/>
            <a:ext cx="11362379" cy="1114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AEB5-67D2-3940-B467-5B917697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742" y="6173787"/>
            <a:ext cx="4926883" cy="365125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A3936-BEC5-004F-9A2F-0031D1292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454" y="776488"/>
            <a:ext cx="2534775" cy="1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C639EE9-492A-3341-A81A-6DB1E1A28E7A}"/>
              </a:ext>
            </a:extLst>
          </p:cNvPr>
          <p:cNvSpPr txBox="1"/>
          <p:nvPr userDrawn="1"/>
        </p:nvSpPr>
        <p:spPr>
          <a:xfrm>
            <a:off x="685800" y="668560"/>
            <a:ext cx="252267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80010" indent="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4800" b="1" spc="200" baseline="0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21476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62378F-30DA-B24B-B85E-80DF77CFE072}"/>
              </a:ext>
            </a:extLst>
          </p:cNvPr>
          <p:cNvSpPr/>
          <p:nvPr userDrawn="1"/>
        </p:nvSpPr>
        <p:spPr>
          <a:xfrm>
            <a:off x="-1" y="0"/>
            <a:ext cx="2818483" cy="6399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EC8EB-BD0A-DB4A-9421-8A08C6EFA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67416" y="1583440"/>
            <a:ext cx="7091705" cy="2984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B80F35-2790-4547-8DDE-4E3215E3F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09240" y="1218157"/>
            <a:ext cx="2818484" cy="28184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2F6D624-EE6B-434B-8AE6-445F59E8F8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416" y="2246041"/>
            <a:ext cx="7091705" cy="303580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5A0BBC-9980-1E4C-B916-FFCC685BDB1C}"/>
              </a:ext>
            </a:extLst>
          </p:cNvPr>
          <p:cNvCxnSpPr/>
          <p:nvPr userDrawn="1"/>
        </p:nvCxnSpPr>
        <p:spPr>
          <a:xfrm>
            <a:off x="4667416" y="2068748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A1AFF705-0DDD-944D-92A2-D06DFE02F0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7920" y="1218157"/>
            <a:ext cx="7091179" cy="360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27663F-C997-284A-B335-6B2B22D1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7724" y="-3710963"/>
            <a:ext cx="7091705" cy="303580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56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532FF35-359E-7B49-B120-A835B3B350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5069" y="1743057"/>
            <a:ext cx="7310113" cy="1295030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2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69CF92-F478-0440-A24F-EA2DF027F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5069" y="655197"/>
            <a:ext cx="7304052" cy="40784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01ED404-0172-FA49-9CF9-3FAEF499C5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5070" y="1069524"/>
            <a:ext cx="7304051" cy="2984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139E91-C302-4E48-A74E-7824752E9F6C}"/>
              </a:ext>
            </a:extLst>
          </p:cNvPr>
          <p:cNvCxnSpPr/>
          <p:nvPr userDrawn="1"/>
        </p:nvCxnSpPr>
        <p:spPr>
          <a:xfrm>
            <a:off x="4455069" y="1556425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E8D850-1E4C-5D48-AA6C-AFA9581810B4}"/>
              </a:ext>
            </a:extLst>
          </p:cNvPr>
          <p:cNvCxnSpPr/>
          <p:nvPr userDrawn="1"/>
        </p:nvCxnSpPr>
        <p:spPr>
          <a:xfrm>
            <a:off x="4455069" y="4542409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2CD16D7F-14AD-E04F-9553-0FCFE8166A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55069" y="4044934"/>
            <a:ext cx="7304051" cy="2984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0C29DB-BE49-2748-8A46-16A604A1DB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5700" y="3678616"/>
            <a:ext cx="7303510" cy="360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DB1E50-9822-3644-87F4-EEFC5C3C3BC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55070" y="3352800"/>
            <a:ext cx="73040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11FC829-E454-204B-9533-A6547626613F}"/>
              </a:ext>
            </a:extLst>
          </p:cNvPr>
          <p:cNvSpPr/>
          <p:nvPr userDrawn="1"/>
        </p:nvSpPr>
        <p:spPr>
          <a:xfrm>
            <a:off x="-1" y="0"/>
            <a:ext cx="2818483" cy="6399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B80F35-2790-4547-8DDE-4E3215E3F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35474" y="655197"/>
            <a:ext cx="1966018" cy="1966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8502DBC-DD3F-E446-8457-3E444AEC22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35474" y="3678616"/>
            <a:ext cx="1966018" cy="1966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8D0B445-CB12-3747-9EE2-CDE2A2C23B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5069" y="4718486"/>
            <a:ext cx="7310113" cy="1295030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2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48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089C0F-D56D-AE49-92CF-CCDE3CAF52C1}"/>
              </a:ext>
            </a:extLst>
          </p:cNvPr>
          <p:cNvSpPr/>
          <p:nvPr userDrawn="1"/>
        </p:nvSpPr>
        <p:spPr>
          <a:xfrm>
            <a:off x="0" y="0"/>
            <a:ext cx="12192000" cy="1391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A611-8F84-DD4C-9CE2-3A662F082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265" y="2143270"/>
            <a:ext cx="2620944" cy="31922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 b="1" spc="1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EC8EB-BD0A-DB4A-9421-8A08C6EFA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24203" y="2466758"/>
            <a:ext cx="2620944" cy="2438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B80F35-2790-4547-8DDE-4E3215E3F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9375" y="809412"/>
            <a:ext cx="1150599" cy="11505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A89EF1E-B242-6841-BF72-8AF9D49E45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9764" y="2466757"/>
            <a:ext cx="2627428" cy="2438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8E8D767-9C71-0C43-AC5D-C6F66DC01D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8984" y="2466758"/>
            <a:ext cx="2618813" cy="2438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48FB8-01E3-FD4F-AB65-9554CE1252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4808" y="2143269"/>
            <a:ext cx="2622384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 b="1" spc="150" baseline="0">
                <a:solidFill>
                  <a:schemeClr val="accent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B933051-B6EC-9A4B-8E59-DF31E06A8F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6791" y="2143270"/>
            <a:ext cx="2622384" cy="3186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 b="1" spc="150" baseline="0">
                <a:solidFill>
                  <a:schemeClr val="accent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388B3C43-CAE4-B94D-BAFA-B2347DF0AE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18178" y="818592"/>
            <a:ext cx="1150599" cy="11505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46058D06-34D9-2C45-832F-7D1DF176AF8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82026" y="809412"/>
            <a:ext cx="1150599" cy="11505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6F9868-D5DE-5F42-8F3E-301D4491D76C}"/>
              </a:ext>
            </a:extLst>
          </p:cNvPr>
          <p:cNvCxnSpPr/>
          <p:nvPr userDrawn="1"/>
        </p:nvCxnSpPr>
        <p:spPr>
          <a:xfrm>
            <a:off x="1324203" y="2929071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2E3F93-7DFF-8144-8257-AF636AAD7DFE}"/>
              </a:ext>
            </a:extLst>
          </p:cNvPr>
          <p:cNvCxnSpPr/>
          <p:nvPr userDrawn="1"/>
        </p:nvCxnSpPr>
        <p:spPr>
          <a:xfrm>
            <a:off x="4780765" y="2929071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E9282-6D30-4A4B-9BD1-8E6E7AE555AF}"/>
              </a:ext>
            </a:extLst>
          </p:cNvPr>
          <p:cNvCxnSpPr/>
          <p:nvPr userDrawn="1"/>
        </p:nvCxnSpPr>
        <p:spPr>
          <a:xfrm>
            <a:off x="8243812" y="2929071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F02CD2-768C-7D4A-8D4E-7290C49FBC5E}"/>
              </a:ext>
            </a:extLst>
          </p:cNvPr>
          <p:cNvGrpSpPr/>
          <p:nvPr userDrawn="1"/>
        </p:nvGrpSpPr>
        <p:grpSpPr>
          <a:xfrm>
            <a:off x="4365265" y="3129853"/>
            <a:ext cx="3466769" cy="2610090"/>
            <a:chOff x="4365265" y="2143270"/>
            <a:chExt cx="3466769" cy="359667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A38CE4-BEDB-034C-A427-D984ABE83B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65265" y="2143270"/>
              <a:ext cx="0" cy="359667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5C18D1-3A17-DF4A-A8C6-63BAC69D5D4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32034" y="2143270"/>
              <a:ext cx="0" cy="359667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B5A3A87-7A8B-5446-95E2-38659F398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4204" y="3163250"/>
            <a:ext cx="2620944" cy="2576692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2BF22AC-A45D-294E-9D83-647C5C7994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9764" y="3163250"/>
            <a:ext cx="2620944" cy="2576692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CE37998-3357-A349-8C5C-F19A118FD8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46853" y="3163250"/>
            <a:ext cx="2620944" cy="2576692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91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1D0A1D-EFCF-814B-87E3-C1B2A29DB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" t="746" r="5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B6963-593F-964D-96A6-AE270BE3A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2" y="978408"/>
            <a:ext cx="11362379" cy="245973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Light Divider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7F36-8F5F-F143-9DB2-17A22BE1B4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42" y="3602292"/>
            <a:ext cx="11362379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E3475-146A-1B4F-AB8D-9093D646A41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9E5E7A-BB17-6248-B1BF-15A1A71C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0F845-E426-8243-B943-58A79B3C36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B60EDA-C46F-A541-B488-032276A3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33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D3771A4-5441-5543-A36F-4132280546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743" y="1013946"/>
            <a:ext cx="11362378" cy="24149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Divider Page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EB4166D-0F40-7544-8150-E7E500A482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743" y="3590420"/>
            <a:ext cx="11362377" cy="1529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spc="0" baseline="0">
                <a:solidFill>
                  <a:srgbClr val="EDA9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85531F-9E4E-1543-AF17-D28D03989772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741CF2-B23E-A949-8AED-149B3A15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01F99B-0ECB-1945-B0CE-35FD901702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048EC4-4DA7-1649-9A7B-55E0FC62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78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E47141-2EF7-BA4D-B9FF-43E6016C5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2" y="365125"/>
            <a:ext cx="11362378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CONTENT PAGE WHITE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AC346E3-1D50-B14C-BE91-77BEE6209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80" y="785776"/>
            <a:ext cx="11362377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</p:spTree>
    <p:extLst>
      <p:ext uri="{BB962C8B-B14F-4D97-AF65-F5344CB8AC3E}">
        <p14:creationId xmlns:p14="http://schemas.microsoft.com/office/powerpoint/2010/main" val="3358508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B7D091-D3D4-FE40-90ED-6B44D3E77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E47141-2EF7-BA4D-B9FF-43E6016C5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2" y="365125"/>
            <a:ext cx="11362378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PAGE WHITE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AC346E3-1D50-B14C-BE91-77BEE6209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80" y="785776"/>
            <a:ext cx="11362377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</p:spTree>
    <p:extLst>
      <p:ext uri="{BB962C8B-B14F-4D97-AF65-F5344CB8AC3E}">
        <p14:creationId xmlns:p14="http://schemas.microsoft.com/office/powerpoint/2010/main" val="339625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D3EFEB3-9043-A14F-B58C-B0E1843DF7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2" y="365125"/>
            <a:ext cx="11362378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CONTENT PAGE WHITE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18B2EF1-54F0-7243-9C35-A5693AD570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80" y="785776"/>
            <a:ext cx="11362377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52116-2CA7-E741-B387-EDF03E68AEEA}"/>
              </a:ext>
            </a:extLst>
          </p:cNvPr>
          <p:cNvSpPr txBox="1"/>
          <p:nvPr userDrawn="1"/>
        </p:nvSpPr>
        <p:spPr>
          <a:xfrm>
            <a:off x="-1074420" y="-998982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indent="-285750" algn="l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D6FBBD7-9C2B-CD45-9CA9-7EBF8C0B65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680" y="1281592"/>
            <a:ext cx="11362377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76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68EB18-BC60-1F47-818D-83032CFD8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A92F96-6F43-F64F-965E-66887F48D694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21F5738-682F-2E41-9569-D45474DD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3DD05-2E30-CF4F-9796-2A0BEB22F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63227B-E4FA-7542-B211-C2483D9C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9436900-B86E-9842-8B96-8A4F0C20C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555" y="365125"/>
            <a:ext cx="11356414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 BLUE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6A274B04-B337-AF41-BF2D-BD5AFE6667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9493" y="785776"/>
            <a:ext cx="11356413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A4B88F0-C1C8-104F-8B83-912992A8C6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680" y="1281592"/>
            <a:ext cx="11362377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LRG Im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59045" cy="6859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A091F-7C56-EA42-83B0-D969FA2722A6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730C7B-85A2-8F43-8AFA-C00DB27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EC79BE-E0D7-7848-8BDB-A28F2CC01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A784E-5882-BA4C-B058-10381ABC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90D847-A270-9240-B1E4-D16BE76B8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3" y="1332279"/>
            <a:ext cx="3362586" cy="7075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85A49-B3DD-524A-846B-E47327B7C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468438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FFAC49-2DB4-5842-BECD-9F5F6094C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238514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DCAE328-EA08-8441-A682-B266AFF52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008590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E6D7A53-C211-924E-93FA-622C5885B9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3778666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B3B1868-6910-244D-BD08-29F84AF2BB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548742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98B552B-1791-B940-82CE-CD88D06B5E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318817"/>
            <a:ext cx="5699257" cy="6255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505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536BDC1-A039-8549-AE7A-B052DF1D43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281592"/>
            <a:ext cx="5583496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2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659D2-C990-F646-8A6A-B8EBA53550D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63C1B7-D4B2-ED45-931A-0D528F86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201F6E-A658-E046-82A9-DE06EDF98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2A9687-A144-A94B-99B9-839E4190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393DC76-7F99-5A42-877B-5C4E50C63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1" y="365125"/>
            <a:ext cx="11362376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TWO COLUMN CONTENT SLIDE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9C14AE1B-C789-504D-9899-A67276EF1A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19" y="785776"/>
            <a:ext cx="11362375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7D2603-77E4-0444-8A0E-2219D7E2FB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5498" y="1281592"/>
            <a:ext cx="5583496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2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8"/>
            <a:ext cx="12192000" cy="68556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0A64B4-7938-4742-9D79-0F52CDEEDC4E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3218A8C-9102-D144-810A-AD3837BC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ABA1E4-189E-F247-9FC1-1486CC11C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4AFBAB0-BA66-C546-9EB1-ACFEF48F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22F30BF-FF84-E742-BF0B-241AA601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19" y="365125"/>
            <a:ext cx="11362375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CONTENT SLIDE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A3E170EE-730E-464B-BD9E-4215D39DE55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558" y="785776"/>
            <a:ext cx="11362374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6081EAE-1F03-2F4D-800B-2DB7A6D61D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281592"/>
            <a:ext cx="5583496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C5FAE9D-BD68-1A46-85D2-DC2CE905B9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5498" y="1281592"/>
            <a:ext cx="5583496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7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Content Pictur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22A2-A6C7-3445-A00C-ADC93120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1" y="365125"/>
            <a:ext cx="5272600" cy="13599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50/50 CONTENT/ IMAGE WHITE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8E6EAC-05CE-7443-9EB2-3A835C7AFE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410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850DC3-1BB1-7B4D-8F96-F42EFE639359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A1AFB6-18B3-B341-8D8A-68967CEF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A4E397-BB97-7044-82D5-CDDD4DD29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F97356-387C-6E43-8DC8-5885F28B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07C64B5-4705-874A-8A13-5ED1184C3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944914"/>
            <a:ext cx="5272600" cy="4264426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5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Content Pictur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"/>
            <a:ext cx="12199938" cy="6856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722A2-A6C7-3445-A00C-ADC93120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1" y="365125"/>
            <a:ext cx="5263456" cy="136457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50/50 CONTENT/ IMAGE DARK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C16287-FD94-6744-B816-206E0F2879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03938" cy="6410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00993-A518-2349-80AF-5EA49BBF407A}"/>
              </a:ext>
            </a:extLst>
          </p:cNvPr>
          <p:cNvSpPr/>
          <p:nvPr userDrawn="1"/>
        </p:nvSpPr>
        <p:spPr>
          <a:xfrm>
            <a:off x="0" y="6399119"/>
            <a:ext cx="12199938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F05B9D-D6B3-A849-940E-33299A83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9DD5E4-F7F4-624A-BB08-BA9CBD06F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4876D0-2FE1-0E47-8BF0-DF72F46B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9A0D26F-03BB-8142-8713-5ABCE13ECD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944914"/>
            <a:ext cx="5272600" cy="4264426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58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RG Im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159045" cy="6859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A091F-7C56-EA42-83B0-D969FA2722A6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730C7B-85A2-8F43-8AFA-C00DB27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EC79BE-E0D7-7848-8BDB-A28F2CC01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A784E-5882-BA4C-B058-10381ABC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90D847-A270-9240-B1E4-D16BE76B8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1" y="365125"/>
            <a:ext cx="3496894" cy="136457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spc="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1/3 CONTENT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6CFE8F-6F04-B749-A078-30F1FE7817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1" y="1944914"/>
            <a:ext cx="3496894" cy="4264426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</a:defRPr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4"/>
              </a:buBlip>
              <a:defRPr sz="1200">
                <a:solidFill>
                  <a:schemeClr val="bg1"/>
                </a:solidFill>
              </a:defRPr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94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ABC686D6-1140-DE43-8BCD-7D20DB1790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31511" y="365126"/>
            <a:ext cx="2527545" cy="187871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3516BB-FFEE-6A47-A8FB-615C08302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0" y="365125"/>
            <a:ext cx="8578707" cy="4141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spc="1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CASE STUDY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B10CA06-A493-5040-9CDB-58987A5B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6618" y="785776"/>
            <a:ext cx="8578707" cy="2680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”So What”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A0CE969-8521-F34A-B1E0-D93C20C49B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680" y="1281592"/>
            <a:ext cx="8578645" cy="492774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87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B87215-C5B5-4848-BDBE-4410F5EB1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0" y="1155032"/>
            <a:ext cx="11362376" cy="35820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Quote Light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95BF2-E00C-9B41-8CEE-6997E45769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680" y="5220420"/>
            <a:ext cx="11362376" cy="4208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/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81790B-9F2D-3248-A93F-B47DA1D524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612" y="5647758"/>
            <a:ext cx="11362466" cy="26801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600" i="1"/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1D5C6-F185-A74A-883A-D226F8D76DE4}"/>
              </a:ext>
            </a:extLst>
          </p:cNvPr>
          <p:cNvSpPr txBox="1"/>
          <p:nvPr userDrawn="1"/>
        </p:nvSpPr>
        <p:spPr>
          <a:xfrm>
            <a:off x="6556" y="-110708"/>
            <a:ext cx="9486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0" i="0" dirty="0">
                <a:solidFill>
                  <a:srgbClr val="FAA300"/>
                </a:solidFill>
                <a:ea typeface="Arial" panose="020B0604020202020204" pitchFamily="34" charset="0"/>
              </a:rPr>
              <a:t>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937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A32005-911D-8F48-800D-DD6850D2399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35E734-2912-D544-A864-06F88D6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29869-120E-5F46-A314-80CABF8F3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2C5E76-5AC9-6A43-80B3-9B2E684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0D8CF4D-11F2-404A-8E4F-3550FE39C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80" y="1155032"/>
            <a:ext cx="11362376" cy="35820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Light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5F4F7EF-BD60-A544-B5DF-59AB3209B9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680" y="5220420"/>
            <a:ext cx="11362376" cy="4208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2A4CBE1-0BFF-3946-8E1D-585629D97F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612" y="5647758"/>
            <a:ext cx="11362466" cy="26801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7817B4-71D4-0144-A417-838740036EBD}"/>
              </a:ext>
            </a:extLst>
          </p:cNvPr>
          <p:cNvSpPr txBox="1"/>
          <p:nvPr userDrawn="1"/>
        </p:nvSpPr>
        <p:spPr>
          <a:xfrm>
            <a:off x="6556" y="-110708"/>
            <a:ext cx="9486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0" i="0" dirty="0">
                <a:solidFill>
                  <a:srgbClr val="FAA300"/>
                </a:solidFill>
                <a:ea typeface="Arial" panose="020B0604020202020204" pitchFamily="34" charset="0"/>
              </a:rPr>
              <a:t>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5849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74BE5B-3B5F-5141-A451-E25DFB213794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6184C2-1DBD-F243-B881-FA88E364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FD91A0-863D-F547-958F-9AD399143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7C17E6-57E6-DE49-B86A-C608A2C4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25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1BD740-25B6-BC40-9ECB-8FDBD0ACF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5"/>
            <a:ext cx="12192000" cy="6855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A32005-911D-8F48-800D-DD6850D2399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35E734-2912-D544-A864-06F88D6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29869-120E-5F46-A314-80CABF8F3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2C5E76-5AC9-6A43-80B3-9B2E684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C639EE9-492A-3341-A81A-6DB1E1A28E7A}"/>
              </a:ext>
            </a:extLst>
          </p:cNvPr>
          <p:cNvSpPr txBox="1"/>
          <p:nvPr userDrawn="1"/>
        </p:nvSpPr>
        <p:spPr>
          <a:xfrm>
            <a:off x="685800" y="668560"/>
            <a:ext cx="252267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80010" indent="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4800" b="1" spc="200" baseline="0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15992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6780FB-9F0A-FE44-B04B-16AF494CE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" t="746" r="5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A32005-911D-8F48-800D-DD6850D2399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35E734-2912-D544-A864-06F88D6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29869-120E-5F46-A314-80CABF8F3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2C5E76-5AC9-6A43-80B3-9B2E684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23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A611-8F84-DD4C-9CE2-3A662F082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497" y="365125"/>
            <a:ext cx="11067080" cy="478254"/>
          </a:xfrm>
        </p:spPr>
        <p:txBody>
          <a:bodyPr>
            <a:normAutofit/>
          </a:bodyPr>
          <a:lstStyle>
            <a:lvl1pPr>
              <a:defRPr sz="2800" b="1" cap="all" spc="0" baseline="0">
                <a:solidFill>
                  <a:srgbClr val="111C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DF9E-680A-F14E-8DEC-54023C32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2157" y="6437140"/>
            <a:ext cx="2187563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C1F9BE-579A-3B4E-B6E4-77D778D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7078"/>
            <a:ext cx="4114800" cy="365125"/>
          </a:xfrm>
        </p:spPr>
        <p:txBody>
          <a:bodyPr/>
          <a:lstStyle>
            <a:lvl1pPr algn="ctr">
              <a:defRPr sz="8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A611-8F84-DD4C-9CE2-3A662F082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471" y="365125"/>
            <a:ext cx="10779105" cy="1188720"/>
          </a:xfrm>
        </p:spPr>
        <p:txBody>
          <a:bodyPr>
            <a:normAutofit/>
          </a:bodyPr>
          <a:lstStyle>
            <a:lvl1pPr>
              <a:defRPr sz="2800" b="1" cap="all" spc="0" baseline="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C03E-1754-1C4B-B34F-41635382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71" y="1825625"/>
            <a:ext cx="10779105" cy="43513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31331"/>
                </a:solidFill>
              </a:defRPr>
            </a:lvl1pPr>
            <a:lvl2pPr>
              <a:defRPr>
                <a:solidFill>
                  <a:srgbClr val="131331"/>
                </a:solidFill>
              </a:defRPr>
            </a:lvl2pPr>
            <a:lvl3pPr>
              <a:defRPr>
                <a:solidFill>
                  <a:srgbClr val="131331"/>
                </a:solidFill>
              </a:defRPr>
            </a:lvl3pPr>
            <a:lvl4pPr>
              <a:defRPr>
                <a:solidFill>
                  <a:srgbClr val="131331"/>
                </a:solidFill>
              </a:defRPr>
            </a:lvl4pPr>
            <a:lvl5pPr>
              <a:defRPr>
                <a:solidFill>
                  <a:srgbClr val="13133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DF9E-680A-F14E-8DEC-54023C32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C1F9BE-579A-3B4E-B6E4-77D778D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7078"/>
            <a:ext cx="4114800" cy="365125"/>
          </a:xfrm>
        </p:spPr>
        <p:txBody>
          <a:bodyPr/>
          <a:lstStyle>
            <a:lvl1pPr algn="ctr">
              <a:defRPr sz="8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4BE1-38CA-46B9-8A33-19D635E50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80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B70FE8-88B6-8A4C-A9F2-9F0D40D27DFB}"/>
              </a:ext>
            </a:extLst>
          </p:cNvPr>
          <p:cNvSpPr/>
          <p:nvPr userDrawn="1"/>
        </p:nvSpPr>
        <p:spPr>
          <a:xfrm rot="5400000">
            <a:off x="-3262749" y="3262747"/>
            <a:ext cx="6858003" cy="332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81F30B2B-2437-0641-94D8-5C0672EA65DA}"/>
              </a:ext>
            </a:extLst>
          </p:cNvPr>
          <p:cNvSpPr/>
          <p:nvPr userDrawn="1"/>
        </p:nvSpPr>
        <p:spPr>
          <a:xfrm rot="10800000">
            <a:off x="-2" y="-1"/>
            <a:ext cx="332509" cy="489527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1C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258707" y="6618310"/>
            <a:ext cx="3674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CONFIDENTIAL - © 2019 Kaufman, Hall &amp; Associates, LLC All rights reserved.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66701"/>
            <a:ext cx="109728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391534"/>
            <a:ext cx="322666" cy="348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53" y="6391534"/>
            <a:ext cx="1775689" cy="348479"/>
          </a:xfrm>
          <a:prstGeom prst="rect">
            <a:avLst/>
          </a:prstGeom>
        </p:spPr>
      </p:pic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38299"/>
            <a:ext cx="10972800" cy="4538663"/>
          </a:xfr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/>
            </a:lvl1pPr>
            <a:lvl2pPr marL="685800" indent="-228600">
              <a:defRPr>
                <a:solidFill>
                  <a:srgbClr val="002457"/>
                </a:solidFill>
              </a:defRPr>
            </a:lvl2pPr>
            <a:lvl3pPr marL="1143000" indent="-228600">
              <a:defRPr sz="2000">
                <a:solidFill>
                  <a:srgbClr val="002457"/>
                </a:solidFill>
              </a:defRPr>
            </a:lvl3pPr>
            <a:lvl4pPr marL="1600200" indent="-228600">
              <a:defRPr sz="1800">
                <a:solidFill>
                  <a:srgbClr val="002457"/>
                </a:solidFill>
              </a:defRPr>
            </a:lvl4pPr>
            <a:lvl5pPr marL="2057400" indent="-228600">
              <a:defRPr>
                <a:solidFill>
                  <a:srgbClr val="00245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E815924C-E43E-6948-8F73-FECE3559FBC8}"/>
              </a:ext>
            </a:extLst>
          </p:cNvPr>
          <p:cNvSpPr/>
          <p:nvPr userDrawn="1"/>
        </p:nvSpPr>
        <p:spPr>
          <a:xfrm rot="10800000">
            <a:off x="-1" y="-1"/>
            <a:ext cx="332509" cy="439650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3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EB306FA-24F7-2647-80E7-536F42525399}"/>
              </a:ext>
            </a:extLst>
          </p:cNvPr>
          <p:cNvSpPr/>
          <p:nvPr userDrawn="1"/>
        </p:nvSpPr>
        <p:spPr>
          <a:xfrm>
            <a:off x="0" y="5097626"/>
            <a:ext cx="332508" cy="745033"/>
          </a:xfrm>
          <a:prstGeom prst="roundRect">
            <a:avLst>
              <a:gd name="adj" fmla="val 50000"/>
            </a:avLst>
          </a:prstGeom>
          <a:solidFill>
            <a:srgbClr val="0A9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32815-E989-FE4C-82D5-DCB2994E72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444" y="6260629"/>
            <a:ext cx="1369821" cy="5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768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032">
          <p15:clr>
            <a:srgbClr val="FBAE40"/>
          </p15:clr>
        </p15:guide>
        <p15:guide id="8" orient="horz" pos="16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DEB348-D660-4649-8A43-FF1CA0FCC78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22485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rai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A611-8F84-DD4C-9CE2-3A662F082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471" y="365125"/>
            <a:ext cx="10779105" cy="1188720"/>
          </a:xfrm>
        </p:spPr>
        <p:txBody>
          <a:bodyPr>
            <a:normAutofit/>
          </a:bodyPr>
          <a:lstStyle>
            <a:lvl1pPr>
              <a:defRPr sz="2800" b="1" cap="all" spc="0" baseline="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1F9BE-579A-3B4E-B6E4-77D778D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DF9E-680A-F14E-8DEC-54023C32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6D1ACA7-3F91-4271-AD20-3992248E5D60}"/>
              </a:ext>
            </a:extLst>
          </p:cNvPr>
          <p:cNvSpPr/>
          <p:nvPr userDrawn="1"/>
        </p:nvSpPr>
        <p:spPr>
          <a:xfrm>
            <a:off x="2936888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767EC67-BB09-4BDE-A5DF-C8B351E6F048}"/>
              </a:ext>
            </a:extLst>
          </p:cNvPr>
          <p:cNvSpPr/>
          <p:nvPr userDrawn="1"/>
        </p:nvSpPr>
        <p:spPr>
          <a:xfrm>
            <a:off x="7130311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A0023D-0AFB-4735-8B3E-778F73623636}"/>
              </a:ext>
            </a:extLst>
          </p:cNvPr>
          <p:cNvSpPr/>
          <p:nvPr userDrawn="1"/>
        </p:nvSpPr>
        <p:spPr>
          <a:xfrm>
            <a:off x="5034559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714FC00-6F53-477D-8DED-EFC88360AD80}"/>
              </a:ext>
            </a:extLst>
          </p:cNvPr>
          <p:cNvSpPr/>
          <p:nvPr userDrawn="1"/>
        </p:nvSpPr>
        <p:spPr>
          <a:xfrm>
            <a:off x="2936888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7D22AC48-7E76-442F-A94D-B1A3FB679C83}"/>
              </a:ext>
            </a:extLst>
          </p:cNvPr>
          <p:cNvSpPr/>
          <p:nvPr userDrawn="1"/>
        </p:nvSpPr>
        <p:spPr>
          <a:xfrm>
            <a:off x="7130311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97E19792-14BE-4613-A00C-B8DED1932294}"/>
              </a:ext>
            </a:extLst>
          </p:cNvPr>
          <p:cNvSpPr/>
          <p:nvPr userDrawn="1"/>
        </p:nvSpPr>
        <p:spPr>
          <a:xfrm>
            <a:off x="5034559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75BFC67C-304A-45E2-865A-1C8E55405A9E}"/>
              </a:ext>
            </a:extLst>
          </p:cNvPr>
          <p:cNvSpPr/>
          <p:nvPr userDrawn="1"/>
        </p:nvSpPr>
        <p:spPr>
          <a:xfrm>
            <a:off x="834532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A46A8C2E-4A24-43D4-B52D-5250D06390D1}"/>
              </a:ext>
            </a:extLst>
          </p:cNvPr>
          <p:cNvSpPr/>
          <p:nvPr userDrawn="1"/>
        </p:nvSpPr>
        <p:spPr>
          <a:xfrm>
            <a:off x="834532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9937E78A-F635-4123-A10B-288040777C03}"/>
              </a:ext>
            </a:extLst>
          </p:cNvPr>
          <p:cNvSpPr/>
          <p:nvPr userDrawn="1"/>
        </p:nvSpPr>
        <p:spPr>
          <a:xfrm>
            <a:off x="0" y="3983250"/>
            <a:ext cx="788873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4D4ADB5D-FC6E-4275-B618-ACE293FEC9EA}"/>
              </a:ext>
            </a:extLst>
          </p:cNvPr>
          <p:cNvSpPr/>
          <p:nvPr userDrawn="1"/>
        </p:nvSpPr>
        <p:spPr>
          <a:xfrm>
            <a:off x="0" y="1528784"/>
            <a:ext cx="788873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6C2188DD-EC23-47CA-A33B-759E8100B573}"/>
              </a:ext>
            </a:extLst>
          </p:cNvPr>
          <p:cNvSpPr/>
          <p:nvPr userDrawn="1"/>
        </p:nvSpPr>
        <p:spPr>
          <a:xfrm>
            <a:off x="11327286" y="3983250"/>
            <a:ext cx="864715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C897C481-A83F-4F5F-8108-7C2F7AA7EEA0}"/>
              </a:ext>
            </a:extLst>
          </p:cNvPr>
          <p:cNvSpPr/>
          <p:nvPr userDrawn="1"/>
        </p:nvSpPr>
        <p:spPr>
          <a:xfrm>
            <a:off x="11327286" y="1528784"/>
            <a:ext cx="864715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879631EE-DF1E-4C74-87ED-8E75A355EE17}"/>
              </a:ext>
            </a:extLst>
          </p:cNvPr>
          <p:cNvSpPr/>
          <p:nvPr userDrawn="1"/>
        </p:nvSpPr>
        <p:spPr>
          <a:xfrm>
            <a:off x="9224929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EEB5A733-0FAE-479C-9DFE-C801ECD5F2D3}"/>
              </a:ext>
            </a:extLst>
          </p:cNvPr>
          <p:cNvSpPr/>
          <p:nvPr userDrawn="1"/>
        </p:nvSpPr>
        <p:spPr>
          <a:xfrm>
            <a:off x="9224929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912" y="6368796"/>
            <a:ext cx="1110152" cy="5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rai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A611-8F84-DD4C-9CE2-3A662F082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471" y="365125"/>
            <a:ext cx="10779105" cy="1188720"/>
          </a:xfrm>
        </p:spPr>
        <p:txBody>
          <a:bodyPr>
            <a:normAutofit/>
          </a:bodyPr>
          <a:lstStyle>
            <a:lvl1pPr>
              <a:defRPr sz="2800" b="1" cap="all" spc="0" baseline="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1F9BE-579A-3B4E-B6E4-77D778D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279" y="6447078"/>
            <a:ext cx="4114800" cy="365125"/>
          </a:xfrm>
        </p:spPr>
        <p:txBody>
          <a:bodyPr/>
          <a:lstStyle>
            <a:lvl1pPr algn="l">
              <a:defRPr sz="800">
                <a:solidFill>
                  <a:srgbClr val="1313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DF9E-680A-F14E-8DEC-54023C32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6D1ACA7-3F91-4271-AD20-3992248E5D60}"/>
              </a:ext>
            </a:extLst>
          </p:cNvPr>
          <p:cNvSpPr/>
          <p:nvPr userDrawn="1"/>
        </p:nvSpPr>
        <p:spPr>
          <a:xfrm>
            <a:off x="2936888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767EC67-BB09-4BDE-A5DF-C8B351E6F048}"/>
              </a:ext>
            </a:extLst>
          </p:cNvPr>
          <p:cNvSpPr/>
          <p:nvPr userDrawn="1"/>
        </p:nvSpPr>
        <p:spPr>
          <a:xfrm>
            <a:off x="7130311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A0023D-0AFB-4735-8B3E-778F73623636}"/>
              </a:ext>
            </a:extLst>
          </p:cNvPr>
          <p:cNvSpPr/>
          <p:nvPr userDrawn="1"/>
        </p:nvSpPr>
        <p:spPr>
          <a:xfrm>
            <a:off x="5034559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714FC00-6F53-477D-8DED-EFC88360AD80}"/>
              </a:ext>
            </a:extLst>
          </p:cNvPr>
          <p:cNvSpPr/>
          <p:nvPr userDrawn="1"/>
        </p:nvSpPr>
        <p:spPr>
          <a:xfrm>
            <a:off x="2936888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7D22AC48-7E76-442F-A94D-B1A3FB679C83}"/>
              </a:ext>
            </a:extLst>
          </p:cNvPr>
          <p:cNvSpPr/>
          <p:nvPr userDrawn="1"/>
        </p:nvSpPr>
        <p:spPr>
          <a:xfrm>
            <a:off x="7130311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97E19792-14BE-4613-A00C-B8DED1932294}"/>
              </a:ext>
            </a:extLst>
          </p:cNvPr>
          <p:cNvSpPr/>
          <p:nvPr userDrawn="1"/>
        </p:nvSpPr>
        <p:spPr>
          <a:xfrm>
            <a:off x="5034559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75BFC67C-304A-45E2-865A-1C8E55405A9E}"/>
              </a:ext>
            </a:extLst>
          </p:cNvPr>
          <p:cNvSpPr/>
          <p:nvPr userDrawn="1"/>
        </p:nvSpPr>
        <p:spPr>
          <a:xfrm>
            <a:off x="834532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A46A8C2E-4A24-43D4-B52D-5250D06390D1}"/>
              </a:ext>
            </a:extLst>
          </p:cNvPr>
          <p:cNvSpPr/>
          <p:nvPr userDrawn="1"/>
        </p:nvSpPr>
        <p:spPr>
          <a:xfrm>
            <a:off x="834532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9937E78A-F635-4123-A10B-288040777C03}"/>
              </a:ext>
            </a:extLst>
          </p:cNvPr>
          <p:cNvSpPr/>
          <p:nvPr userDrawn="1"/>
        </p:nvSpPr>
        <p:spPr>
          <a:xfrm>
            <a:off x="0" y="3983250"/>
            <a:ext cx="788873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4D4ADB5D-FC6E-4275-B618-ACE293FEC9EA}"/>
              </a:ext>
            </a:extLst>
          </p:cNvPr>
          <p:cNvSpPr/>
          <p:nvPr userDrawn="1"/>
        </p:nvSpPr>
        <p:spPr>
          <a:xfrm>
            <a:off x="0" y="1528784"/>
            <a:ext cx="788873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6C2188DD-EC23-47CA-A33B-759E8100B573}"/>
              </a:ext>
            </a:extLst>
          </p:cNvPr>
          <p:cNvSpPr/>
          <p:nvPr userDrawn="1"/>
        </p:nvSpPr>
        <p:spPr>
          <a:xfrm>
            <a:off x="11327286" y="3983250"/>
            <a:ext cx="864715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C897C481-A83F-4F5F-8108-7C2F7AA7EEA0}"/>
              </a:ext>
            </a:extLst>
          </p:cNvPr>
          <p:cNvSpPr/>
          <p:nvPr userDrawn="1"/>
        </p:nvSpPr>
        <p:spPr>
          <a:xfrm>
            <a:off x="11327286" y="1528784"/>
            <a:ext cx="864715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879631EE-DF1E-4C74-87ED-8E75A355EE17}"/>
              </a:ext>
            </a:extLst>
          </p:cNvPr>
          <p:cNvSpPr/>
          <p:nvPr userDrawn="1"/>
        </p:nvSpPr>
        <p:spPr>
          <a:xfrm>
            <a:off x="9224929" y="3983250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EEB5A733-0FAE-479C-9DFE-C801ECD5F2D3}"/>
              </a:ext>
            </a:extLst>
          </p:cNvPr>
          <p:cNvSpPr/>
          <p:nvPr userDrawn="1"/>
        </p:nvSpPr>
        <p:spPr>
          <a:xfrm>
            <a:off x="9224929" y="1528784"/>
            <a:ext cx="2056697" cy="2416081"/>
          </a:xfrm>
          <a:prstGeom prst="roundRect">
            <a:avLst>
              <a:gd name="adj" fmla="val 0"/>
            </a:avLst>
          </a:prstGeom>
          <a:solidFill>
            <a:srgbClr val="E6E6E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0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912" y="6368796"/>
            <a:ext cx="1110152" cy="5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62378F-30DA-B24B-B85E-80DF77CFE072}"/>
              </a:ext>
            </a:extLst>
          </p:cNvPr>
          <p:cNvSpPr/>
          <p:nvPr userDrawn="1"/>
        </p:nvSpPr>
        <p:spPr>
          <a:xfrm>
            <a:off x="-1" y="0"/>
            <a:ext cx="2818483" cy="6399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EC8EB-BD0A-DB4A-9421-8A08C6EFA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67416" y="1583440"/>
            <a:ext cx="7091705" cy="2984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B80F35-2790-4547-8DDE-4E3215E3F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09240" y="1218157"/>
            <a:ext cx="2818484" cy="28184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2F6D624-EE6B-434B-8AE6-445F59E8F8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416" y="2246041"/>
            <a:ext cx="7091705" cy="303580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5A0BBC-9980-1E4C-B916-FFCC685BDB1C}"/>
              </a:ext>
            </a:extLst>
          </p:cNvPr>
          <p:cNvCxnSpPr/>
          <p:nvPr userDrawn="1"/>
        </p:nvCxnSpPr>
        <p:spPr>
          <a:xfrm>
            <a:off x="4667416" y="2068748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A1AFF705-0DDD-944D-92A2-D06DFE02F0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7920" y="1218157"/>
            <a:ext cx="7091179" cy="360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27663F-C997-284A-B335-6B2B22D1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7724" y="-3710963"/>
            <a:ext cx="7091705" cy="303580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0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532FF35-359E-7B49-B120-A835B3B350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5069" y="1743057"/>
            <a:ext cx="7310113" cy="1295030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2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69CF92-F478-0440-A24F-EA2DF027F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5069" y="655197"/>
            <a:ext cx="7304052" cy="40784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01ED404-0172-FA49-9CF9-3FAEF499C5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5070" y="1069524"/>
            <a:ext cx="7304051" cy="2984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139E91-C302-4E48-A74E-7824752E9F6C}"/>
              </a:ext>
            </a:extLst>
          </p:cNvPr>
          <p:cNvCxnSpPr/>
          <p:nvPr userDrawn="1"/>
        </p:nvCxnSpPr>
        <p:spPr>
          <a:xfrm>
            <a:off x="4455069" y="1556425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E8D850-1E4C-5D48-AA6C-AFA9581810B4}"/>
              </a:ext>
            </a:extLst>
          </p:cNvPr>
          <p:cNvCxnSpPr/>
          <p:nvPr userDrawn="1"/>
        </p:nvCxnSpPr>
        <p:spPr>
          <a:xfrm>
            <a:off x="4455069" y="4542409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2CD16D7F-14AD-E04F-9553-0FCFE8166A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55069" y="4044934"/>
            <a:ext cx="7304051" cy="2984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0C29DB-BE49-2748-8A46-16A604A1DB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5700" y="3678616"/>
            <a:ext cx="7303510" cy="360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DB1E50-9822-3644-87F4-EEFC5C3C3BC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55070" y="3352800"/>
            <a:ext cx="73040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11FC829-E454-204B-9533-A6547626613F}"/>
              </a:ext>
            </a:extLst>
          </p:cNvPr>
          <p:cNvSpPr/>
          <p:nvPr userDrawn="1"/>
        </p:nvSpPr>
        <p:spPr>
          <a:xfrm>
            <a:off x="-1" y="0"/>
            <a:ext cx="2818483" cy="6399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B80F35-2790-4547-8DDE-4E3215E3F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35474" y="655197"/>
            <a:ext cx="1966018" cy="1966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8502DBC-DD3F-E446-8457-3E444AEC22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35474" y="3678616"/>
            <a:ext cx="1966018" cy="19660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8D0B445-CB12-3747-9EE2-CDE2A2C23B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5069" y="4718486"/>
            <a:ext cx="7310113" cy="1295030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2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089C0F-D56D-AE49-92CF-CCDE3CAF52C1}"/>
              </a:ext>
            </a:extLst>
          </p:cNvPr>
          <p:cNvSpPr/>
          <p:nvPr userDrawn="1"/>
        </p:nvSpPr>
        <p:spPr>
          <a:xfrm>
            <a:off x="0" y="0"/>
            <a:ext cx="12192000" cy="1391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A611-8F84-DD4C-9CE2-3A662F082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265" y="2143270"/>
            <a:ext cx="2620944" cy="31922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 b="1" spc="1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698AF-0012-1B41-A327-EB9E07A539DA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34139-267D-D441-A34C-FCC9745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90D93-0BFE-6C44-BE1A-DFA40868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AEA3F-2BBE-7443-A053-4E04659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EC8EB-BD0A-DB4A-9421-8A08C6EFA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24203" y="2466758"/>
            <a:ext cx="2620944" cy="2438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B80F35-2790-4547-8DDE-4E3215E3F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9375" y="809412"/>
            <a:ext cx="1150599" cy="11505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A89EF1E-B242-6841-BF72-8AF9D49E45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9764" y="2466757"/>
            <a:ext cx="2627428" cy="2438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8E8D767-9C71-0C43-AC5D-C6F66DC01D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8984" y="2466758"/>
            <a:ext cx="2618813" cy="2438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6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48FB8-01E3-FD4F-AB65-9554CE1252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4808" y="2143269"/>
            <a:ext cx="2622384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 b="1" spc="150" baseline="0">
                <a:solidFill>
                  <a:schemeClr val="accent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B933051-B6EC-9A4B-8E59-DF31E06A8F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6791" y="2143270"/>
            <a:ext cx="2622384" cy="3186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 b="1" spc="150" baseline="0">
                <a:solidFill>
                  <a:schemeClr val="accent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388B3C43-CAE4-B94D-BAFA-B2347DF0AE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18178" y="818592"/>
            <a:ext cx="1150599" cy="11505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46058D06-34D9-2C45-832F-7D1DF176AF8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82026" y="809412"/>
            <a:ext cx="1150599" cy="11505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6F9868-D5DE-5F42-8F3E-301D4491D76C}"/>
              </a:ext>
            </a:extLst>
          </p:cNvPr>
          <p:cNvCxnSpPr/>
          <p:nvPr userDrawn="1"/>
        </p:nvCxnSpPr>
        <p:spPr>
          <a:xfrm>
            <a:off x="1324203" y="2929071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2E3F93-7DFF-8144-8257-AF636AAD7DFE}"/>
              </a:ext>
            </a:extLst>
          </p:cNvPr>
          <p:cNvCxnSpPr/>
          <p:nvPr userDrawn="1"/>
        </p:nvCxnSpPr>
        <p:spPr>
          <a:xfrm>
            <a:off x="4780765" y="2929071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E9282-6D30-4A4B-9BD1-8E6E7AE555AF}"/>
              </a:ext>
            </a:extLst>
          </p:cNvPr>
          <p:cNvCxnSpPr/>
          <p:nvPr userDrawn="1"/>
        </p:nvCxnSpPr>
        <p:spPr>
          <a:xfrm>
            <a:off x="8243812" y="2929071"/>
            <a:ext cx="30710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F02CD2-768C-7D4A-8D4E-7290C49FBC5E}"/>
              </a:ext>
            </a:extLst>
          </p:cNvPr>
          <p:cNvGrpSpPr/>
          <p:nvPr userDrawn="1"/>
        </p:nvGrpSpPr>
        <p:grpSpPr>
          <a:xfrm>
            <a:off x="4365265" y="3129853"/>
            <a:ext cx="3466769" cy="2610090"/>
            <a:chOff x="4365265" y="2143270"/>
            <a:chExt cx="3466769" cy="359667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A38CE4-BEDB-034C-A427-D984ABE83B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65265" y="2143270"/>
              <a:ext cx="0" cy="359667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5C18D1-3A17-DF4A-A8C6-63BAC69D5D4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32034" y="2143270"/>
              <a:ext cx="0" cy="359667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B5A3A87-7A8B-5446-95E2-38659F398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4204" y="3163250"/>
            <a:ext cx="2620944" cy="2576692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2BF22AC-A45D-294E-9D83-647C5C7994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9764" y="3163250"/>
            <a:ext cx="2620944" cy="2576692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CE37998-3357-A349-8C5C-F19A118FD8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46853" y="3163250"/>
            <a:ext cx="2620944" cy="2576692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1943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822960" indent="-285750" algn="l">
              <a:spcAft>
                <a:spcPts val="1200"/>
              </a:spcAft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1400"/>
            </a:lvl2pPr>
            <a:lvl3pPr marL="1280160" indent="-285750" algn="l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3pPr>
            <a:lvl4pPr marL="1223010" indent="-171450" algn="l">
              <a:spcAft>
                <a:spcPts val="1200"/>
              </a:spcAft>
              <a:buClr>
                <a:schemeClr val="bg2"/>
              </a:buClr>
              <a:buFontTx/>
              <a:buBlip>
                <a:blip r:embed="rId3"/>
              </a:buBlip>
              <a:defRPr sz="1200"/>
            </a:lvl4pPr>
            <a:lvl5pPr marL="2057400" indent="0">
              <a:buNone/>
              <a:defRPr sz="800"/>
            </a:lvl5pPr>
          </a:lstStyle>
          <a:p>
            <a:pPr indent="-285750"/>
            <a:r>
              <a:rPr lang="en-US" dirty="0"/>
              <a:t>Line 1</a:t>
            </a:r>
          </a:p>
          <a:p>
            <a:pPr marL="548640" lvl="1"/>
            <a:r>
              <a:rPr lang="en-US" dirty="0"/>
              <a:t>Line 2</a:t>
            </a:r>
          </a:p>
          <a:p>
            <a:pPr marL="822960" lvl="2" indent="-194310"/>
            <a:r>
              <a:rPr lang="en-US" dirty="0"/>
              <a:t>Line 3</a:t>
            </a:r>
          </a:p>
          <a:p>
            <a:pPr marL="1051560" lvl="3"/>
            <a:r>
              <a:rPr lang="en-US" dirty="0"/>
              <a:t>Line 4</a:t>
            </a:r>
          </a:p>
          <a:p>
            <a:pPr marL="1051560" lvl="3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8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1D0A1D-EFCF-814B-87E3-C1B2A29DB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3" t="746" r="5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B6963-593F-964D-96A6-AE270BE3A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2" y="978408"/>
            <a:ext cx="11362379" cy="245973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Light Divider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7F36-8F5F-F143-9DB2-17A22BE1B4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42" y="3602292"/>
            <a:ext cx="11362379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E3475-146A-1B4F-AB8D-9093D646A411}"/>
              </a:ext>
            </a:extLst>
          </p:cNvPr>
          <p:cNvSpPr/>
          <p:nvPr userDrawn="1"/>
        </p:nvSpPr>
        <p:spPr>
          <a:xfrm>
            <a:off x="0" y="6399119"/>
            <a:ext cx="12192000" cy="461042"/>
          </a:xfrm>
          <a:prstGeom prst="rect">
            <a:avLst/>
          </a:prstGeom>
          <a:solidFill>
            <a:srgbClr val="FA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9E5E7A-BB17-6248-B1BF-15A1A71C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>
            <a:lvl1pPr>
              <a:defRPr>
                <a:solidFill>
                  <a:srgbClr val="131331"/>
                </a:solidFill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0F845-E426-8243-B943-58A79B3C36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" y="6437140"/>
            <a:ext cx="813284" cy="38218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B60EDA-C46F-A541-B488-032276A3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>
            <a:lvl1pPr algn="ctr">
              <a:defRPr sz="1000">
                <a:solidFill>
                  <a:srgbClr val="131331"/>
                </a:solidFill>
              </a:defRPr>
            </a:lvl1pPr>
          </a:lstStyle>
          <a:p>
            <a:r>
              <a:rPr lang="en-US" dirty="0"/>
              <a:t>CONFIDENTIAL - 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90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8C62-738A-0140-85BC-164E03A7F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8D2F5-6B92-CE4A-A714-EDA68AA73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Kaufman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54DF-6781-124C-B0AB-9E98667C7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8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94" r:id="rId3"/>
    <p:sldLayoutId id="2147483688" r:id="rId4"/>
    <p:sldLayoutId id="2147483698" r:id="rId5"/>
    <p:sldLayoutId id="2147483689" r:id="rId6"/>
    <p:sldLayoutId id="2147483697" r:id="rId7"/>
    <p:sldLayoutId id="2147483696" r:id="rId8"/>
    <p:sldLayoutId id="2147483678" r:id="rId9"/>
    <p:sldLayoutId id="2147483684" r:id="rId10"/>
    <p:sldLayoutId id="2147483676" r:id="rId11"/>
    <p:sldLayoutId id="2147483699" r:id="rId12"/>
    <p:sldLayoutId id="2147483687" r:id="rId13"/>
    <p:sldLayoutId id="2147483675" r:id="rId14"/>
    <p:sldLayoutId id="2147483679" r:id="rId15"/>
    <p:sldLayoutId id="2147483680" r:id="rId16"/>
    <p:sldLayoutId id="2147483682" r:id="rId17"/>
    <p:sldLayoutId id="2147483683" r:id="rId18"/>
    <p:sldLayoutId id="2147483686" r:id="rId19"/>
    <p:sldLayoutId id="2147483690" r:id="rId20"/>
    <p:sldLayoutId id="2147483691" r:id="rId21"/>
    <p:sldLayoutId id="2147483692" r:id="rId22"/>
    <p:sldLayoutId id="2147483681" r:id="rId23"/>
    <p:sldLayoutId id="2147483685" r:id="rId24"/>
    <p:sldLayoutId id="2147483695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8C62-738A-0140-85BC-164E03A7F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8D2F5-6B92-CE4A-A714-EDA68AA73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54DF-6781-124C-B0AB-9E98667C7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220565-EB3B-8145-9342-9BFC359765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GulimChe" panose="020B0609000101010101" pitchFamily="49" charset="-127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742" y="2423078"/>
            <a:ext cx="11795258" cy="1799397"/>
          </a:xfrm>
        </p:spPr>
        <p:txBody>
          <a:bodyPr/>
          <a:lstStyle/>
          <a:p>
            <a:r>
              <a:rPr lang="en-US" sz="4800" i="1" dirty="0"/>
              <a:t>Case Study: How Montana State University Streamlined Budgeting</a:t>
            </a:r>
            <a:r>
              <a:rPr lang="en-US" i="1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10" y="4641534"/>
            <a:ext cx="11362379" cy="1114686"/>
          </a:xfrm>
        </p:spPr>
        <p:txBody>
          <a:bodyPr/>
          <a:lstStyle/>
          <a:p>
            <a:r>
              <a:rPr lang="en-US" dirty="0"/>
              <a:t>Megan Lasso, Montana State University</a:t>
            </a:r>
          </a:p>
          <a:p>
            <a:r>
              <a:rPr lang="en-US" dirty="0"/>
              <a:t>Stewart Clark, Kaufman Hall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ADD9E-D071-4E19-9DF0-547CDAB6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080" y="5273560"/>
            <a:ext cx="1915251" cy="13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8822DD-6D11-B34B-947B-6E514EE6D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255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AABE7-75C4-3741-B903-999B1381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9D04-3BE3-EE4F-A586-D7458357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05AB7A-D78A-4D4C-9CAE-7B997B05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261" y="381458"/>
            <a:ext cx="8879779" cy="414165"/>
          </a:xfrm>
        </p:spPr>
        <p:txBody>
          <a:bodyPr/>
          <a:lstStyle/>
          <a:p>
            <a:r>
              <a:rPr lang="en-US" dirty="0"/>
              <a:t>INEFFICIENT, TIME-CONSUMING PROCESSES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E91DB763-CFD6-3B48-95E3-D826E6025739}"/>
              </a:ext>
            </a:extLst>
          </p:cNvPr>
          <p:cNvSpPr/>
          <p:nvPr/>
        </p:nvSpPr>
        <p:spPr>
          <a:xfrm>
            <a:off x="1493945" y="1603709"/>
            <a:ext cx="9773495" cy="75814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Limited integration with ERP system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9FE30B-D3AB-CB4A-AFF4-3192119566CC}"/>
              </a:ext>
            </a:extLst>
          </p:cNvPr>
          <p:cNvSpPr/>
          <p:nvPr/>
        </p:nvSpPr>
        <p:spPr>
          <a:xfrm>
            <a:off x="716779" y="1603709"/>
            <a:ext cx="777168" cy="758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A73A47-FE87-534E-818E-F00C44E8943C}"/>
              </a:ext>
            </a:extLst>
          </p:cNvPr>
          <p:cNvSpPr/>
          <p:nvPr/>
        </p:nvSpPr>
        <p:spPr>
          <a:xfrm>
            <a:off x="716777" y="2547519"/>
            <a:ext cx="777168" cy="758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083011-A4E9-7946-B544-E69668FBA782}"/>
              </a:ext>
            </a:extLst>
          </p:cNvPr>
          <p:cNvSpPr/>
          <p:nvPr/>
        </p:nvSpPr>
        <p:spPr>
          <a:xfrm>
            <a:off x="716783" y="4419793"/>
            <a:ext cx="777168" cy="758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20337E-8398-B84C-A4E9-85CC716CCFB8}"/>
              </a:ext>
            </a:extLst>
          </p:cNvPr>
          <p:cNvSpPr/>
          <p:nvPr/>
        </p:nvSpPr>
        <p:spPr>
          <a:xfrm>
            <a:off x="716783" y="5359053"/>
            <a:ext cx="777168" cy="758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E438A8E9-156D-0640-BE70-9EE19C2B6840}"/>
              </a:ext>
            </a:extLst>
          </p:cNvPr>
          <p:cNvSpPr/>
          <p:nvPr/>
        </p:nvSpPr>
        <p:spPr>
          <a:xfrm>
            <a:off x="1493945" y="2547519"/>
            <a:ext cx="9773497" cy="75814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Spreadsheet-based budgeting </a:t>
            </a: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5CE629BC-9446-8345-A2BC-4292D7C0F593}"/>
              </a:ext>
            </a:extLst>
          </p:cNvPr>
          <p:cNvSpPr/>
          <p:nvPr/>
        </p:nvSpPr>
        <p:spPr>
          <a:xfrm>
            <a:off x="1493951" y="4419873"/>
            <a:ext cx="9773492" cy="75814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Manual, time-consuming reporting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5396A1F2-B16D-AA4E-BFD8-81E9AB30C684}"/>
              </a:ext>
            </a:extLst>
          </p:cNvPr>
          <p:cNvSpPr/>
          <p:nvPr/>
        </p:nvSpPr>
        <p:spPr>
          <a:xfrm>
            <a:off x="1493949" y="5359051"/>
            <a:ext cx="9773497" cy="75814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Labor planning complexities across four campuses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6F66BD-927B-4B60-843B-CDFD24177C30}"/>
              </a:ext>
            </a:extLst>
          </p:cNvPr>
          <p:cNvSpPr/>
          <p:nvPr/>
        </p:nvSpPr>
        <p:spPr>
          <a:xfrm>
            <a:off x="716780" y="224965"/>
            <a:ext cx="1097280" cy="10972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Graphic 157">
            <a:extLst>
              <a:ext uri="{FF2B5EF4-FFF2-40B4-BE49-F238E27FC236}">
                <a16:creationId xmlns:a16="http://schemas.microsoft.com/office/drawing/2014/main" id="{38A4A9FF-3600-42D9-A966-EFE386881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284" y="442448"/>
            <a:ext cx="660081" cy="6600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B41285D-A407-4939-AAEB-FFDB87E23BD0}"/>
              </a:ext>
            </a:extLst>
          </p:cNvPr>
          <p:cNvSpPr/>
          <p:nvPr/>
        </p:nvSpPr>
        <p:spPr>
          <a:xfrm>
            <a:off x="716777" y="3484697"/>
            <a:ext cx="777168" cy="758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:a16="http://schemas.microsoft.com/office/drawing/2014/main" id="{79342AE5-DB77-42F1-B7F9-092AB116173F}"/>
              </a:ext>
            </a:extLst>
          </p:cNvPr>
          <p:cNvSpPr/>
          <p:nvPr/>
        </p:nvSpPr>
        <p:spPr>
          <a:xfrm>
            <a:off x="1493950" y="3484696"/>
            <a:ext cx="9773497" cy="75814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Manual budget adjustment process</a:t>
            </a:r>
          </a:p>
        </p:txBody>
      </p:sp>
    </p:spTree>
    <p:extLst>
      <p:ext uri="{BB962C8B-B14F-4D97-AF65-F5344CB8AC3E}">
        <p14:creationId xmlns:p14="http://schemas.microsoft.com/office/powerpoint/2010/main" val="323228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28EFBA61-1CA8-5C43-B070-8E22152C686F}"/>
              </a:ext>
            </a:extLst>
          </p:cNvPr>
          <p:cNvSpPr/>
          <p:nvPr/>
        </p:nvSpPr>
        <p:spPr>
          <a:xfrm rot="16200000">
            <a:off x="4354256" y="-2308814"/>
            <a:ext cx="3880167" cy="1179532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48000">
                <a:srgbClr val="FFFFFF"/>
              </a:gs>
              <a:gs pos="100000">
                <a:srgbClr val="FFFFFF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D58B37-8CC3-9443-BB76-FA7EDDA4648E}"/>
              </a:ext>
            </a:extLst>
          </p:cNvPr>
          <p:cNvSpPr/>
          <p:nvPr/>
        </p:nvSpPr>
        <p:spPr>
          <a:xfrm>
            <a:off x="1034903" y="2227879"/>
            <a:ext cx="2721934" cy="27219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E857D-A44F-4E99-B6A0-BEAB56AD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Challenge #1: Limited integration with ERP system</a:t>
            </a:r>
            <a:endParaRPr lang="en-US" dirty="0"/>
          </a:p>
        </p:txBody>
      </p:sp>
      <p:pic>
        <p:nvPicPr>
          <p:cNvPr id="12" name="Picture 11" descr="motivation.png">
            <a:extLst>
              <a:ext uri="{FF2B5EF4-FFF2-40B4-BE49-F238E27FC236}">
                <a16:creationId xmlns:a16="http://schemas.microsoft.com/office/drawing/2014/main" id="{89C410F4-998F-4C88-83DC-4E754A126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575" y="2928509"/>
            <a:ext cx="1320674" cy="13206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A5B161-A441-3F4A-94B5-F932662E6909}"/>
              </a:ext>
            </a:extLst>
          </p:cNvPr>
          <p:cNvSpPr/>
          <p:nvPr/>
        </p:nvSpPr>
        <p:spPr>
          <a:xfrm>
            <a:off x="4161268" y="2274838"/>
            <a:ext cx="8073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Time intensive to aggregate data from disparate sources both within and outside of Ellucian Banner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Lack of data transparency across university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Difficulty aligning budget and enrollment data with ERP data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264949-341A-5E4D-AD9F-023822A87B59}"/>
              </a:ext>
            </a:extLst>
          </p:cNvPr>
          <p:cNvSpPr/>
          <p:nvPr/>
        </p:nvSpPr>
        <p:spPr bwMode="auto">
          <a:xfrm>
            <a:off x="853880" y="2055200"/>
            <a:ext cx="3083980" cy="3083980"/>
          </a:xfrm>
          <a:prstGeom prst="ellipse">
            <a:avLst/>
          </a:prstGeom>
          <a:noFill/>
          <a:ln w="38100" cap="rnd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square" lIns="121915" tIns="60957" rIns="121915" bIns="60957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521C3-2305-7348-A45D-07485B4C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F996552-6D5B-8341-BD10-0C3CB5C2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127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28EFBA61-1CA8-5C43-B070-8E22152C686F}"/>
              </a:ext>
            </a:extLst>
          </p:cNvPr>
          <p:cNvSpPr/>
          <p:nvPr/>
        </p:nvSpPr>
        <p:spPr>
          <a:xfrm rot="16200000">
            <a:off x="4437528" y="-2312250"/>
            <a:ext cx="3729789" cy="1179532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48000">
                <a:srgbClr val="FFFFFF"/>
              </a:gs>
              <a:gs pos="100000">
                <a:srgbClr val="FFFFFF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D58B37-8CC3-9443-BB76-FA7EDDA4648E}"/>
              </a:ext>
            </a:extLst>
          </p:cNvPr>
          <p:cNvSpPr/>
          <p:nvPr/>
        </p:nvSpPr>
        <p:spPr>
          <a:xfrm>
            <a:off x="1034903" y="2227879"/>
            <a:ext cx="2721934" cy="27219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E857D-A44F-4E99-B6A0-BEAB56AD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Challenge #2: spreadsheet-based budgeting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5B161-A441-3F4A-94B5-F932662E6909}"/>
              </a:ext>
            </a:extLst>
          </p:cNvPr>
          <p:cNvSpPr/>
          <p:nvPr/>
        </p:nvSpPr>
        <p:spPr>
          <a:xfrm>
            <a:off x="4032413" y="1849908"/>
            <a:ext cx="80731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Lack of standardized budgeting process across institutions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Budget Office built Excel-based budget spreadsheets and distributed them to each unit for investment requests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Manual workflows between individual units and the Budget Office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Time intensive and cumbersome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264949-341A-5E4D-AD9F-023822A87B59}"/>
              </a:ext>
            </a:extLst>
          </p:cNvPr>
          <p:cNvSpPr/>
          <p:nvPr/>
        </p:nvSpPr>
        <p:spPr bwMode="auto">
          <a:xfrm>
            <a:off x="853880" y="2055200"/>
            <a:ext cx="3083980" cy="3083980"/>
          </a:xfrm>
          <a:prstGeom prst="ellipse">
            <a:avLst/>
          </a:prstGeom>
          <a:noFill/>
          <a:ln w="38100" cap="rnd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square" lIns="121915" tIns="60957" rIns="121915" bIns="60957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521C3-2305-7348-A45D-07485B4C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F996552-6D5B-8341-BD10-0C3CB5C2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pic>
        <p:nvPicPr>
          <p:cNvPr id="11" name="Graphic 117">
            <a:extLst>
              <a:ext uri="{FF2B5EF4-FFF2-40B4-BE49-F238E27FC236}">
                <a16:creationId xmlns:a16="http://schemas.microsoft.com/office/drawing/2014/main" id="{87BA5D6B-8640-4545-B011-DF67EBA43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834" y="3239078"/>
            <a:ext cx="694260" cy="694260"/>
          </a:xfrm>
          <a:prstGeom prst="rect">
            <a:avLst/>
          </a:prstGeom>
        </p:spPr>
      </p:pic>
      <p:pic>
        <p:nvPicPr>
          <p:cNvPr id="17" name="Graphic 117">
            <a:extLst>
              <a:ext uri="{FF2B5EF4-FFF2-40B4-BE49-F238E27FC236}">
                <a16:creationId xmlns:a16="http://schemas.microsoft.com/office/drawing/2014/main" id="{015C2061-85D1-47FA-8B5D-85097D92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2533" y="2855061"/>
            <a:ext cx="573939" cy="573939"/>
          </a:xfrm>
          <a:prstGeom prst="rect">
            <a:avLst/>
          </a:prstGeom>
        </p:spPr>
      </p:pic>
      <p:pic>
        <p:nvPicPr>
          <p:cNvPr id="18" name="Graphic 117">
            <a:extLst>
              <a:ext uri="{FF2B5EF4-FFF2-40B4-BE49-F238E27FC236}">
                <a16:creationId xmlns:a16="http://schemas.microsoft.com/office/drawing/2014/main" id="{AE882A30-323E-472A-B511-B6CF23CDD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299" y="3336734"/>
            <a:ext cx="596604" cy="596604"/>
          </a:xfrm>
          <a:prstGeom prst="rect">
            <a:avLst/>
          </a:prstGeom>
        </p:spPr>
      </p:pic>
      <p:pic>
        <p:nvPicPr>
          <p:cNvPr id="19" name="Graphic 117">
            <a:extLst>
              <a:ext uri="{FF2B5EF4-FFF2-40B4-BE49-F238E27FC236}">
                <a16:creationId xmlns:a16="http://schemas.microsoft.com/office/drawing/2014/main" id="{612CC253-8CAA-4771-A619-3FBD8A28F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7783" y="3851834"/>
            <a:ext cx="913839" cy="9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4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4C5D3-14CA-4E34-91D2-56693208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3A206-34D3-4800-8E1F-B5BC28C0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239C0-C15F-4461-AAA7-296DF5130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08" r="35290" b="1974"/>
          <a:stretch/>
        </p:blipFill>
        <p:spPr>
          <a:xfrm>
            <a:off x="1862666" y="1021015"/>
            <a:ext cx="8216668" cy="5295118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AB988022-578E-4448-BA2F-046510B8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0" y="365125"/>
            <a:ext cx="10178956" cy="414165"/>
          </a:xfrm>
        </p:spPr>
        <p:txBody>
          <a:bodyPr/>
          <a:lstStyle/>
          <a:p>
            <a:pPr algn="ctr"/>
            <a:r>
              <a:rPr lang="en-US" cap="all" dirty="0"/>
              <a:t>PREVIOUS BUDGET REQUEST TEMPLATE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4081F3-3DC1-41EE-BAED-596D90791B07}"/>
              </a:ext>
            </a:extLst>
          </p:cNvPr>
          <p:cNvSpPr/>
          <p:nvPr/>
        </p:nvSpPr>
        <p:spPr>
          <a:xfrm>
            <a:off x="2947737" y="1167063"/>
            <a:ext cx="505326" cy="84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7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28EFBA61-1CA8-5C43-B070-8E22152C686F}"/>
              </a:ext>
            </a:extLst>
          </p:cNvPr>
          <p:cNvSpPr/>
          <p:nvPr/>
        </p:nvSpPr>
        <p:spPr>
          <a:xfrm rot="16200000">
            <a:off x="4354256" y="-2308814"/>
            <a:ext cx="3880167" cy="1179532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48000">
                <a:srgbClr val="FFFFFF"/>
              </a:gs>
              <a:gs pos="100000">
                <a:srgbClr val="FFFFFF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D58B37-8CC3-9443-BB76-FA7EDDA4648E}"/>
              </a:ext>
            </a:extLst>
          </p:cNvPr>
          <p:cNvSpPr/>
          <p:nvPr/>
        </p:nvSpPr>
        <p:spPr>
          <a:xfrm>
            <a:off x="1034903" y="2227879"/>
            <a:ext cx="2721934" cy="27219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E857D-A44F-4E99-B6A0-BEAB56AD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Challenge #3: Manual budget adjustment process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5B161-A441-3F4A-94B5-F932662E6909}"/>
              </a:ext>
            </a:extLst>
          </p:cNvPr>
          <p:cNvSpPr/>
          <p:nvPr/>
        </p:nvSpPr>
        <p:spPr>
          <a:xfrm>
            <a:off x="4118883" y="1880686"/>
            <a:ext cx="80731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Necessitated multiple points of communication around a single adjustment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Lacked automated workflow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Duplication of effort in department and Budget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Paper-based process made it difficult to find reason for changes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264949-341A-5E4D-AD9F-023822A87B59}"/>
              </a:ext>
            </a:extLst>
          </p:cNvPr>
          <p:cNvSpPr/>
          <p:nvPr/>
        </p:nvSpPr>
        <p:spPr bwMode="auto">
          <a:xfrm>
            <a:off x="853880" y="2055200"/>
            <a:ext cx="3083980" cy="3083980"/>
          </a:xfrm>
          <a:prstGeom prst="ellipse">
            <a:avLst/>
          </a:prstGeom>
          <a:noFill/>
          <a:ln w="38100" cap="rnd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square" lIns="121915" tIns="60957" rIns="121915" bIns="60957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521C3-2305-7348-A45D-07485B4C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F996552-6D5B-8341-BD10-0C3CB5C2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CONFIDENTIAL - © 2019 Kaufman, Hall &amp; Associates, LLC. All rights reserved.</a:t>
            </a:r>
          </a:p>
        </p:txBody>
      </p:sp>
      <p:pic>
        <p:nvPicPr>
          <p:cNvPr id="11" name="Graphic 157">
            <a:extLst>
              <a:ext uri="{FF2B5EF4-FFF2-40B4-BE49-F238E27FC236}">
                <a16:creationId xmlns:a16="http://schemas.microsoft.com/office/drawing/2014/main" id="{1548BADC-F866-4C87-8404-E226B1E4E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2160" y="2795255"/>
            <a:ext cx="1724175" cy="17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5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28EFBA61-1CA8-5C43-B070-8E22152C686F}"/>
              </a:ext>
            </a:extLst>
          </p:cNvPr>
          <p:cNvSpPr/>
          <p:nvPr/>
        </p:nvSpPr>
        <p:spPr>
          <a:xfrm rot="16200000">
            <a:off x="4354256" y="-2308814"/>
            <a:ext cx="3880167" cy="1179532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48000">
                <a:srgbClr val="FFFFFF"/>
              </a:gs>
              <a:gs pos="100000">
                <a:srgbClr val="FFFFFF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D58B37-8CC3-9443-BB76-FA7EDDA4648E}"/>
              </a:ext>
            </a:extLst>
          </p:cNvPr>
          <p:cNvSpPr/>
          <p:nvPr/>
        </p:nvSpPr>
        <p:spPr>
          <a:xfrm>
            <a:off x="1034903" y="2227879"/>
            <a:ext cx="2721934" cy="27219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E857D-A44F-4E99-B6A0-BEAB56AD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Challenge #4: Manual, time-consuming reporting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5B161-A441-3F4A-94B5-F932662E6909}"/>
              </a:ext>
            </a:extLst>
          </p:cNvPr>
          <p:cNvSpPr/>
          <p:nvPr/>
        </p:nvSpPr>
        <p:spPr>
          <a:xfrm>
            <a:off x="4118883" y="2090172"/>
            <a:ext cx="80731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Budget Office manually collected data and aggregated data from several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time left for analyzing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Time-intensive reporting processes that could be subject to error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264949-341A-5E4D-AD9F-023822A87B59}"/>
              </a:ext>
            </a:extLst>
          </p:cNvPr>
          <p:cNvSpPr/>
          <p:nvPr/>
        </p:nvSpPr>
        <p:spPr bwMode="auto">
          <a:xfrm>
            <a:off x="853880" y="2055200"/>
            <a:ext cx="3083980" cy="3083980"/>
          </a:xfrm>
          <a:prstGeom prst="ellipse">
            <a:avLst/>
          </a:prstGeom>
          <a:noFill/>
          <a:ln w="38100" cap="rnd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square" lIns="121915" tIns="60957" rIns="121915" bIns="60957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521C3-2305-7348-A45D-07485B4C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F996552-6D5B-8341-BD10-0C3CB5C2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CONFIDENTIAL - © 2019 Kaufman, Hall &amp; Associates, LLC. All rights reserved.</a:t>
            </a:r>
          </a:p>
        </p:txBody>
      </p:sp>
      <p:pic>
        <p:nvPicPr>
          <p:cNvPr id="12" name="Graphic 163">
            <a:extLst>
              <a:ext uri="{FF2B5EF4-FFF2-40B4-BE49-F238E27FC236}">
                <a16:creationId xmlns:a16="http://schemas.microsoft.com/office/drawing/2014/main" id="{6D3DB2B6-ECEB-416B-8BBD-31E53B745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3049" y="2832821"/>
            <a:ext cx="1512049" cy="15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28EFBA61-1CA8-5C43-B070-8E22152C686F}"/>
              </a:ext>
            </a:extLst>
          </p:cNvPr>
          <p:cNvSpPr/>
          <p:nvPr/>
        </p:nvSpPr>
        <p:spPr>
          <a:xfrm rot="16200000">
            <a:off x="4354256" y="-2308814"/>
            <a:ext cx="3880167" cy="1179532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48000">
                <a:srgbClr val="FFFFFF"/>
              </a:gs>
              <a:gs pos="100000">
                <a:srgbClr val="FFFFFF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D58B37-8CC3-9443-BB76-FA7EDDA4648E}"/>
              </a:ext>
            </a:extLst>
          </p:cNvPr>
          <p:cNvSpPr/>
          <p:nvPr/>
        </p:nvSpPr>
        <p:spPr>
          <a:xfrm>
            <a:off x="1034903" y="2227879"/>
            <a:ext cx="2721934" cy="27219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E857D-A44F-4E99-B6A0-BEAB56AD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Challenge #5: Labor planning complexities across four campuses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5B161-A441-3F4A-94B5-F932662E6909}"/>
              </a:ext>
            </a:extLst>
          </p:cNvPr>
          <p:cNvSpPr/>
          <p:nvPr/>
        </p:nvSpPr>
        <p:spPr>
          <a:xfrm>
            <a:off x="4118883" y="2090172"/>
            <a:ext cx="80731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of four campuses has differences in labor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Could not view HR and payroll data from Banner alongside budget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Separate spreadsheets to manage budgets for different employee types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264949-341A-5E4D-AD9F-023822A87B59}"/>
              </a:ext>
            </a:extLst>
          </p:cNvPr>
          <p:cNvSpPr/>
          <p:nvPr/>
        </p:nvSpPr>
        <p:spPr bwMode="auto">
          <a:xfrm>
            <a:off x="853880" y="2055200"/>
            <a:ext cx="3083980" cy="3083980"/>
          </a:xfrm>
          <a:prstGeom prst="ellipse">
            <a:avLst/>
          </a:prstGeom>
          <a:noFill/>
          <a:ln w="38100" cap="rnd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square" lIns="121915" tIns="60957" rIns="121915" bIns="60957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521C3-2305-7348-A45D-07485B4C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F996552-6D5B-8341-BD10-0C3CB5C2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CONFIDENTIAL - © 2019 Kaufman, Hall &amp; Associates, LLC. All rights reserved.</a:t>
            </a:r>
          </a:p>
        </p:txBody>
      </p:sp>
      <p:pic>
        <p:nvPicPr>
          <p:cNvPr id="11" name="Graphic 171">
            <a:extLst>
              <a:ext uri="{FF2B5EF4-FFF2-40B4-BE49-F238E27FC236}">
                <a16:creationId xmlns:a16="http://schemas.microsoft.com/office/drawing/2014/main" id="{CCB1D8E6-A744-4ABB-8135-AC10CACFF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600" y="2571477"/>
            <a:ext cx="2014539" cy="20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9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8822DD-6D11-B34B-947B-6E514EE6D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Solutions &amp; Efficiencies Gained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5701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AABE7-75C4-3741-B903-999B1381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9D04-3BE3-EE4F-A586-D7458357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05AB7A-D78A-4D4C-9CAE-7B997B05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829" y="566522"/>
            <a:ext cx="10265171" cy="414165"/>
          </a:xfrm>
        </p:spPr>
        <p:txBody>
          <a:bodyPr/>
          <a:lstStyle/>
          <a:p>
            <a:r>
              <a:rPr lang="en-US" dirty="0"/>
              <a:t>PERFORMANCE MANAGEMENT SOLUTIONS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E91DB763-CFD6-3B48-95E3-D826E6025739}"/>
              </a:ext>
            </a:extLst>
          </p:cNvPr>
          <p:cNvSpPr/>
          <p:nvPr/>
        </p:nvSpPr>
        <p:spPr>
          <a:xfrm>
            <a:off x="1493947" y="1872775"/>
            <a:ext cx="9651573" cy="75814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Integration with Ellucian Banner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9FE30B-D3AB-CB4A-AFF4-3192119566CC}"/>
              </a:ext>
            </a:extLst>
          </p:cNvPr>
          <p:cNvSpPr/>
          <p:nvPr/>
        </p:nvSpPr>
        <p:spPr>
          <a:xfrm>
            <a:off x="716781" y="1872775"/>
            <a:ext cx="777168" cy="758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A73A47-FE87-534E-818E-F00C44E8943C}"/>
              </a:ext>
            </a:extLst>
          </p:cNvPr>
          <p:cNvSpPr/>
          <p:nvPr/>
        </p:nvSpPr>
        <p:spPr>
          <a:xfrm>
            <a:off x="716781" y="2851569"/>
            <a:ext cx="777168" cy="758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083011-A4E9-7946-B544-E69668FBA782}"/>
              </a:ext>
            </a:extLst>
          </p:cNvPr>
          <p:cNvSpPr/>
          <p:nvPr/>
        </p:nvSpPr>
        <p:spPr>
          <a:xfrm>
            <a:off x="716781" y="3830364"/>
            <a:ext cx="777168" cy="758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20337E-8398-B84C-A4E9-85CC716CCFB8}"/>
              </a:ext>
            </a:extLst>
          </p:cNvPr>
          <p:cNvSpPr/>
          <p:nvPr/>
        </p:nvSpPr>
        <p:spPr>
          <a:xfrm>
            <a:off x="716781" y="4809159"/>
            <a:ext cx="777168" cy="758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E438A8E9-156D-0640-BE70-9EE19C2B6840}"/>
              </a:ext>
            </a:extLst>
          </p:cNvPr>
          <p:cNvSpPr/>
          <p:nvPr/>
        </p:nvSpPr>
        <p:spPr>
          <a:xfrm>
            <a:off x="1493947" y="2851568"/>
            <a:ext cx="9651575" cy="75814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Axiom Budgeting and Forecasting</a:t>
            </a: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5CE629BC-9446-8345-A2BC-4292D7C0F593}"/>
              </a:ext>
            </a:extLst>
          </p:cNvPr>
          <p:cNvSpPr/>
          <p:nvPr/>
        </p:nvSpPr>
        <p:spPr>
          <a:xfrm>
            <a:off x="1493949" y="3830364"/>
            <a:ext cx="9651570" cy="75814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Axiom Reporting and Analytics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5396A1F2-B16D-AA4E-BFD8-81E9AB30C684}"/>
              </a:ext>
            </a:extLst>
          </p:cNvPr>
          <p:cNvSpPr/>
          <p:nvPr/>
        </p:nvSpPr>
        <p:spPr>
          <a:xfrm>
            <a:off x="1493947" y="4809157"/>
            <a:ext cx="9651575" cy="75814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accent1"/>
                </a:solidFill>
              </a:rPr>
              <a:t>Axiom Labor Planning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8222EE-E70A-4553-A205-C0C241A79FE0}"/>
              </a:ext>
            </a:extLst>
          </p:cNvPr>
          <p:cNvSpPr/>
          <p:nvPr/>
        </p:nvSpPr>
        <p:spPr>
          <a:xfrm>
            <a:off x="716780" y="224965"/>
            <a:ext cx="1097280" cy="10972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189">
            <a:extLst>
              <a:ext uri="{FF2B5EF4-FFF2-40B4-BE49-F238E27FC236}">
                <a16:creationId xmlns:a16="http://schemas.microsoft.com/office/drawing/2014/main" id="{A33EA0D5-7685-4988-ADE8-3215589D3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886" y="459411"/>
            <a:ext cx="613067" cy="6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5E24B76-AD01-364C-8E2F-7F0F11A859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4525" y="1743075"/>
            <a:ext cx="7565196" cy="1295400"/>
          </a:xfrm>
        </p:spPr>
        <p:txBody>
          <a:bodyPr>
            <a:normAutofit/>
          </a:bodyPr>
          <a:lstStyle/>
          <a:p>
            <a:r>
              <a:rPr lang="en-US" dirty="0"/>
              <a:t>Main fiscal support for the Provost; engages with Deans, VPs, and various committees </a:t>
            </a:r>
          </a:p>
          <a:p>
            <a:pPr lvl="0"/>
            <a:r>
              <a:rPr lang="en-US" dirty="0"/>
              <a:t>14 years at Montana State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95656-2166-4845-95C5-AECE821B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DFFEE-FFAF-1A4E-AD15-AF104674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BE8C644A-3762-824E-9378-11D88EEA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MEGAN LASSO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50A3AEE-8CEB-BC41-98DB-5273E696C6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Budget and Fiscal Manager, Montana State University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4D9B41E-8614-7D49-98C8-BC02459060C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Senior Solutions Engineer, Kaufman Hall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4A55E4C-A28A-A84A-A5F7-39F785E8B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STEWART CLARK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62F7714-0903-45AD-B432-A702E4F8D2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r="4896" b="28728"/>
          <a:stretch/>
        </p:blipFill>
        <p:spPr>
          <a:xfrm>
            <a:off x="1835474" y="655197"/>
            <a:ext cx="1966018" cy="1966018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71AD74-84E7-451B-AC69-82254782CD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l="2546" t="3337" r="2546" b="21375"/>
          <a:stretch/>
        </p:blipFill>
        <p:spPr>
          <a:xfrm>
            <a:off x="1835474" y="3678616"/>
            <a:ext cx="1966018" cy="1966018"/>
          </a:xfrm>
          <a:prstGeom prst="ellipse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CE43DBE-8B96-1C44-BF63-057FBFE4CA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54525" y="4718050"/>
            <a:ext cx="7442102" cy="1295400"/>
          </a:xfrm>
        </p:spPr>
        <p:txBody>
          <a:bodyPr/>
          <a:lstStyle/>
          <a:p>
            <a:pPr lvl="0"/>
            <a:r>
              <a:rPr lang="en-US" dirty="0"/>
              <a:t>Senior Associate Director of Financial Operations, MIT Sloan School of Management</a:t>
            </a:r>
          </a:p>
          <a:p>
            <a:pPr lvl="0"/>
            <a:r>
              <a:rPr lang="en-US" dirty="0"/>
              <a:t>Senior Financial Analyst, Harvard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4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1A471-7E59-AB47-A81C-18DD1646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2CE58-C528-644A-B076-D2D7F811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0E20E4-BA51-B44C-AAD2-8FC55B70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1" y="365125"/>
            <a:ext cx="11028606" cy="414165"/>
          </a:xfrm>
        </p:spPr>
        <p:txBody>
          <a:bodyPr/>
          <a:lstStyle/>
          <a:p>
            <a:r>
              <a:rPr lang="en-US" sz="2800" cap="all" dirty="0"/>
              <a:t>SOLUTION #1: Integration with ERP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634138-A64E-0546-83D2-19B9994B91C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96680" y="1215372"/>
            <a:ext cx="11155240" cy="4927600"/>
          </a:xfrm>
        </p:spPr>
        <p:txBody>
          <a:bodyPr>
            <a:normAutofit/>
          </a:bodyPr>
          <a:lstStyle/>
          <a:p>
            <a:pPr marL="80010" indent="0">
              <a:buNone/>
            </a:pPr>
            <a:r>
              <a:rPr lang="en-US" sz="2400" b="1" dirty="0"/>
              <a:t>MSU selected a Kaufman Hall Axiom Higher Education, which:</a:t>
            </a:r>
            <a:endParaRPr lang="en-US" sz="2400" dirty="0"/>
          </a:p>
          <a:p>
            <a:r>
              <a:rPr lang="en-US" sz="2400" dirty="0"/>
              <a:t>Integrated with MSU’s Ellucian Banner finance, HR, and student information systems</a:t>
            </a:r>
          </a:p>
          <a:p>
            <a:r>
              <a:rPr lang="en-US" sz="2400" dirty="0"/>
              <a:t>Understood existing Banner systems and processes that could complement them</a:t>
            </a:r>
          </a:p>
          <a:p>
            <a:pPr marL="80010" indent="0">
              <a:buNone/>
            </a:pPr>
            <a:endParaRPr lang="en-US" sz="2400" b="1" dirty="0"/>
          </a:p>
          <a:p>
            <a:pPr marL="80010" indent="0">
              <a:buNone/>
            </a:pPr>
            <a:r>
              <a:rPr lang="en-US" sz="2400" b="1" dirty="0"/>
              <a:t>Efficiencies gained</a:t>
            </a:r>
            <a:r>
              <a:rPr lang="en-US" sz="2400" dirty="0"/>
              <a:t>:</a:t>
            </a:r>
          </a:p>
          <a:p>
            <a:r>
              <a:rPr lang="en-US" sz="2400" dirty="0"/>
              <a:t>Single view of finance, HR, and student data from disparate sources</a:t>
            </a:r>
          </a:p>
          <a:p>
            <a:r>
              <a:rPr lang="en-US" sz="2400" dirty="0"/>
              <a:t>Data transparency across institution</a:t>
            </a:r>
          </a:p>
          <a:p>
            <a:r>
              <a:rPr lang="en-US" sz="2400" dirty="0"/>
              <a:t>Alignment of budget and enrollment data with Ellucian data to inform key decisions</a:t>
            </a:r>
          </a:p>
          <a:p>
            <a:pPr marL="80010" indent="0">
              <a:buNone/>
            </a:pP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81137-070C-43E6-BE93-810FC54055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681" y="776155"/>
            <a:ext cx="8578707" cy="268016"/>
          </a:xfrm>
        </p:spPr>
        <p:txBody>
          <a:bodyPr/>
          <a:lstStyle/>
          <a:p>
            <a:r>
              <a:rPr lang="en-US" dirty="0"/>
              <a:t>Provides single view of finance data </a:t>
            </a:r>
          </a:p>
        </p:txBody>
      </p:sp>
    </p:spTree>
    <p:extLst>
      <p:ext uri="{BB962C8B-B14F-4D97-AF65-F5344CB8AC3E}">
        <p14:creationId xmlns:p14="http://schemas.microsoft.com/office/powerpoint/2010/main" val="6473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1A471-7E59-AB47-A81C-18DD1646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2CE58-C528-644A-B076-D2D7F811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0E20E4-BA51-B44C-AAD2-8FC55B70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0" y="365125"/>
            <a:ext cx="10708095" cy="414165"/>
          </a:xfrm>
        </p:spPr>
        <p:txBody>
          <a:bodyPr/>
          <a:lstStyle/>
          <a:p>
            <a:r>
              <a:rPr lang="en-US" sz="2800" cap="all" dirty="0"/>
              <a:t>Solution #2: Budgeting &amp; forecasting </a:t>
            </a:r>
            <a:br>
              <a:rPr lang="en-US" sz="2800" cap="all" dirty="0"/>
            </a:br>
            <a:endParaRPr lang="en-US" sz="2800" cap="al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634138-A64E-0546-83D2-19B9994B91C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96874" y="1281113"/>
            <a:ext cx="9095917" cy="4927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Standardized budget process across Bozeman and affiliates</a:t>
            </a:r>
          </a:p>
          <a:p>
            <a:endParaRPr lang="en-US" sz="2400" dirty="0"/>
          </a:p>
          <a:p>
            <a:r>
              <a:rPr lang="en-US" sz="2400" dirty="0"/>
              <a:t>Replaced multiple spreadsheets with a single system</a:t>
            </a:r>
          </a:p>
          <a:p>
            <a:endParaRPr lang="en-US" sz="2400" dirty="0"/>
          </a:p>
          <a:p>
            <a:r>
              <a:rPr lang="en-US" sz="2400" dirty="0"/>
              <a:t>Automated workflows between individual units and Budget Office</a:t>
            </a:r>
          </a:p>
          <a:p>
            <a:pPr marL="8001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433FF-1FD5-47B0-938A-5D4441514C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618" y="785776"/>
            <a:ext cx="8578707" cy="268016"/>
          </a:xfrm>
        </p:spPr>
        <p:txBody>
          <a:bodyPr/>
          <a:lstStyle/>
          <a:p>
            <a:r>
              <a:rPr lang="en-US" dirty="0"/>
              <a:t>Shortens budget process and eliminates disparate spreadsheets</a:t>
            </a:r>
          </a:p>
        </p:txBody>
      </p:sp>
    </p:spTree>
    <p:extLst>
      <p:ext uri="{BB962C8B-B14F-4D97-AF65-F5344CB8AC3E}">
        <p14:creationId xmlns:p14="http://schemas.microsoft.com/office/powerpoint/2010/main" val="953845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EE9FE-1874-4C86-A98C-C1E9F4FF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22C0D-0EE8-4F12-A82C-3B857685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2A24FC-9226-47AF-862D-139D57C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0" y="365125"/>
            <a:ext cx="11287320" cy="414165"/>
          </a:xfrm>
        </p:spPr>
        <p:txBody>
          <a:bodyPr/>
          <a:lstStyle/>
          <a:p>
            <a:r>
              <a:rPr lang="en-US" sz="2800" dirty="0"/>
              <a:t>BUDGET REQUEST – STRATEGIC ALIGNMENT &amp; ASSESSMENT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7C4BE-054A-4B64-9459-44606E6DD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" t="21116" r="37953" b="2648"/>
          <a:stretch/>
        </p:blipFill>
        <p:spPr>
          <a:xfrm>
            <a:off x="2050991" y="779290"/>
            <a:ext cx="8090017" cy="55291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844B9E-C25F-4713-AC76-055C0AE86594}"/>
              </a:ext>
            </a:extLst>
          </p:cNvPr>
          <p:cNvSpPr/>
          <p:nvPr/>
        </p:nvSpPr>
        <p:spPr>
          <a:xfrm>
            <a:off x="8277726" y="2779296"/>
            <a:ext cx="998795" cy="192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49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EE9FE-1874-4C86-A98C-C1E9F4FF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22C0D-0EE8-4F12-A82C-3B857685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2A24FC-9226-47AF-862D-139D57C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0" y="365125"/>
            <a:ext cx="11267000" cy="414165"/>
          </a:xfrm>
        </p:spPr>
        <p:txBody>
          <a:bodyPr/>
          <a:lstStyle/>
          <a:p>
            <a:r>
              <a:rPr lang="en-US" sz="2800" dirty="0"/>
              <a:t>BUDGET REQUEST – FINANCIAL INFORMATION &amp; 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9D781-4D0D-4B2E-90B0-07BFF25BD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" t="21766" r="28223" b="4609"/>
          <a:stretch/>
        </p:blipFill>
        <p:spPr>
          <a:xfrm>
            <a:off x="1281846" y="779290"/>
            <a:ext cx="9496668" cy="54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2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06E61-C2C1-4D40-BB71-FC0E2AB4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CD0F3-03F7-438B-9AEA-D1133832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pic>
        <p:nvPicPr>
          <p:cNvPr id="9" name="Picture Placeholder 8" descr="Chevron arrows">
            <a:extLst>
              <a:ext uri="{FF2B5EF4-FFF2-40B4-BE49-F238E27FC236}">
                <a16:creationId xmlns:a16="http://schemas.microsoft.com/office/drawing/2014/main" id="{BC2432B7-5E4A-4514-B69C-860D0E3E2B4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845" b="12845"/>
          <a:stretch>
            <a:fillRect/>
          </a:stretch>
        </p:blipFill>
        <p:spPr>
          <a:xfrm>
            <a:off x="2235553" y="2024215"/>
            <a:ext cx="1070961" cy="79604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55F27A8-B777-498E-AAE1-E8328F5C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BUDGETING WORKFLOW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4D046B-7BED-47D2-AC8E-231EFE69DA91}"/>
              </a:ext>
            </a:extLst>
          </p:cNvPr>
          <p:cNvSpPr/>
          <p:nvPr/>
        </p:nvSpPr>
        <p:spPr>
          <a:xfrm>
            <a:off x="182770" y="1435849"/>
            <a:ext cx="2052783" cy="199505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Budget Request submitted with modifications by Executive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1196E2-D7E7-4F6F-BEEC-9DD655D91345}"/>
              </a:ext>
            </a:extLst>
          </p:cNvPr>
          <p:cNvSpPr/>
          <p:nvPr/>
        </p:nvSpPr>
        <p:spPr>
          <a:xfrm>
            <a:off x="3306514" y="1446308"/>
            <a:ext cx="2052783" cy="199505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Budget Request approved as requested, approved with modifications, or denied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5A67BD-27A3-4752-9C8F-C5633BE3EE64}"/>
              </a:ext>
            </a:extLst>
          </p:cNvPr>
          <p:cNvSpPr/>
          <p:nvPr/>
        </p:nvSpPr>
        <p:spPr>
          <a:xfrm>
            <a:off x="6503548" y="1393518"/>
            <a:ext cx="2052783" cy="19981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Approved amounts flow into Budget Allocation</a:t>
            </a:r>
          </a:p>
        </p:txBody>
      </p:sp>
      <p:pic>
        <p:nvPicPr>
          <p:cNvPr id="13" name="Picture Placeholder 8" descr="Chevron arrows">
            <a:extLst>
              <a:ext uri="{FF2B5EF4-FFF2-40B4-BE49-F238E27FC236}">
                <a16:creationId xmlns:a16="http://schemas.microsoft.com/office/drawing/2014/main" id="{C979BB11-DBD7-4E5E-BC34-8AC61D899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845" b="12845"/>
          <a:stretch>
            <a:fillRect/>
          </a:stretch>
        </p:blipFill>
        <p:spPr>
          <a:xfrm>
            <a:off x="5397337" y="1989539"/>
            <a:ext cx="1070961" cy="796041"/>
          </a:xfrm>
          <a:prstGeom prst="rect">
            <a:avLst/>
          </a:prstGeom>
        </p:spPr>
      </p:pic>
      <p:pic>
        <p:nvPicPr>
          <p:cNvPr id="14" name="Picture Placeholder 8" descr="Chevron arrows">
            <a:extLst>
              <a:ext uri="{FF2B5EF4-FFF2-40B4-BE49-F238E27FC236}">
                <a16:creationId xmlns:a16="http://schemas.microsoft.com/office/drawing/2014/main" id="{0D9321F3-2066-4AA2-9F74-056BED91B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845" b="12845"/>
          <a:stretch>
            <a:fillRect/>
          </a:stretch>
        </p:blipFill>
        <p:spPr>
          <a:xfrm>
            <a:off x="8566873" y="2045814"/>
            <a:ext cx="1070961" cy="79604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95850A-823C-4284-80D8-4F7EAAD8CCF4}"/>
              </a:ext>
            </a:extLst>
          </p:cNvPr>
          <p:cNvSpPr/>
          <p:nvPr/>
        </p:nvSpPr>
        <p:spPr>
          <a:xfrm>
            <a:off x="9648376" y="1446308"/>
            <a:ext cx="2052783" cy="19981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Allocation appears in Budget Files for reconciliation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27AF6016-38F0-4A8D-A63B-BA93743C02F1}"/>
              </a:ext>
            </a:extLst>
          </p:cNvPr>
          <p:cNvSpPr/>
          <p:nvPr/>
        </p:nvSpPr>
        <p:spPr>
          <a:xfrm rot="16200000">
            <a:off x="5642564" y="-1347653"/>
            <a:ext cx="796041" cy="1073266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3AD5B-D44D-409F-9687-9CA1EE695153}"/>
              </a:ext>
            </a:extLst>
          </p:cNvPr>
          <p:cNvSpPr txBox="1"/>
          <p:nvPr/>
        </p:nvSpPr>
        <p:spPr>
          <a:xfrm>
            <a:off x="886691" y="4950691"/>
            <a:ext cx="108989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 produced on strategic plan alignment, final outcomes, and assessments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11864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1A471-7E59-AB47-A81C-18DD1646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2CE58-C528-644A-B076-D2D7F811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0E20E4-BA51-B44C-AAD2-8FC55B70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9" y="365125"/>
            <a:ext cx="11623041" cy="414165"/>
          </a:xfrm>
        </p:spPr>
        <p:txBody>
          <a:bodyPr/>
          <a:lstStyle/>
          <a:p>
            <a:r>
              <a:rPr lang="en-US" sz="2800" cap="all" dirty="0"/>
              <a:t>Solution #3: Budgeting &amp; forecasting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634138-A64E-0546-83D2-19B9994B91C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96875" y="1281113"/>
            <a:ext cx="8578850" cy="4927600"/>
          </a:xfrm>
        </p:spPr>
        <p:txBody>
          <a:bodyPr/>
          <a:lstStyle/>
          <a:p>
            <a:r>
              <a:rPr lang="en-US" sz="2400" dirty="0"/>
              <a:t>On-demand budget adjustment process</a:t>
            </a:r>
          </a:p>
          <a:p>
            <a:r>
              <a:rPr lang="en-US" sz="2400" dirty="0"/>
              <a:t>Notification of balance across fund types</a:t>
            </a:r>
          </a:p>
          <a:p>
            <a:r>
              <a:rPr lang="en-US" sz="2400" dirty="0"/>
              <a:t>Includes both position and non-position adjustments</a:t>
            </a:r>
          </a:p>
          <a:p>
            <a:r>
              <a:rPr lang="en-US" sz="2400" dirty="0"/>
              <a:t>Automated workflow that:</a:t>
            </a:r>
          </a:p>
          <a:p>
            <a:pPr lvl="1"/>
            <a:r>
              <a:rPr lang="en-US" sz="2400" dirty="0"/>
              <a:t>Routes approvals to the appropriate parties</a:t>
            </a:r>
          </a:p>
          <a:p>
            <a:pPr lvl="1"/>
            <a:r>
              <a:rPr lang="en-US" sz="2400" dirty="0"/>
              <a:t>Notifies the Budget Office</a:t>
            </a:r>
          </a:p>
          <a:p>
            <a:pPr lvl="1"/>
            <a:r>
              <a:rPr lang="en-US" sz="2400" dirty="0"/>
              <a:t>Easily posts finalized adjustments to Banner Finance</a:t>
            </a:r>
          </a:p>
          <a:p>
            <a:pPr marL="8001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BDDC6-2930-4233-AB52-79B493AB71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618" y="785776"/>
            <a:ext cx="8578707" cy="268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Transforms budget process into on-demand, electronic process</a:t>
            </a:r>
          </a:p>
        </p:txBody>
      </p:sp>
    </p:spTree>
    <p:extLst>
      <p:ext uri="{BB962C8B-B14F-4D97-AF65-F5344CB8AC3E}">
        <p14:creationId xmlns:p14="http://schemas.microsoft.com/office/powerpoint/2010/main" val="3411493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90F68A-5FC9-41AB-BDBA-AFD7C2BA7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4" t="24587" r="13567" b="4449"/>
          <a:stretch/>
        </p:blipFill>
        <p:spPr>
          <a:xfrm>
            <a:off x="396680" y="779289"/>
            <a:ext cx="11513236" cy="53204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3CE02-622B-458A-B468-373CCDD1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9A8B3-AEAC-46C1-A81B-8E92518E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531B2B-4E91-4B77-8E5C-92DFF20A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0" y="191443"/>
            <a:ext cx="8578707" cy="414165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AA2A83-0ADB-4FCD-B32D-035FF7CD670B}"/>
              </a:ext>
            </a:extLst>
          </p:cNvPr>
          <p:cNvSpPr/>
          <p:nvPr/>
        </p:nvSpPr>
        <p:spPr>
          <a:xfrm>
            <a:off x="781036" y="4185310"/>
            <a:ext cx="758283" cy="14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7FEDB0-6742-4C42-805C-A4551DB024FE}"/>
              </a:ext>
            </a:extLst>
          </p:cNvPr>
          <p:cNvSpPr/>
          <p:nvPr/>
        </p:nvSpPr>
        <p:spPr>
          <a:xfrm>
            <a:off x="7463546" y="5821103"/>
            <a:ext cx="544381" cy="146543"/>
          </a:xfrm>
          <a:prstGeom prst="rect">
            <a:avLst/>
          </a:prstGeom>
          <a:solidFill>
            <a:srgbClr val="C5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65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1A471-7E59-AB47-A81C-18DD1646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2CE58-C528-644A-B076-D2D7F811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0E20E4-BA51-B44C-AAD2-8FC55B70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0" y="365125"/>
            <a:ext cx="11877019" cy="414165"/>
          </a:xfrm>
        </p:spPr>
        <p:txBody>
          <a:bodyPr/>
          <a:lstStyle/>
          <a:p>
            <a:r>
              <a:rPr lang="en-US" sz="2800" cap="all" dirty="0"/>
              <a:t>Solution #4: Reporting &amp; analytics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634138-A64E-0546-83D2-19B9994B91C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96874" y="1432560"/>
            <a:ext cx="10809605" cy="4644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Ability to write ad hoc reports, saving significant time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Access finance, HR, and student data within budget system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Drill down into transactional levels of detail in variance reports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Increased transparency and data confidence across institution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Ability to make informed, data-driven decisions</a:t>
            </a:r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E9D47BF-C2F2-43BE-A5B1-54D6A10ACE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618" y="785776"/>
            <a:ext cx="8578707" cy="268016"/>
          </a:xfrm>
        </p:spPr>
        <p:txBody>
          <a:bodyPr/>
          <a:lstStyle/>
          <a:p>
            <a:r>
              <a:rPr lang="en-US" dirty="0"/>
              <a:t>Saves time and increases transparency</a:t>
            </a:r>
          </a:p>
        </p:txBody>
      </p:sp>
    </p:spTree>
    <p:extLst>
      <p:ext uri="{BB962C8B-B14F-4D97-AF65-F5344CB8AC3E}">
        <p14:creationId xmlns:p14="http://schemas.microsoft.com/office/powerpoint/2010/main" val="3048718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1D298-7ECD-4E8E-995C-A7F0D535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85BBF-BFBD-4972-8941-366C1048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59C752-623C-47FA-9783-E024C1B0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COMBINATION REPORT WITH BUDGET AND PAYROLL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CA2191-92D1-49B8-BB2F-AFE75CBCFD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1010" t="1663" r="29316" b="40281"/>
          <a:stretch/>
        </p:blipFill>
        <p:spPr>
          <a:xfrm>
            <a:off x="1029291" y="1198779"/>
            <a:ext cx="10133418" cy="44604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2B3720-AEB8-40E0-96CB-C90F6BCDE3FB}"/>
              </a:ext>
            </a:extLst>
          </p:cNvPr>
          <p:cNvSpPr/>
          <p:nvPr/>
        </p:nvSpPr>
        <p:spPr>
          <a:xfrm>
            <a:off x="2453268" y="3915147"/>
            <a:ext cx="758283" cy="14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34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1A471-7E59-AB47-A81C-18DD1646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2CE58-C528-644A-B076-D2D7F811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0E20E4-BA51-B44C-AAD2-8FC55B70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/>
              <a:t>Solution #5: Labor planning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634138-A64E-0546-83D2-19B9994B91C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96874" y="1281113"/>
            <a:ext cx="11256646" cy="4927600"/>
          </a:xfrm>
        </p:spPr>
        <p:txBody>
          <a:bodyPr>
            <a:normAutofit/>
          </a:bodyPr>
          <a:lstStyle/>
          <a:p>
            <a:r>
              <a:rPr lang="en-US" sz="2400" dirty="0"/>
              <a:t>Users can view and analyze HR and payroll data side-by-side with budget data, including:</a:t>
            </a:r>
          </a:p>
          <a:p>
            <a:pPr lvl="1"/>
            <a:r>
              <a:rPr lang="en-US" sz="2400" dirty="0"/>
              <a:t>Payroll Labor Distribution</a:t>
            </a:r>
          </a:p>
          <a:p>
            <a:pPr lvl="1"/>
            <a:r>
              <a:rPr lang="en-US" sz="2400" dirty="0"/>
              <a:t>Stipend vs Base Payroll and Budget</a:t>
            </a:r>
          </a:p>
          <a:p>
            <a:pPr lvl="1"/>
            <a:r>
              <a:rPr lang="en-US" sz="2400" dirty="0"/>
              <a:t>Position Management reports</a:t>
            </a:r>
          </a:p>
          <a:p>
            <a:pPr lvl="1"/>
            <a:r>
              <a:rPr lang="en-US" sz="2400" dirty="0"/>
              <a:t>Labor Increases</a:t>
            </a:r>
          </a:p>
          <a:p>
            <a:r>
              <a:rPr lang="en-US" sz="2400" dirty="0"/>
              <a:t>Labor budgets for all employee types reside in a single system</a:t>
            </a:r>
          </a:p>
          <a:p>
            <a:r>
              <a:rPr lang="en-US" sz="2400" dirty="0"/>
              <a:t>System logic calculates budgets for multiple employee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5C89E-7C44-46A2-A76C-EDD7782E5F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618" y="785776"/>
            <a:ext cx="8578707" cy="268016"/>
          </a:xfrm>
        </p:spPr>
        <p:txBody>
          <a:bodyPr/>
          <a:lstStyle/>
          <a:p>
            <a:r>
              <a:rPr lang="en-US" dirty="0"/>
              <a:t>Standardizes complex labor planning process across four campuses</a:t>
            </a:r>
          </a:p>
        </p:txBody>
      </p:sp>
    </p:spTree>
    <p:extLst>
      <p:ext uri="{BB962C8B-B14F-4D97-AF65-F5344CB8AC3E}">
        <p14:creationId xmlns:p14="http://schemas.microsoft.com/office/powerpoint/2010/main" val="313799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79EEA-F200-AE4B-A24E-2F7666BE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7D3BE-7DE5-794F-BCAF-3C323D5C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297EAEF1-02EB-7D48-9F37-26B4F2DF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B524968-7D04-5241-889B-AA4AB4E38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9738" y="908974"/>
            <a:ext cx="5699257" cy="336251"/>
          </a:xfrm>
        </p:spPr>
        <p:txBody>
          <a:bodyPr/>
          <a:lstStyle/>
          <a:p>
            <a:r>
              <a:rPr lang="en-US" sz="2800" b="1" dirty="0">
                <a:sym typeface="Century Gothic"/>
              </a:rPr>
              <a:t>Background</a:t>
            </a:r>
            <a:br>
              <a:rPr lang="en-US" sz="2800" dirty="0">
                <a:sym typeface="Helvetica Neue"/>
              </a:rPr>
            </a:br>
            <a:endParaRPr lang="en-US" sz="28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6423DEC-CA4E-6D48-979D-F60BA2AB24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2012583"/>
            <a:ext cx="5699257" cy="336250"/>
          </a:xfrm>
        </p:spPr>
        <p:txBody>
          <a:bodyPr/>
          <a:lstStyle/>
          <a:p>
            <a:r>
              <a:rPr lang="en-US" sz="2800" b="1" dirty="0">
                <a:sym typeface="Century Gothic"/>
              </a:rPr>
              <a:t>Challenges</a:t>
            </a:r>
            <a:br>
              <a:rPr lang="en-US" sz="2800" dirty="0">
                <a:sym typeface="Helvetica Neue"/>
              </a:rPr>
            </a:br>
            <a:endParaRPr lang="en-US" sz="2800" dirty="0">
              <a:sym typeface="Century Gothic"/>
            </a:endParaRPr>
          </a:p>
          <a:p>
            <a:endParaRPr lang="en-US" sz="2800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8AC5F89-6217-8F41-BD1B-4B778CD7ED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6285" y="3105786"/>
            <a:ext cx="5699257" cy="344862"/>
          </a:xfrm>
        </p:spPr>
        <p:txBody>
          <a:bodyPr/>
          <a:lstStyle/>
          <a:p>
            <a:r>
              <a:rPr lang="en-US" sz="2800" b="1" dirty="0">
                <a:sym typeface="Century Gothic"/>
              </a:rPr>
              <a:t>Solutions &amp; Efficiencies Gained</a:t>
            </a:r>
            <a:br>
              <a:rPr lang="en-US" sz="2800" dirty="0">
                <a:sym typeface="Helvetica Neue"/>
              </a:rPr>
            </a:br>
            <a:endParaRPr lang="en-US" sz="2800" dirty="0">
              <a:sym typeface="Century Gothic"/>
            </a:endParaRPr>
          </a:p>
          <a:p>
            <a:endParaRPr lang="en-US" sz="28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5B0A970-7B43-5A45-A298-B30E217B83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222928"/>
            <a:ext cx="5699257" cy="322975"/>
          </a:xfrm>
        </p:spPr>
        <p:txBody>
          <a:bodyPr/>
          <a:lstStyle/>
          <a:p>
            <a:r>
              <a:rPr lang="en-US" sz="2800" b="1" dirty="0">
                <a:sym typeface="Century Gothic"/>
              </a:rPr>
              <a:t>Driving User Adoption</a:t>
            </a:r>
            <a:br>
              <a:rPr lang="en-US" sz="2800" dirty="0">
                <a:sym typeface="Helvetica Neue"/>
              </a:rPr>
            </a:br>
            <a:endParaRPr lang="en-US" sz="2800" dirty="0">
              <a:sym typeface="Century Gothic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3906540-BB41-4849-8C09-E93460DC40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6285" y="5288125"/>
            <a:ext cx="5699257" cy="344862"/>
          </a:xfrm>
        </p:spPr>
        <p:txBody>
          <a:bodyPr/>
          <a:lstStyle/>
          <a:p>
            <a:r>
              <a:rPr lang="en-US" sz="2800" b="1" dirty="0"/>
              <a:t>What’s Next?</a:t>
            </a:r>
            <a:br>
              <a:rPr lang="en-US" sz="2800" b="1" dirty="0"/>
            </a:br>
            <a:endParaRPr lang="en-US" sz="2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7E1F35-7A32-44AA-9B6C-B343171A5C8C}"/>
              </a:ext>
            </a:extLst>
          </p:cNvPr>
          <p:cNvGrpSpPr/>
          <p:nvPr/>
        </p:nvGrpSpPr>
        <p:grpSpPr>
          <a:xfrm>
            <a:off x="4917014" y="619900"/>
            <a:ext cx="914400" cy="914400"/>
            <a:chOff x="4917014" y="619900"/>
            <a:chExt cx="914400" cy="914400"/>
          </a:xfrm>
        </p:grpSpPr>
        <p:sp>
          <p:nvSpPr>
            <p:cNvPr id="7" name="Shape 137">
              <a:extLst>
                <a:ext uri="{FF2B5EF4-FFF2-40B4-BE49-F238E27FC236}">
                  <a16:creationId xmlns:a16="http://schemas.microsoft.com/office/drawing/2014/main" id="{6560FAE8-7B68-B042-9DE8-0D9FC5E1C61D}"/>
                </a:ext>
              </a:extLst>
            </p:cNvPr>
            <p:cNvSpPr/>
            <p:nvPr/>
          </p:nvSpPr>
          <p:spPr>
            <a:xfrm>
              <a:off x="4917014" y="619900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7645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3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 Light"/>
              </a:endParaRPr>
            </a:p>
          </p:txBody>
        </p:sp>
        <p:pic>
          <p:nvPicPr>
            <p:cNvPr id="20" name="Graphic 117">
              <a:extLst>
                <a:ext uri="{FF2B5EF4-FFF2-40B4-BE49-F238E27FC236}">
                  <a16:creationId xmlns:a16="http://schemas.microsoft.com/office/drawing/2014/main" id="{95AC135C-CC7F-4919-B43D-078DB1370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8261" y="665681"/>
              <a:ext cx="676799" cy="67679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86F725-1051-4BE5-A6BB-856A7F39BECF}"/>
              </a:ext>
            </a:extLst>
          </p:cNvPr>
          <p:cNvGrpSpPr/>
          <p:nvPr/>
        </p:nvGrpSpPr>
        <p:grpSpPr>
          <a:xfrm>
            <a:off x="4909460" y="1725337"/>
            <a:ext cx="914400" cy="914400"/>
            <a:chOff x="4978774" y="1686047"/>
            <a:chExt cx="914400" cy="914400"/>
          </a:xfrm>
        </p:grpSpPr>
        <p:sp>
          <p:nvSpPr>
            <p:cNvPr id="14" name="Shape 137">
              <a:extLst>
                <a:ext uri="{FF2B5EF4-FFF2-40B4-BE49-F238E27FC236}">
                  <a16:creationId xmlns:a16="http://schemas.microsoft.com/office/drawing/2014/main" id="{FE37B19C-26F8-8949-BCFD-89DCA7DB7846}"/>
                </a:ext>
              </a:extLst>
            </p:cNvPr>
            <p:cNvSpPr/>
            <p:nvPr/>
          </p:nvSpPr>
          <p:spPr>
            <a:xfrm>
              <a:off x="4978774" y="1686047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7645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3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 Light"/>
              </a:endParaRPr>
            </a:p>
          </p:txBody>
        </p:sp>
        <p:pic>
          <p:nvPicPr>
            <p:cNvPr id="26" name="Graphic 157">
              <a:extLst>
                <a:ext uri="{FF2B5EF4-FFF2-40B4-BE49-F238E27FC236}">
                  <a16:creationId xmlns:a16="http://schemas.microsoft.com/office/drawing/2014/main" id="{E7587D3D-F94F-48B9-9E0D-910FFA18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95242" y="1811591"/>
              <a:ext cx="694304" cy="69430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4FFBFF-DFBA-4995-881B-8D8CAD93C10F}"/>
              </a:ext>
            </a:extLst>
          </p:cNvPr>
          <p:cNvGrpSpPr/>
          <p:nvPr/>
        </p:nvGrpSpPr>
        <p:grpSpPr>
          <a:xfrm>
            <a:off x="4996799" y="5028079"/>
            <a:ext cx="914400" cy="914400"/>
            <a:chOff x="5055606" y="4717157"/>
            <a:chExt cx="914400" cy="914400"/>
          </a:xfrm>
        </p:grpSpPr>
        <p:sp>
          <p:nvSpPr>
            <p:cNvPr id="18" name="Shape 137">
              <a:extLst>
                <a:ext uri="{FF2B5EF4-FFF2-40B4-BE49-F238E27FC236}">
                  <a16:creationId xmlns:a16="http://schemas.microsoft.com/office/drawing/2014/main" id="{31DA609B-38D1-844E-9477-6740CC7CA7C5}"/>
                </a:ext>
              </a:extLst>
            </p:cNvPr>
            <p:cNvSpPr/>
            <p:nvPr/>
          </p:nvSpPr>
          <p:spPr>
            <a:xfrm>
              <a:off x="5055606" y="4717157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7645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3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 Light"/>
              </a:endParaRPr>
            </a:p>
          </p:txBody>
        </p:sp>
        <p:pic>
          <p:nvPicPr>
            <p:cNvPr id="27" name="Graphic 171">
              <a:extLst>
                <a:ext uri="{FF2B5EF4-FFF2-40B4-BE49-F238E27FC236}">
                  <a16:creationId xmlns:a16="http://schemas.microsoft.com/office/drawing/2014/main" id="{9119C4FF-E369-4664-B919-44C901092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12379" y="4813990"/>
              <a:ext cx="671289" cy="67128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38C4AB-2374-4761-8EE9-08C51ED100EC}"/>
              </a:ext>
            </a:extLst>
          </p:cNvPr>
          <p:cNvGrpSpPr/>
          <p:nvPr/>
        </p:nvGrpSpPr>
        <p:grpSpPr>
          <a:xfrm>
            <a:off x="4958872" y="2823531"/>
            <a:ext cx="914400" cy="914400"/>
            <a:chOff x="5057027" y="2736610"/>
            <a:chExt cx="914400" cy="914400"/>
          </a:xfrm>
        </p:grpSpPr>
        <p:sp>
          <p:nvSpPr>
            <p:cNvPr id="16" name="Shape 137">
              <a:extLst>
                <a:ext uri="{FF2B5EF4-FFF2-40B4-BE49-F238E27FC236}">
                  <a16:creationId xmlns:a16="http://schemas.microsoft.com/office/drawing/2014/main" id="{D62E3BE6-4D54-BA42-AAE2-A0E80715ABC1}"/>
                </a:ext>
              </a:extLst>
            </p:cNvPr>
            <p:cNvSpPr/>
            <p:nvPr/>
          </p:nvSpPr>
          <p:spPr>
            <a:xfrm>
              <a:off x="5057027" y="2736610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7645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3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 Light"/>
              </a:endParaRPr>
            </a:p>
          </p:txBody>
        </p:sp>
        <p:pic>
          <p:nvPicPr>
            <p:cNvPr id="28" name="Graphic 167">
              <a:extLst>
                <a:ext uri="{FF2B5EF4-FFF2-40B4-BE49-F238E27FC236}">
                  <a16:creationId xmlns:a16="http://schemas.microsoft.com/office/drawing/2014/main" id="{5D1FB8B5-CD8B-470A-91B8-3F69E693C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78242" y="2837456"/>
              <a:ext cx="653172" cy="65317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72B36F-F652-4A62-9DD0-916EBB175658}"/>
              </a:ext>
            </a:extLst>
          </p:cNvPr>
          <p:cNvGrpSpPr/>
          <p:nvPr/>
        </p:nvGrpSpPr>
        <p:grpSpPr>
          <a:xfrm>
            <a:off x="4961150" y="3927744"/>
            <a:ext cx="914400" cy="914400"/>
            <a:chOff x="5168073" y="3780583"/>
            <a:chExt cx="914400" cy="914400"/>
          </a:xfrm>
        </p:grpSpPr>
        <p:sp>
          <p:nvSpPr>
            <p:cNvPr id="17" name="Shape 137">
              <a:extLst>
                <a:ext uri="{FF2B5EF4-FFF2-40B4-BE49-F238E27FC236}">
                  <a16:creationId xmlns:a16="http://schemas.microsoft.com/office/drawing/2014/main" id="{3D700F5A-40E2-C945-AB23-D62102B89E43}"/>
                </a:ext>
              </a:extLst>
            </p:cNvPr>
            <p:cNvSpPr/>
            <p:nvPr/>
          </p:nvSpPr>
          <p:spPr>
            <a:xfrm>
              <a:off x="5168073" y="3780583"/>
              <a:ext cx="9144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7645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3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 Light"/>
              </a:endParaRPr>
            </a:p>
          </p:txBody>
        </p:sp>
        <p:pic>
          <p:nvPicPr>
            <p:cNvPr id="30" name="Graphic 199">
              <a:extLst>
                <a:ext uri="{FF2B5EF4-FFF2-40B4-BE49-F238E27FC236}">
                  <a16:creationId xmlns:a16="http://schemas.microsoft.com/office/drawing/2014/main" id="{1D927D7F-E765-4EB1-B55D-9774B59CB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42465" y="3979563"/>
              <a:ext cx="565616" cy="56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761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C34DF-8265-4547-8628-BA3432ED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980540-9874-474F-8B67-7C5C02C3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7F4F65-7D6B-403F-8424-EE180592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LABOR PLANNING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5F1C38-8E96-4B14-8CC8-106BD4E6C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2" t="21647" r="13476" b="8859"/>
          <a:stretch/>
        </p:blipFill>
        <p:spPr>
          <a:xfrm>
            <a:off x="396680" y="779290"/>
            <a:ext cx="11445854" cy="52758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E0A44E-4409-401D-8EF4-606BB5403FE9}"/>
              </a:ext>
            </a:extLst>
          </p:cNvPr>
          <p:cNvSpPr/>
          <p:nvPr/>
        </p:nvSpPr>
        <p:spPr>
          <a:xfrm>
            <a:off x="1048215" y="2586183"/>
            <a:ext cx="992458" cy="1662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FA74B7-689A-4031-BC97-593FA1849272}"/>
              </a:ext>
            </a:extLst>
          </p:cNvPr>
          <p:cNvSpPr/>
          <p:nvPr/>
        </p:nvSpPr>
        <p:spPr>
          <a:xfrm>
            <a:off x="1048215" y="4587037"/>
            <a:ext cx="992458" cy="1662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72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8822DD-6D11-B34B-947B-6E514EE6D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Driving User Adoption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54865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1A471-7E59-AB47-A81C-18DD1646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2CE58-C528-644A-B076-D2D7F811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0E20E4-BA51-B44C-AAD2-8FC55B70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/>
              <a:t>Tips for driving user adoption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634138-A64E-0546-83D2-19B9994B91C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96875" y="1281113"/>
            <a:ext cx="8578850" cy="4927600"/>
          </a:xfrm>
        </p:spPr>
        <p:txBody>
          <a:bodyPr>
            <a:normAutofit/>
          </a:bodyPr>
          <a:lstStyle/>
          <a:p>
            <a:r>
              <a:rPr lang="en-US" sz="2400" dirty="0"/>
              <a:t>Involve users through all phases of selection process:</a:t>
            </a:r>
          </a:p>
          <a:p>
            <a:pPr lvl="1"/>
            <a:r>
              <a:rPr lang="en-US" sz="2200" dirty="0"/>
              <a:t>Vendor selection</a:t>
            </a:r>
          </a:p>
          <a:p>
            <a:pPr lvl="1"/>
            <a:r>
              <a:rPr lang="en-US" sz="2200" dirty="0"/>
              <a:t>System design</a:t>
            </a:r>
          </a:p>
          <a:p>
            <a:pPr lvl="1"/>
            <a:r>
              <a:rPr lang="en-US" sz="2200" dirty="0"/>
              <a:t>Training </a:t>
            </a:r>
          </a:p>
          <a:p>
            <a:pPr lvl="1"/>
            <a:r>
              <a:rPr lang="en-US" sz="2200" dirty="0"/>
              <a:t>Ongoing communication</a:t>
            </a:r>
          </a:p>
          <a:p>
            <a:r>
              <a:rPr lang="en-US" sz="2400" dirty="0"/>
              <a:t>Familiar interface to avoid steep learning curve</a:t>
            </a:r>
          </a:p>
          <a:p>
            <a:r>
              <a:rPr lang="en-US" sz="2400" dirty="0"/>
              <a:t>Streamline processes to save time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5C89E-7C44-46A2-A76C-EDD7782E5F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618" y="785776"/>
            <a:ext cx="8578707" cy="268016"/>
          </a:xfrm>
        </p:spPr>
        <p:txBody>
          <a:bodyPr/>
          <a:lstStyle/>
          <a:p>
            <a:r>
              <a:rPr lang="en-US" dirty="0"/>
              <a:t>Maximizes value in investment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65018-BCFA-4FC2-92F1-BBAF3324D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r="10000"/>
          <a:stretch/>
        </p:blipFill>
        <p:spPr>
          <a:xfrm>
            <a:off x="7065879" y="1281113"/>
            <a:ext cx="5126121" cy="51261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36008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8822DD-6D11-B34B-947B-6E514EE6D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9516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708F28-C4F3-4605-873C-F9DD60962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0" t="-6137" r="45660" b="6137"/>
          <a:stretch/>
        </p:blipFill>
        <p:spPr>
          <a:xfrm>
            <a:off x="6862255" y="-324608"/>
            <a:ext cx="5329745" cy="5329745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1A471-7E59-AB47-A81C-18DD1646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1" y="643714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2CE58-C528-644A-B076-D2D7F811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0E20E4-BA51-B44C-AAD2-8FC55B70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0" y="365125"/>
            <a:ext cx="8578707" cy="414165"/>
          </a:xfrm>
        </p:spPr>
        <p:txBody>
          <a:bodyPr/>
          <a:lstStyle/>
          <a:p>
            <a:r>
              <a:rPr lang="en-US" sz="2800" cap="all" dirty="0"/>
              <a:t>Looking to the future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634138-A64E-0546-83D2-19B9994B91C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96875" y="1369428"/>
            <a:ext cx="8121483" cy="4429760"/>
          </a:xfrm>
        </p:spPr>
        <p:txBody>
          <a:bodyPr>
            <a:normAutofit/>
          </a:bodyPr>
          <a:lstStyle/>
          <a:p>
            <a:pPr marL="80010" indent="0">
              <a:buNone/>
            </a:pPr>
            <a:r>
              <a:rPr lang="en-US" sz="2300" b="1" dirty="0"/>
              <a:t>Tuition Planning</a:t>
            </a:r>
          </a:p>
          <a:p>
            <a:r>
              <a:rPr lang="en-US" sz="2300" dirty="0"/>
              <a:t>Update tuition models due to factors affecting 	                  higher education</a:t>
            </a:r>
          </a:p>
          <a:p>
            <a:pPr lvl="1"/>
            <a:r>
              <a:rPr lang="en-US" sz="2300" dirty="0"/>
              <a:t>Planning by cohort</a:t>
            </a:r>
          </a:p>
          <a:p>
            <a:pPr lvl="1"/>
            <a:r>
              <a:rPr lang="en-US" sz="2300" dirty="0"/>
              <a:t>Incorporating changing discounting strategies</a:t>
            </a:r>
          </a:p>
          <a:p>
            <a:r>
              <a:rPr lang="en-US" sz="2300" dirty="0"/>
              <a:t>Including fund balance data to improve budget planning</a:t>
            </a:r>
          </a:p>
          <a:p>
            <a:r>
              <a:rPr lang="en-US" sz="2300" dirty="0"/>
              <a:t>Leverage dashboarding to increase administrator engagement</a:t>
            </a:r>
          </a:p>
        </p:txBody>
      </p:sp>
    </p:spTree>
    <p:extLst>
      <p:ext uri="{BB962C8B-B14F-4D97-AF65-F5344CB8AC3E}">
        <p14:creationId xmlns:p14="http://schemas.microsoft.com/office/powerpoint/2010/main" val="1946188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8822DD-6D11-B34B-947B-6E514EE6D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6158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xiom01*1200xx5722-3219-0-298.jpg">
            <a:extLst>
              <a:ext uri="{FF2B5EF4-FFF2-40B4-BE49-F238E27FC236}">
                <a16:creationId xmlns:a16="http://schemas.microsoft.com/office/drawing/2014/main" id="{082AF8B0-018C-4200-959F-EE52AD6A1A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3791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752DB-341D-4BDF-9363-9D6EC588BBF4}"/>
              </a:ext>
            </a:extLst>
          </p:cNvPr>
          <p:cNvSpPr/>
          <p:nvPr/>
        </p:nvSpPr>
        <p:spPr>
          <a:xfrm>
            <a:off x="-42483" y="0"/>
            <a:ext cx="12234483" cy="3791276"/>
          </a:xfrm>
          <a:prstGeom prst="rect">
            <a:avLst/>
          </a:prstGeom>
          <a:solidFill>
            <a:schemeClr val="accent1">
              <a:alpha val="9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15" tIns="60957" rIns="121915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88698-F597-47C3-96AB-16CA5DA1CAEE}"/>
              </a:ext>
            </a:extLst>
          </p:cNvPr>
          <p:cNvSpPr txBox="1"/>
          <p:nvPr/>
        </p:nvSpPr>
        <p:spPr>
          <a:xfrm>
            <a:off x="4926835" y="695017"/>
            <a:ext cx="6832226" cy="1231100"/>
          </a:xfrm>
          <a:prstGeom prst="rect">
            <a:avLst/>
          </a:prstGeom>
          <a:noFill/>
        </p:spPr>
        <p:txBody>
          <a:bodyPr wrap="squar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Guiding strategy and enabling outcomes with comprehensive and integrated financial consulting and performance management software tools.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C6994-455D-418E-8AF1-A3683C011073}"/>
              </a:ext>
            </a:extLst>
          </p:cNvPr>
          <p:cNvSpPr txBox="1"/>
          <p:nvPr/>
        </p:nvSpPr>
        <p:spPr>
          <a:xfrm>
            <a:off x="740790" y="5126676"/>
            <a:ext cx="3183404" cy="1046434"/>
          </a:xfrm>
          <a:prstGeom prst="rect">
            <a:avLst/>
          </a:prstGeom>
          <a:noFill/>
        </p:spPr>
        <p:txBody>
          <a:bodyPr wrap="square" lIns="121915" tIns="60957" rIns="121915" bIns="6095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Helping senior leaders realize success amid a changing market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D943C0-9C5A-42B8-9E53-F0ED5582ACF3}"/>
              </a:ext>
            </a:extLst>
          </p:cNvPr>
          <p:cNvSpPr txBox="1"/>
          <p:nvPr/>
        </p:nvSpPr>
        <p:spPr>
          <a:xfrm>
            <a:off x="8267808" y="5130303"/>
            <a:ext cx="3111392" cy="738658"/>
          </a:xfrm>
          <a:prstGeom prst="rect">
            <a:avLst/>
          </a:prstGeom>
          <a:noFill/>
        </p:spPr>
        <p:txBody>
          <a:bodyPr wrap="square" lIns="121915" tIns="60957" rIns="121915" bIns="6095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offices throughout</a:t>
            </a:r>
            <a:br>
              <a:rPr kumimoji="0" 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United States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7772" y="5180396"/>
            <a:ext cx="3183404" cy="707882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a highly rated software platform by Gartner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94054F1-923A-784A-853A-3024A179FFC7}"/>
              </a:ext>
            </a:extLst>
          </p:cNvPr>
          <p:cNvSpPr/>
          <p:nvPr/>
        </p:nvSpPr>
        <p:spPr>
          <a:xfrm>
            <a:off x="1431230" y="2844451"/>
            <a:ext cx="1802524" cy="1802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FAF15D-C964-3043-BECB-66434BAFD233}"/>
              </a:ext>
            </a:extLst>
          </p:cNvPr>
          <p:cNvSpPr/>
          <p:nvPr/>
        </p:nvSpPr>
        <p:spPr>
          <a:xfrm>
            <a:off x="5187495" y="2844451"/>
            <a:ext cx="1802524" cy="1802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326033-A0BB-954A-B073-956A9C1EF370}"/>
              </a:ext>
            </a:extLst>
          </p:cNvPr>
          <p:cNvSpPr/>
          <p:nvPr/>
        </p:nvSpPr>
        <p:spPr>
          <a:xfrm>
            <a:off x="8907460" y="2844451"/>
            <a:ext cx="1802524" cy="1802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7511F-936B-314F-81B9-7C7184E3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0565-EB3B-8145-9342-9BFC3597651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55071706-D8B5-194E-964C-9EA63431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r>
              <a:rPr lang="en-US" dirty="0"/>
              <a:t>© 2019 Kaufman, Hall &amp; Associates, LLC. All rights reserved.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28A874-917A-C346-B203-A582D47FD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029" y="498764"/>
            <a:ext cx="3778320" cy="13534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6951344-F447-034E-97BA-B9D71A76755B}"/>
              </a:ext>
            </a:extLst>
          </p:cNvPr>
          <p:cNvSpPr/>
          <p:nvPr/>
        </p:nvSpPr>
        <p:spPr>
          <a:xfrm>
            <a:off x="9125890" y="3051006"/>
            <a:ext cx="1389413" cy="13894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0D69BD-B94E-BC44-834C-218A789E8B7F}"/>
              </a:ext>
            </a:extLst>
          </p:cNvPr>
          <p:cNvSpPr/>
          <p:nvPr/>
        </p:nvSpPr>
        <p:spPr>
          <a:xfrm>
            <a:off x="5397038" y="3051006"/>
            <a:ext cx="1389413" cy="13894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4CB190-392A-6D44-93E1-47A59D93E3D6}"/>
              </a:ext>
            </a:extLst>
          </p:cNvPr>
          <p:cNvSpPr/>
          <p:nvPr/>
        </p:nvSpPr>
        <p:spPr>
          <a:xfrm>
            <a:off x="1637786" y="3051006"/>
            <a:ext cx="1389413" cy="13894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F8FC7-72AD-0F42-BD8C-E3CBB6DE4927}"/>
              </a:ext>
            </a:extLst>
          </p:cNvPr>
          <p:cNvSpPr txBox="1"/>
          <p:nvPr/>
        </p:nvSpPr>
        <p:spPr>
          <a:xfrm>
            <a:off x="1843326" y="3279155"/>
            <a:ext cx="948326" cy="954101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EB2C3E-5925-BB4C-B131-407A1DC7A578}"/>
              </a:ext>
            </a:extLst>
          </p:cNvPr>
          <p:cNvSpPr txBox="1"/>
          <p:nvPr/>
        </p:nvSpPr>
        <p:spPr>
          <a:xfrm>
            <a:off x="9234302" y="3368913"/>
            <a:ext cx="1257707" cy="779759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475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946EF3-D4B7-2C4B-B450-7F167684C7FF}"/>
              </a:ext>
            </a:extLst>
          </p:cNvPr>
          <p:cNvSpPr txBox="1"/>
          <p:nvPr/>
        </p:nvSpPr>
        <p:spPr>
          <a:xfrm>
            <a:off x="5806899" y="3277371"/>
            <a:ext cx="535716" cy="923326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6DD5E-4488-C54E-A14F-4A5C4DC515CB}"/>
              </a:ext>
            </a:extLst>
          </p:cNvPr>
          <p:cNvSpPr txBox="1"/>
          <p:nvPr/>
        </p:nvSpPr>
        <p:spPr>
          <a:xfrm>
            <a:off x="1873333" y="4567081"/>
            <a:ext cx="918319" cy="492436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EC6FCC-5315-CF45-ABE0-60BD2EE154DF}"/>
              </a:ext>
            </a:extLst>
          </p:cNvPr>
          <p:cNvSpPr txBox="1"/>
          <p:nvPr/>
        </p:nvSpPr>
        <p:spPr>
          <a:xfrm>
            <a:off x="8893799" y="4582641"/>
            <a:ext cx="1931417" cy="492436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Professionals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3BD74D-A2B9-604C-A924-917466F37451}"/>
              </a:ext>
            </a:extLst>
          </p:cNvPr>
          <p:cNvSpPr txBox="1"/>
          <p:nvPr/>
        </p:nvSpPr>
        <p:spPr>
          <a:xfrm>
            <a:off x="4838301" y="4593183"/>
            <a:ext cx="2472913" cy="461661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Consecutive Years</a:t>
            </a:r>
          </a:p>
        </p:txBody>
      </p:sp>
    </p:spTree>
    <p:extLst>
      <p:ext uri="{BB962C8B-B14F-4D97-AF65-F5344CB8AC3E}">
        <p14:creationId xmlns:p14="http://schemas.microsoft.com/office/powerpoint/2010/main" val="38797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8822DD-6D11-B34B-947B-6E514EE6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11" y="2295991"/>
            <a:ext cx="11362378" cy="2414945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More information: www.kaufmanhall.com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657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8822DD-6D11-B34B-947B-6E514EE6D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119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ord 22">
            <a:extLst>
              <a:ext uri="{FF2B5EF4-FFF2-40B4-BE49-F238E27FC236}">
                <a16:creationId xmlns:a16="http://schemas.microsoft.com/office/drawing/2014/main" id="{857A6B06-9444-604A-BA98-14564A321819}"/>
              </a:ext>
            </a:extLst>
          </p:cNvPr>
          <p:cNvSpPr/>
          <p:nvPr/>
        </p:nvSpPr>
        <p:spPr>
          <a:xfrm rot="6300000">
            <a:off x="7794922" y="1385049"/>
            <a:ext cx="2541526" cy="2541526"/>
          </a:xfrm>
          <a:prstGeom prst="chor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02982E8-902D-47EB-886C-CCC36A550844}"/>
              </a:ext>
            </a:extLst>
          </p:cNvPr>
          <p:cNvSpPr/>
          <p:nvPr/>
        </p:nvSpPr>
        <p:spPr>
          <a:xfrm>
            <a:off x="731076" y="2328933"/>
            <a:ext cx="5364924" cy="360493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15" tIns="60957" rIns="121915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0DBFAEC8-B311-48C6-840E-B691E43EAB10}"/>
              </a:ext>
            </a:extLst>
          </p:cNvPr>
          <p:cNvSpPr/>
          <p:nvPr/>
        </p:nvSpPr>
        <p:spPr>
          <a:xfrm>
            <a:off x="6394133" y="2328932"/>
            <a:ext cx="5364924" cy="360494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15" tIns="60957" rIns="121915" bIns="60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4B99A2EC-727F-0D4D-9FB9-D4E0734B6099}"/>
              </a:ext>
            </a:extLst>
          </p:cNvPr>
          <p:cNvSpPr/>
          <p:nvPr/>
        </p:nvSpPr>
        <p:spPr>
          <a:xfrm rot="6300000">
            <a:off x="2113968" y="1385049"/>
            <a:ext cx="2541526" cy="2541526"/>
          </a:xfrm>
          <a:prstGeom prst="chor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67FBA9D-0554-F646-B34E-E8515E5F9D19}"/>
              </a:ext>
            </a:extLst>
          </p:cNvPr>
          <p:cNvSpPr/>
          <p:nvPr/>
        </p:nvSpPr>
        <p:spPr>
          <a:xfrm>
            <a:off x="1022906" y="4915182"/>
            <a:ext cx="4876800" cy="5878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43767DB-5D68-594F-9856-B231CE390E5E}"/>
              </a:ext>
            </a:extLst>
          </p:cNvPr>
          <p:cNvSpPr/>
          <p:nvPr/>
        </p:nvSpPr>
        <p:spPr>
          <a:xfrm>
            <a:off x="6605553" y="4895974"/>
            <a:ext cx="4876800" cy="5878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75571C8D-7245-F647-B172-829ACD96E5DB}"/>
              </a:ext>
            </a:extLst>
          </p:cNvPr>
          <p:cNvSpPr/>
          <p:nvPr/>
        </p:nvSpPr>
        <p:spPr>
          <a:xfrm rot="16200000">
            <a:off x="2690439" y="3252329"/>
            <a:ext cx="587800" cy="3913509"/>
          </a:xfrm>
          <a:prstGeom prst="round2SameRect">
            <a:avLst>
              <a:gd name="adj1" fmla="val 50000"/>
              <a:gd name="adj2" fmla="val 0"/>
            </a:avLst>
          </a:prstGeom>
          <a:pattFill prst="wdUpDiag">
            <a:fgClr>
              <a:schemeClr val="bg2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70042034-6FEA-624B-94EB-192D308A08DB}"/>
              </a:ext>
            </a:extLst>
          </p:cNvPr>
          <p:cNvSpPr/>
          <p:nvPr/>
        </p:nvSpPr>
        <p:spPr>
          <a:xfrm rot="16200000">
            <a:off x="7754030" y="3764842"/>
            <a:ext cx="583660" cy="2871260"/>
          </a:xfrm>
          <a:prstGeom prst="round2SameRect">
            <a:avLst>
              <a:gd name="adj1" fmla="val 50000"/>
              <a:gd name="adj2" fmla="val 0"/>
            </a:avLst>
          </a:prstGeom>
          <a:pattFill prst="wdUpDiag">
            <a:fgClr>
              <a:schemeClr val="bg2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DB365-554E-4543-9AA8-3850821E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SOMEWHAT UNPREPARED FOR THE FUTURE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AFFEA-3FD7-4074-ADE4-525D442B13C8}"/>
              </a:ext>
            </a:extLst>
          </p:cNvPr>
          <p:cNvSpPr txBox="1"/>
          <p:nvPr/>
        </p:nvSpPr>
        <p:spPr>
          <a:xfrm>
            <a:off x="2715377" y="1708091"/>
            <a:ext cx="2012762" cy="1231100"/>
          </a:xfrm>
          <a:prstGeom prst="rect">
            <a:avLst/>
          </a:prstGeom>
          <a:noFill/>
        </p:spPr>
        <p:txBody>
          <a:bodyPr wrap="squar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161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82</a:t>
            </a:r>
            <a:r>
              <a:rPr kumimoji="0" lang="en-US" sz="5867" b="0" i="0" u="none" strike="noStrike" kern="1200" cap="none" spc="0" normalizeH="0" baseline="30000" noProof="0" dirty="0">
                <a:ln>
                  <a:noFill/>
                </a:ln>
                <a:solidFill>
                  <a:srgbClr val="161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2345E-6771-4284-84CE-6ED5A7CE3A7D}"/>
              </a:ext>
            </a:extLst>
          </p:cNvPr>
          <p:cNvSpPr txBox="1"/>
          <p:nvPr/>
        </p:nvSpPr>
        <p:spPr>
          <a:xfrm>
            <a:off x="976836" y="3040469"/>
            <a:ext cx="4873403" cy="1477321"/>
          </a:xfrm>
          <a:prstGeom prst="rect">
            <a:avLst/>
          </a:prstGeom>
          <a:noFill/>
        </p:spPr>
        <p:txBody>
          <a:bodyPr wrap="square" lIns="274320" tIns="60957" rIns="274320" bIns="6095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61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Acknowledge higher education is behind most other industries in terms of adopting modern financial planning practices and tools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B2788-DC8B-455B-9663-64BFED807084}"/>
              </a:ext>
            </a:extLst>
          </p:cNvPr>
          <p:cNvSpPr txBox="1"/>
          <p:nvPr/>
        </p:nvSpPr>
        <p:spPr>
          <a:xfrm>
            <a:off x="8311991" y="1752272"/>
            <a:ext cx="1541438" cy="1231100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161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66</a:t>
            </a:r>
            <a:r>
              <a:rPr kumimoji="0" lang="en-US" sz="5867" b="0" i="0" u="none" strike="noStrike" kern="1200" cap="none" spc="0" normalizeH="0" baseline="30000" noProof="0" dirty="0">
                <a:ln>
                  <a:noFill/>
                </a:ln>
                <a:solidFill>
                  <a:srgbClr val="161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EF8817-9B6C-4223-8E75-DB9184B2F968}"/>
              </a:ext>
            </a:extLst>
          </p:cNvPr>
          <p:cNvSpPr txBox="1"/>
          <p:nvPr/>
        </p:nvSpPr>
        <p:spPr>
          <a:xfrm>
            <a:off x="6189100" y="3040469"/>
            <a:ext cx="5709706" cy="1477321"/>
          </a:xfrm>
          <a:prstGeom prst="rect">
            <a:avLst/>
          </a:prstGeom>
          <a:noFill/>
        </p:spPr>
        <p:txBody>
          <a:bodyPr wrap="square" lIns="609600" tIns="60957" rIns="609600" bIns="6095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61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Say they are not prepared to respond quickly to change, or were unsure if they could use existing tools and processes to do so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BB1F10-B7D3-084F-B859-6374EBBA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FBEB4E2-BDD3-2E4A-B78B-10B5028F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 Kaufman, Hall &amp; Associates, LLC.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B03C8-4339-4D23-A89F-EC610C4C15D1}"/>
              </a:ext>
            </a:extLst>
          </p:cNvPr>
          <p:cNvSpPr txBox="1"/>
          <p:nvPr/>
        </p:nvSpPr>
        <p:spPr>
          <a:xfrm>
            <a:off x="731076" y="6062918"/>
            <a:ext cx="9784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Source: Kaufman, Hall &amp; Associates: 2019 CFO Outlook: Performance Management Trends and Priorities in Higher Education, Dec. 2018. </a:t>
            </a:r>
            <a:endParaRPr lang="en-US" sz="11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9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50106F-3146-49FB-B7AB-05C8C5AECAD9}"/>
              </a:ext>
            </a:extLst>
          </p:cNvPr>
          <p:cNvSpPr/>
          <p:nvPr/>
        </p:nvSpPr>
        <p:spPr>
          <a:xfrm>
            <a:off x="0" y="1087048"/>
            <a:ext cx="12195636" cy="531118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6B3EC-4815-495C-A50E-BD5ECB27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PROCESSES ARE INEFFICIENT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50E7E-182C-0A47-9506-9B29BD70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Fotolia_125116512_Subscription_Monthly_M.jpg">
            <a:extLst>
              <a:ext uri="{FF2B5EF4-FFF2-40B4-BE49-F238E27FC236}">
                <a16:creationId xmlns:a16="http://schemas.microsoft.com/office/drawing/2014/main" id="{02493F5E-CA32-4A2F-BF66-B0E7EBA18E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1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87047"/>
            <a:ext cx="12191999" cy="5311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374177-3637-4603-94A8-253D38805174}"/>
              </a:ext>
            </a:extLst>
          </p:cNvPr>
          <p:cNvSpPr txBox="1"/>
          <p:nvPr/>
        </p:nvSpPr>
        <p:spPr>
          <a:xfrm>
            <a:off x="1362775" y="4210633"/>
            <a:ext cx="1571895" cy="1066889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CFBC-8826-4BC9-ABDA-88BE748DAE66}"/>
              </a:ext>
            </a:extLst>
          </p:cNvPr>
          <p:cNvSpPr txBox="1"/>
          <p:nvPr/>
        </p:nvSpPr>
        <p:spPr>
          <a:xfrm>
            <a:off x="9371270" y="4221862"/>
            <a:ext cx="1421533" cy="1066889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months</a:t>
            </a:r>
          </a:p>
        </p:txBody>
      </p:sp>
      <p:sp>
        <p:nvSpPr>
          <p:cNvPr id="10" name="Pie 27">
            <a:extLst>
              <a:ext uri="{FF2B5EF4-FFF2-40B4-BE49-F238E27FC236}">
                <a16:creationId xmlns:a16="http://schemas.microsoft.com/office/drawing/2014/main" id="{F4CA3F0D-BF99-4EEE-9485-5A250317BC98}"/>
              </a:ext>
            </a:extLst>
          </p:cNvPr>
          <p:cNvSpPr/>
          <p:nvPr/>
        </p:nvSpPr>
        <p:spPr>
          <a:xfrm>
            <a:off x="1128024" y="2042752"/>
            <a:ext cx="2025286" cy="2025286"/>
          </a:xfrm>
          <a:prstGeom prst="pie">
            <a:avLst>
              <a:gd name="adj1" fmla="val 16181543"/>
              <a:gd name="adj2" fmla="val 16177648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33E2A-B4A9-4A3E-98A6-14AF3DC6F3BB}"/>
              </a:ext>
            </a:extLst>
          </p:cNvPr>
          <p:cNvSpPr/>
          <p:nvPr/>
        </p:nvSpPr>
        <p:spPr>
          <a:xfrm>
            <a:off x="3598003" y="2811027"/>
            <a:ext cx="4995995" cy="1508227"/>
          </a:xfrm>
          <a:prstGeom prst="rect">
            <a:avLst/>
          </a:prstGeom>
        </p:spPr>
        <p:txBody>
          <a:bodyPr wrap="square" lIns="121915" tIns="60957" rIns="121915" bIns="60957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initial roll out to board presentation, how long does your budgeting process take?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CB169350-33BF-8F4E-A9B8-2850F532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25" name="Pie 19">
            <a:extLst>
              <a:ext uri="{FF2B5EF4-FFF2-40B4-BE49-F238E27FC236}">
                <a16:creationId xmlns:a16="http://schemas.microsoft.com/office/drawing/2014/main" id="{758A6A4B-B863-EE40-B9DA-1F92ACD9E0ED}"/>
              </a:ext>
            </a:extLst>
          </p:cNvPr>
          <p:cNvSpPr/>
          <p:nvPr/>
        </p:nvSpPr>
        <p:spPr>
          <a:xfrm>
            <a:off x="1128025" y="2042447"/>
            <a:ext cx="2025286" cy="2025591"/>
          </a:xfrm>
          <a:prstGeom prst="pie">
            <a:avLst>
              <a:gd name="adj1" fmla="val 648892"/>
              <a:gd name="adj2" fmla="val 16196595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E593F2-F311-46E4-AE98-338E74EA8525}"/>
              </a:ext>
            </a:extLst>
          </p:cNvPr>
          <p:cNvSpPr/>
          <p:nvPr/>
        </p:nvSpPr>
        <p:spPr>
          <a:xfrm>
            <a:off x="1230183" y="2146077"/>
            <a:ext cx="1818027" cy="1818027"/>
          </a:xfrm>
          <a:prstGeom prst="ellipse">
            <a:avLst/>
          </a:prstGeom>
          <a:solidFill>
            <a:srgbClr val="105B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05B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E09F25-42DC-4A32-BB36-25C6959D96C1}"/>
              </a:ext>
            </a:extLst>
          </p:cNvPr>
          <p:cNvSpPr txBox="1"/>
          <p:nvPr/>
        </p:nvSpPr>
        <p:spPr>
          <a:xfrm>
            <a:off x="1436605" y="2457151"/>
            <a:ext cx="1405183" cy="1107990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  <a:r>
              <a:rPr kumimoji="0" lang="en-US" sz="5333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6" name="Pie 19">
            <a:extLst>
              <a:ext uri="{FF2B5EF4-FFF2-40B4-BE49-F238E27FC236}">
                <a16:creationId xmlns:a16="http://schemas.microsoft.com/office/drawing/2014/main" id="{147E37D2-774F-DB47-9FDE-409CCAE78C16}"/>
              </a:ext>
            </a:extLst>
          </p:cNvPr>
          <p:cNvSpPr/>
          <p:nvPr/>
        </p:nvSpPr>
        <p:spPr>
          <a:xfrm>
            <a:off x="9032712" y="2046529"/>
            <a:ext cx="2025286" cy="2025591"/>
          </a:xfrm>
          <a:prstGeom prst="pie">
            <a:avLst>
              <a:gd name="adj1" fmla="val 12127825"/>
              <a:gd name="adj2" fmla="val 16196595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e 19">
            <a:extLst>
              <a:ext uri="{FF2B5EF4-FFF2-40B4-BE49-F238E27FC236}">
                <a16:creationId xmlns:a16="http://schemas.microsoft.com/office/drawing/2014/main" id="{E31467FE-4DAE-47C6-85E9-B62DBAF5ACDA}"/>
              </a:ext>
            </a:extLst>
          </p:cNvPr>
          <p:cNvSpPr/>
          <p:nvPr/>
        </p:nvSpPr>
        <p:spPr>
          <a:xfrm>
            <a:off x="9032712" y="2045694"/>
            <a:ext cx="2025286" cy="2025286"/>
          </a:xfrm>
          <a:prstGeom prst="pie">
            <a:avLst>
              <a:gd name="adj1" fmla="val 16187074"/>
              <a:gd name="adj2" fmla="val 12139323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4F08F7-ACC8-464D-8D27-A2606631D960}"/>
              </a:ext>
            </a:extLst>
          </p:cNvPr>
          <p:cNvSpPr/>
          <p:nvPr/>
        </p:nvSpPr>
        <p:spPr>
          <a:xfrm>
            <a:off x="9141058" y="2144606"/>
            <a:ext cx="1818027" cy="1818027"/>
          </a:xfrm>
          <a:prstGeom prst="ellipse">
            <a:avLst/>
          </a:prstGeom>
          <a:solidFill>
            <a:srgbClr val="105B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5" tIns="60957" rIns="121915" bIns="609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05B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C1099-F201-495D-8A50-6804541B7BC2}"/>
              </a:ext>
            </a:extLst>
          </p:cNvPr>
          <p:cNvSpPr txBox="1"/>
          <p:nvPr/>
        </p:nvSpPr>
        <p:spPr>
          <a:xfrm>
            <a:off x="9402280" y="2448168"/>
            <a:ext cx="1405183" cy="1107990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82</a:t>
            </a:r>
            <a:r>
              <a:rPr kumimoji="0" lang="en-US" sz="5333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  <a:endParaRPr kumimoji="0" lang="en-US" sz="6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922D50-AEA5-484B-A85F-6DB9F544906C}"/>
              </a:ext>
            </a:extLst>
          </p:cNvPr>
          <p:cNvSpPr txBox="1"/>
          <p:nvPr/>
        </p:nvSpPr>
        <p:spPr>
          <a:xfrm>
            <a:off x="1273474" y="6088145"/>
            <a:ext cx="9784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Source: Kaufman, Hall &amp; Associates: 2019 CFO Outlook: Performance Management Trends and Priorities in Higher Education, Dec. 2018. </a:t>
            </a:r>
            <a:endParaRPr lang="en-US" sz="11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0C71583-9FEF-CD4E-A18E-D43F2C1A17F8}"/>
              </a:ext>
            </a:extLst>
          </p:cNvPr>
          <p:cNvSpPr/>
          <p:nvPr/>
        </p:nvSpPr>
        <p:spPr>
          <a:xfrm>
            <a:off x="8093414" y="2158129"/>
            <a:ext cx="3381806" cy="1111341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E03320-E91D-4A41-9CF8-F46F304AD2EC}"/>
              </a:ext>
            </a:extLst>
          </p:cNvPr>
          <p:cNvSpPr/>
          <p:nvPr/>
        </p:nvSpPr>
        <p:spPr>
          <a:xfrm>
            <a:off x="8093414" y="3461636"/>
            <a:ext cx="3381806" cy="1110290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CFE82-92A3-41D7-AB50-DEDF77D95C7B}"/>
              </a:ext>
            </a:extLst>
          </p:cNvPr>
          <p:cNvSpPr/>
          <p:nvPr/>
        </p:nvSpPr>
        <p:spPr>
          <a:xfrm>
            <a:off x="8093414" y="4744706"/>
            <a:ext cx="3381806" cy="1118581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A4ACC9-87EB-4542-B74A-C03AF63CC3FE}"/>
              </a:ext>
            </a:extLst>
          </p:cNvPr>
          <p:cNvGrpSpPr/>
          <p:nvPr/>
        </p:nvGrpSpPr>
        <p:grpSpPr>
          <a:xfrm>
            <a:off x="716781" y="2155722"/>
            <a:ext cx="8719049" cy="3706585"/>
            <a:chOff x="716781" y="1743716"/>
            <a:chExt cx="5935187" cy="2523129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3A0ED660-E69F-8945-9A27-70B546B54263}"/>
                </a:ext>
              </a:extLst>
            </p:cNvPr>
            <p:cNvSpPr/>
            <p:nvPr/>
          </p:nvSpPr>
          <p:spPr>
            <a:xfrm>
              <a:off x="1493949" y="1745028"/>
              <a:ext cx="5158019" cy="758145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C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Operational budgeting and forecasting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1F79D70-8C37-F94B-B177-038A1B5F2A49}"/>
                </a:ext>
              </a:extLst>
            </p:cNvPr>
            <p:cNvSpPr/>
            <p:nvPr/>
          </p:nvSpPr>
          <p:spPr>
            <a:xfrm>
              <a:off x="716781" y="1743716"/>
              <a:ext cx="777168" cy="7581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60A4708-E88F-364A-8430-915B81050C54}"/>
                </a:ext>
              </a:extLst>
            </p:cNvPr>
            <p:cNvSpPr/>
            <p:nvPr/>
          </p:nvSpPr>
          <p:spPr>
            <a:xfrm>
              <a:off x="716781" y="2630318"/>
              <a:ext cx="777168" cy="7581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B723AA-99AA-4F4F-9DF0-3BDE67DE4515}"/>
                </a:ext>
              </a:extLst>
            </p:cNvPr>
            <p:cNvSpPr/>
            <p:nvPr/>
          </p:nvSpPr>
          <p:spPr>
            <a:xfrm>
              <a:off x="716781" y="3508700"/>
              <a:ext cx="777168" cy="7581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Pentagon 31">
              <a:extLst>
                <a:ext uri="{FF2B5EF4-FFF2-40B4-BE49-F238E27FC236}">
                  <a16:creationId xmlns:a16="http://schemas.microsoft.com/office/drawing/2014/main" id="{D7099A56-A8C0-E74D-84F9-9C7E4C41E8B1}"/>
                </a:ext>
              </a:extLst>
            </p:cNvPr>
            <p:cNvSpPr/>
            <p:nvPr/>
          </p:nvSpPr>
          <p:spPr>
            <a:xfrm>
              <a:off x="1493948" y="2630320"/>
              <a:ext cx="5158019" cy="758145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C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Reporting and analysis to support decision making</a:t>
              </a:r>
            </a:p>
          </p:txBody>
        </p:sp>
        <p:sp>
          <p:nvSpPr>
            <p:cNvPr id="33" name="Pentagon 32">
              <a:extLst>
                <a:ext uri="{FF2B5EF4-FFF2-40B4-BE49-F238E27FC236}">
                  <a16:creationId xmlns:a16="http://schemas.microsoft.com/office/drawing/2014/main" id="{17B4519C-0808-8441-87EB-7C5EE69623D9}"/>
                </a:ext>
              </a:extLst>
            </p:cNvPr>
            <p:cNvSpPr/>
            <p:nvPr/>
          </p:nvSpPr>
          <p:spPr>
            <a:xfrm>
              <a:off x="1493949" y="3506077"/>
              <a:ext cx="5158019" cy="758145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C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Long-range financial planning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CD523F-C2B7-4420-B61D-98FCC376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42" y="365125"/>
            <a:ext cx="11362378" cy="571266"/>
          </a:xfrm>
        </p:spPr>
        <p:txBody>
          <a:bodyPr/>
          <a:lstStyle/>
          <a:p>
            <a:r>
              <a:rPr lang="en-US" sz="2800" dirty="0"/>
              <a:t>HIGHEST PRIORITIES FOR 2019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FC87A-6934-46DD-9CC8-B81B3DADD974}"/>
              </a:ext>
            </a:extLst>
          </p:cNvPr>
          <p:cNvSpPr/>
          <p:nvPr/>
        </p:nvSpPr>
        <p:spPr>
          <a:xfrm>
            <a:off x="716781" y="1073790"/>
            <a:ext cx="10758439" cy="935635"/>
          </a:xfrm>
          <a:prstGeom prst="rect">
            <a:avLst/>
          </a:prstGeom>
        </p:spPr>
        <p:txBody>
          <a:bodyPr wrap="square" lIns="121915" tIns="60957" rIns="121915" bIns="60957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of the following financial planning &amp; analysis initiatives is your organization looking to improve?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0688F-6ACC-4C95-A7B3-4FD75DB04FF2}"/>
              </a:ext>
            </a:extLst>
          </p:cNvPr>
          <p:cNvSpPr txBox="1"/>
          <p:nvPr/>
        </p:nvSpPr>
        <p:spPr>
          <a:xfrm>
            <a:off x="9763738" y="2393413"/>
            <a:ext cx="1132672" cy="738658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61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0E83A-A4BE-42C2-9487-6E6F26810839}"/>
              </a:ext>
            </a:extLst>
          </p:cNvPr>
          <p:cNvSpPr txBox="1"/>
          <p:nvPr/>
        </p:nvSpPr>
        <p:spPr>
          <a:xfrm>
            <a:off x="9763738" y="3683132"/>
            <a:ext cx="1132672" cy="738658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61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0BE742-58A8-47EE-9202-6E1436A1866A}"/>
              </a:ext>
            </a:extLst>
          </p:cNvPr>
          <p:cNvSpPr txBox="1"/>
          <p:nvPr/>
        </p:nvSpPr>
        <p:spPr>
          <a:xfrm>
            <a:off x="9763738" y="4960414"/>
            <a:ext cx="1132672" cy="738658"/>
          </a:xfrm>
          <a:prstGeom prst="rect">
            <a:avLst/>
          </a:prstGeom>
          <a:noFill/>
        </p:spPr>
        <p:txBody>
          <a:bodyPr wrap="none" lIns="121915" tIns="60957" rIns="121915" bIns="60957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61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56%</a:t>
            </a:r>
          </a:p>
        </p:txBody>
      </p:sp>
      <p:pic>
        <p:nvPicPr>
          <p:cNvPr id="37" name="Content Placeholder 35">
            <a:extLst>
              <a:ext uri="{FF2B5EF4-FFF2-40B4-BE49-F238E27FC236}">
                <a16:creationId xmlns:a16="http://schemas.microsoft.com/office/drawing/2014/main" id="{C97DD39F-9762-874D-94EA-A49B0577C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175" y="3743585"/>
            <a:ext cx="612843" cy="612843"/>
          </a:xfrm>
          <a:prstGeom prst="rect">
            <a:avLst/>
          </a:prstGeom>
        </p:spPr>
      </p:pic>
      <p:pic>
        <p:nvPicPr>
          <p:cNvPr id="38" name="Content Placeholder 35">
            <a:extLst>
              <a:ext uri="{FF2B5EF4-FFF2-40B4-BE49-F238E27FC236}">
                <a16:creationId xmlns:a16="http://schemas.microsoft.com/office/drawing/2014/main" id="{DA522CEB-4EBB-F244-98BB-3DB208E40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175" y="5008180"/>
            <a:ext cx="612843" cy="612843"/>
          </a:xfrm>
          <a:prstGeom prst="rect">
            <a:avLst/>
          </a:prstGeom>
        </p:spPr>
      </p:pic>
      <p:pic>
        <p:nvPicPr>
          <p:cNvPr id="49" name="Content Placeholder 35">
            <a:extLst>
              <a:ext uri="{FF2B5EF4-FFF2-40B4-BE49-F238E27FC236}">
                <a16:creationId xmlns:a16="http://schemas.microsoft.com/office/drawing/2014/main" id="{9DEE2C89-3B59-5244-81D5-384C91D97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175" y="2440079"/>
            <a:ext cx="612843" cy="6128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10333-686A-7D46-B033-CE396781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BB0971C4-39C9-7840-9415-1D48C0C5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42" y="6447078"/>
            <a:ext cx="484471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2272D5-7544-4A1A-88DD-1858C13ED5AE}"/>
              </a:ext>
            </a:extLst>
          </p:cNvPr>
          <p:cNvSpPr txBox="1"/>
          <p:nvPr/>
        </p:nvSpPr>
        <p:spPr>
          <a:xfrm>
            <a:off x="731076" y="6062918"/>
            <a:ext cx="9784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Source: Kaufman, Hall &amp; Associates: 2019 CFO Outlook: Performance Management Trends and Priorities in Higher Education, Dec. 2018. </a:t>
            </a:r>
            <a:endParaRPr lang="en-US" sz="11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8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8822DD-6D11-B34B-947B-6E514EE6D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Montana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795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20565-EB3B-8145-9342-9BFC35976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313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313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2019 Kaufman, Hall &amp; Associates, LLC. All rights reserved.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16E720-1FD2-894F-B3DE-68CCBA67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MONTANA STATE UNIVERSITY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BBCD0A-C4E9-BD4E-8FE5-D0022C3107F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96875" y="1281113"/>
            <a:ext cx="11361738" cy="4927600"/>
          </a:xfrm>
        </p:spPr>
        <p:txBody>
          <a:bodyPr>
            <a:normAutofit/>
          </a:bodyPr>
          <a:lstStyle/>
          <a:p>
            <a:r>
              <a:rPr lang="en-US" sz="2400" dirty="0"/>
              <a:t>Located in Bozeman, MT</a:t>
            </a:r>
          </a:p>
          <a:p>
            <a:r>
              <a:rPr lang="en-US" sz="2400" dirty="0"/>
              <a:t>Largest of four campuses in the Montana State University System</a:t>
            </a:r>
          </a:p>
          <a:p>
            <a:r>
              <a:rPr lang="en-US" sz="2400" dirty="0"/>
              <a:t>Ranks top 3% for research expenditures; more than $100 million annually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C507D4-2E95-4E8C-87A0-DAEA4ED69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109" y="450469"/>
            <a:ext cx="2370023" cy="166128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5EDBB-A191-466E-8F4E-7CC0C15F116D}"/>
              </a:ext>
            </a:extLst>
          </p:cNvPr>
          <p:cNvGrpSpPr/>
          <p:nvPr/>
        </p:nvGrpSpPr>
        <p:grpSpPr>
          <a:xfrm>
            <a:off x="1186007" y="3744911"/>
            <a:ext cx="2214922" cy="2214921"/>
            <a:chOff x="322356" y="4108005"/>
            <a:chExt cx="2214922" cy="221492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7352BD-BD91-44F3-86F7-004C5A85F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356" y="4108005"/>
              <a:ext cx="2214922" cy="22149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3229E5-8A5F-4E14-BF58-41B30BF8BD27}"/>
                </a:ext>
              </a:extLst>
            </p:cNvPr>
            <p:cNvSpPr/>
            <p:nvPr/>
          </p:nvSpPr>
          <p:spPr>
            <a:xfrm>
              <a:off x="322356" y="4621878"/>
              <a:ext cx="22045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16,902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4901D0-F7C0-48AF-ABBC-8BBF8AE80A4D}"/>
                </a:ext>
              </a:extLst>
            </p:cNvPr>
            <p:cNvSpPr/>
            <p:nvPr/>
          </p:nvSpPr>
          <p:spPr>
            <a:xfrm>
              <a:off x="396742" y="5329764"/>
              <a:ext cx="21078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students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3D1AF7-0973-478E-86DB-6B1348A6466A}"/>
              </a:ext>
            </a:extLst>
          </p:cNvPr>
          <p:cNvGrpSpPr/>
          <p:nvPr/>
        </p:nvGrpSpPr>
        <p:grpSpPr>
          <a:xfrm>
            <a:off x="4983365" y="3744912"/>
            <a:ext cx="2225270" cy="2214921"/>
            <a:chOff x="2981365" y="4108005"/>
            <a:chExt cx="2225270" cy="221492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C1CF31-8CA0-4764-AE66-558806C3EA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1713" y="4108005"/>
              <a:ext cx="2214922" cy="22149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17CCBA-2AB4-417B-ADF8-2F8FC322527E}"/>
                </a:ext>
              </a:extLst>
            </p:cNvPr>
            <p:cNvSpPr/>
            <p:nvPr/>
          </p:nvSpPr>
          <p:spPr>
            <a:xfrm>
              <a:off x="2981365" y="4621878"/>
              <a:ext cx="22045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F32330-5893-4381-951D-069B32897A05}"/>
                </a:ext>
              </a:extLst>
            </p:cNvPr>
            <p:cNvSpPr/>
            <p:nvPr/>
          </p:nvSpPr>
          <p:spPr>
            <a:xfrm>
              <a:off x="3078047" y="5328657"/>
              <a:ext cx="21078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Full-time faculty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68607A-A46F-4995-88B6-1004877F47DA}"/>
              </a:ext>
            </a:extLst>
          </p:cNvPr>
          <p:cNvGrpSpPr/>
          <p:nvPr/>
        </p:nvGrpSpPr>
        <p:grpSpPr>
          <a:xfrm>
            <a:off x="8791071" y="3744913"/>
            <a:ext cx="2214922" cy="2214921"/>
            <a:chOff x="5680225" y="4110414"/>
            <a:chExt cx="2214922" cy="221492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95FB8A-09D2-471A-BCED-C58D7EFB0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0225" y="4110414"/>
              <a:ext cx="2214922" cy="22149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25C71A-6895-4ACD-9A17-D226EC8B200D}"/>
                </a:ext>
              </a:extLst>
            </p:cNvPr>
            <p:cNvSpPr/>
            <p:nvPr/>
          </p:nvSpPr>
          <p:spPr>
            <a:xfrm>
              <a:off x="5690573" y="4621878"/>
              <a:ext cx="22045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460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E45C10-63CE-439B-9914-F45C08F673D1}"/>
                </a:ext>
              </a:extLst>
            </p:cNvPr>
            <p:cNvSpPr/>
            <p:nvPr/>
          </p:nvSpPr>
          <p:spPr>
            <a:xfrm>
              <a:off x="5787255" y="5296391"/>
              <a:ext cx="21078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Part-time faculty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5439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Kaufman Hall">
      <a:dk1>
        <a:srgbClr val="161434"/>
      </a:dk1>
      <a:lt1>
        <a:srgbClr val="FFFFFF"/>
      </a:lt1>
      <a:dk2>
        <a:srgbClr val="161434"/>
      </a:dk2>
      <a:lt2>
        <a:srgbClr val="FAA300"/>
      </a:lt2>
      <a:accent1>
        <a:srgbClr val="111C4E"/>
      </a:accent1>
      <a:accent2>
        <a:srgbClr val="001B71"/>
      </a:accent2>
      <a:accent3>
        <a:srgbClr val="0058A3"/>
      </a:accent3>
      <a:accent4>
        <a:srgbClr val="93328E"/>
      </a:accent4>
      <a:accent5>
        <a:srgbClr val="D22630"/>
      </a:accent5>
      <a:accent6>
        <a:srgbClr val="FF8300"/>
      </a:accent6>
      <a:hlink>
        <a:srgbClr val="69B3E7"/>
      </a:hlink>
      <a:folHlink>
        <a:srgbClr val="00BF6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Kaufman Hall">
      <a:dk1>
        <a:srgbClr val="161434"/>
      </a:dk1>
      <a:lt1>
        <a:srgbClr val="FFFFFF"/>
      </a:lt1>
      <a:dk2>
        <a:srgbClr val="161434"/>
      </a:dk2>
      <a:lt2>
        <a:srgbClr val="FAA300"/>
      </a:lt2>
      <a:accent1>
        <a:srgbClr val="111C4E"/>
      </a:accent1>
      <a:accent2>
        <a:srgbClr val="001B71"/>
      </a:accent2>
      <a:accent3>
        <a:srgbClr val="0058A3"/>
      </a:accent3>
      <a:accent4>
        <a:srgbClr val="93328E"/>
      </a:accent4>
      <a:accent5>
        <a:srgbClr val="D22630"/>
      </a:accent5>
      <a:accent6>
        <a:srgbClr val="FF8300"/>
      </a:accent6>
      <a:hlink>
        <a:srgbClr val="69B3E7"/>
      </a:hlink>
      <a:folHlink>
        <a:srgbClr val="00BF6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919DC6CB2244EB7B9E209DB5DE269" ma:contentTypeVersion="13" ma:contentTypeDescription="Create a new document." ma:contentTypeScope="" ma:versionID="4984f9ab693619dea7251857a233e2e2">
  <xsd:schema xmlns:xsd="http://www.w3.org/2001/XMLSchema" xmlns:xs="http://www.w3.org/2001/XMLSchema" xmlns:p="http://schemas.microsoft.com/office/2006/metadata/properties" xmlns:ns3="a3b183db-a621-4ea4-a2e6-d4277ef4324a" xmlns:ns4="ace7de8e-61fd-4fbb-b686-45b86cc14167" targetNamespace="http://schemas.microsoft.com/office/2006/metadata/properties" ma:root="true" ma:fieldsID="6c5324e274e02c1f9a730042e9191982" ns3:_="" ns4:_="">
    <xsd:import namespace="a3b183db-a621-4ea4-a2e6-d4277ef4324a"/>
    <xsd:import namespace="ace7de8e-61fd-4fbb-b686-45b86cc141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183db-a621-4ea4-a2e6-d4277ef43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7de8e-61fd-4fbb-b686-45b86cc141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6EE7D6-425E-40B2-BBBA-5CBADD0D94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D567F-2B3E-4FDD-9696-0CF8819771DE}">
  <ds:schemaRefs>
    <ds:schemaRef ds:uri="http://purl.org/dc/terms/"/>
    <ds:schemaRef ds:uri="a3b183db-a621-4ea4-a2e6-d4277ef4324a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ce7de8e-61fd-4fbb-b686-45b86cc1416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1A360E8-D102-464D-BB6E-AB6010BF9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183db-a621-4ea4-a2e6-d4277ef4324a"/>
    <ds:schemaRef ds:uri="ace7de8e-61fd-4fbb-b686-45b86cc141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1645</Words>
  <Application>Microsoft Office PowerPoint</Application>
  <PresentationFormat>Widescreen</PresentationFormat>
  <Paragraphs>312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1_Office Theme</vt:lpstr>
      <vt:lpstr>2_Office Theme</vt:lpstr>
      <vt:lpstr>Case Study: How Montana State University Streamlined Budgeting </vt:lpstr>
      <vt:lpstr>MEGAN LASSO</vt:lpstr>
      <vt:lpstr>AGENDA</vt:lpstr>
      <vt:lpstr>Background</vt:lpstr>
      <vt:lpstr>SOMEWHAT UNPREPARED FOR THE FUTURE </vt:lpstr>
      <vt:lpstr>BUDGETING PROCESSES ARE INEFFICIENT</vt:lpstr>
      <vt:lpstr>HIGHEST PRIORITIES FOR 2019 </vt:lpstr>
      <vt:lpstr>Case Study:  Montana State University</vt:lpstr>
      <vt:lpstr>ABOUT MONTANA STATE UNIVERSITY</vt:lpstr>
      <vt:lpstr>Challenges</vt:lpstr>
      <vt:lpstr>INEFFICIENT, TIME-CONSUMING PROCESSES</vt:lpstr>
      <vt:lpstr>Challenge #1: Limited integration with ERP system</vt:lpstr>
      <vt:lpstr>Challenge #2: spreadsheet-based budgeting</vt:lpstr>
      <vt:lpstr>PREVIOUS BUDGET REQUEST TEMPLATE</vt:lpstr>
      <vt:lpstr>Challenge #3: Manual budget adjustment process</vt:lpstr>
      <vt:lpstr>Challenge #4: Manual, time-consuming reporting</vt:lpstr>
      <vt:lpstr>Challenge #5: Labor planning complexities across four campuses</vt:lpstr>
      <vt:lpstr>Solutions &amp; Efficiencies Gained</vt:lpstr>
      <vt:lpstr>PERFORMANCE MANAGEMENT SOLUTIONS</vt:lpstr>
      <vt:lpstr>SOLUTION #1: Integration with ERP </vt:lpstr>
      <vt:lpstr>Solution #2: Budgeting &amp; forecasting  </vt:lpstr>
      <vt:lpstr>BUDGET REQUEST – STRATEGIC ALIGNMENT &amp; ASSESSMENT</vt:lpstr>
      <vt:lpstr>BUDGET REQUEST – FINANCIAL INFORMATION &amp; PROCESSING</vt:lpstr>
      <vt:lpstr>BUDGETING WORKFLOW</vt:lpstr>
      <vt:lpstr>Solution #3: Budgeting &amp; forecasting</vt:lpstr>
      <vt:lpstr>PowerPoint Presentation</vt:lpstr>
      <vt:lpstr>Solution #4: Reporting &amp; analytics</vt:lpstr>
      <vt:lpstr>COMBINATION REPORT WITH BUDGET AND PAYROLL DATA</vt:lpstr>
      <vt:lpstr>Solution #5: Labor planning</vt:lpstr>
      <vt:lpstr>LABOR PLANNING</vt:lpstr>
      <vt:lpstr>Driving User Adoption</vt:lpstr>
      <vt:lpstr>Tips for driving user adoption</vt:lpstr>
      <vt:lpstr>What’s Next?</vt:lpstr>
      <vt:lpstr>Looking to the future</vt:lpstr>
      <vt:lpstr>Wrap Up</vt:lpstr>
      <vt:lpstr>PowerPoint Presentation</vt:lpstr>
      <vt:lpstr>Questions?  More information: www.kaufmanhall.com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Wilson</dc:creator>
  <cp:lastModifiedBy>Green, Christy</cp:lastModifiedBy>
  <cp:revision>493</cp:revision>
  <cp:lastPrinted>2019-07-09T00:43:32Z</cp:lastPrinted>
  <dcterms:created xsi:type="dcterms:W3CDTF">2018-12-28T17:10:40Z</dcterms:created>
  <dcterms:modified xsi:type="dcterms:W3CDTF">2019-10-22T17:21:24Z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0x01010098A919DC6CB2244EB7B9E209DB5DE269</vt:lpwstr>
  </property>
</Properties>
</file>