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8"/>
  </p:notesMasterIdLst>
  <p:handoutMasterIdLst>
    <p:handoutMasterId r:id="rId49"/>
  </p:handoutMasterIdLst>
  <p:sldIdLst>
    <p:sldId id="256" r:id="rId2"/>
    <p:sldId id="257" r:id="rId3"/>
    <p:sldId id="258" r:id="rId4"/>
    <p:sldId id="259" r:id="rId5"/>
    <p:sldId id="260" r:id="rId6"/>
    <p:sldId id="288" r:id="rId7"/>
    <p:sldId id="293" r:id="rId8"/>
    <p:sldId id="289" r:id="rId9"/>
    <p:sldId id="292" r:id="rId10"/>
    <p:sldId id="295" r:id="rId11"/>
    <p:sldId id="291" r:id="rId12"/>
    <p:sldId id="296" r:id="rId13"/>
    <p:sldId id="290" r:id="rId14"/>
    <p:sldId id="297" r:id="rId15"/>
    <p:sldId id="294" r:id="rId16"/>
    <p:sldId id="311" r:id="rId17"/>
    <p:sldId id="312" r:id="rId18"/>
    <p:sldId id="313" r:id="rId19"/>
    <p:sldId id="309" r:id="rId20"/>
    <p:sldId id="261" r:id="rId21"/>
    <p:sldId id="278" r:id="rId22"/>
    <p:sldId id="285" r:id="rId23"/>
    <p:sldId id="279" r:id="rId24"/>
    <p:sldId id="280" r:id="rId25"/>
    <p:sldId id="286" r:id="rId26"/>
    <p:sldId id="281" r:id="rId27"/>
    <p:sldId id="284" r:id="rId28"/>
    <p:sldId id="282" r:id="rId29"/>
    <p:sldId id="298" r:id="rId30"/>
    <p:sldId id="299" r:id="rId31"/>
    <p:sldId id="300" r:id="rId32"/>
    <p:sldId id="301" r:id="rId33"/>
    <p:sldId id="270" r:id="rId34"/>
    <p:sldId id="263" r:id="rId35"/>
    <p:sldId id="287" r:id="rId36"/>
    <p:sldId id="302" r:id="rId37"/>
    <p:sldId id="303" r:id="rId38"/>
    <p:sldId id="305" r:id="rId39"/>
    <p:sldId id="304" r:id="rId40"/>
    <p:sldId id="266" r:id="rId41"/>
    <p:sldId id="306" r:id="rId42"/>
    <p:sldId id="307" r:id="rId43"/>
    <p:sldId id="308" r:id="rId44"/>
    <p:sldId id="262" r:id="rId45"/>
    <p:sldId id="310" r:id="rId46"/>
    <p:sldId id="275" r:id="rId4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5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8" d="100"/>
          <a:sy n="108" d="100"/>
        </p:scale>
        <p:origin x="822"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BFF95831-D4F0-45F0-8D6F-B3B094E34F89}" type="datetimeFigureOut">
              <a:rPr lang="en-US" altLang="en-US"/>
              <a:pPr/>
              <a:t>10/2/2020</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Calibri"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CFD3A605-2A3C-4ABB-8B94-09BA6DBEB5FE}" type="slidenum">
              <a:rPr lang="en-US" altLang="en-US"/>
              <a:pPr/>
              <a:t>‹#›</a:t>
            </a:fld>
            <a:endParaRPr lang="en-US" altLang="en-US"/>
          </a:p>
        </p:txBody>
      </p:sp>
    </p:spTree>
    <p:extLst>
      <p:ext uri="{BB962C8B-B14F-4D97-AF65-F5344CB8AC3E}">
        <p14:creationId xmlns:p14="http://schemas.microsoft.com/office/powerpoint/2010/main" val="14158725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1C1D878-88F3-4F73-BBEC-4A0743FD31FC}" type="datetimeFigureOut">
              <a:rPr lang="en-US" altLang="en-US"/>
              <a:pPr/>
              <a:t>10/2/2020</a:t>
            </a:fld>
            <a:endParaRPr lang="en-US" alt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F8400C8-60EE-4331-8C35-B86CB286F615}" type="slidenum">
              <a:rPr lang="en-US" altLang="en-US"/>
              <a:pPr/>
              <a:t>‹#›</a:t>
            </a:fld>
            <a:endParaRPr lang="en-US" altLang="en-US"/>
          </a:p>
        </p:txBody>
      </p:sp>
    </p:spTree>
    <p:extLst>
      <p:ext uri="{BB962C8B-B14F-4D97-AF65-F5344CB8AC3E}">
        <p14:creationId xmlns:p14="http://schemas.microsoft.com/office/powerpoint/2010/main" val="105017486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8400C8-60EE-4331-8C35-B86CB286F615}" type="slidenum">
              <a:rPr lang="en-US" altLang="en-US" smtClean="0"/>
              <a:pPr/>
              <a:t>24</a:t>
            </a:fld>
            <a:endParaRPr lang="en-US" altLang="en-US"/>
          </a:p>
        </p:txBody>
      </p:sp>
    </p:spTree>
    <p:extLst>
      <p:ext uri="{BB962C8B-B14F-4D97-AF65-F5344CB8AC3E}">
        <p14:creationId xmlns:p14="http://schemas.microsoft.com/office/powerpoint/2010/main" val="6100721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544513" y="1081088"/>
            <a:ext cx="1731962" cy="925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9288" y="1187450"/>
            <a:ext cx="15367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410200" y="1109663"/>
            <a:ext cx="908050" cy="908050"/>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p>
        </p:txBody>
      </p:sp>
      <p:sp>
        <p:nvSpPr>
          <p:cNvPr id="7" name="Rectangle 6"/>
          <p:cNvSpPr/>
          <p:nvPr/>
        </p:nvSpPr>
        <p:spPr>
          <a:xfrm>
            <a:off x="6570663" y="1109663"/>
            <a:ext cx="906462" cy="908050"/>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p>
        </p:txBody>
      </p:sp>
      <p:sp>
        <p:nvSpPr>
          <p:cNvPr id="8" name="Rectangle 7"/>
          <p:cNvSpPr/>
          <p:nvPr/>
        </p:nvSpPr>
        <p:spPr>
          <a:xfrm>
            <a:off x="7710488" y="1111250"/>
            <a:ext cx="908050" cy="906463"/>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dirty="0"/>
          </a:p>
        </p:txBody>
      </p:sp>
      <p:pic>
        <p:nvPicPr>
          <p:cNvPr id="9"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05738" y="1195388"/>
            <a:ext cx="70961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69088" y="1195388"/>
            <a:ext cx="715962"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11800" y="1195388"/>
            <a:ext cx="714375" cy="71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28650" y="3419060"/>
            <a:ext cx="7886700" cy="692219"/>
          </a:xfrm>
        </p:spPr>
        <p:txBody>
          <a:bodyPr anchor="b">
            <a:normAutofit/>
          </a:bodyPr>
          <a:lstStyle>
            <a:lvl1pPr algn="ctr">
              <a:defRPr sz="4000">
                <a:latin typeface="Roboto Slab Light" charset="0"/>
                <a:ea typeface="Roboto Slab Light" charset="0"/>
                <a:cs typeface="Roboto Slab Light" charset="0"/>
              </a:defRPr>
            </a:lvl1pPr>
          </a:lstStyle>
          <a:p>
            <a:r>
              <a:rPr lang="en-US"/>
              <a:t>Click to edit Master title style</a:t>
            </a:r>
            <a:endParaRPr lang="en-US" dirty="0"/>
          </a:p>
        </p:txBody>
      </p:sp>
      <p:sp>
        <p:nvSpPr>
          <p:cNvPr id="3" name="Subtitle 2"/>
          <p:cNvSpPr>
            <a:spLocks noGrp="1"/>
          </p:cNvSpPr>
          <p:nvPr>
            <p:ph type="subTitle" idx="1"/>
          </p:nvPr>
        </p:nvSpPr>
        <p:spPr>
          <a:xfrm>
            <a:off x="628650" y="4405933"/>
            <a:ext cx="7886700" cy="1655762"/>
          </a:xfrm>
        </p:spPr>
        <p:txBody>
          <a:bodyPr>
            <a:normAutofit/>
          </a:bodyPr>
          <a:lstStyle>
            <a:lvl1pPr marL="0" indent="0" algn="ctr">
              <a:buNone/>
              <a:defRPr sz="2000" b="0" i="0">
                <a:latin typeface="Roboto Light" charset="0"/>
                <a:ea typeface="Roboto Light" charset="0"/>
                <a:cs typeface="Roboto Ligh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2" name="Footer Placeholder 4"/>
          <p:cNvSpPr>
            <a:spLocks noGrp="1"/>
          </p:cNvSpPr>
          <p:nvPr>
            <p:ph type="ftr" sz="quarter" idx="10"/>
          </p:nvPr>
        </p:nvSpPr>
        <p:spPr/>
        <p:txBody>
          <a:bodyPr/>
          <a:lstStyle>
            <a:lvl1pPr>
              <a:defRPr>
                <a:solidFill>
                  <a:schemeClr val="bg1">
                    <a:lumMod val="65000"/>
                  </a:schemeClr>
                </a:solidFill>
              </a:defRPr>
            </a:lvl1pPr>
          </a:lstStyle>
          <a:p>
            <a:pPr>
              <a:defRPr/>
            </a:pPr>
            <a:endParaRPr lang="en-US"/>
          </a:p>
        </p:txBody>
      </p:sp>
    </p:spTree>
    <p:extLst>
      <p:ext uri="{BB962C8B-B14F-4D97-AF65-F5344CB8AC3E}">
        <p14:creationId xmlns:p14="http://schemas.microsoft.com/office/powerpoint/2010/main" val="3036099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63563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txBox="1">
            <a:spLocks/>
          </p:cNvSpPr>
          <p:nvPr/>
        </p:nvSpPr>
        <p:spPr>
          <a:xfrm>
            <a:off x="8515350" y="6356350"/>
            <a:ext cx="628650" cy="358775"/>
          </a:xfrm>
          <a:prstGeom prst="rect">
            <a:avLst/>
          </a:prstGeom>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241DAF00-002B-4AD8-9639-A8AFC9A86FBD}" type="slidenum">
              <a:rPr lang="en-US" altLang="en-US" sz="1200">
                <a:solidFill>
                  <a:srgbClr val="A6A6A6"/>
                </a:solidFill>
              </a:rPr>
              <a:pPr algn="ctr" eaLnBrk="1" hangingPunct="1"/>
              <a:t>‹#›</a:t>
            </a:fld>
            <a:endParaRPr lang="en-US" altLang="en-US" sz="1200">
              <a:solidFill>
                <a:srgbClr val="A6A6A6"/>
              </a:solidFill>
            </a:endParaRPr>
          </a:p>
        </p:txBody>
      </p:sp>
      <p:sp>
        <p:nvSpPr>
          <p:cNvPr id="2" name="Title 1"/>
          <p:cNvSpPr>
            <a:spLocks noGrp="1"/>
          </p:cNvSpPr>
          <p:nvPr>
            <p:ph type="title"/>
          </p:nvPr>
        </p:nvSpPr>
        <p:spPr>
          <a:xfrm>
            <a:off x="628650" y="0"/>
            <a:ext cx="7886700" cy="1560443"/>
          </a:xfrm>
        </p:spPr>
        <p:txBody>
          <a:bodyPr>
            <a:normAutofit/>
          </a:bodyPr>
          <a:lstStyle>
            <a:lvl1pPr algn="l">
              <a:defRPr sz="4000" b="0" i="0">
                <a:solidFill>
                  <a:schemeClr val="bg1"/>
                </a:solidFill>
                <a:latin typeface="Roboto Medium" charset="0"/>
                <a:ea typeface="Roboto Medium" charset="0"/>
                <a:cs typeface="Roboto Medium" charset="0"/>
              </a:defRPr>
            </a:lvl1pPr>
          </a:lstStyle>
          <a:p>
            <a:r>
              <a:rPr lang="en-US"/>
              <a:t>Click to edit Master title style</a:t>
            </a:r>
            <a:endParaRPr lang="en-US" dirty="0"/>
          </a:p>
        </p:txBody>
      </p:sp>
      <p:sp>
        <p:nvSpPr>
          <p:cNvPr id="3" name="Content Placeholder 2"/>
          <p:cNvSpPr>
            <a:spLocks noGrp="1"/>
          </p:cNvSpPr>
          <p:nvPr>
            <p:ph idx="1"/>
          </p:nvPr>
        </p:nvSpPr>
        <p:spPr>
          <a:xfrm>
            <a:off x="628650" y="1958010"/>
            <a:ext cx="7886700" cy="4084982"/>
          </a:xfrm>
        </p:spPr>
        <p:txBody>
          <a:bodyPr/>
          <a:lstStyle>
            <a:lvl1pPr>
              <a:defRPr b="0" i="0">
                <a:latin typeface="Roboto Regular"/>
                <a:ea typeface="Roboto Medium" charset="0"/>
                <a:cs typeface="Roboto Regular"/>
              </a:defRPr>
            </a:lvl1pPr>
            <a:lvl2pPr>
              <a:defRPr sz="2000" b="0" i="0">
                <a:latin typeface="Roboto Regular"/>
                <a:ea typeface="Roboto Medium" charset="0"/>
                <a:cs typeface="Roboto Regular"/>
              </a:defRPr>
            </a:lvl2pPr>
            <a:lvl3pPr>
              <a:defRPr sz="2000" b="0" i="0">
                <a:latin typeface="Roboto Regular"/>
                <a:ea typeface="Roboto Medium" charset="0"/>
                <a:cs typeface="Roboto Regular"/>
              </a:defRPr>
            </a:lvl3pPr>
            <a:lvl4pPr>
              <a:defRPr sz="2000" b="0" i="0">
                <a:latin typeface="Roboto Regular"/>
                <a:ea typeface="Roboto Medium" charset="0"/>
                <a:cs typeface="Roboto Regular"/>
              </a:defRPr>
            </a:lvl4pPr>
            <a:lvl5pPr>
              <a:defRPr sz="2000" b="0" i="0">
                <a:latin typeface="Roboto Regular"/>
                <a:ea typeface="Roboto Medium" charset="0"/>
                <a:cs typeface="Roboto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015617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Title 1"/>
          <p:cNvSpPr txBox="1">
            <a:spLocks/>
          </p:cNvSpPr>
          <p:nvPr/>
        </p:nvSpPr>
        <p:spPr>
          <a:xfrm>
            <a:off x="628650" y="0"/>
            <a:ext cx="7886700" cy="1560513"/>
          </a:xfrm>
          <a:prstGeom prst="rect">
            <a:avLst/>
          </a:prstGeom>
        </p:spPr>
        <p:txBody>
          <a:bodyPr anchor="ctr">
            <a:normAutofit/>
          </a:bodyPr>
          <a:lstStyle>
            <a:lvl1pPr algn="l" defTabSz="914400" rtl="0" eaLnBrk="1" latinLnBrk="0" hangingPunct="1">
              <a:lnSpc>
                <a:spcPct val="90000"/>
              </a:lnSpc>
              <a:spcBef>
                <a:spcPct val="0"/>
              </a:spcBef>
              <a:buNone/>
              <a:defRPr sz="4000" b="0" i="0" kern="1200">
                <a:solidFill>
                  <a:schemeClr val="bg1"/>
                </a:solidFill>
                <a:latin typeface="Roboto Medium" charset="0"/>
                <a:ea typeface="Roboto Medium" charset="0"/>
                <a:cs typeface="Roboto Medium" charset="0"/>
              </a:defRPr>
            </a:lvl1pPr>
          </a:lstStyle>
          <a:p>
            <a:pPr fontAlgn="auto">
              <a:spcAft>
                <a:spcPts val="0"/>
              </a:spcAft>
              <a:defRPr/>
            </a:pPr>
            <a:r>
              <a:rPr lang="en-US"/>
              <a:t>Click to edit Master title style</a:t>
            </a:r>
            <a:endParaRPr lang="en-US" dirty="0"/>
          </a:p>
        </p:txBody>
      </p:sp>
      <p:pic>
        <p:nvPicPr>
          <p:cNvPr id="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63563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8515350" y="6356350"/>
            <a:ext cx="628650" cy="358775"/>
          </a:xfrm>
          <a:prstGeom prst="rect">
            <a:avLst/>
          </a:prstGeom>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132214D1-F091-4247-91D1-F6D965FFC9A3}" type="slidenum">
              <a:rPr lang="en-US" altLang="en-US" sz="1200">
                <a:solidFill>
                  <a:srgbClr val="A6A6A6"/>
                </a:solidFill>
              </a:rPr>
              <a:pPr algn="ctr" eaLnBrk="1" hangingPunct="1"/>
              <a:t>‹#›</a:t>
            </a:fld>
            <a:endParaRPr lang="en-US" altLang="en-US" sz="1200">
              <a:solidFill>
                <a:srgbClr val="A6A6A6"/>
              </a:solidFill>
            </a:endParaRPr>
          </a:p>
        </p:txBody>
      </p:sp>
      <p:sp>
        <p:nvSpPr>
          <p:cNvPr id="3" name="Content Placeholder 2"/>
          <p:cNvSpPr>
            <a:spLocks noGrp="1"/>
          </p:cNvSpPr>
          <p:nvPr>
            <p:ph sz="half" idx="1"/>
          </p:nvPr>
        </p:nvSpPr>
        <p:spPr>
          <a:xfrm>
            <a:off x="628650" y="2007705"/>
            <a:ext cx="3886200" cy="4005470"/>
          </a:xfrm>
        </p:spPr>
        <p:txBody>
          <a:bodyPr/>
          <a:lstStyle>
            <a:lvl1pPr>
              <a:defRPr b="0" i="0">
                <a:latin typeface="Roboto Regular"/>
                <a:ea typeface="Roboto Medium" charset="0"/>
                <a:cs typeface="Roboto Regular"/>
              </a:defRPr>
            </a:lvl1pPr>
            <a:lvl2pPr>
              <a:defRPr sz="1800" b="0" i="0">
                <a:latin typeface="Roboto Regular"/>
                <a:ea typeface="Roboto Medium" charset="0"/>
                <a:cs typeface="Roboto Regular"/>
              </a:defRPr>
            </a:lvl2pPr>
            <a:lvl3pPr>
              <a:defRPr sz="1800" b="0" i="0">
                <a:latin typeface="Roboto Regular"/>
                <a:ea typeface="Roboto Medium" charset="0"/>
                <a:cs typeface="Roboto Regular"/>
              </a:defRPr>
            </a:lvl3pPr>
            <a:lvl4pPr>
              <a:defRPr sz="1800" b="0" i="0">
                <a:latin typeface="Roboto Regular"/>
                <a:ea typeface="Roboto Medium" charset="0"/>
                <a:cs typeface="Roboto Regular"/>
              </a:defRPr>
            </a:lvl4pPr>
            <a:lvl5pPr>
              <a:defRPr sz="1800" b="0" i="0">
                <a:latin typeface="Roboto Regular"/>
                <a:ea typeface="Roboto Medium" charset="0"/>
                <a:cs typeface="Roboto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sz="half" idx="13"/>
          </p:nvPr>
        </p:nvSpPr>
        <p:spPr>
          <a:xfrm>
            <a:off x="4629150" y="2007705"/>
            <a:ext cx="3886200" cy="4005470"/>
          </a:xfrm>
        </p:spPr>
        <p:txBody>
          <a:bodyPr/>
          <a:lstStyle>
            <a:lvl1pPr>
              <a:defRPr b="0" i="0">
                <a:latin typeface="Roboto Regular"/>
                <a:ea typeface="Roboto Medium" charset="0"/>
                <a:cs typeface="Roboto Regular"/>
              </a:defRPr>
            </a:lvl1pPr>
            <a:lvl2pPr>
              <a:defRPr sz="1800" b="0" i="0">
                <a:latin typeface="Roboto Regular"/>
                <a:ea typeface="Roboto Medium" charset="0"/>
                <a:cs typeface="Roboto Regular"/>
              </a:defRPr>
            </a:lvl2pPr>
            <a:lvl3pPr>
              <a:defRPr sz="1800" b="0" i="0">
                <a:latin typeface="Roboto Regular"/>
                <a:ea typeface="Roboto Medium" charset="0"/>
                <a:cs typeface="Roboto Regular"/>
              </a:defRPr>
            </a:lvl3pPr>
            <a:lvl4pPr>
              <a:defRPr sz="1800" b="0" i="0">
                <a:latin typeface="Roboto Regular"/>
                <a:ea typeface="Roboto Medium" charset="0"/>
                <a:cs typeface="Roboto Regular"/>
              </a:defRPr>
            </a:lvl4pPr>
            <a:lvl5pPr>
              <a:defRPr sz="1800" b="0" i="0">
                <a:latin typeface="Roboto Regular"/>
                <a:ea typeface="Roboto Medium" charset="0"/>
                <a:cs typeface="Roboto Regul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5"/>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148136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63563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txBox="1">
            <a:spLocks/>
          </p:cNvSpPr>
          <p:nvPr/>
        </p:nvSpPr>
        <p:spPr>
          <a:xfrm>
            <a:off x="8515350" y="6356350"/>
            <a:ext cx="628650" cy="358775"/>
          </a:xfrm>
          <a:prstGeom prst="rect">
            <a:avLst/>
          </a:prstGeom>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BD04BB98-AB85-47FF-9A0E-BEFF45E6100A}" type="slidenum">
              <a:rPr lang="en-US" altLang="en-US" sz="1200">
                <a:solidFill>
                  <a:srgbClr val="A6A6A6"/>
                </a:solidFill>
              </a:rPr>
              <a:pPr algn="ctr" eaLnBrk="1" hangingPunct="1"/>
              <a:t>‹#›</a:t>
            </a:fld>
            <a:endParaRPr lang="en-US" altLang="en-US" sz="1200">
              <a:solidFill>
                <a:srgbClr val="A6A6A6"/>
              </a:solidFill>
            </a:endParaRPr>
          </a:p>
        </p:txBody>
      </p:sp>
      <p:sp>
        <p:nvSpPr>
          <p:cNvPr id="3" name="Text Placeholder 2"/>
          <p:cNvSpPr>
            <a:spLocks noGrp="1"/>
          </p:cNvSpPr>
          <p:nvPr>
            <p:ph type="body" idx="1"/>
          </p:nvPr>
        </p:nvSpPr>
        <p:spPr>
          <a:xfrm>
            <a:off x="629842" y="2017643"/>
            <a:ext cx="3868340" cy="899388"/>
          </a:xfrm>
        </p:spPr>
        <p:txBody>
          <a:bodyPr anchor="b">
            <a:normAutofit/>
          </a:bodyPr>
          <a:lstStyle>
            <a:lvl1pPr marL="0" indent="0">
              <a:buNone/>
              <a:defRPr sz="2000" b="1">
                <a:latin typeface="Roboto" charset="0"/>
                <a:ea typeface="Roboto" charset="0"/>
                <a:cs typeface="Roboto"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917031"/>
            <a:ext cx="3868340" cy="3272632"/>
          </a:xfrm>
        </p:spPr>
        <p:txBody>
          <a:bodyPr>
            <a:normAutofit/>
          </a:bodyPr>
          <a:lstStyle>
            <a:lvl1pPr>
              <a:defRPr sz="2000">
                <a:latin typeface="Roboto" charset="0"/>
                <a:ea typeface="Roboto" charset="0"/>
                <a:cs typeface="Roboto" charset="0"/>
              </a:defRPr>
            </a:lvl1pPr>
            <a:lvl2pPr>
              <a:defRPr sz="2000">
                <a:latin typeface="Roboto" charset="0"/>
                <a:ea typeface="Roboto" charset="0"/>
                <a:cs typeface="Roboto" charset="0"/>
              </a:defRPr>
            </a:lvl2pPr>
            <a:lvl3pPr>
              <a:defRPr sz="2000">
                <a:latin typeface="Roboto" charset="0"/>
                <a:ea typeface="Roboto" charset="0"/>
                <a:cs typeface="Roboto" charset="0"/>
              </a:defRPr>
            </a:lvl3pPr>
            <a:lvl4pPr>
              <a:defRPr sz="2000">
                <a:latin typeface="Roboto" charset="0"/>
                <a:ea typeface="Roboto" charset="0"/>
                <a:cs typeface="Roboto" charset="0"/>
              </a:defRPr>
            </a:lvl4pPr>
            <a:lvl5pPr>
              <a:defRPr sz="20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2017643"/>
            <a:ext cx="3887391" cy="899388"/>
          </a:xfrm>
        </p:spPr>
        <p:txBody>
          <a:bodyPr anchor="b">
            <a:normAutofit/>
          </a:bodyPr>
          <a:lstStyle>
            <a:lvl1pPr marL="0" indent="0">
              <a:buNone/>
              <a:defRPr sz="2000" b="1">
                <a:latin typeface="Roboto" charset="0"/>
                <a:ea typeface="Roboto" charset="0"/>
                <a:cs typeface="Roboto"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29150" y="2917031"/>
            <a:ext cx="3887391" cy="3272632"/>
          </a:xfrm>
        </p:spPr>
        <p:txBody>
          <a:bodyPr>
            <a:normAutofit/>
          </a:bodyPr>
          <a:lstStyle>
            <a:lvl1pPr>
              <a:defRPr sz="2000">
                <a:latin typeface="Roboto" charset="0"/>
                <a:ea typeface="Roboto" charset="0"/>
                <a:cs typeface="Roboto" charset="0"/>
              </a:defRPr>
            </a:lvl1pPr>
            <a:lvl2pPr>
              <a:defRPr sz="2000">
                <a:latin typeface="Roboto" charset="0"/>
                <a:ea typeface="Roboto" charset="0"/>
                <a:cs typeface="Roboto" charset="0"/>
              </a:defRPr>
            </a:lvl2pPr>
            <a:lvl3pPr>
              <a:defRPr sz="2000">
                <a:latin typeface="Roboto" charset="0"/>
                <a:ea typeface="Roboto" charset="0"/>
                <a:cs typeface="Roboto" charset="0"/>
              </a:defRPr>
            </a:lvl3pPr>
            <a:lvl4pPr>
              <a:defRPr sz="2000">
                <a:latin typeface="Roboto" charset="0"/>
                <a:ea typeface="Roboto" charset="0"/>
                <a:cs typeface="Roboto" charset="0"/>
              </a:defRPr>
            </a:lvl4pPr>
            <a:lvl5pPr>
              <a:defRPr sz="200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p:cNvSpPr>
            <a:spLocks noGrp="1"/>
          </p:cNvSpPr>
          <p:nvPr>
            <p:ph type="title"/>
          </p:nvPr>
        </p:nvSpPr>
        <p:spPr>
          <a:xfrm>
            <a:off x="628650" y="0"/>
            <a:ext cx="7886700" cy="1560443"/>
          </a:xfrm>
        </p:spPr>
        <p:txBody>
          <a:bodyPr>
            <a:normAutofit/>
          </a:bodyPr>
          <a:lstStyle>
            <a:lvl1pPr algn="l">
              <a:defRPr sz="4000" b="0" i="0">
                <a:solidFill>
                  <a:schemeClr val="bg1"/>
                </a:solidFill>
                <a:latin typeface="Roboto Medium" charset="0"/>
                <a:ea typeface="Roboto Medium" charset="0"/>
                <a:cs typeface="Roboto Medium" charset="0"/>
              </a:defRPr>
            </a:lvl1pPr>
          </a:lstStyle>
          <a:p>
            <a:r>
              <a:rPr lang="en-US"/>
              <a:t>Click to edit Master title style</a:t>
            </a:r>
            <a:endParaRPr lang="en-US" dirty="0"/>
          </a:p>
        </p:txBody>
      </p:sp>
      <p:sp>
        <p:nvSpPr>
          <p:cNvPr id="9" name="Footer Placeholder 7"/>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087751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txBox="1">
            <a:spLocks/>
          </p:cNvSpPr>
          <p:nvPr/>
        </p:nvSpPr>
        <p:spPr>
          <a:xfrm>
            <a:off x="628650" y="0"/>
            <a:ext cx="7886700" cy="1560513"/>
          </a:xfrm>
          <a:prstGeom prst="rect">
            <a:avLst/>
          </a:prstGeom>
        </p:spPr>
        <p:txBody>
          <a:bodyPr anchor="ctr">
            <a:normAutofit/>
          </a:bodyPr>
          <a:lstStyle>
            <a:lvl1pPr algn="l" defTabSz="914400" rtl="0" eaLnBrk="1" latinLnBrk="0" hangingPunct="1">
              <a:lnSpc>
                <a:spcPct val="90000"/>
              </a:lnSpc>
              <a:spcBef>
                <a:spcPct val="0"/>
              </a:spcBef>
              <a:buNone/>
              <a:defRPr sz="4000" b="0" i="0" kern="1200">
                <a:solidFill>
                  <a:schemeClr val="bg1"/>
                </a:solidFill>
                <a:latin typeface="Roboto Medium" charset="0"/>
                <a:ea typeface="Roboto Medium" charset="0"/>
                <a:cs typeface="Roboto Medium" charset="0"/>
              </a:defRPr>
            </a:lvl1pPr>
          </a:lstStyle>
          <a:p>
            <a:pPr fontAlgn="auto">
              <a:spcAft>
                <a:spcPts val="0"/>
              </a:spcAft>
              <a:defRPr/>
            </a:pPr>
            <a:r>
              <a:rPr lang="en-US"/>
              <a:t>Click to edit Master title style</a:t>
            </a:r>
            <a:endParaRPr lang="en-US" dirty="0"/>
          </a:p>
        </p:txBody>
      </p:sp>
      <p:pic>
        <p:nvPicPr>
          <p:cNvPr id="3"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63563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5"/>
          <p:cNvSpPr txBox="1">
            <a:spLocks/>
          </p:cNvSpPr>
          <p:nvPr/>
        </p:nvSpPr>
        <p:spPr>
          <a:xfrm>
            <a:off x="8515350" y="6356350"/>
            <a:ext cx="628650" cy="358775"/>
          </a:xfrm>
          <a:prstGeom prst="rect">
            <a:avLst/>
          </a:prstGeom>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B9FE33B1-A9F0-4406-B133-6C9703E9914F}" type="slidenum">
              <a:rPr lang="en-US" altLang="en-US" sz="1200">
                <a:solidFill>
                  <a:srgbClr val="A6A6A6"/>
                </a:solidFill>
              </a:rPr>
              <a:pPr algn="ctr" eaLnBrk="1" hangingPunct="1"/>
              <a:t>‹#›</a:t>
            </a:fld>
            <a:endParaRPr lang="en-US" altLang="en-US" sz="1200">
              <a:solidFill>
                <a:srgbClr val="A6A6A6"/>
              </a:solidFill>
            </a:endParaRPr>
          </a:p>
        </p:txBody>
      </p:sp>
      <p:sp>
        <p:nvSpPr>
          <p:cNvPr id="5" name="Footer Placeholder 3"/>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177119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p:cNvSpPr txBox="1">
            <a:spLocks/>
          </p:cNvSpPr>
          <p:nvPr/>
        </p:nvSpPr>
        <p:spPr>
          <a:xfrm>
            <a:off x="628650" y="0"/>
            <a:ext cx="7886700" cy="1560513"/>
          </a:xfrm>
          <a:prstGeom prst="rect">
            <a:avLst/>
          </a:prstGeom>
        </p:spPr>
        <p:txBody>
          <a:bodyPr anchor="ctr">
            <a:normAutofit/>
          </a:bodyPr>
          <a:lstStyle>
            <a:lvl1pPr algn="l" defTabSz="914400" rtl="0" eaLnBrk="1" latinLnBrk="0" hangingPunct="1">
              <a:lnSpc>
                <a:spcPct val="90000"/>
              </a:lnSpc>
              <a:spcBef>
                <a:spcPct val="0"/>
              </a:spcBef>
              <a:buNone/>
              <a:defRPr sz="4000" b="0" i="0" kern="1200">
                <a:solidFill>
                  <a:schemeClr val="bg1"/>
                </a:solidFill>
                <a:latin typeface="Roboto Medium" charset="0"/>
                <a:ea typeface="Roboto Medium" charset="0"/>
                <a:cs typeface="Roboto Medium" charset="0"/>
              </a:defRPr>
            </a:lvl1pPr>
          </a:lstStyle>
          <a:p>
            <a:pPr fontAlgn="auto">
              <a:spcAft>
                <a:spcPts val="0"/>
              </a:spcAft>
              <a:defRPr/>
            </a:pPr>
            <a:r>
              <a:rPr lang="en-US" dirty="0"/>
              <a:t>Click to edit Master title style</a:t>
            </a:r>
          </a:p>
        </p:txBody>
      </p:sp>
      <p:pic>
        <p:nvPicPr>
          <p:cNvPr id="6"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63563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5"/>
          <p:cNvSpPr txBox="1">
            <a:spLocks/>
          </p:cNvSpPr>
          <p:nvPr/>
        </p:nvSpPr>
        <p:spPr>
          <a:xfrm>
            <a:off x="8515350" y="6356350"/>
            <a:ext cx="628650" cy="358775"/>
          </a:xfrm>
          <a:prstGeom prst="rect">
            <a:avLst/>
          </a:prstGeom>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8A0CF78D-E9E1-4557-9E41-C0A1B8BB7223}" type="slidenum">
              <a:rPr lang="en-US" altLang="en-US" sz="1200">
                <a:solidFill>
                  <a:srgbClr val="A6A6A6"/>
                </a:solidFill>
              </a:rPr>
              <a:pPr algn="ctr" eaLnBrk="1" hangingPunct="1"/>
              <a:t>‹#›</a:t>
            </a:fld>
            <a:endParaRPr lang="en-US" altLang="en-US" sz="1200">
              <a:solidFill>
                <a:srgbClr val="A6A6A6"/>
              </a:solidFill>
            </a:endParaRPr>
          </a:p>
        </p:txBody>
      </p:sp>
      <p:sp>
        <p:nvSpPr>
          <p:cNvPr id="3" name="Content Placeholder 2"/>
          <p:cNvSpPr>
            <a:spLocks noGrp="1"/>
          </p:cNvSpPr>
          <p:nvPr>
            <p:ph idx="1"/>
          </p:nvPr>
        </p:nvSpPr>
        <p:spPr>
          <a:xfrm>
            <a:off x="3887391" y="1987826"/>
            <a:ext cx="4629150" cy="4045226"/>
          </a:xfrm>
        </p:spPr>
        <p:txBody>
          <a:bodyPr>
            <a:normAutofit/>
          </a:bodyPr>
          <a:lstStyle>
            <a:lvl1pPr>
              <a:defRPr sz="2000">
                <a:latin typeface="Roboto" charset="0"/>
                <a:ea typeface="Roboto" charset="0"/>
                <a:cs typeface="Roboto" charset="0"/>
              </a:defRPr>
            </a:lvl1pPr>
            <a:lvl2pPr>
              <a:defRPr sz="2000">
                <a:latin typeface="Roboto" charset="0"/>
                <a:ea typeface="Roboto" charset="0"/>
                <a:cs typeface="Roboto" charset="0"/>
              </a:defRPr>
            </a:lvl2pPr>
            <a:lvl3pPr>
              <a:defRPr sz="2000">
                <a:latin typeface="Roboto" charset="0"/>
                <a:ea typeface="Roboto" charset="0"/>
                <a:cs typeface="Roboto" charset="0"/>
              </a:defRPr>
            </a:lvl3pPr>
            <a:lvl4pPr>
              <a:defRPr sz="2000">
                <a:latin typeface="Roboto" charset="0"/>
                <a:ea typeface="Roboto" charset="0"/>
                <a:cs typeface="Roboto" charset="0"/>
              </a:defRPr>
            </a:lvl4pPr>
            <a:lvl5pPr>
              <a:defRPr sz="2000">
                <a:latin typeface="Roboto" charset="0"/>
                <a:ea typeface="Roboto" charset="0"/>
                <a:cs typeface="Roboto"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987826"/>
            <a:ext cx="2949178" cy="4045226"/>
          </a:xfrm>
        </p:spPr>
        <p:txBody>
          <a:bodyPr/>
          <a:lstStyle>
            <a:lvl1pPr marL="0" indent="0">
              <a:buNone/>
              <a:defRPr sz="1600">
                <a:latin typeface="Roboto" charset="0"/>
                <a:ea typeface="Roboto" charset="0"/>
                <a:cs typeface="Roboto"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5"/>
          <p:cNvSpPr>
            <a:spLocks noGrp="1"/>
          </p:cNvSpPr>
          <p:nvPr>
            <p:ph type="ftr" sz="quarter" idx="10"/>
          </p:nvPr>
        </p:nvSpPr>
        <p:spPr/>
        <p:txBody>
          <a:bodyPr/>
          <a:lstStyle>
            <a:lvl1pPr>
              <a:defRPr/>
            </a:lvl1pPr>
          </a:lstStyle>
          <a:p>
            <a:pPr>
              <a:defRPr/>
            </a:pPr>
            <a:endParaRPr lang="en-US"/>
          </a:p>
        </p:txBody>
      </p:sp>
    </p:spTree>
    <p:extLst>
      <p:ext uri="{BB962C8B-B14F-4D97-AF65-F5344CB8AC3E}">
        <p14:creationId xmlns:p14="http://schemas.microsoft.com/office/powerpoint/2010/main" val="2473134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4" name="Title 1"/>
          <p:cNvSpPr txBox="1">
            <a:spLocks/>
          </p:cNvSpPr>
          <p:nvPr/>
        </p:nvSpPr>
        <p:spPr>
          <a:xfrm>
            <a:off x="628650" y="0"/>
            <a:ext cx="7886700" cy="1560513"/>
          </a:xfrm>
          <a:prstGeom prst="rect">
            <a:avLst/>
          </a:prstGeom>
        </p:spPr>
        <p:txBody>
          <a:bodyPr anchor="ctr">
            <a:normAutofit/>
          </a:bodyPr>
          <a:lstStyle>
            <a:lvl1pPr algn="l" defTabSz="914400" rtl="0" eaLnBrk="1" latinLnBrk="0" hangingPunct="1">
              <a:lnSpc>
                <a:spcPct val="90000"/>
              </a:lnSpc>
              <a:spcBef>
                <a:spcPct val="0"/>
              </a:spcBef>
              <a:buNone/>
              <a:defRPr sz="4000" b="0" i="0" kern="1200">
                <a:solidFill>
                  <a:schemeClr val="bg1"/>
                </a:solidFill>
                <a:latin typeface="Roboto Medium" charset="0"/>
                <a:ea typeface="Roboto Medium" charset="0"/>
                <a:cs typeface="Roboto Medium" charset="0"/>
              </a:defRPr>
            </a:lvl1pPr>
          </a:lstStyle>
          <a:p>
            <a:pPr fontAlgn="auto">
              <a:spcAft>
                <a:spcPts val="0"/>
              </a:spcAft>
              <a:defRPr/>
            </a:pPr>
            <a:r>
              <a:rPr lang="en-US"/>
              <a:t>Click to edit Master title style</a:t>
            </a:r>
            <a:endParaRPr lang="en-US" dirty="0"/>
          </a:p>
        </p:txBody>
      </p:sp>
      <p:pic>
        <p:nvPicPr>
          <p:cNvPr id="5"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81925" y="6356350"/>
            <a:ext cx="733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txBox="1">
            <a:spLocks/>
          </p:cNvSpPr>
          <p:nvPr/>
        </p:nvSpPr>
        <p:spPr>
          <a:xfrm>
            <a:off x="8515350" y="6356350"/>
            <a:ext cx="628650" cy="358775"/>
          </a:xfrm>
          <a:prstGeom prst="rect">
            <a:avLst/>
          </a:prstGeom>
        </p:spPr>
        <p:txBody>
          <a:bodyPr anchor="ct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ctr" eaLnBrk="1" hangingPunct="1"/>
            <a:fld id="{B371133B-4911-469D-87A5-5B28965E2007}" type="slidenum">
              <a:rPr lang="en-US" altLang="en-US" sz="1200">
                <a:solidFill>
                  <a:srgbClr val="A6A6A6"/>
                </a:solidFill>
              </a:rPr>
              <a:pPr algn="ctr" eaLnBrk="1" hangingPunct="1"/>
              <a:t>‹#›</a:t>
            </a:fld>
            <a:endParaRPr lang="en-US" altLang="en-US" sz="1200">
              <a:solidFill>
                <a:srgbClr val="A6A6A6"/>
              </a:solidFill>
            </a:endParaRPr>
          </a:p>
        </p:txBody>
      </p:sp>
      <p:sp>
        <p:nvSpPr>
          <p:cNvPr id="3" name="Picture Placeholder 2"/>
          <p:cNvSpPr>
            <a:spLocks noGrp="1" noChangeAspect="1"/>
          </p:cNvSpPr>
          <p:nvPr>
            <p:ph type="pic" idx="1"/>
          </p:nvPr>
        </p:nvSpPr>
        <p:spPr>
          <a:xfrm>
            <a:off x="4621695" y="1958008"/>
            <a:ext cx="3894845" cy="4025349"/>
          </a:xfrm>
        </p:spPr>
        <p:txBody>
          <a:bodyPr rtlCol="0">
            <a:normAutofit/>
          </a:bodyPr>
          <a:lstStyle>
            <a:lvl1pPr marL="0" indent="0">
              <a:buNone/>
              <a:defRPr sz="3200">
                <a:latin typeface="Roboto" charset="0"/>
                <a:ea typeface="Roboto" charset="0"/>
                <a:cs typeface="Roboto"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1" name="Content Placeholder 2"/>
          <p:cNvSpPr>
            <a:spLocks noGrp="1"/>
          </p:cNvSpPr>
          <p:nvPr>
            <p:ph idx="13"/>
          </p:nvPr>
        </p:nvSpPr>
        <p:spPr>
          <a:xfrm>
            <a:off x="628650" y="1958008"/>
            <a:ext cx="3814141" cy="4025349"/>
          </a:xfrm>
        </p:spPr>
        <p:txBody>
          <a:bodyPr>
            <a:normAutofit/>
          </a:bodyPr>
          <a:lstStyle>
            <a:lvl1pPr>
              <a:defRPr sz="1800">
                <a:latin typeface="Roboto" charset="0"/>
                <a:ea typeface="Roboto" charset="0"/>
                <a:cs typeface="Roboto" charset="0"/>
              </a:defRPr>
            </a:lvl1pPr>
            <a:lvl2pPr>
              <a:defRPr sz="1800">
                <a:latin typeface="Roboto" charset="0"/>
                <a:ea typeface="Roboto" charset="0"/>
                <a:cs typeface="Roboto" charset="0"/>
              </a:defRPr>
            </a:lvl2pPr>
            <a:lvl3pPr>
              <a:defRPr sz="1800">
                <a:latin typeface="Roboto" charset="0"/>
                <a:ea typeface="Roboto" charset="0"/>
                <a:cs typeface="Roboto" charset="0"/>
              </a:defRPr>
            </a:lvl3pPr>
            <a:lvl4pPr>
              <a:defRPr sz="1800">
                <a:latin typeface="Roboto" charset="0"/>
                <a:ea typeface="Roboto" charset="0"/>
                <a:cs typeface="Roboto" charset="0"/>
              </a:defRPr>
            </a:lvl4pPr>
            <a:lvl5pPr>
              <a:defRPr sz="1800">
                <a:latin typeface="Roboto" charset="0"/>
                <a:ea typeface="Roboto" charset="0"/>
                <a:cs typeface="Roboto"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5"/>
          <p:cNvSpPr>
            <a:spLocks noGrp="1"/>
          </p:cNvSpPr>
          <p:nvPr>
            <p:ph type="ftr" sz="quarter" idx="14"/>
          </p:nvPr>
        </p:nvSpPr>
        <p:spPr/>
        <p:txBody>
          <a:bodyPr/>
          <a:lstStyle>
            <a:lvl1pPr>
              <a:defRPr/>
            </a:lvl1pPr>
          </a:lstStyle>
          <a:p>
            <a:pPr>
              <a:defRPr/>
            </a:pPr>
            <a:endParaRPr lang="en-US"/>
          </a:p>
        </p:txBody>
      </p:sp>
    </p:spTree>
    <p:extLst>
      <p:ext uri="{BB962C8B-B14F-4D97-AF65-F5344CB8AC3E}">
        <p14:creationId xmlns:p14="http://schemas.microsoft.com/office/powerpoint/2010/main" val="2048226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170238"/>
            <a:ext cx="7886700"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3965575"/>
            <a:ext cx="788670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628650" y="6356350"/>
            <a:ext cx="3086100" cy="365125"/>
          </a:xfrm>
          <a:prstGeom prst="rect">
            <a:avLst/>
          </a:prstGeom>
        </p:spPr>
        <p:txBody>
          <a:bodyPr vert="horz" lIns="91440" tIns="45720" rIns="91440" bIns="45720" rtlCol="0" anchor="ctr"/>
          <a:lstStyle>
            <a:lvl1pPr algn="l" fontAlgn="auto">
              <a:spcBef>
                <a:spcPts val="0"/>
              </a:spcBef>
              <a:spcAft>
                <a:spcPts val="0"/>
              </a:spcAft>
              <a:defRPr sz="1100" b="0" i="0">
                <a:solidFill>
                  <a:schemeClr val="bg1">
                    <a:lumMod val="65000"/>
                  </a:schemeClr>
                </a:solidFill>
                <a:latin typeface="Roboto Regular"/>
                <a:ea typeface="+mn-ea"/>
                <a:cs typeface="Roboto Regular"/>
              </a:defRPr>
            </a:lvl1pPr>
          </a:lstStyle>
          <a:p>
            <a:pPr>
              <a:defRPr/>
            </a:pPr>
            <a:endParaRPr lang="en-US"/>
          </a:p>
        </p:txBody>
      </p:sp>
      <p:sp>
        <p:nvSpPr>
          <p:cNvPr id="6" name="Slide Number Placeholder 5"/>
          <p:cNvSpPr>
            <a:spLocks noGrp="1"/>
          </p:cNvSpPr>
          <p:nvPr>
            <p:ph type="sldNum" sz="quarter" idx="4"/>
          </p:nvPr>
        </p:nvSpPr>
        <p:spPr>
          <a:xfrm>
            <a:off x="8515350" y="6356350"/>
            <a:ext cx="628650" cy="365125"/>
          </a:xfrm>
          <a:prstGeom prst="rect">
            <a:avLst/>
          </a:prstGeom>
        </p:spPr>
        <p:txBody>
          <a:bodyPr vert="horz" wrap="square" lIns="91440" tIns="45720" rIns="91440" bIns="45720" numCol="1" anchor="ctr" anchorCtr="0" compatLnSpc="1">
            <a:prstTxWarp prst="textNoShape">
              <a:avLst/>
            </a:prstTxWarp>
          </a:bodyPr>
          <a:lstStyle>
            <a:lvl1pPr algn="ctr">
              <a:defRPr sz="1100">
                <a:solidFill>
                  <a:srgbClr val="A6A6A6"/>
                </a:solidFill>
                <a:latin typeface="Roboto Regular" charset="0"/>
              </a:defRPr>
            </a:lvl1pPr>
          </a:lstStyle>
          <a:p>
            <a:fld id="{F92C3C43-6534-4BB7-BC4F-5F9DBA35E20A}" type="slidenum">
              <a:rPr lang="en-US" altLang="en-US"/>
              <a:pPr/>
              <a:t>‹#›</a:t>
            </a:fld>
            <a:endParaRPr lang="en-US" altLang="en-US"/>
          </a:p>
        </p:txBody>
      </p:sp>
      <p:sp>
        <p:nvSpPr>
          <p:cNvPr id="7" name="Rectangle 6"/>
          <p:cNvSpPr/>
          <p:nvPr/>
        </p:nvSpPr>
        <p:spPr>
          <a:xfrm>
            <a:off x="-7938" y="0"/>
            <a:ext cx="9159876" cy="1573213"/>
          </a:xfrm>
          <a:prstGeom prst="rect">
            <a:avLst/>
          </a:prstGeom>
          <a:solidFill>
            <a:srgbClr val="EE75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Lst>
  <p:hf hdr="0" ftr="0" dt="0"/>
  <p:txStyles>
    <p:titleStyle>
      <a:lvl1pPr algn="l" rtl="0" eaLnBrk="1" fontAlgn="base" hangingPunct="1">
        <a:lnSpc>
          <a:spcPct val="90000"/>
        </a:lnSpc>
        <a:spcBef>
          <a:spcPct val="0"/>
        </a:spcBef>
        <a:spcAft>
          <a:spcPct val="0"/>
        </a:spcAft>
        <a:defRPr sz="4400" kern="1200">
          <a:solidFill>
            <a:schemeClr val="tx1"/>
          </a:solidFill>
          <a:latin typeface="Roboto Medium"/>
          <a:ea typeface="MS PGothic" pitchFamily="34" charset="-128"/>
          <a:cs typeface="Roboto Medium"/>
        </a:defRPr>
      </a:lvl1pPr>
      <a:lvl2pPr algn="l" rtl="0" eaLnBrk="1" fontAlgn="base" hangingPunct="1">
        <a:lnSpc>
          <a:spcPct val="90000"/>
        </a:lnSpc>
        <a:spcBef>
          <a:spcPct val="0"/>
        </a:spcBef>
        <a:spcAft>
          <a:spcPct val="0"/>
        </a:spcAft>
        <a:defRPr sz="4400">
          <a:solidFill>
            <a:schemeClr val="tx1"/>
          </a:solidFill>
          <a:latin typeface="Roboto Medium" charset="0"/>
          <a:ea typeface="MS PGothic" pitchFamily="34" charset="-128"/>
          <a:cs typeface="ＭＳ Ｐゴシック" charset="0"/>
        </a:defRPr>
      </a:lvl2pPr>
      <a:lvl3pPr algn="l" rtl="0" eaLnBrk="1" fontAlgn="base" hangingPunct="1">
        <a:lnSpc>
          <a:spcPct val="90000"/>
        </a:lnSpc>
        <a:spcBef>
          <a:spcPct val="0"/>
        </a:spcBef>
        <a:spcAft>
          <a:spcPct val="0"/>
        </a:spcAft>
        <a:defRPr sz="4400">
          <a:solidFill>
            <a:schemeClr val="tx1"/>
          </a:solidFill>
          <a:latin typeface="Roboto Medium" charset="0"/>
          <a:ea typeface="MS PGothic" pitchFamily="34" charset="-128"/>
          <a:cs typeface="ＭＳ Ｐゴシック" charset="0"/>
        </a:defRPr>
      </a:lvl3pPr>
      <a:lvl4pPr algn="l" rtl="0" eaLnBrk="1" fontAlgn="base" hangingPunct="1">
        <a:lnSpc>
          <a:spcPct val="90000"/>
        </a:lnSpc>
        <a:spcBef>
          <a:spcPct val="0"/>
        </a:spcBef>
        <a:spcAft>
          <a:spcPct val="0"/>
        </a:spcAft>
        <a:defRPr sz="4400">
          <a:solidFill>
            <a:schemeClr val="tx1"/>
          </a:solidFill>
          <a:latin typeface="Roboto Medium" charset="0"/>
          <a:ea typeface="MS PGothic" pitchFamily="34" charset="-128"/>
          <a:cs typeface="ＭＳ Ｐゴシック" charset="0"/>
        </a:defRPr>
      </a:lvl4pPr>
      <a:lvl5pPr algn="l" rtl="0" eaLnBrk="1" fontAlgn="base" hangingPunct="1">
        <a:lnSpc>
          <a:spcPct val="90000"/>
        </a:lnSpc>
        <a:spcBef>
          <a:spcPct val="0"/>
        </a:spcBef>
        <a:spcAft>
          <a:spcPct val="0"/>
        </a:spcAft>
        <a:defRPr sz="4400">
          <a:solidFill>
            <a:schemeClr val="tx1"/>
          </a:solidFill>
          <a:latin typeface="Roboto Medium" charset="0"/>
          <a:ea typeface="MS PGothic" pitchFamily="34" charset="-128"/>
          <a:cs typeface="ＭＳ Ｐゴシック" charset="0"/>
        </a:defRPr>
      </a:lvl5pPr>
      <a:lvl6pPr marL="4572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6pPr>
      <a:lvl7pPr marL="9144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7pPr>
      <a:lvl8pPr marL="13716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8pPr>
      <a:lvl9pPr marL="1828800" algn="l" rtl="0" eaLnBrk="1" fontAlgn="base" hangingPunct="1">
        <a:lnSpc>
          <a:spcPct val="90000"/>
        </a:lnSpc>
        <a:spcBef>
          <a:spcPct val="0"/>
        </a:spcBef>
        <a:spcAft>
          <a:spcPct val="0"/>
        </a:spcAft>
        <a:defRPr sz="4400">
          <a:solidFill>
            <a:schemeClr val="tx1"/>
          </a:solidFill>
          <a:latin typeface="Calibri Light" charset="0"/>
          <a:ea typeface="ＭＳ Ｐゴシック" charset="0"/>
          <a:cs typeface="ＭＳ Ｐゴシック" charset="0"/>
        </a:defRPr>
      </a:lvl9pPr>
    </p:titleStyle>
    <p:bodyStyle>
      <a:lvl1pPr marL="228600" indent="-228600" algn="l" rtl="0" eaLnBrk="1" fontAlgn="base" hangingPunct="1">
        <a:lnSpc>
          <a:spcPct val="90000"/>
        </a:lnSpc>
        <a:spcBef>
          <a:spcPts val="1000"/>
        </a:spcBef>
        <a:spcAft>
          <a:spcPct val="0"/>
        </a:spcAft>
        <a:buFont typeface="Arial" pitchFamily="34" charset="0"/>
        <a:buChar char="•"/>
        <a:defRPr sz="2800" kern="1200">
          <a:solidFill>
            <a:schemeClr val="tx1"/>
          </a:solidFill>
          <a:latin typeface="Roboto Regular"/>
          <a:ea typeface="MS PGothic" pitchFamily="34" charset="-128"/>
          <a:cs typeface="Roboto Regular"/>
        </a:defRPr>
      </a:lvl1pPr>
      <a:lvl2pPr marL="685800" indent="-228600" algn="l" rtl="0" eaLnBrk="1" fontAlgn="base" hangingPunct="1">
        <a:lnSpc>
          <a:spcPct val="90000"/>
        </a:lnSpc>
        <a:spcBef>
          <a:spcPts val="500"/>
        </a:spcBef>
        <a:spcAft>
          <a:spcPct val="0"/>
        </a:spcAft>
        <a:buFont typeface="Arial" pitchFamily="34" charset="0"/>
        <a:buChar char="•"/>
        <a:defRPr sz="2400" kern="1200">
          <a:solidFill>
            <a:schemeClr val="tx1"/>
          </a:solidFill>
          <a:latin typeface="Roboto Regular"/>
          <a:ea typeface="MS PGothic" pitchFamily="34" charset="-128"/>
          <a:cs typeface="Roboto Regular"/>
        </a:defRPr>
      </a:lvl2pPr>
      <a:lvl3pPr marL="1143000" indent="-228600" algn="l" rtl="0" eaLnBrk="1" fontAlgn="base" hangingPunct="1">
        <a:lnSpc>
          <a:spcPct val="90000"/>
        </a:lnSpc>
        <a:spcBef>
          <a:spcPts val="500"/>
        </a:spcBef>
        <a:spcAft>
          <a:spcPct val="0"/>
        </a:spcAft>
        <a:buFont typeface="Arial" pitchFamily="34" charset="0"/>
        <a:buChar char="•"/>
        <a:defRPr sz="2000" kern="1200">
          <a:solidFill>
            <a:schemeClr val="tx1"/>
          </a:solidFill>
          <a:latin typeface="Roboto Regular"/>
          <a:ea typeface="MS PGothic" pitchFamily="34" charset="-128"/>
          <a:cs typeface="Roboto Regular"/>
        </a:defRPr>
      </a:lvl3pPr>
      <a:lvl4pPr marL="16002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Roboto Regular"/>
          <a:ea typeface="MS PGothic" pitchFamily="34" charset="-128"/>
          <a:cs typeface="Roboto Regular"/>
        </a:defRPr>
      </a:lvl4pPr>
      <a:lvl5pPr marL="2057400" indent="-228600" algn="l" rtl="0" eaLnBrk="1" fontAlgn="base" hangingPunct="1">
        <a:lnSpc>
          <a:spcPct val="90000"/>
        </a:lnSpc>
        <a:spcBef>
          <a:spcPts val="500"/>
        </a:spcBef>
        <a:spcAft>
          <a:spcPct val="0"/>
        </a:spcAft>
        <a:buFont typeface="Arial" pitchFamily="34" charset="0"/>
        <a:buChar char="•"/>
        <a:defRPr kern="1200">
          <a:solidFill>
            <a:schemeClr val="tx1"/>
          </a:solidFill>
          <a:latin typeface="Roboto Regular"/>
          <a:ea typeface="MS PGothic" pitchFamily="34" charset="-128"/>
          <a:cs typeface="Roboto Regular"/>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rick.seltzer@insidehighered.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mailto:rick.seltzer@insidehighered.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a:xfrm>
            <a:off x="628650" y="3419475"/>
            <a:ext cx="7886700" cy="692150"/>
          </a:xfrm>
        </p:spPr>
        <p:txBody>
          <a:bodyPr>
            <a:normAutofit fontScale="90000"/>
          </a:bodyPr>
          <a:lstStyle/>
          <a:p>
            <a:pPr eaLnBrk="1" hangingPunct="1"/>
            <a:r>
              <a:rPr lang="en-US" altLang="en-US" dirty="0">
                <a:ea typeface="MS PGothic" pitchFamily="34" charset="-128"/>
              </a:rPr>
              <a:t>College Leadership in an Era of Unpredictability</a:t>
            </a:r>
          </a:p>
        </p:txBody>
      </p:sp>
      <p:sp>
        <p:nvSpPr>
          <p:cNvPr id="11266" name="Subtitle 2"/>
          <p:cNvSpPr>
            <a:spLocks noGrp="1"/>
          </p:cNvSpPr>
          <p:nvPr>
            <p:ph type="subTitle" idx="1"/>
          </p:nvPr>
        </p:nvSpPr>
        <p:spPr>
          <a:xfrm>
            <a:off x="628650" y="4405313"/>
            <a:ext cx="7886700" cy="1655762"/>
          </a:xfrm>
        </p:spPr>
        <p:txBody>
          <a:bodyPr/>
          <a:lstStyle/>
          <a:p>
            <a:pPr eaLnBrk="1" hangingPunct="1"/>
            <a:r>
              <a:rPr lang="en-US" altLang="en-US" dirty="0">
                <a:ea typeface="MS PGothic" pitchFamily="34" charset="-128"/>
              </a:rPr>
              <a:t>An </a:t>
            </a:r>
            <a:r>
              <a:rPr lang="en-US" altLang="en-US" i="1" dirty="0">
                <a:ea typeface="MS PGothic" pitchFamily="34" charset="-128"/>
              </a:rPr>
              <a:t>Inside Higher Ed </a:t>
            </a:r>
            <a:r>
              <a:rPr lang="en-US" altLang="en-US" dirty="0">
                <a:ea typeface="MS PGothic" pitchFamily="34" charset="-128"/>
              </a:rPr>
              <a:t>webcast</a:t>
            </a:r>
          </a:p>
          <a:p>
            <a:pPr eaLnBrk="1" hangingPunct="1"/>
            <a:r>
              <a:rPr lang="en-US" altLang="en-US" dirty="0">
                <a:ea typeface="MS PGothic" pitchFamily="34" charset="-128"/>
              </a:rPr>
              <a:t>Wednesday, October 7, 2019</a:t>
            </a:r>
          </a:p>
          <a:p>
            <a:pPr eaLnBrk="1" hangingPunct="1"/>
            <a:r>
              <a:rPr lang="en-US" altLang="en-US" dirty="0">
                <a:ea typeface="MS PGothic" pitchFamily="34" charset="-128"/>
              </a:rPr>
              <a:t>2 p.m. Eastern</a:t>
            </a:r>
          </a:p>
          <a:p>
            <a:pPr eaLnBrk="1" hangingPunct="1"/>
            <a:endParaRPr lang="en-US" altLang="en-US" dirty="0">
              <a:ea typeface="MS PGothic"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94770-6E31-4390-9B13-D43EA7B52F90}"/>
              </a:ext>
            </a:extLst>
          </p:cNvPr>
          <p:cNvSpPr>
            <a:spLocks noGrp="1"/>
          </p:cNvSpPr>
          <p:nvPr>
            <p:ph type="title"/>
          </p:nvPr>
        </p:nvSpPr>
        <p:spPr/>
        <p:txBody>
          <a:bodyPr/>
          <a:lstStyle/>
          <a:p>
            <a:r>
              <a:rPr lang="en-US" dirty="0"/>
              <a:t>May 31-Sept. 5, 2020</a:t>
            </a:r>
          </a:p>
        </p:txBody>
      </p:sp>
      <p:pic>
        <p:nvPicPr>
          <p:cNvPr id="4" name="Picture 3">
            <a:extLst>
              <a:ext uri="{FF2B5EF4-FFF2-40B4-BE49-F238E27FC236}">
                <a16:creationId xmlns:a16="http://schemas.microsoft.com/office/drawing/2014/main" id="{D468C2D4-28CE-4458-91D8-25DD52F900E5}"/>
              </a:ext>
            </a:extLst>
          </p:cNvPr>
          <p:cNvPicPr>
            <a:picLocks noChangeAspect="1"/>
          </p:cNvPicPr>
          <p:nvPr/>
        </p:nvPicPr>
        <p:blipFill>
          <a:blip r:embed="rId2"/>
          <a:stretch>
            <a:fillRect/>
          </a:stretch>
        </p:blipFill>
        <p:spPr>
          <a:xfrm>
            <a:off x="2476872" y="1578900"/>
            <a:ext cx="4729082" cy="2438987"/>
          </a:xfrm>
          <a:prstGeom prst="rect">
            <a:avLst/>
          </a:prstGeom>
        </p:spPr>
      </p:pic>
      <p:pic>
        <p:nvPicPr>
          <p:cNvPr id="5" name="Picture 4">
            <a:extLst>
              <a:ext uri="{FF2B5EF4-FFF2-40B4-BE49-F238E27FC236}">
                <a16:creationId xmlns:a16="http://schemas.microsoft.com/office/drawing/2014/main" id="{002498C3-BEEE-45C2-B4E7-58FA8F2982E3}"/>
              </a:ext>
            </a:extLst>
          </p:cNvPr>
          <p:cNvPicPr>
            <a:picLocks noChangeAspect="1"/>
          </p:cNvPicPr>
          <p:nvPr/>
        </p:nvPicPr>
        <p:blipFill>
          <a:blip r:embed="rId3"/>
          <a:stretch>
            <a:fillRect/>
          </a:stretch>
        </p:blipFill>
        <p:spPr>
          <a:xfrm>
            <a:off x="2476872" y="4000131"/>
            <a:ext cx="4873841" cy="2810045"/>
          </a:xfrm>
          <a:prstGeom prst="rect">
            <a:avLst/>
          </a:prstGeom>
        </p:spPr>
      </p:pic>
      <p:sp>
        <p:nvSpPr>
          <p:cNvPr id="9" name="TextBox 8">
            <a:extLst>
              <a:ext uri="{FF2B5EF4-FFF2-40B4-BE49-F238E27FC236}">
                <a16:creationId xmlns:a16="http://schemas.microsoft.com/office/drawing/2014/main" id="{B0011E35-8997-4843-8B98-D8C856690737}"/>
              </a:ext>
            </a:extLst>
          </p:cNvPr>
          <p:cNvSpPr txBox="1"/>
          <p:nvPr/>
        </p:nvSpPr>
        <p:spPr>
          <a:xfrm rot="16200000">
            <a:off x="-3217965" y="3401506"/>
            <a:ext cx="6682154" cy="230832"/>
          </a:xfrm>
          <a:prstGeom prst="rect">
            <a:avLst/>
          </a:prstGeom>
          <a:noFill/>
        </p:spPr>
        <p:txBody>
          <a:bodyPr wrap="square" rtlCol="0">
            <a:spAutoFit/>
          </a:bodyPr>
          <a:lstStyle/>
          <a:p>
            <a:r>
              <a:rPr lang="en-US" sz="900" dirty="0"/>
              <a:t>Source: CDC MMWR. https://www.cdc.gov/mmwr/volumes/69/wr/mm6939e4.htm?s_cid=mm6939e4_w</a:t>
            </a:r>
          </a:p>
        </p:txBody>
      </p:sp>
    </p:spTree>
    <p:extLst>
      <p:ext uri="{BB962C8B-B14F-4D97-AF65-F5344CB8AC3E}">
        <p14:creationId xmlns:p14="http://schemas.microsoft.com/office/powerpoint/2010/main" val="4049189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“University A”</a:t>
            </a:r>
          </a:p>
        </p:txBody>
      </p:sp>
      <p:sp>
        <p:nvSpPr>
          <p:cNvPr id="4" name="Rectangle 3"/>
          <p:cNvSpPr/>
          <p:nvPr/>
        </p:nvSpPr>
        <p:spPr>
          <a:xfrm>
            <a:off x="1397000" y="1714500"/>
            <a:ext cx="52070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19E8F40-2FE1-4C7A-B8AF-EA8223718980}"/>
              </a:ext>
            </a:extLst>
          </p:cNvPr>
          <p:cNvSpPr txBox="1"/>
          <p:nvPr/>
        </p:nvSpPr>
        <p:spPr>
          <a:xfrm>
            <a:off x="0" y="6563955"/>
            <a:ext cx="6682154" cy="230832"/>
          </a:xfrm>
          <a:prstGeom prst="rect">
            <a:avLst/>
          </a:prstGeom>
          <a:noFill/>
        </p:spPr>
        <p:txBody>
          <a:bodyPr wrap="square" rtlCol="0">
            <a:spAutoFit/>
          </a:bodyPr>
          <a:lstStyle/>
          <a:p>
            <a:r>
              <a:rPr lang="en-US" sz="900" dirty="0"/>
              <a:t>Source: CDC MMWR. https://www.cdc.gov/mmwr/volumes/69/wr/mm6939e3.htm?s_cid=mm6939e3_w</a:t>
            </a:r>
          </a:p>
        </p:txBody>
      </p:sp>
      <p:pic>
        <p:nvPicPr>
          <p:cNvPr id="5" name="Picture 4">
            <a:extLst>
              <a:ext uri="{FF2B5EF4-FFF2-40B4-BE49-F238E27FC236}">
                <a16:creationId xmlns:a16="http://schemas.microsoft.com/office/drawing/2014/main" id="{90FB612A-4E45-4B80-BBAF-B517AECEED85}"/>
              </a:ext>
            </a:extLst>
          </p:cNvPr>
          <p:cNvPicPr>
            <a:picLocks noChangeAspect="1"/>
          </p:cNvPicPr>
          <p:nvPr/>
        </p:nvPicPr>
        <p:blipFill>
          <a:blip r:embed="rId2"/>
          <a:stretch>
            <a:fillRect/>
          </a:stretch>
        </p:blipFill>
        <p:spPr>
          <a:xfrm>
            <a:off x="0" y="2080576"/>
            <a:ext cx="9144000" cy="2696848"/>
          </a:xfrm>
          <a:prstGeom prst="rect">
            <a:avLst/>
          </a:prstGeom>
        </p:spPr>
      </p:pic>
    </p:spTree>
    <p:extLst>
      <p:ext uri="{BB962C8B-B14F-4D97-AF65-F5344CB8AC3E}">
        <p14:creationId xmlns:p14="http://schemas.microsoft.com/office/powerpoint/2010/main" val="1205725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deaths</a:t>
            </a:r>
          </a:p>
        </p:txBody>
      </p:sp>
      <p:sp>
        <p:nvSpPr>
          <p:cNvPr id="4" name="Rectangle 3"/>
          <p:cNvSpPr/>
          <p:nvPr/>
        </p:nvSpPr>
        <p:spPr>
          <a:xfrm>
            <a:off x="1397000" y="1714500"/>
            <a:ext cx="52070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41218D2C-5808-4352-9894-FE54FE1220A4}"/>
              </a:ext>
            </a:extLst>
          </p:cNvPr>
          <p:cNvSpPr txBox="1"/>
          <p:nvPr/>
        </p:nvSpPr>
        <p:spPr>
          <a:xfrm>
            <a:off x="628650" y="2814944"/>
            <a:ext cx="8115855" cy="2215991"/>
          </a:xfrm>
          <a:prstGeom prst="rect">
            <a:avLst/>
          </a:prstGeom>
          <a:noFill/>
        </p:spPr>
        <p:txBody>
          <a:bodyPr wrap="square" rtlCol="0">
            <a:spAutoFit/>
          </a:bodyPr>
          <a:lstStyle/>
          <a:p>
            <a:r>
              <a:rPr lang="en-US" sz="3200" dirty="0"/>
              <a:t>“If it can happen to a super healthy 19-year-old boy who doesn’t smoke, vape or do drugs, it can happen to anyone.”</a:t>
            </a:r>
          </a:p>
          <a:p>
            <a:endParaRPr lang="en-US" dirty="0"/>
          </a:p>
          <a:p>
            <a:r>
              <a:rPr lang="en-US" sz="1200" dirty="0"/>
              <a:t>— Statement attributed to the mother of Chad Dorrill, Appalachian State student who died after experiencing COVID-19 complications</a:t>
            </a:r>
          </a:p>
        </p:txBody>
      </p:sp>
    </p:spTree>
    <p:extLst>
      <p:ext uri="{BB962C8B-B14F-4D97-AF65-F5344CB8AC3E}">
        <p14:creationId xmlns:p14="http://schemas.microsoft.com/office/powerpoint/2010/main" val="1209424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Latest forecast across the country</a:t>
            </a:r>
          </a:p>
        </p:txBody>
      </p:sp>
      <p:sp>
        <p:nvSpPr>
          <p:cNvPr id="4" name="Rectangle 3"/>
          <p:cNvSpPr/>
          <p:nvPr/>
        </p:nvSpPr>
        <p:spPr>
          <a:xfrm>
            <a:off x="1397000" y="1714500"/>
            <a:ext cx="52070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19E8F40-2FE1-4C7A-B8AF-EA8223718980}"/>
              </a:ext>
            </a:extLst>
          </p:cNvPr>
          <p:cNvSpPr txBox="1"/>
          <p:nvPr/>
        </p:nvSpPr>
        <p:spPr>
          <a:xfrm>
            <a:off x="0" y="6563955"/>
            <a:ext cx="753732" cy="230832"/>
          </a:xfrm>
          <a:prstGeom prst="rect">
            <a:avLst/>
          </a:prstGeom>
          <a:noFill/>
        </p:spPr>
        <p:txBody>
          <a:bodyPr wrap="none" rtlCol="0">
            <a:spAutoFit/>
          </a:bodyPr>
          <a:lstStyle/>
          <a:p>
            <a:r>
              <a:rPr lang="en-US" sz="900" dirty="0"/>
              <a:t>Source: CDC</a:t>
            </a:r>
          </a:p>
        </p:txBody>
      </p:sp>
      <p:sp>
        <p:nvSpPr>
          <p:cNvPr id="5" name="Rectangle 4">
            <a:extLst>
              <a:ext uri="{FF2B5EF4-FFF2-40B4-BE49-F238E27FC236}">
                <a16:creationId xmlns:a16="http://schemas.microsoft.com/office/drawing/2014/main" id="{165B8DAA-A33F-4747-B681-CC29331AEE10}"/>
              </a:ext>
            </a:extLst>
          </p:cNvPr>
          <p:cNvSpPr/>
          <p:nvPr/>
        </p:nvSpPr>
        <p:spPr>
          <a:xfrm>
            <a:off x="8433785" y="1986683"/>
            <a:ext cx="621437" cy="9765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229F097-F44F-41D4-9F6E-D7D7481268FC}"/>
              </a:ext>
            </a:extLst>
          </p:cNvPr>
          <p:cNvPicPr>
            <a:picLocks noChangeAspect="1"/>
          </p:cNvPicPr>
          <p:nvPr/>
        </p:nvPicPr>
        <p:blipFill>
          <a:blip r:embed="rId2"/>
          <a:stretch>
            <a:fillRect/>
          </a:stretch>
        </p:blipFill>
        <p:spPr>
          <a:xfrm>
            <a:off x="0" y="1909086"/>
            <a:ext cx="9144000" cy="3039828"/>
          </a:xfrm>
          <a:prstGeom prst="rect">
            <a:avLst/>
          </a:prstGeom>
        </p:spPr>
      </p:pic>
      <p:sp>
        <p:nvSpPr>
          <p:cNvPr id="8" name="Rectangle 7">
            <a:extLst>
              <a:ext uri="{FF2B5EF4-FFF2-40B4-BE49-F238E27FC236}">
                <a16:creationId xmlns:a16="http://schemas.microsoft.com/office/drawing/2014/main" id="{D01071CD-C92B-4082-845E-738530119B9C}"/>
              </a:ext>
            </a:extLst>
          </p:cNvPr>
          <p:cNvSpPr/>
          <p:nvPr/>
        </p:nvSpPr>
        <p:spPr>
          <a:xfrm>
            <a:off x="8700113" y="1909086"/>
            <a:ext cx="399497" cy="9765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4606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59C92-D9A0-4D8E-8D31-119E79C95140}"/>
              </a:ext>
            </a:extLst>
          </p:cNvPr>
          <p:cNvSpPr>
            <a:spLocks noGrp="1"/>
          </p:cNvSpPr>
          <p:nvPr>
            <p:ph type="title"/>
          </p:nvPr>
        </p:nvSpPr>
        <p:spPr/>
        <p:txBody>
          <a:bodyPr/>
          <a:lstStyle/>
          <a:p>
            <a:r>
              <a:rPr lang="en-US" dirty="0"/>
              <a:t>What role will colleges play?</a:t>
            </a:r>
          </a:p>
        </p:txBody>
      </p:sp>
      <p:sp>
        <p:nvSpPr>
          <p:cNvPr id="3" name="Content Placeholder 2">
            <a:extLst>
              <a:ext uri="{FF2B5EF4-FFF2-40B4-BE49-F238E27FC236}">
                <a16:creationId xmlns:a16="http://schemas.microsoft.com/office/drawing/2014/main" id="{9A45D68B-4BC5-4737-BC67-0D8CE7E64217}"/>
              </a:ext>
            </a:extLst>
          </p:cNvPr>
          <p:cNvSpPr>
            <a:spLocks noGrp="1"/>
          </p:cNvSpPr>
          <p:nvPr>
            <p:ph idx="1"/>
          </p:nvPr>
        </p:nvSpPr>
        <p:spPr>
          <a:xfrm>
            <a:off x="628650" y="2786474"/>
            <a:ext cx="7886700" cy="2388907"/>
          </a:xfrm>
        </p:spPr>
        <p:txBody>
          <a:bodyPr/>
          <a:lstStyle/>
          <a:p>
            <a:pPr marL="0" indent="0">
              <a:buNone/>
            </a:pPr>
            <a:r>
              <a:rPr lang="en-US" dirty="0"/>
              <a:t>"I am deeply concerned about the fact that Thanksgiving may roll around and we may be sending all sorts of ticking time bombs home.”</a:t>
            </a:r>
          </a:p>
          <a:p>
            <a:pPr marL="0" indent="0">
              <a:buNone/>
            </a:pPr>
            <a:endParaRPr lang="en-US" sz="1800" dirty="0"/>
          </a:p>
          <a:p>
            <a:pPr marL="0" indent="0">
              <a:buNone/>
            </a:pPr>
            <a:r>
              <a:rPr lang="en-US" sz="1200" dirty="0"/>
              <a:t>—David Paltiel, a public health expert at Yale University and co-author of a study on frequent testing being important, to NPR</a:t>
            </a:r>
          </a:p>
        </p:txBody>
      </p:sp>
      <p:sp>
        <p:nvSpPr>
          <p:cNvPr id="5" name="TextBox 4">
            <a:extLst>
              <a:ext uri="{FF2B5EF4-FFF2-40B4-BE49-F238E27FC236}">
                <a16:creationId xmlns:a16="http://schemas.microsoft.com/office/drawing/2014/main" id="{6BA03D54-3F7F-44F0-BCC9-369AE464AC36}"/>
              </a:ext>
            </a:extLst>
          </p:cNvPr>
          <p:cNvSpPr txBox="1"/>
          <p:nvPr/>
        </p:nvSpPr>
        <p:spPr>
          <a:xfrm>
            <a:off x="-1" y="6457890"/>
            <a:ext cx="7540283" cy="230832"/>
          </a:xfrm>
          <a:prstGeom prst="rect">
            <a:avLst/>
          </a:prstGeom>
          <a:noFill/>
        </p:spPr>
        <p:txBody>
          <a:bodyPr wrap="square" rtlCol="0">
            <a:spAutoFit/>
          </a:bodyPr>
          <a:lstStyle/>
          <a:p>
            <a:r>
              <a:rPr lang="en-US" sz="900" dirty="0"/>
              <a:t>Source: https://www.npr.org/2020/10/06/919159473/even-in-covid-hot-spots-many-colleges-arent-aggressively-testing-students</a:t>
            </a:r>
          </a:p>
        </p:txBody>
      </p:sp>
    </p:spTree>
    <p:extLst>
      <p:ext uri="{BB962C8B-B14F-4D97-AF65-F5344CB8AC3E}">
        <p14:creationId xmlns:p14="http://schemas.microsoft.com/office/powerpoint/2010/main" val="6136135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6173-0F70-4CA6-94F1-2AD1E85D97F5}"/>
              </a:ext>
            </a:extLst>
          </p:cNvPr>
          <p:cNvSpPr>
            <a:spLocks noGrp="1"/>
          </p:cNvSpPr>
          <p:nvPr>
            <p:ph type="title"/>
          </p:nvPr>
        </p:nvSpPr>
        <p:spPr/>
        <p:txBody>
          <a:bodyPr/>
          <a:lstStyle/>
          <a:p>
            <a:r>
              <a:rPr lang="en-US" dirty="0"/>
              <a:t>Why should you care?</a:t>
            </a:r>
          </a:p>
        </p:txBody>
      </p:sp>
      <p:sp>
        <p:nvSpPr>
          <p:cNvPr id="3" name="Content Placeholder 2">
            <a:extLst>
              <a:ext uri="{FF2B5EF4-FFF2-40B4-BE49-F238E27FC236}">
                <a16:creationId xmlns:a16="http://schemas.microsoft.com/office/drawing/2014/main" id="{BDA402CB-5AD2-436B-BE78-13D8443892FD}"/>
              </a:ext>
            </a:extLst>
          </p:cNvPr>
          <p:cNvSpPr>
            <a:spLocks noGrp="1"/>
          </p:cNvSpPr>
          <p:nvPr>
            <p:ph idx="1"/>
          </p:nvPr>
        </p:nvSpPr>
        <p:spPr>
          <a:xfrm>
            <a:off x="628650" y="3124940"/>
            <a:ext cx="7886700" cy="1882066"/>
          </a:xfrm>
        </p:spPr>
        <p:txBody>
          <a:bodyPr/>
          <a:lstStyle/>
          <a:p>
            <a:pPr marL="0" indent="0">
              <a:buNone/>
            </a:pPr>
            <a:r>
              <a:rPr lang="en-US" dirty="0"/>
              <a:t>What you do in a public health situation like this, when you </a:t>
            </a:r>
            <a:r>
              <a:rPr lang="en-US" i="1" dirty="0"/>
              <a:t>can </a:t>
            </a:r>
            <a:r>
              <a:rPr lang="en-US" dirty="0"/>
              <a:t>muddy the water and avoid responsibility for your decisions, is a direct reflection of who you are as a leader.</a:t>
            </a:r>
          </a:p>
        </p:txBody>
      </p:sp>
    </p:spTree>
    <p:extLst>
      <p:ext uri="{BB962C8B-B14F-4D97-AF65-F5344CB8AC3E}">
        <p14:creationId xmlns:p14="http://schemas.microsoft.com/office/powerpoint/2010/main" val="3797108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6173-0F70-4CA6-94F1-2AD1E85D97F5}"/>
              </a:ext>
            </a:extLst>
          </p:cNvPr>
          <p:cNvSpPr>
            <a:spLocks noGrp="1"/>
          </p:cNvSpPr>
          <p:nvPr>
            <p:ph type="title"/>
          </p:nvPr>
        </p:nvSpPr>
        <p:spPr/>
        <p:txBody>
          <a:bodyPr/>
          <a:lstStyle/>
          <a:p>
            <a:r>
              <a:rPr lang="en-US" dirty="0"/>
              <a:t>Leadership, COVID-19 and trust</a:t>
            </a:r>
          </a:p>
        </p:txBody>
      </p:sp>
      <p:pic>
        <p:nvPicPr>
          <p:cNvPr id="6146" name="Picture 2">
            <a:extLst>
              <a:ext uri="{FF2B5EF4-FFF2-40B4-BE49-F238E27FC236}">
                <a16:creationId xmlns:a16="http://schemas.microsoft.com/office/drawing/2014/main" id="{071D4CAF-5C82-4F5E-A381-33E5A14661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67161" y="1637887"/>
            <a:ext cx="6942338" cy="46304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4619D62-1E1B-4860-B612-5589E88598FF}"/>
              </a:ext>
            </a:extLst>
          </p:cNvPr>
          <p:cNvSpPr txBox="1"/>
          <p:nvPr/>
        </p:nvSpPr>
        <p:spPr>
          <a:xfrm>
            <a:off x="-1" y="6457890"/>
            <a:ext cx="7540283" cy="230832"/>
          </a:xfrm>
          <a:prstGeom prst="rect">
            <a:avLst/>
          </a:prstGeom>
          <a:noFill/>
        </p:spPr>
        <p:txBody>
          <a:bodyPr wrap="square" rtlCol="0">
            <a:spAutoFit/>
          </a:bodyPr>
          <a:lstStyle/>
          <a:p>
            <a:r>
              <a:rPr lang="en-US" sz="900" dirty="0"/>
              <a:t>Photo Credit: Chip </a:t>
            </a:r>
            <a:r>
              <a:rPr lang="en-US" sz="900" dirty="0" err="1"/>
              <a:t>Somodevilla</a:t>
            </a:r>
            <a:r>
              <a:rPr lang="en-US" sz="900" dirty="0"/>
              <a:t> via Getty Images</a:t>
            </a:r>
          </a:p>
        </p:txBody>
      </p:sp>
      <p:sp>
        <p:nvSpPr>
          <p:cNvPr id="7" name="Arrow: Down 6">
            <a:extLst>
              <a:ext uri="{FF2B5EF4-FFF2-40B4-BE49-F238E27FC236}">
                <a16:creationId xmlns:a16="http://schemas.microsoft.com/office/drawing/2014/main" id="{7B3B5456-BC3D-4AC9-8072-5672CA17386D}"/>
              </a:ext>
            </a:extLst>
          </p:cNvPr>
          <p:cNvSpPr/>
          <p:nvPr/>
        </p:nvSpPr>
        <p:spPr>
          <a:xfrm>
            <a:off x="6676008" y="1802167"/>
            <a:ext cx="284085" cy="10298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07079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6173-0F70-4CA6-94F1-2AD1E85D97F5}"/>
              </a:ext>
            </a:extLst>
          </p:cNvPr>
          <p:cNvSpPr>
            <a:spLocks noGrp="1"/>
          </p:cNvSpPr>
          <p:nvPr>
            <p:ph type="title"/>
          </p:nvPr>
        </p:nvSpPr>
        <p:spPr/>
        <p:txBody>
          <a:bodyPr/>
          <a:lstStyle/>
          <a:p>
            <a:r>
              <a:rPr lang="en-US" dirty="0"/>
              <a:t>Leadership, COVID-19 and trust</a:t>
            </a:r>
          </a:p>
        </p:txBody>
      </p:sp>
      <p:pic>
        <p:nvPicPr>
          <p:cNvPr id="4" name="Content Placeholder 3">
            <a:extLst>
              <a:ext uri="{FF2B5EF4-FFF2-40B4-BE49-F238E27FC236}">
                <a16:creationId xmlns:a16="http://schemas.microsoft.com/office/drawing/2014/main" id="{1EBF1F6E-9A82-4CDD-B6F7-95E17E32AD56}"/>
              </a:ext>
            </a:extLst>
          </p:cNvPr>
          <p:cNvPicPr>
            <a:picLocks noGrp="1" noChangeAspect="1"/>
          </p:cNvPicPr>
          <p:nvPr>
            <p:ph idx="1"/>
          </p:nvPr>
        </p:nvPicPr>
        <p:blipFill>
          <a:blip r:embed="rId2"/>
          <a:stretch>
            <a:fillRect/>
          </a:stretch>
        </p:blipFill>
        <p:spPr>
          <a:xfrm>
            <a:off x="2537508" y="1957388"/>
            <a:ext cx="4068983" cy="4086225"/>
          </a:xfrm>
          <a:prstGeom prst="rect">
            <a:avLst/>
          </a:prstGeom>
        </p:spPr>
      </p:pic>
    </p:spTree>
    <p:extLst>
      <p:ext uri="{BB962C8B-B14F-4D97-AF65-F5344CB8AC3E}">
        <p14:creationId xmlns:p14="http://schemas.microsoft.com/office/powerpoint/2010/main" val="2049249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6173-0F70-4CA6-94F1-2AD1E85D97F5}"/>
              </a:ext>
            </a:extLst>
          </p:cNvPr>
          <p:cNvSpPr>
            <a:spLocks noGrp="1"/>
          </p:cNvSpPr>
          <p:nvPr>
            <p:ph type="title"/>
          </p:nvPr>
        </p:nvSpPr>
        <p:spPr/>
        <p:txBody>
          <a:bodyPr/>
          <a:lstStyle/>
          <a:p>
            <a:r>
              <a:rPr lang="en-US" dirty="0"/>
              <a:t>Leadership, COVID-19 and trust</a:t>
            </a:r>
          </a:p>
        </p:txBody>
      </p:sp>
      <p:pic>
        <p:nvPicPr>
          <p:cNvPr id="7170" name="Picture 2">
            <a:extLst>
              <a:ext uri="{FF2B5EF4-FFF2-40B4-BE49-F238E27FC236}">
                <a16:creationId xmlns:a16="http://schemas.microsoft.com/office/drawing/2014/main" id="{C43A348F-2087-4296-8FD3-1B8BF09D162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4293" y="1957388"/>
            <a:ext cx="5315414" cy="40862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FB3059-5B32-490A-B043-71D551A221EB}"/>
              </a:ext>
            </a:extLst>
          </p:cNvPr>
          <p:cNvSpPr txBox="1"/>
          <p:nvPr/>
        </p:nvSpPr>
        <p:spPr>
          <a:xfrm>
            <a:off x="-1" y="6457890"/>
            <a:ext cx="7540283" cy="230832"/>
          </a:xfrm>
          <a:prstGeom prst="rect">
            <a:avLst/>
          </a:prstGeom>
          <a:noFill/>
        </p:spPr>
        <p:txBody>
          <a:bodyPr wrap="square" rtlCol="0">
            <a:spAutoFit/>
          </a:bodyPr>
          <a:lstStyle/>
          <a:p>
            <a:r>
              <a:rPr lang="en-US" sz="900" dirty="0"/>
              <a:t>Photo Credit: Le Moyne College</a:t>
            </a:r>
          </a:p>
        </p:txBody>
      </p:sp>
    </p:spTree>
    <p:extLst>
      <p:ext uri="{BB962C8B-B14F-4D97-AF65-F5344CB8AC3E}">
        <p14:creationId xmlns:p14="http://schemas.microsoft.com/office/powerpoint/2010/main" val="1365568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7" name="Content Placeholder 6" descr="Badge Question Mark">
            <a:extLst>
              <a:ext uri="{FF2B5EF4-FFF2-40B4-BE49-F238E27FC236}">
                <a16:creationId xmlns:a16="http://schemas.microsoft.com/office/drawing/2014/main" id="{72948F9F-AD85-472D-B515-ADBBFA09F4AD}"/>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2880360" y="2213903"/>
            <a:ext cx="3383280" cy="3383280"/>
          </a:xfrm>
        </p:spPr>
      </p:pic>
    </p:spTree>
    <p:extLst>
      <p:ext uri="{BB962C8B-B14F-4D97-AF65-F5344CB8AC3E}">
        <p14:creationId xmlns:p14="http://schemas.microsoft.com/office/powerpoint/2010/main" val="1923632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Presenter</a:t>
            </a:r>
          </a:p>
        </p:txBody>
      </p:sp>
      <p:sp>
        <p:nvSpPr>
          <p:cNvPr id="3" name="Content Placeholder 2"/>
          <p:cNvSpPr>
            <a:spLocks noGrp="1"/>
          </p:cNvSpPr>
          <p:nvPr>
            <p:ph idx="1"/>
          </p:nvPr>
        </p:nvSpPr>
        <p:spPr>
          <a:xfrm>
            <a:off x="628650" y="3069358"/>
            <a:ext cx="7886700" cy="1249424"/>
          </a:xfrm>
        </p:spPr>
        <p:txBody>
          <a:bodyPr/>
          <a:lstStyle/>
          <a:p>
            <a:r>
              <a:rPr lang="en-US" dirty="0"/>
              <a:t>Rick Seltzer,</a:t>
            </a:r>
            <a:r>
              <a:rPr lang="en-US" i="1" dirty="0"/>
              <a:t> </a:t>
            </a:r>
            <a:r>
              <a:rPr lang="en-US" dirty="0">
                <a:hlinkClick r:id="rId2"/>
              </a:rPr>
              <a:t>rick.seltzer@insidehighered.com</a:t>
            </a:r>
            <a:endParaRPr lang="en-US" dirty="0"/>
          </a:p>
          <a:p>
            <a:pPr lvl="1"/>
            <a:r>
              <a:rPr lang="en-US" dirty="0"/>
              <a:t>Projects editor, </a:t>
            </a:r>
            <a:r>
              <a:rPr lang="en-US" i="1" dirty="0"/>
              <a:t>Inside Higher Ed</a:t>
            </a:r>
            <a:endParaRPr lang="en-US" dirty="0"/>
          </a:p>
          <a:p>
            <a:pPr lvl="1"/>
            <a:r>
              <a:rPr lang="en-US" dirty="0"/>
              <a:t>Author of special report</a:t>
            </a:r>
          </a:p>
          <a:p>
            <a:pPr marL="0" indent="0">
              <a:buNone/>
            </a:pPr>
            <a:endParaRPr lang="en-US" dirty="0"/>
          </a:p>
        </p:txBody>
      </p:sp>
    </p:spTree>
    <p:extLst>
      <p:ext uri="{BB962C8B-B14F-4D97-AF65-F5344CB8AC3E}">
        <p14:creationId xmlns:p14="http://schemas.microsoft.com/office/powerpoint/2010/main" val="3665279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Economy</a:t>
            </a:r>
          </a:p>
        </p:txBody>
      </p:sp>
      <p:sp>
        <p:nvSpPr>
          <p:cNvPr id="3" name="Content Placeholder 2"/>
          <p:cNvSpPr>
            <a:spLocks noGrp="1"/>
          </p:cNvSpPr>
          <p:nvPr>
            <p:ph idx="1"/>
          </p:nvPr>
        </p:nvSpPr>
        <p:spPr>
          <a:xfrm>
            <a:off x="628650" y="2538570"/>
            <a:ext cx="7886700" cy="2672047"/>
          </a:xfrm>
        </p:spPr>
        <p:txBody>
          <a:bodyPr/>
          <a:lstStyle/>
          <a:p>
            <a:r>
              <a:rPr lang="en-US" dirty="0"/>
              <a:t>Friday jobs report:</a:t>
            </a:r>
          </a:p>
          <a:p>
            <a:pPr lvl="1"/>
            <a:r>
              <a:rPr lang="en-US" dirty="0"/>
              <a:t>Total nonfarm payroll employment increased 661,000 in September</a:t>
            </a:r>
          </a:p>
          <a:p>
            <a:pPr lvl="1"/>
            <a:r>
              <a:rPr lang="en-US" dirty="0"/>
              <a:t>Number of unemployed persons fell by 1 million to 12.6 million</a:t>
            </a:r>
          </a:p>
        </p:txBody>
      </p:sp>
      <p:sp>
        <p:nvSpPr>
          <p:cNvPr id="5" name="TextBox 4">
            <a:extLst>
              <a:ext uri="{FF2B5EF4-FFF2-40B4-BE49-F238E27FC236}">
                <a16:creationId xmlns:a16="http://schemas.microsoft.com/office/drawing/2014/main" id="{60DF37D9-86F6-40F0-86EE-F9B477C80E2A}"/>
              </a:ext>
            </a:extLst>
          </p:cNvPr>
          <p:cNvSpPr txBox="1"/>
          <p:nvPr/>
        </p:nvSpPr>
        <p:spPr>
          <a:xfrm>
            <a:off x="-1" y="6457890"/>
            <a:ext cx="7540283" cy="230832"/>
          </a:xfrm>
          <a:prstGeom prst="rect">
            <a:avLst/>
          </a:prstGeom>
          <a:noFill/>
        </p:spPr>
        <p:txBody>
          <a:bodyPr wrap="square" rtlCol="0">
            <a:spAutoFit/>
          </a:bodyPr>
          <a:lstStyle/>
          <a:p>
            <a:r>
              <a:rPr lang="en-US" sz="900" dirty="0"/>
              <a:t>Source: https://www.bls.gov/news.release/empsit.nr0.htm</a:t>
            </a:r>
          </a:p>
        </p:txBody>
      </p:sp>
    </p:spTree>
    <p:extLst>
      <p:ext uri="{BB962C8B-B14F-4D97-AF65-F5344CB8AC3E}">
        <p14:creationId xmlns:p14="http://schemas.microsoft.com/office/powerpoint/2010/main" val="1262336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D57C8-10BA-44C2-8277-56B864D52345}"/>
              </a:ext>
            </a:extLst>
          </p:cNvPr>
          <p:cNvSpPr>
            <a:spLocks noGrp="1"/>
          </p:cNvSpPr>
          <p:nvPr>
            <p:ph type="title"/>
          </p:nvPr>
        </p:nvSpPr>
        <p:spPr/>
        <p:txBody>
          <a:bodyPr/>
          <a:lstStyle/>
          <a:p>
            <a:r>
              <a:rPr lang="en-US" dirty="0"/>
              <a:t>Unemployment rate</a:t>
            </a:r>
          </a:p>
        </p:txBody>
      </p:sp>
      <p:pic>
        <p:nvPicPr>
          <p:cNvPr id="5" name="Content Placeholder 4" descr="Chart, line chart&#10;&#10;Description automatically generated">
            <a:extLst>
              <a:ext uri="{FF2B5EF4-FFF2-40B4-BE49-F238E27FC236}">
                <a16:creationId xmlns:a16="http://schemas.microsoft.com/office/drawing/2014/main" id="{9709CEB3-4199-4853-B018-F0D1DEDF40A1}"/>
              </a:ext>
            </a:extLst>
          </p:cNvPr>
          <p:cNvPicPr>
            <a:picLocks noGrp="1" noChangeAspect="1"/>
          </p:cNvPicPr>
          <p:nvPr>
            <p:ph idx="1"/>
          </p:nvPr>
        </p:nvPicPr>
        <p:blipFill>
          <a:blip r:embed="rId2"/>
          <a:stretch>
            <a:fillRect/>
          </a:stretch>
        </p:blipFill>
        <p:spPr>
          <a:xfrm>
            <a:off x="1810336" y="1613197"/>
            <a:ext cx="5758082" cy="4935499"/>
          </a:xfrm>
        </p:spPr>
      </p:pic>
      <p:sp>
        <p:nvSpPr>
          <p:cNvPr id="6" name="Rectangle 5">
            <a:extLst>
              <a:ext uri="{FF2B5EF4-FFF2-40B4-BE49-F238E27FC236}">
                <a16:creationId xmlns:a16="http://schemas.microsoft.com/office/drawing/2014/main" id="{3FD4C1A9-E7AE-49A3-B4CC-435C8493AC6C}"/>
              </a:ext>
            </a:extLst>
          </p:cNvPr>
          <p:cNvSpPr/>
          <p:nvPr/>
        </p:nvSpPr>
        <p:spPr>
          <a:xfrm>
            <a:off x="7253056" y="6241002"/>
            <a:ext cx="390618" cy="3604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5791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173FA-AA13-45DF-A642-57B244D6B890}"/>
              </a:ext>
            </a:extLst>
          </p:cNvPr>
          <p:cNvSpPr>
            <a:spLocks noGrp="1"/>
          </p:cNvSpPr>
          <p:nvPr>
            <p:ph type="title"/>
          </p:nvPr>
        </p:nvSpPr>
        <p:spPr/>
        <p:txBody>
          <a:bodyPr/>
          <a:lstStyle/>
          <a:p>
            <a:r>
              <a:rPr lang="en-US" dirty="0"/>
              <a:t>Key data		</a:t>
            </a:r>
          </a:p>
        </p:txBody>
      </p:sp>
      <p:sp>
        <p:nvSpPr>
          <p:cNvPr id="3" name="Content Placeholder 2">
            <a:extLst>
              <a:ext uri="{FF2B5EF4-FFF2-40B4-BE49-F238E27FC236}">
                <a16:creationId xmlns:a16="http://schemas.microsoft.com/office/drawing/2014/main" id="{14DCC669-08A8-460A-85F1-9EDBDE358BB9}"/>
              </a:ext>
            </a:extLst>
          </p:cNvPr>
          <p:cNvSpPr>
            <a:spLocks noGrp="1"/>
          </p:cNvSpPr>
          <p:nvPr>
            <p:ph idx="1"/>
          </p:nvPr>
        </p:nvSpPr>
        <p:spPr/>
        <p:txBody>
          <a:bodyPr/>
          <a:lstStyle/>
          <a:p>
            <a:r>
              <a:rPr lang="en-US" dirty="0"/>
              <a:t>The labor force is smaller today than it was in February — 2.3 million more people are not in the labor force but want a job (total 7.2 million).</a:t>
            </a:r>
          </a:p>
          <a:p>
            <a:pPr marL="457200" lvl="1" indent="0">
              <a:buNone/>
            </a:pPr>
            <a:endParaRPr lang="en-US" dirty="0"/>
          </a:p>
          <a:p>
            <a:r>
              <a:rPr lang="en-US" dirty="0"/>
              <a:t>You’re looking at a higher unemployment rate on a smaller labor participation rate across the board.</a:t>
            </a:r>
          </a:p>
        </p:txBody>
      </p:sp>
      <p:sp>
        <p:nvSpPr>
          <p:cNvPr id="5" name="TextBox 4">
            <a:extLst>
              <a:ext uri="{FF2B5EF4-FFF2-40B4-BE49-F238E27FC236}">
                <a16:creationId xmlns:a16="http://schemas.microsoft.com/office/drawing/2014/main" id="{604B24C2-1DF6-4889-B7B0-33E51C492622}"/>
              </a:ext>
            </a:extLst>
          </p:cNvPr>
          <p:cNvSpPr txBox="1"/>
          <p:nvPr/>
        </p:nvSpPr>
        <p:spPr>
          <a:xfrm>
            <a:off x="628650" y="6071227"/>
            <a:ext cx="8163658" cy="230832"/>
          </a:xfrm>
          <a:prstGeom prst="rect">
            <a:avLst/>
          </a:prstGeom>
          <a:noFill/>
        </p:spPr>
        <p:txBody>
          <a:bodyPr wrap="square">
            <a:spAutoFit/>
          </a:bodyPr>
          <a:lstStyle/>
          <a:p>
            <a:r>
              <a:rPr lang="en-US" sz="900" b="0" i="0" dirty="0">
                <a:solidFill>
                  <a:srgbClr val="14171A"/>
                </a:solidFill>
                <a:effectLst/>
                <a:latin typeface="system-ui"/>
              </a:rPr>
              <a:t>Source: BLS (https://www.bls.gov/news.release/empsit.t04.htm)</a:t>
            </a:r>
            <a:endParaRPr lang="en-US" sz="900" dirty="0"/>
          </a:p>
        </p:txBody>
      </p:sp>
    </p:spTree>
    <p:extLst>
      <p:ext uri="{BB962C8B-B14F-4D97-AF65-F5344CB8AC3E}">
        <p14:creationId xmlns:p14="http://schemas.microsoft.com/office/powerpoint/2010/main" val="1100812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5AD79-2F0A-488F-BEF6-D7CF69D828B0}"/>
              </a:ext>
            </a:extLst>
          </p:cNvPr>
          <p:cNvSpPr>
            <a:spLocks noGrp="1"/>
          </p:cNvSpPr>
          <p:nvPr>
            <p:ph type="title"/>
          </p:nvPr>
        </p:nvSpPr>
        <p:spPr/>
        <p:txBody>
          <a:bodyPr/>
          <a:lstStyle/>
          <a:p>
            <a:r>
              <a:rPr lang="en-US" dirty="0"/>
              <a:t>A recovery losing steam?</a:t>
            </a:r>
          </a:p>
        </p:txBody>
      </p:sp>
      <p:pic>
        <p:nvPicPr>
          <p:cNvPr id="4" name="Picture 3">
            <a:extLst>
              <a:ext uri="{FF2B5EF4-FFF2-40B4-BE49-F238E27FC236}">
                <a16:creationId xmlns:a16="http://schemas.microsoft.com/office/drawing/2014/main" id="{144E6564-449C-4FFD-B5D1-0178DA66F982}"/>
              </a:ext>
            </a:extLst>
          </p:cNvPr>
          <p:cNvPicPr>
            <a:picLocks noChangeAspect="1"/>
          </p:cNvPicPr>
          <p:nvPr/>
        </p:nvPicPr>
        <p:blipFill>
          <a:blip r:embed="rId2"/>
          <a:stretch>
            <a:fillRect/>
          </a:stretch>
        </p:blipFill>
        <p:spPr>
          <a:xfrm>
            <a:off x="628650" y="1958010"/>
            <a:ext cx="6924675" cy="4295775"/>
          </a:xfrm>
          <a:prstGeom prst="rect">
            <a:avLst/>
          </a:prstGeom>
        </p:spPr>
      </p:pic>
      <p:sp>
        <p:nvSpPr>
          <p:cNvPr id="5" name="TextBox 4">
            <a:extLst>
              <a:ext uri="{FF2B5EF4-FFF2-40B4-BE49-F238E27FC236}">
                <a16:creationId xmlns:a16="http://schemas.microsoft.com/office/drawing/2014/main" id="{36FF3358-EFA1-4DEF-A950-5416B8448D36}"/>
              </a:ext>
            </a:extLst>
          </p:cNvPr>
          <p:cNvSpPr txBox="1"/>
          <p:nvPr/>
        </p:nvSpPr>
        <p:spPr>
          <a:xfrm>
            <a:off x="422031" y="6414868"/>
            <a:ext cx="3404381" cy="230832"/>
          </a:xfrm>
          <a:prstGeom prst="rect">
            <a:avLst/>
          </a:prstGeom>
          <a:noFill/>
        </p:spPr>
        <p:txBody>
          <a:bodyPr wrap="square" rtlCol="0">
            <a:spAutoFit/>
          </a:bodyPr>
          <a:lstStyle/>
          <a:p>
            <a:r>
              <a:rPr lang="en-US" sz="900" dirty="0"/>
              <a:t>Source: BLS </a:t>
            </a:r>
          </a:p>
        </p:txBody>
      </p:sp>
    </p:spTree>
    <p:extLst>
      <p:ext uri="{BB962C8B-B14F-4D97-AF65-F5344CB8AC3E}">
        <p14:creationId xmlns:p14="http://schemas.microsoft.com/office/powerpoint/2010/main" val="20396604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40295-2F6E-4D95-8DD7-6C88EB66D2D0}"/>
              </a:ext>
            </a:extLst>
          </p:cNvPr>
          <p:cNvSpPr>
            <a:spLocks noGrp="1"/>
          </p:cNvSpPr>
          <p:nvPr>
            <p:ph type="title"/>
          </p:nvPr>
        </p:nvSpPr>
        <p:spPr/>
        <p:txBody>
          <a:bodyPr/>
          <a:lstStyle/>
          <a:p>
            <a:r>
              <a:rPr lang="en-US" dirty="0"/>
              <a:t>How was higher education hit?</a:t>
            </a:r>
          </a:p>
        </p:txBody>
      </p:sp>
      <p:graphicFrame>
        <p:nvGraphicFramePr>
          <p:cNvPr id="7" name="Table 7">
            <a:extLst>
              <a:ext uri="{FF2B5EF4-FFF2-40B4-BE49-F238E27FC236}">
                <a16:creationId xmlns:a16="http://schemas.microsoft.com/office/drawing/2014/main" id="{B4BBEFF8-DEDE-4F49-A997-F2F85012113F}"/>
              </a:ext>
            </a:extLst>
          </p:cNvPr>
          <p:cNvGraphicFramePr>
            <a:graphicFrameLocks noGrp="1"/>
          </p:cNvGraphicFramePr>
          <p:nvPr>
            <p:ph idx="1"/>
            <p:extLst>
              <p:ext uri="{D42A27DB-BD31-4B8C-83A1-F6EECF244321}">
                <p14:modId xmlns:p14="http://schemas.microsoft.com/office/powerpoint/2010/main" val="822152811"/>
              </p:ext>
            </p:extLst>
          </p:nvPr>
        </p:nvGraphicFramePr>
        <p:xfrm>
          <a:off x="628650" y="2341735"/>
          <a:ext cx="7886700" cy="3291840"/>
        </p:xfrm>
        <a:graphic>
          <a:graphicData uri="http://schemas.openxmlformats.org/drawingml/2006/table">
            <a:tbl>
              <a:tblPr firstRow="1" bandRow="1">
                <a:tableStyleId>{5C22544A-7EE6-4342-B048-85BDC9FD1C3A}</a:tableStyleId>
              </a:tblPr>
              <a:tblGrid>
                <a:gridCol w="1314450">
                  <a:extLst>
                    <a:ext uri="{9D8B030D-6E8A-4147-A177-3AD203B41FA5}">
                      <a16:colId xmlns:a16="http://schemas.microsoft.com/office/drawing/2014/main" val="1507009414"/>
                    </a:ext>
                  </a:extLst>
                </a:gridCol>
                <a:gridCol w="1314450">
                  <a:extLst>
                    <a:ext uri="{9D8B030D-6E8A-4147-A177-3AD203B41FA5}">
                      <a16:colId xmlns:a16="http://schemas.microsoft.com/office/drawing/2014/main" val="3847383511"/>
                    </a:ext>
                  </a:extLst>
                </a:gridCol>
                <a:gridCol w="1314450">
                  <a:extLst>
                    <a:ext uri="{9D8B030D-6E8A-4147-A177-3AD203B41FA5}">
                      <a16:colId xmlns:a16="http://schemas.microsoft.com/office/drawing/2014/main" val="4106298432"/>
                    </a:ext>
                  </a:extLst>
                </a:gridCol>
                <a:gridCol w="1314450">
                  <a:extLst>
                    <a:ext uri="{9D8B030D-6E8A-4147-A177-3AD203B41FA5}">
                      <a16:colId xmlns:a16="http://schemas.microsoft.com/office/drawing/2014/main" val="3827257884"/>
                    </a:ext>
                  </a:extLst>
                </a:gridCol>
                <a:gridCol w="1314450">
                  <a:extLst>
                    <a:ext uri="{9D8B030D-6E8A-4147-A177-3AD203B41FA5}">
                      <a16:colId xmlns:a16="http://schemas.microsoft.com/office/drawing/2014/main" val="1596293252"/>
                    </a:ext>
                  </a:extLst>
                </a:gridCol>
                <a:gridCol w="1314450">
                  <a:extLst>
                    <a:ext uri="{9D8B030D-6E8A-4147-A177-3AD203B41FA5}">
                      <a16:colId xmlns:a16="http://schemas.microsoft.com/office/drawing/2014/main" val="1975970629"/>
                    </a:ext>
                  </a:extLst>
                </a:gridCol>
              </a:tblGrid>
              <a:tr h="370840">
                <a:tc>
                  <a:txBody>
                    <a:bodyPr/>
                    <a:lstStyle/>
                    <a:p>
                      <a:r>
                        <a:rPr lang="en-US" dirty="0"/>
                        <a:t>Seasonally adjusted, in 1,000s</a:t>
                      </a:r>
                    </a:p>
                    <a:p>
                      <a:endParaRPr lang="en-US" dirty="0"/>
                    </a:p>
                  </a:txBody>
                  <a:tcPr/>
                </a:tc>
                <a:tc>
                  <a:txBody>
                    <a:bodyPr/>
                    <a:lstStyle/>
                    <a:p>
                      <a:r>
                        <a:rPr lang="en-US" dirty="0"/>
                        <a:t>September 2019</a:t>
                      </a:r>
                    </a:p>
                  </a:txBody>
                  <a:tcPr/>
                </a:tc>
                <a:tc>
                  <a:txBody>
                    <a:bodyPr/>
                    <a:lstStyle/>
                    <a:p>
                      <a:r>
                        <a:rPr lang="en-US" dirty="0"/>
                        <a:t>July 2020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August 2020</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September 2020</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Change, Aug. 2020 to Sept. 2020</a:t>
                      </a:r>
                    </a:p>
                    <a:p>
                      <a:endParaRPr lang="en-US" dirty="0"/>
                    </a:p>
                  </a:txBody>
                  <a:tcPr/>
                </a:tc>
                <a:extLst>
                  <a:ext uri="{0D108BD9-81ED-4DB2-BD59-A6C34878D82A}">
                    <a16:rowId xmlns:a16="http://schemas.microsoft.com/office/drawing/2014/main" val="1047116799"/>
                  </a:ext>
                </a:extLst>
              </a:tr>
              <a:tr h="370840">
                <a:tc>
                  <a:txBody>
                    <a:bodyPr/>
                    <a:lstStyle/>
                    <a:p>
                      <a:r>
                        <a:rPr lang="en-US" dirty="0"/>
                        <a:t>Educational services</a:t>
                      </a:r>
                    </a:p>
                    <a:p>
                      <a:r>
                        <a:rPr lang="en-US" dirty="0"/>
                        <a:t>(private)</a:t>
                      </a:r>
                    </a:p>
                  </a:txBody>
                  <a:tcPr/>
                </a:tc>
                <a:tc>
                  <a:txBody>
                    <a:bodyPr/>
                    <a:lstStyle/>
                    <a:p>
                      <a:r>
                        <a:rPr lang="en-US" dirty="0"/>
                        <a:t>3,791.6</a:t>
                      </a:r>
                    </a:p>
                    <a:p>
                      <a:endParaRPr lang="en-US" dirty="0"/>
                    </a:p>
                  </a:txBody>
                  <a:tcPr/>
                </a:tc>
                <a:tc>
                  <a:txBody>
                    <a:bodyPr/>
                    <a:lstStyle/>
                    <a:p>
                      <a:r>
                        <a:rPr lang="en-US" dirty="0"/>
                        <a:t>3,471.5</a:t>
                      </a:r>
                    </a:p>
                    <a:p>
                      <a:endParaRPr lang="en-US" dirty="0"/>
                    </a:p>
                  </a:txBody>
                  <a:tcPr/>
                </a:tc>
                <a:tc>
                  <a:txBody>
                    <a:bodyPr/>
                    <a:lstStyle/>
                    <a:p>
                      <a:r>
                        <a:rPr lang="en-US" dirty="0"/>
                        <a:t>3,542.2</a:t>
                      </a:r>
                    </a:p>
                    <a:p>
                      <a:endParaRPr lang="en-US" dirty="0"/>
                    </a:p>
                  </a:txBody>
                  <a:tcPr/>
                </a:tc>
                <a:tc>
                  <a:txBody>
                    <a:bodyPr/>
                    <a:lstStyle/>
                    <a:p>
                      <a:r>
                        <a:rPr lang="en-US" dirty="0"/>
                        <a:t>3,473.7</a:t>
                      </a:r>
                    </a:p>
                    <a:p>
                      <a:endParaRPr lang="en-US" dirty="0"/>
                    </a:p>
                  </a:txBody>
                  <a:tcPr/>
                </a:tc>
                <a:tc>
                  <a:txBody>
                    <a:bodyPr/>
                    <a:lstStyle/>
                    <a:p>
                      <a:r>
                        <a:rPr lang="en-US" dirty="0"/>
                        <a:t>-68.5</a:t>
                      </a:r>
                    </a:p>
                    <a:p>
                      <a:endParaRPr lang="en-US" dirty="0"/>
                    </a:p>
                  </a:txBody>
                  <a:tcPr/>
                </a:tc>
                <a:extLst>
                  <a:ext uri="{0D108BD9-81ED-4DB2-BD59-A6C34878D82A}">
                    <a16:rowId xmlns:a16="http://schemas.microsoft.com/office/drawing/2014/main" val="2772905248"/>
                  </a:ext>
                </a:extLst>
              </a:tr>
              <a:tr h="370840">
                <a:tc>
                  <a:txBody>
                    <a:bodyPr/>
                    <a:lstStyle/>
                    <a:p>
                      <a:r>
                        <a:rPr lang="en-US" dirty="0"/>
                        <a:t>State gov. education</a:t>
                      </a:r>
                    </a:p>
                    <a:p>
                      <a:endParaRPr lang="en-US" dirty="0"/>
                    </a:p>
                  </a:txBody>
                  <a:tcPr/>
                </a:tc>
                <a:tc>
                  <a:txBody>
                    <a:bodyPr/>
                    <a:lstStyle/>
                    <a:p>
                      <a:r>
                        <a:rPr lang="en-US" dirty="0"/>
                        <a:t>2,483.2</a:t>
                      </a:r>
                    </a:p>
                    <a:p>
                      <a:endParaRPr lang="en-US" dirty="0"/>
                    </a:p>
                  </a:txBody>
                  <a:tcPr/>
                </a:tc>
                <a:tc>
                  <a:txBody>
                    <a:bodyPr/>
                    <a:lstStyle/>
                    <a:p>
                      <a:r>
                        <a:rPr lang="en-US" dirty="0"/>
                        <a:t>2,269.8</a:t>
                      </a:r>
                    </a:p>
                    <a:p>
                      <a:endParaRPr lang="en-US" dirty="0"/>
                    </a:p>
                  </a:txBody>
                  <a:tcPr/>
                </a:tc>
                <a:tc>
                  <a:txBody>
                    <a:bodyPr/>
                    <a:lstStyle/>
                    <a:p>
                      <a:r>
                        <a:rPr lang="en-US" dirty="0"/>
                        <a:t>2,288.9</a:t>
                      </a:r>
                    </a:p>
                    <a:p>
                      <a:endParaRPr lang="en-US" dirty="0"/>
                    </a:p>
                  </a:txBody>
                  <a:tcPr/>
                </a:tc>
                <a:tc>
                  <a:txBody>
                    <a:bodyPr/>
                    <a:lstStyle/>
                    <a:p>
                      <a:r>
                        <a:rPr lang="en-US" dirty="0"/>
                        <a:t>2,239.5</a:t>
                      </a:r>
                    </a:p>
                    <a:p>
                      <a:endParaRPr lang="en-US" dirty="0"/>
                    </a:p>
                  </a:txBody>
                  <a:tcPr/>
                </a:tc>
                <a:tc>
                  <a:txBody>
                    <a:bodyPr/>
                    <a:lstStyle/>
                    <a:p>
                      <a:r>
                        <a:rPr lang="en-US" dirty="0"/>
                        <a:t>-49.4</a:t>
                      </a:r>
                    </a:p>
                    <a:p>
                      <a:endParaRPr lang="en-US" dirty="0"/>
                    </a:p>
                  </a:txBody>
                  <a:tcPr/>
                </a:tc>
                <a:extLst>
                  <a:ext uri="{0D108BD9-81ED-4DB2-BD59-A6C34878D82A}">
                    <a16:rowId xmlns:a16="http://schemas.microsoft.com/office/drawing/2014/main" val="1757471787"/>
                  </a:ext>
                </a:extLst>
              </a:tr>
            </a:tbl>
          </a:graphicData>
        </a:graphic>
      </p:graphicFrame>
      <p:sp>
        <p:nvSpPr>
          <p:cNvPr id="9" name="TextBox 8">
            <a:extLst>
              <a:ext uri="{FF2B5EF4-FFF2-40B4-BE49-F238E27FC236}">
                <a16:creationId xmlns:a16="http://schemas.microsoft.com/office/drawing/2014/main" id="{EC3B47DF-B636-4105-BBB1-CF1F9CFDF7F7}"/>
              </a:ext>
            </a:extLst>
          </p:cNvPr>
          <p:cNvSpPr txBox="1"/>
          <p:nvPr/>
        </p:nvSpPr>
        <p:spPr>
          <a:xfrm>
            <a:off x="422031" y="6414868"/>
            <a:ext cx="3404381" cy="230832"/>
          </a:xfrm>
          <a:prstGeom prst="rect">
            <a:avLst/>
          </a:prstGeom>
          <a:noFill/>
        </p:spPr>
        <p:txBody>
          <a:bodyPr wrap="square" rtlCol="0">
            <a:spAutoFit/>
          </a:bodyPr>
          <a:lstStyle/>
          <a:p>
            <a:r>
              <a:rPr lang="en-US" sz="900" dirty="0"/>
              <a:t>Source: BLS </a:t>
            </a:r>
          </a:p>
        </p:txBody>
      </p:sp>
      <p:sp>
        <p:nvSpPr>
          <p:cNvPr id="10" name="TextBox 9">
            <a:extLst>
              <a:ext uri="{FF2B5EF4-FFF2-40B4-BE49-F238E27FC236}">
                <a16:creationId xmlns:a16="http://schemas.microsoft.com/office/drawing/2014/main" id="{369E3D2E-A84F-4D9A-9106-B93A06DE57C6}"/>
              </a:ext>
            </a:extLst>
          </p:cNvPr>
          <p:cNvSpPr txBox="1"/>
          <p:nvPr/>
        </p:nvSpPr>
        <p:spPr>
          <a:xfrm>
            <a:off x="825623" y="1857198"/>
            <a:ext cx="5699445" cy="369332"/>
          </a:xfrm>
          <a:prstGeom prst="rect">
            <a:avLst/>
          </a:prstGeom>
          <a:noFill/>
        </p:spPr>
        <p:txBody>
          <a:bodyPr wrap="none" rtlCol="0">
            <a:spAutoFit/>
          </a:bodyPr>
          <a:lstStyle/>
          <a:p>
            <a:r>
              <a:rPr lang="en-US" dirty="0"/>
              <a:t>Employees on nonfarm payrolls by selected industry sector</a:t>
            </a:r>
          </a:p>
        </p:txBody>
      </p:sp>
    </p:spTree>
    <p:extLst>
      <p:ext uri="{BB962C8B-B14F-4D97-AF65-F5344CB8AC3E}">
        <p14:creationId xmlns:p14="http://schemas.microsoft.com/office/powerpoint/2010/main" val="2519742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40295-2F6E-4D95-8DD7-6C88EB66D2D0}"/>
              </a:ext>
            </a:extLst>
          </p:cNvPr>
          <p:cNvSpPr>
            <a:spLocks noGrp="1"/>
          </p:cNvSpPr>
          <p:nvPr>
            <p:ph type="title"/>
          </p:nvPr>
        </p:nvSpPr>
        <p:spPr/>
        <p:txBody>
          <a:bodyPr/>
          <a:lstStyle/>
          <a:p>
            <a:r>
              <a:rPr lang="en-US" dirty="0"/>
              <a:t>Who is hardest hit?</a:t>
            </a:r>
          </a:p>
        </p:txBody>
      </p:sp>
      <p:pic>
        <p:nvPicPr>
          <p:cNvPr id="8" name="Content Placeholder 7" descr="Chart, box and whisker chart&#10;&#10;Description automatically generated">
            <a:extLst>
              <a:ext uri="{FF2B5EF4-FFF2-40B4-BE49-F238E27FC236}">
                <a16:creationId xmlns:a16="http://schemas.microsoft.com/office/drawing/2014/main" id="{34468005-791F-4B6F-925F-6FA44B6F25B9}"/>
              </a:ext>
            </a:extLst>
          </p:cNvPr>
          <p:cNvPicPr>
            <a:picLocks noGrp="1" noChangeAspect="1"/>
          </p:cNvPicPr>
          <p:nvPr>
            <p:ph idx="1"/>
          </p:nvPr>
        </p:nvPicPr>
        <p:blipFill>
          <a:blip r:embed="rId2"/>
          <a:stretch>
            <a:fillRect/>
          </a:stretch>
        </p:blipFill>
        <p:spPr>
          <a:xfrm>
            <a:off x="2860274" y="1660124"/>
            <a:ext cx="4037424" cy="4383489"/>
          </a:xfrm>
        </p:spPr>
      </p:pic>
      <p:sp>
        <p:nvSpPr>
          <p:cNvPr id="10" name="TextBox 9">
            <a:extLst>
              <a:ext uri="{FF2B5EF4-FFF2-40B4-BE49-F238E27FC236}">
                <a16:creationId xmlns:a16="http://schemas.microsoft.com/office/drawing/2014/main" id="{CC879414-277A-4AF1-A2CC-67F474A8A08C}"/>
              </a:ext>
            </a:extLst>
          </p:cNvPr>
          <p:cNvSpPr txBox="1"/>
          <p:nvPr/>
        </p:nvSpPr>
        <p:spPr>
          <a:xfrm>
            <a:off x="244477" y="6431510"/>
            <a:ext cx="7479095" cy="230832"/>
          </a:xfrm>
          <a:prstGeom prst="rect">
            <a:avLst/>
          </a:prstGeom>
          <a:noFill/>
        </p:spPr>
        <p:txBody>
          <a:bodyPr wrap="square" rtlCol="0">
            <a:spAutoFit/>
          </a:bodyPr>
          <a:lstStyle/>
          <a:p>
            <a:r>
              <a:rPr lang="en-US" sz="900" dirty="0"/>
              <a:t>Source: BLS https://www.bls.gov/charts/employment-situation/employment-by-industry-monthly-changes.htm </a:t>
            </a:r>
          </a:p>
        </p:txBody>
      </p:sp>
    </p:spTree>
    <p:extLst>
      <p:ext uri="{BB962C8B-B14F-4D97-AF65-F5344CB8AC3E}">
        <p14:creationId xmlns:p14="http://schemas.microsoft.com/office/powerpoint/2010/main" val="2177946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47960-D3E2-46BC-97CC-A7409F025FA1}"/>
              </a:ext>
            </a:extLst>
          </p:cNvPr>
          <p:cNvSpPr>
            <a:spLocks noGrp="1"/>
          </p:cNvSpPr>
          <p:nvPr>
            <p:ph type="title"/>
          </p:nvPr>
        </p:nvSpPr>
        <p:spPr/>
        <p:txBody>
          <a:bodyPr/>
          <a:lstStyle/>
          <a:p>
            <a:r>
              <a:rPr lang="en-US" dirty="0"/>
              <a:t>Long-term unemployment</a:t>
            </a:r>
          </a:p>
        </p:txBody>
      </p:sp>
      <p:pic>
        <p:nvPicPr>
          <p:cNvPr id="7" name="Content Placeholder 6">
            <a:extLst>
              <a:ext uri="{FF2B5EF4-FFF2-40B4-BE49-F238E27FC236}">
                <a16:creationId xmlns:a16="http://schemas.microsoft.com/office/drawing/2014/main" id="{10CBF93E-9E78-4E34-B164-55429B1264ED}"/>
              </a:ext>
            </a:extLst>
          </p:cNvPr>
          <p:cNvPicPr>
            <a:picLocks noGrp="1" noChangeAspect="1"/>
          </p:cNvPicPr>
          <p:nvPr>
            <p:ph idx="1"/>
          </p:nvPr>
        </p:nvPicPr>
        <p:blipFill>
          <a:blip r:embed="rId2"/>
          <a:stretch>
            <a:fillRect/>
          </a:stretch>
        </p:blipFill>
        <p:spPr>
          <a:xfrm>
            <a:off x="1819257" y="1957388"/>
            <a:ext cx="5505486" cy="4086225"/>
          </a:xfrm>
          <a:prstGeom prst="rect">
            <a:avLst/>
          </a:prstGeom>
        </p:spPr>
      </p:pic>
      <p:sp>
        <p:nvSpPr>
          <p:cNvPr id="8" name="Rectangle 7">
            <a:extLst>
              <a:ext uri="{FF2B5EF4-FFF2-40B4-BE49-F238E27FC236}">
                <a16:creationId xmlns:a16="http://schemas.microsoft.com/office/drawing/2014/main" id="{054843EC-8940-44E0-8AEA-3BAEDDC94779}"/>
              </a:ext>
            </a:extLst>
          </p:cNvPr>
          <p:cNvSpPr/>
          <p:nvPr/>
        </p:nvSpPr>
        <p:spPr>
          <a:xfrm>
            <a:off x="7075503" y="5663953"/>
            <a:ext cx="417250" cy="443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97B2C80-BACB-4657-B7BB-ADF9C251B4B0}"/>
              </a:ext>
            </a:extLst>
          </p:cNvPr>
          <p:cNvSpPr txBox="1"/>
          <p:nvPr/>
        </p:nvSpPr>
        <p:spPr>
          <a:xfrm>
            <a:off x="244477" y="6431510"/>
            <a:ext cx="7479095" cy="230832"/>
          </a:xfrm>
          <a:prstGeom prst="rect">
            <a:avLst/>
          </a:prstGeom>
          <a:noFill/>
        </p:spPr>
        <p:txBody>
          <a:bodyPr wrap="square" rtlCol="0">
            <a:spAutoFit/>
          </a:bodyPr>
          <a:lstStyle/>
          <a:p>
            <a:r>
              <a:rPr lang="en-US" sz="900" dirty="0"/>
              <a:t>Source: BLS https://www.bls.gov/charts/employment-situation/unemployed-27-weeks-or-longer-as-a-percent-of-total-unemployed.htm</a:t>
            </a:r>
          </a:p>
        </p:txBody>
      </p:sp>
    </p:spTree>
    <p:extLst>
      <p:ext uri="{BB962C8B-B14F-4D97-AF65-F5344CB8AC3E}">
        <p14:creationId xmlns:p14="http://schemas.microsoft.com/office/powerpoint/2010/main" val="2299366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173FA-AA13-45DF-A642-57B244D6B890}"/>
              </a:ext>
            </a:extLst>
          </p:cNvPr>
          <p:cNvSpPr>
            <a:spLocks noGrp="1"/>
          </p:cNvSpPr>
          <p:nvPr>
            <p:ph type="title"/>
          </p:nvPr>
        </p:nvSpPr>
        <p:spPr/>
        <p:txBody>
          <a:bodyPr/>
          <a:lstStyle/>
          <a:p>
            <a:r>
              <a:rPr lang="en-US" dirty="0"/>
              <a:t>All of this was before	</a:t>
            </a:r>
          </a:p>
        </p:txBody>
      </p:sp>
      <p:sp>
        <p:nvSpPr>
          <p:cNvPr id="3" name="Content Placeholder 2">
            <a:extLst>
              <a:ext uri="{FF2B5EF4-FFF2-40B4-BE49-F238E27FC236}">
                <a16:creationId xmlns:a16="http://schemas.microsoft.com/office/drawing/2014/main" id="{14DCC669-08A8-460A-85F1-9EDBDE358BB9}"/>
              </a:ext>
            </a:extLst>
          </p:cNvPr>
          <p:cNvSpPr>
            <a:spLocks noGrp="1"/>
          </p:cNvSpPr>
          <p:nvPr>
            <p:ph idx="1"/>
          </p:nvPr>
        </p:nvSpPr>
        <p:spPr/>
        <p:txBody>
          <a:bodyPr/>
          <a:lstStyle/>
          <a:p>
            <a:r>
              <a:rPr lang="en-US" dirty="0"/>
              <a:t>Disney announced 28,000 layoffs in the U.S. affecting its parks, experiences and products unit. (About two-thirds are said to be part-time workers.)</a:t>
            </a:r>
          </a:p>
          <a:p>
            <a:r>
              <a:rPr lang="en-US" dirty="0"/>
              <a:t>American Airlines and United Airlines are laying off 31,000 employees combined.</a:t>
            </a:r>
          </a:p>
        </p:txBody>
      </p:sp>
    </p:spTree>
    <p:extLst>
      <p:ext uri="{BB962C8B-B14F-4D97-AF65-F5344CB8AC3E}">
        <p14:creationId xmlns:p14="http://schemas.microsoft.com/office/powerpoint/2010/main" val="17823264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83BD3-7BBB-4E13-8894-F1B0F200AB07}"/>
              </a:ext>
            </a:extLst>
          </p:cNvPr>
          <p:cNvSpPr>
            <a:spLocks noGrp="1"/>
          </p:cNvSpPr>
          <p:nvPr>
            <p:ph type="title"/>
          </p:nvPr>
        </p:nvSpPr>
        <p:spPr/>
        <p:txBody>
          <a:bodyPr/>
          <a:lstStyle/>
          <a:p>
            <a:r>
              <a:rPr lang="en-US" dirty="0"/>
              <a:t>Who lost the most?</a:t>
            </a:r>
          </a:p>
        </p:txBody>
      </p:sp>
      <p:sp>
        <p:nvSpPr>
          <p:cNvPr id="6" name="Content Placeholder 5">
            <a:extLst>
              <a:ext uri="{FF2B5EF4-FFF2-40B4-BE49-F238E27FC236}">
                <a16:creationId xmlns:a16="http://schemas.microsoft.com/office/drawing/2014/main" id="{689BE6C0-13B4-47A9-A9E6-364502B46EB4}"/>
              </a:ext>
            </a:extLst>
          </p:cNvPr>
          <p:cNvSpPr>
            <a:spLocks noGrp="1"/>
          </p:cNvSpPr>
          <p:nvPr>
            <p:ph idx="1"/>
          </p:nvPr>
        </p:nvSpPr>
        <p:spPr>
          <a:xfrm>
            <a:off x="628650" y="1833718"/>
            <a:ext cx="7886700" cy="4084982"/>
          </a:xfrm>
        </p:spPr>
        <p:txBody>
          <a:bodyPr/>
          <a:lstStyle/>
          <a:p>
            <a:r>
              <a:rPr lang="en-US" dirty="0"/>
              <a:t>White Americans recovered more than half of the jobs they lost between April and February</a:t>
            </a:r>
          </a:p>
          <a:p>
            <a:r>
              <a:rPr lang="en-US" dirty="0"/>
              <a:t>Black Americans have recovered just over a third</a:t>
            </a:r>
          </a:p>
          <a:p>
            <a:r>
              <a:rPr lang="en-US" dirty="0"/>
              <a:t>Hispanic Americans have the most to make up to reach pre-pandemic employment levels</a:t>
            </a:r>
          </a:p>
          <a:p>
            <a:r>
              <a:rPr lang="en-US" dirty="0"/>
              <a:t>A fifth of those between the ages of 20 and 24 lost employment as the pandemic started</a:t>
            </a:r>
          </a:p>
          <a:p>
            <a:r>
              <a:rPr lang="en-US" dirty="0"/>
              <a:t>Those between the ages of 25 and 34 regained only 43 percent of lost employment</a:t>
            </a:r>
          </a:p>
        </p:txBody>
      </p:sp>
      <p:sp>
        <p:nvSpPr>
          <p:cNvPr id="7" name="TextBox 6">
            <a:extLst>
              <a:ext uri="{FF2B5EF4-FFF2-40B4-BE49-F238E27FC236}">
                <a16:creationId xmlns:a16="http://schemas.microsoft.com/office/drawing/2014/main" id="{AFEF7B61-CC53-4C25-BC81-EA8D3441137D}"/>
              </a:ext>
            </a:extLst>
          </p:cNvPr>
          <p:cNvSpPr txBox="1"/>
          <p:nvPr/>
        </p:nvSpPr>
        <p:spPr>
          <a:xfrm>
            <a:off x="244477" y="6431510"/>
            <a:ext cx="7479095" cy="230832"/>
          </a:xfrm>
          <a:prstGeom prst="rect">
            <a:avLst/>
          </a:prstGeom>
          <a:noFill/>
        </p:spPr>
        <p:txBody>
          <a:bodyPr wrap="square" rtlCol="0">
            <a:spAutoFit/>
          </a:bodyPr>
          <a:lstStyle/>
          <a:p>
            <a:r>
              <a:rPr lang="en-US" sz="900" dirty="0"/>
              <a:t>Source: https://www.washingtonpost.com/graphics/2020/business/coronavirus-recession-equality/</a:t>
            </a:r>
          </a:p>
        </p:txBody>
      </p:sp>
    </p:spTree>
    <p:extLst>
      <p:ext uri="{BB962C8B-B14F-4D97-AF65-F5344CB8AC3E}">
        <p14:creationId xmlns:p14="http://schemas.microsoft.com/office/powerpoint/2010/main" val="469149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83BD3-7BBB-4E13-8894-F1B0F200AB07}"/>
              </a:ext>
            </a:extLst>
          </p:cNvPr>
          <p:cNvSpPr>
            <a:spLocks noGrp="1"/>
          </p:cNvSpPr>
          <p:nvPr>
            <p:ph type="title"/>
          </p:nvPr>
        </p:nvSpPr>
        <p:spPr/>
        <p:txBody>
          <a:bodyPr/>
          <a:lstStyle/>
          <a:p>
            <a:r>
              <a:rPr lang="en-US" dirty="0"/>
              <a:t>Unemployment by educational attainment, civilian population 25+</a:t>
            </a:r>
          </a:p>
        </p:txBody>
      </p:sp>
      <p:graphicFrame>
        <p:nvGraphicFramePr>
          <p:cNvPr id="3" name="Table 3">
            <a:extLst>
              <a:ext uri="{FF2B5EF4-FFF2-40B4-BE49-F238E27FC236}">
                <a16:creationId xmlns:a16="http://schemas.microsoft.com/office/drawing/2014/main" id="{951BEE79-C0A7-4193-9927-B18454999EAD}"/>
              </a:ext>
            </a:extLst>
          </p:cNvPr>
          <p:cNvGraphicFramePr>
            <a:graphicFrameLocks noGrp="1"/>
          </p:cNvGraphicFramePr>
          <p:nvPr>
            <p:ph idx="1"/>
            <p:extLst>
              <p:ext uri="{D42A27DB-BD31-4B8C-83A1-F6EECF244321}">
                <p14:modId xmlns:p14="http://schemas.microsoft.com/office/powerpoint/2010/main" val="2095805819"/>
              </p:ext>
            </p:extLst>
          </p:nvPr>
        </p:nvGraphicFramePr>
        <p:xfrm>
          <a:off x="628650" y="2942809"/>
          <a:ext cx="7886700" cy="212344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983910725"/>
                    </a:ext>
                  </a:extLst>
                </a:gridCol>
                <a:gridCol w="2628900">
                  <a:extLst>
                    <a:ext uri="{9D8B030D-6E8A-4147-A177-3AD203B41FA5}">
                      <a16:colId xmlns:a16="http://schemas.microsoft.com/office/drawing/2014/main" val="2734731309"/>
                    </a:ext>
                  </a:extLst>
                </a:gridCol>
                <a:gridCol w="2628900">
                  <a:extLst>
                    <a:ext uri="{9D8B030D-6E8A-4147-A177-3AD203B41FA5}">
                      <a16:colId xmlns:a16="http://schemas.microsoft.com/office/drawing/2014/main" val="4090768387"/>
                    </a:ext>
                  </a:extLst>
                </a:gridCol>
              </a:tblGrid>
              <a:tr h="370840">
                <a:tc>
                  <a:txBody>
                    <a:bodyPr/>
                    <a:lstStyle/>
                    <a:p>
                      <a:endParaRPr lang="en-US" dirty="0"/>
                    </a:p>
                  </a:txBody>
                  <a:tcPr/>
                </a:tc>
                <a:tc>
                  <a:txBody>
                    <a:bodyPr/>
                    <a:lstStyle/>
                    <a:p>
                      <a:r>
                        <a:rPr lang="en-US" dirty="0"/>
                        <a:t>September 2019</a:t>
                      </a:r>
                    </a:p>
                  </a:txBody>
                  <a:tcPr/>
                </a:tc>
                <a:tc>
                  <a:txBody>
                    <a:bodyPr/>
                    <a:lstStyle/>
                    <a:p>
                      <a:r>
                        <a:rPr lang="en-US" dirty="0"/>
                        <a:t>September 2020</a:t>
                      </a:r>
                    </a:p>
                  </a:txBody>
                  <a:tcPr/>
                </a:tc>
                <a:extLst>
                  <a:ext uri="{0D108BD9-81ED-4DB2-BD59-A6C34878D82A}">
                    <a16:rowId xmlns:a16="http://schemas.microsoft.com/office/drawing/2014/main" val="4051379030"/>
                  </a:ext>
                </a:extLst>
              </a:tr>
              <a:tr h="370840">
                <a:tc>
                  <a:txBody>
                    <a:bodyPr/>
                    <a:lstStyle/>
                    <a:p>
                      <a:r>
                        <a:rPr lang="en-US" dirty="0"/>
                        <a:t>Less than high school</a:t>
                      </a:r>
                    </a:p>
                  </a:txBody>
                  <a:tcPr/>
                </a:tc>
                <a:tc>
                  <a:txBody>
                    <a:bodyPr/>
                    <a:lstStyle/>
                    <a:p>
                      <a:r>
                        <a:rPr lang="en-US" dirty="0"/>
                        <a:t>4</a:t>
                      </a:r>
                    </a:p>
                  </a:txBody>
                  <a:tcPr/>
                </a:tc>
                <a:tc>
                  <a:txBody>
                    <a:bodyPr/>
                    <a:lstStyle/>
                    <a:p>
                      <a:r>
                        <a:rPr lang="en-US" dirty="0"/>
                        <a:t>9.5</a:t>
                      </a:r>
                    </a:p>
                  </a:txBody>
                  <a:tcPr/>
                </a:tc>
                <a:extLst>
                  <a:ext uri="{0D108BD9-81ED-4DB2-BD59-A6C34878D82A}">
                    <a16:rowId xmlns:a16="http://schemas.microsoft.com/office/drawing/2014/main" val="1279685666"/>
                  </a:ext>
                </a:extLst>
              </a:tr>
              <a:tr h="370840">
                <a:tc>
                  <a:txBody>
                    <a:bodyPr/>
                    <a:lstStyle/>
                    <a:p>
                      <a:r>
                        <a:rPr lang="en-US" dirty="0"/>
                        <a:t>High school graduates</a:t>
                      </a:r>
                    </a:p>
                  </a:txBody>
                  <a:tcPr/>
                </a:tc>
                <a:tc>
                  <a:txBody>
                    <a:bodyPr/>
                    <a:lstStyle/>
                    <a:p>
                      <a:r>
                        <a:rPr lang="en-US" dirty="0"/>
                        <a:t>3.3</a:t>
                      </a:r>
                    </a:p>
                  </a:txBody>
                  <a:tcPr/>
                </a:tc>
                <a:tc>
                  <a:txBody>
                    <a:bodyPr/>
                    <a:lstStyle/>
                    <a:p>
                      <a:r>
                        <a:rPr lang="en-US" dirty="0"/>
                        <a:t>8.6</a:t>
                      </a:r>
                    </a:p>
                  </a:txBody>
                  <a:tcPr/>
                </a:tc>
                <a:extLst>
                  <a:ext uri="{0D108BD9-81ED-4DB2-BD59-A6C34878D82A}">
                    <a16:rowId xmlns:a16="http://schemas.microsoft.com/office/drawing/2014/main" val="1795118156"/>
                  </a:ext>
                </a:extLst>
              </a:tr>
              <a:tr h="370840">
                <a:tc>
                  <a:txBody>
                    <a:bodyPr/>
                    <a:lstStyle/>
                    <a:p>
                      <a:r>
                        <a:rPr lang="en-US" dirty="0"/>
                        <a:t>Some college/associate degree</a:t>
                      </a:r>
                    </a:p>
                  </a:txBody>
                  <a:tcPr/>
                </a:tc>
                <a:tc>
                  <a:txBody>
                    <a:bodyPr/>
                    <a:lstStyle/>
                    <a:p>
                      <a:r>
                        <a:rPr lang="en-US" dirty="0"/>
                        <a:t>2.8</a:t>
                      </a:r>
                    </a:p>
                  </a:txBody>
                  <a:tcPr/>
                </a:tc>
                <a:tc>
                  <a:txBody>
                    <a:bodyPr/>
                    <a:lstStyle/>
                    <a:p>
                      <a:r>
                        <a:rPr lang="en-US" dirty="0"/>
                        <a:t>8</a:t>
                      </a:r>
                    </a:p>
                  </a:txBody>
                  <a:tcPr/>
                </a:tc>
                <a:extLst>
                  <a:ext uri="{0D108BD9-81ED-4DB2-BD59-A6C34878D82A}">
                    <a16:rowId xmlns:a16="http://schemas.microsoft.com/office/drawing/2014/main" val="3609633021"/>
                  </a:ext>
                </a:extLst>
              </a:tr>
              <a:tr h="370840">
                <a:tc>
                  <a:txBody>
                    <a:bodyPr/>
                    <a:lstStyle/>
                    <a:p>
                      <a:r>
                        <a:rPr lang="en-US" dirty="0"/>
                        <a:t>Bachelor’s or higher</a:t>
                      </a:r>
                    </a:p>
                  </a:txBody>
                  <a:tcPr/>
                </a:tc>
                <a:tc>
                  <a:txBody>
                    <a:bodyPr/>
                    <a:lstStyle/>
                    <a:p>
                      <a:r>
                        <a:rPr lang="en-US" dirty="0"/>
                        <a:t>2</a:t>
                      </a:r>
                    </a:p>
                  </a:txBody>
                  <a:tcPr/>
                </a:tc>
                <a:tc>
                  <a:txBody>
                    <a:bodyPr/>
                    <a:lstStyle/>
                    <a:p>
                      <a:r>
                        <a:rPr lang="en-US" dirty="0"/>
                        <a:t>4.7</a:t>
                      </a:r>
                    </a:p>
                  </a:txBody>
                  <a:tcPr/>
                </a:tc>
                <a:extLst>
                  <a:ext uri="{0D108BD9-81ED-4DB2-BD59-A6C34878D82A}">
                    <a16:rowId xmlns:a16="http://schemas.microsoft.com/office/drawing/2014/main" val="1724696403"/>
                  </a:ext>
                </a:extLst>
              </a:tr>
            </a:tbl>
          </a:graphicData>
        </a:graphic>
      </p:graphicFrame>
      <p:sp>
        <p:nvSpPr>
          <p:cNvPr id="7" name="TextBox 6">
            <a:extLst>
              <a:ext uri="{FF2B5EF4-FFF2-40B4-BE49-F238E27FC236}">
                <a16:creationId xmlns:a16="http://schemas.microsoft.com/office/drawing/2014/main" id="{AFEF7B61-CC53-4C25-BC81-EA8D3441137D}"/>
              </a:ext>
            </a:extLst>
          </p:cNvPr>
          <p:cNvSpPr txBox="1"/>
          <p:nvPr/>
        </p:nvSpPr>
        <p:spPr>
          <a:xfrm>
            <a:off x="244477" y="6431510"/>
            <a:ext cx="7479095" cy="230832"/>
          </a:xfrm>
          <a:prstGeom prst="rect">
            <a:avLst/>
          </a:prstGeom>
          <a:noFill/>
        </p:spPr>
        <p:txBody>
          <a:bodyPr wrap="square" rtlCol="0">
            <a:spAutoFit/>
          </a:bodyPr>
          <a:lstStyle/>
          <a:p>
            <a:r>
              <a:rPr lang="en-US" sz="900" dirty="0"/>
              <a:t>Source: BLS</a:t>
            </a:r>
          </a:p>
        </p:txBody>
      </p:sp>
    </p:spTree>
    <p:extLst>
      <p:ext uri="{BB962C8B-B14F-4D97-AF65-F5344CB8AC3E}">
        <p14:creationId xmlns:p14="http://schemas.microsoft.com/office/powerpoint/2010/main" val="3471669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report</a:t>
            </a:r>
          </a:p>
        </p:txBody>
      </p:sp>
      <p:pic>
        <p:nvPicPr>
          <p:cNvPr id="4" name="Content Placeholder 3">
            <a:extLst>
              <a:ext uri="{FF2B5EF4-FFF2-40B4-BE49-F238E27FC236}">
                <a16:creationId xmlns:a16="http://schemas.microsoft.com/office/drawing/2014/main" id="{68D284CC-A128-4E7D-924F-9911F923C8B3}"/>
              </a:ext>
            </a:extLst>
          </p:cNvPr>
          <p:cNvPicPr>
            <a:picLocks noGrp="1" noChangeAspect="1"/>
          </p:cNvPicPr>
          <p:nvPr>
            <p:ph idx="1"/>
          </p:nvPr>
        </p:nvPicPr>
        <p:blipFill>
          <a:blip r:embed="rId2"/>
          <a:stretch>
            <a:fillRect/>
          </a:stretch>
        </p:blipFill>
        <p:spPr>
          <a:xfrm>
            <a:off x="628650" y="1957388"/>
            <a:ext cx="3147670" cy="4086225"/>
          </a:xfrm>
          <a:prstGeom prst="rect">
            <a:avLst/>
          </a:prstGeom>
        </p:spPr>
      </p:pic>
      <p:sp>
        <p:nvSpPr>
          <p:cNvPr id="5" name="TextBox 4">
            <a:extLst>
              <a:ext uri="{FF2B5EF4-FFF2-40B4-BE49-F238E27FC236}">
                <a16:creationId xmlns:a16="http://schemas.microsoft.com/office/drawing/2014/main" id="{24220D44-CD41-4BA1-8F9B-456A5DE4A0E5}"/>
              </a:ext>
            </a:extLst>
          </p:cNvPr>
          <p:cNvSpPr txBox="1"/>
          <p:nvPr/>
        </p:nvSpPr>
        <p:spPr>
          <a:xfrm>
            <a:off x="4079631" y="1983540"/>
            <a:ext cx="4557932" cy="3970318"/>
          </a:xfrm>
          <a:prstGeom prst="rect">
            <a:avLst/>
          </a:prstGeom>
          <a:noFill/>
        </p:spPr>
        <p:txBody>
          <a:bodyPr wrap="square" rtlCol="0">
            <a:spAutoFit/>
          </a:bodyPr>
          <a:lstStyle/>
          <a:p>
            <a:pPr marL="285750" indent="-285750">
              <a:buFont typeface="Arial" panose="020B0604020202020204" pitchFamily="34" charset="0"/>
              <a:buChar char="•"/>
            </a:pPr>
            <a:r>
              <a:rPr lang="en-US" dirty="0"/>
              <a:t>Examines three pandemics converging in this moment:</a:t>
            </a:r>
          </a:p>
          <a:p>
            <a:pPr marL="800100" lvl="1" indent="-342900">
              <a:buFont typeface="+mj-lt"/>
              <a:buAutoNum type="arabicPeriod"/>
            </a:pPr>
            <a:r>
              <a:rPr lang="en-US" dirty="0"/>
              <a:t>Health</a:t>
            </a:r>
          </a:p>
          <a:p>
            <a:pPr marL="800100" lvl="1" indent="-342900">
              <a:buFont typeface="+mj-lt"/>
              <a:buAutoNum type="arabicPeriod"/>
            </a:pPr>
            <a:r>
              <a:rPr lang="en-US" dirty="0"/>
              <a:t>Economic</a:t>
            </a:r>
          </a:p>
          <a:p>
            <a:pPr marL="800100" lvl="1" indent="-342900">
              <a:buFont typeface="+mj-lt"/>
              <a:buAutoNum type="arabicPeriod"/>
            </a:pPr>
            <a:r>
              <a:rPr lang="en-US" dirty="0"/>
              <a:t>Racism</a:t>
            </a:r>
          </a:p>
          <a:p>
            <a:pPr marL="342900" indent="-342900">
              <a:buFont typeface="Arial" panose="020B0604020202020204" pitchFamily="34" charset="0"/>
              <a:buChar char="•"/>
            </a:pPr>
            <a:endParaRPr lang="en-US" dirty="0"/>
          </a:p>
          <a:p>
            <a:pPr marL="285750" indent="-285750">
              <a:buFont typeface="Arial" panose="020B0604020202020204" pitchFamily="34" charset="0"/>
              <a:buChar char="•"/>
            </a:pPr>
            <a:r>
              <a:rPr lang="en-US" dirty="0"/>
              <a:t>Explores six forces driving those three pandemics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Lays out components of a vision for colleges or universities to consider for the future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Examines leadership traits expected to be important going forward</a:t>
            </a:r>
          </a:p>
        </p:txBody>
      </p:sp>
    </p:spTree>
    <p:extLst>
      <p:ext uri="{BB962C8B-B14F-4D97-AF65-F5344CB8AC3E}">
        <p14:creationId xmlns:p14="http://schemas.microsoft.com/office/powerpoint/2010/main" val="2758171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83BD3-7BBB-4E13-8894-F1B0F200AB07}"/>
              </a:ext>
            </a:extLst>
          </p:cNvPr>
          <p:cNvSpPr>
            <a:spLocks noGrp="1"/>
          </p:cNvSpPr>
          <p:nvPr>
            <p:ph type="title"/>
          </p:nvPr>
        </p:nvSpPr>
        <p:spPr/>
        <p:txBody>
          <a:bodyPr/>
          <a:lstStyle/>
          <a:p>
            <a:r>
              <a:rPr lang="en-US" dirty="0"/>
              <a:t>Unemployment rate by race</a:t>
            </a:r>
          </a:p>
        </p:txBody>
      </p:sp>
      <p:graphicFrame>
        <p:nvGraphicFramePr>
          <p:cNvPr id="3" name="Table 3">
            <a:extLst>
              <a:ext uri="{FF2B5EF4-FFF2-40B4-BE49-F238E27FC236}">
                <a16:creationId xmlns:a16="http://schemas.microsoft.com/office/drawing/2014/main" id="{951BEE79-C0A7-4193-9927-B18454999EAD}"/>
              </a:ext>
            </a:extLst>
          </p:cNvPr>
          <p:cNvGraphicFramePr>
            <a:graphicFrameLocks noGrp="1"/>
          </p:cNvGraphicFramePr>
          <p:nvPr>
            <p:ph idx="1"/>
            <p:extLst>
              <p:ext uri="{D42A27DB-BD31-4B8C-83A1-F6EECF244321}">
                <p14:modId xmlns:p14="http://schemas.microsoft.com/office/powerpoint/2010/main" val="259484482"/>
              </p:ext>
            </p:extLst>
          </p:nvPr>
        </p:nvGraphicFramePr>
        <p:xfrm>
          <a:off x="628650" y="2942809"/>
          <a:ext cx="7886700" cy="148336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983910725"/>
                    </a:ext>
                  </a:extLst>
                </a:gridCol>
                <a:gridCol w="2628900">
                  <a:extLst>
                    <a:ext uri="{9D8B030D-6E8A-4147-A177-3AD203B41FA5}">
                      <a16:colId xmlns:a16="http://schemas.microsoft.com/office/drawing/2014/main" val="2734731309"/>
                    </a:ext>
                  </a:extLst>
                </a:gridCol>
                <a:gridCol w="2628900">
                  <a:extLst>
                    <a:ext uri="{9D8B030D-6E8A-4147-A177-3AD203B41FA5}">
                      <a16:colId xmlns:a16="http://schemas.microsoft.com/office/drawing/2014/main" val="4090768387"/>
                    </a:ext>
                  </a:extLst>
                </a:gridCol>
              </a:tblGrid>
              <a:tr h="370840">
                <a:tc>
                  <a:txBody>
                    <a:bodyPr/>
                    <a:lstStyle/>
                    <a:p>
                      <a:endParaRPr lang="en-US" dirty="0"/>
                    </a:p>
                  </a:txBody>
                  <a:tcPr/>
                </a:tc>
                <a:tc>
                  <a:txBody>
                    <a:bodyPr/>
                    <a:lstStyle/>
                    <a:p>
                      <a:r>
                        <a:rPr lang="en-US" dirty="0"/>
                        <a:t>September 2019</a:t>
                      </a:r>
                    </a:p>
                  </a:txBody>
                  <a:tcPr/>
                </a:tc>
                <a:tc>
                  <a:txBody>
                    <a:bodyPr/>
                    <a:lstStyle/>
                    <a:p>
                      <a:r>
                        <a:rPr lang="en-US" dirty="0"/>
                        <a:t>September 2020</a:t>
                      </a:r>
                    </a:p>
                  </a:txBody>
                  <a:tcPr/>
                </a:tc>
                <a:extLst>
                  <a:ext uri="{0D108BD9-81ED-4DB2-BD59-A6C34878D82A}">
                    <a16:rowId xmlns:a16="http://schemas.microsoft.com/office/drawing/2014/main" val="4051379030"/>
                  </a:ext>
                </a:extLst>
              </a:tr>
              <a:tr h="370840">
                <a:tc>
                  <a:txBody>
                    <a:bodyPr/>
                    <a:lstStyle/>
                    <a:p>
                      <a:r>
                        <a:rPr lang="en-US" dirty="0"/>
                        <a:t>Black</a:t>
                      </a:r>
                    </a:p>
                  </a:txBody>
                  <a:tcPr/>
                </a:tc>
                <a:tc>
                  <a:txBody>
                    <a:bodyPr/>
                    <a:lstStyle/>
                    <a:p>
                      <a:r>
                        <a:rPr lang="en-US" dirty="0"/>
                        <a:t>5.1</a:t>
                      </a:r>
                    </a:p>
                  </a:txBody>
                  <a:tcPr/>
                </a:tc>
                <a:tc>
                  <a:txBody>
                    <a:bodyPr/>
                    <a:lstStyle/>
                    <a:p>
                      <a:r>
                        <a:rPr lang="en-US" dirty="0"/>
                        <a:t>11.5</a:t>
                      </a:r>
                    </a:p>
                  </a:txBody>
                  <a:tcPr/>
                </a:tc>
                <a:extLst>
                  <a:ext uri="{0D108BD9-81ED-4DB2-BD59-A6C34878D82A}">
                    <a16:rowId xmlns:a16="http://schemas.microsoft.com/office/drawing/2014/main" val="1279685666"/>
                  </a:ext>
                </a:extLst>
              </a:tr>
              <a:tr h="370840">
                <a:tc>
                  <a:txBody>
                    <a:bodyPr/>
                    <a:lstStyle/>
                    <a:p>
                      <a:r>
                        <a:rPr lang="en-US" dirty="0"/>
                        <a:t>Asian</a:t>
                      </a:r>
                    </a:p>
                  </a:txBody>
                  <a:tcPr/>
                </a:tc>
                <a:tc>
                  <a:txBody>
                    <a:bodyPr/>
                    <a:lstStyle/>
                    <a:p>
                      <a:r>
                        <a:rPr lang="en-US" dirty="0"/>
                        <a:t>2.4</a:t>
                      </a:r>
                    </a:p>
                  </a:txBody>
                  <a:tcPr/>
                </a:tc>
                <a:tc>
                  <a:txBody>
                    <a:bodyPr/>
                    <a:lstStyle/>
                    <a:p>
                      <a:r>
                        <a:rPr lang="en-US" dirty="0"/>
                        <a:t>8.8</a:t>
                      </a:r>
                    </a:p>
                  </a:txBody>
                  <a:tcPr/>
                </a:tc>
                <a:extLst>
                  <a:ext uri="{0D108BD9-81ED-4DB2-BD59-A6C34878D82A}">
                    <a16:rowId xmlns:a16="http://schemas.microsoft.com/office/drawing/2014/main" val="1795118156"/>
                  </a:ext>
                </a:extLst>
              </a:tr>
              <a:tr h="370840">
                <a:tc>
                  <a:txBody>
                    <a:bodyPr/>
                    <a:lstStyle/>
                    <a:p>
                      <a:r>
                        <a:rPr lang="en-US" dirty="0"/>
                        <a:t>White</a:t>
                      </a:r>
                    </a:p>
                  </a:txBody>
                  <a:tcPr/>
                </a:tc>
                <a:tc>
                  <a:txBody>
                    <a:bodyPr/>
                    <a:lstStyle/>
                    <a:p>
                      <a:r>
                        <a:rPr lang="en-US" dirty="0"/>
                        <a:t>3.1</a:t>
                      </a:r>
                    </a:p>
                  </a:txBody>
                  <a:tcPr/>
                </a:tc>
                <a:tc>
                  <a:txBody>
                    <a:bodyPr/>
                    <a:lstStyle/>
                    <a:p>
                      <a:r>
                        <a:rPr lang="en-US" dirty="0"/>
                        <a:t>6.8</a:t>
                      </a:r>
                    </a:p>
                  </a:txBody>
                  <a:tcPr/>
                </a:tc>
                <a:extLst>
                  <a:ext uri="{0D108BD9-81ED-4DB2-BD59-A6C34878D82A}">
                    <a16:rowId xmlns:a16="http://schemas.microsoft.com/office/drawing/2014/main" val="3609633021"/>
                  </a:ext>
                </a:extLst>
              </a:tr>
            </a:tbl>
          </a:graphicData>
        </a:graphic>
      </p:graphicFrame>
      <p:sp>
        <p:nvSpPr>
          <p:cNvPr id="7" name="TextBox 6">
            <a:extLst>
              <a:ext uri="{FF2B5EF4-FFF2-40B4-BE49-F238E27FC236}">
                <a16:creationId xmlns:a16="http://schemas.microsoft.com/office/drawing/2014/main" id="{AFEF7B61-CC53-4C25-BC81-EA8D3441137D}"/>
              </a:ext>
            </a:extLst>
          </p:cNvPr>
          <p:cNvSpPr txBox="1"/>
          <p:nvPr/>
        </p:nvSpPr>
        <p:spPr>
          <a:xfrm>
            <a:off x="244477" y="6431510"/>
            <a:ext cx="7479095" cy="230832"/>
          </a:xfrm>
          <a:prstGeom prst="rect">
            <a:avLst/>
          </a:prstGeom>
          <a:noFill/>
        </p:spPr>
        <p:txBody>
          <a:bodyPr wrap="square" rtlCol="0">
            <a:spAutoFit/>
          </a:bodyPr>
          <a:lstStyle/>
          <a:p>
            <a:r>
              <a:rPr lang="en-US" sz="900" dirty="0"/>
              <a:t>Source: BLS</a:t>
            </a:r>
          </a:p>
        </p:txBody>
      </p:sp>
    </p:spTree>
    <p:extLst>
      <p:ext uri="{BB962C8B-B14F-4D97-AF65-F5344CB8AC3E}">
        <p14:creationId xmlns:p14="http://schemas.microsoft.com/office/powerpoint/2010/main" val="39786111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DC13B-3F63-491E-B015-4ABEB7F5A55A}"/>
              </a:ext>
            </a:extLst>
          </p:cNvPr>
          <p:cNvSpPr>
            <a:spLocks noGrp="1"/>
          </p:cNvSpPr>
          <p:nvPr>
            <p:ph type="title"/>
          </p:nvPr>
        </p:nvSpPr>
        <p:spPr/>
        <p:txBody>
          <a:bodyPr/>
          <a:lstStyle/>
          <a:p>
            <a:r>
              <a:rPr lang="en-US" dirty="0"/>
              <a:t>Protesting systemic racism</a:t>
            </a:r>
          </a:p>
        </p:txBody>
      </p:sp>
      <p:sp>
        <p:nvSpPr>
          <p:cNvPr id="3" name="Content Placeholder 2">
            <a:extLst>
              <a:ext uri="{FF2B5EF4-FFF2-40B4-BE49-F238E27FC236}">
                <a16:creationId xmlns:a16="http://schemas.microsoft.com/office/drawing/2014/main" id="{56B84DE5-715D-4D96-9C1E-DBCE23EAEB0D}"/>
              </a:ext>
            </a:extLst>
          </p:cNvPr>
          <p:cNvSpPr>
            <a:spLocks noGrp="1"/>
          </p:cNvSpPr>
          <p:nvPr>
            <p:ph idx="1"/>
          </p:nvPr>
        </p:nvSpPr>
        <p:spPr>
          <a:xfrm>
            <a:off x="17782" y="6097113"/>
            <a:ext cx="7886700" cy="507258"/>
          </a:xfrm>
        </p:spPr>
        <p:txBody>
          <a:bodyPr/>
          <a:lstStyle/>
          <a:p>
            <a:pPr marL="0" indent="0">
              <a:buNone/>
            </a:pPr>
            <a:r>
              <a:rPr lang="en-US" sz="900" dirty="0"/>
              <a:t>All images from Wikimedia Commons. Sources (clockwise from top left): </a:t>
            </a:r>
            <a:r>
              <a:rPr lang="en-US" sz="900" dirty="0" err="1"/>
              <a:t>Rhododendrites</a:t>
            </a:r>
            <a:r>
              <a:rPr lang="en-US" sz="900" dirty="0"/>
              <a:t>, Jake </a:t>
            </a:r>
            <a:r>
              <a:rPr lang="en-US" sz="900" dirty="0" err="1"/>
              <a:t>Vanaman</a:t>
            </a:r>
            <a:r>
              <a:rPr lang="en-US" sz="900" dirty="0"/>
              <a:t>, Rosa Pineda, Mike </a:t>
            </a:r>
            <a:r>
              <a:rPr lang="en-US" sz="900" dirty="0" err="1"/>
              <a:t>Shaheen</a:t>
            </a:r>
            <a:r>
              <a:rPr lang="en-US" sz="900" dirty="0"/>
              <a:t>, </a:t>
            </a:r>
            <a:r>
              <a:rPr lang="en-US" sz="900" dirty="0" err="1"/>
              <a:t>Guettarda</a:t>
            </a:r>
            <a:r>
              <a:rPr lang="en-US" sz="900" dirty="0"/>
              <a:t>, Rep. Barbara Lee, Victor </a:t>
            </a:r>
            <a:r>
              <a:rPr lang="en-US" sz="900" dirty="0" err="1"/>
              <a:t>Grigas</a:t>
            </a:r>
            <a:r>
              <a:rPr lang="en-US" sz="900" dirty="0"/>
              <a:t>, Rep. Josh Harder, </a:t>
            </a:r>
          </a:p>
        </p:txBody>
      </p:sp>
      <p:pic>
        <p:nvPicPr>
          <p:cNvPr id="3074" name="Picture 2">
            <a:extLst>
              <a:ext uri="{FF2B5EF4-FFF2-40B4-BE49-F238E27FC236}">
                <a16:creationId xmlns:a16="http://schemas.microsoft.com/office/drawing/2014/main" id="{5FF6C13D-46AA-46A6-B17A-C70018961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01" y="2010655"/>
            <a:ext cx="1642369" cy="13954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7DF75E4-3C5E-4593-BFBE-C25F62C27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142" y="2015151"/>
            <a:ext cx="2083746" cy="13909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07B799FF-4D64-4974-91DD-F308E25916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4584" y="2018373"/>
            <a:ext cx="2137715" cy="142699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4D367184-655B-46EF-B808-5232BF573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9748" y="2015151"/>
            <a:ext cx="2137715" cy="142692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A1B8418C-E1C0-4692-8813-41E0B0E93F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1995" y="3699531"/>
            <a:ext cx="2164975" cy="162373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69814060-90DA-414F-AAC8-B2CD854AE2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8005" y="3699531"/>
            <a:ext cx="1984294" cy="148822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FB9FEF07-412B-449B-9E0E-89DDBEAED8C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6949" y="3731174"/>
            <a:ext cx="2342128" cy="1560443"/>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AD124F9C-4AC4-4FE3-8717-94A629A05D6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710" y="3841315"/>
            <a:ext cx="1642369" cy="1231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725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DC13B-3F63-491E-B015-4ABEB7F5A55A}"/>
              </a:ext>
            </a:extLst>
          </p:cNvPr>
          <p:cNvSpPr>
            <a:spLocks noGrp="1"/>
          </p:cNvSpPr>
          <p:nvPr>
            <p:ph type="title"/>
          </p:nvPr>
        </p:nvSpPr>
        <p:spPr/>
        <p:txBody>
          <a:bodyPr/>
          <a:lstStyle/>
          <a:p>
            <a:r>
              <a:rPr lang="en-US" dirty="0"/>
              <a:t>Why it matters for higher ed</a:t>
            </a:r>
          </a:p>
        </p:txBody>
      </p:sp>
      <p:sp>
        <p:nvSpPr>
          <p:cNvPr id="4" name="Content Placeholder 3">
            <a:extLst>
              <a:ext uri="{FF2B5EF4-FFF2-40B4-BE49-F238E27FC236}">
                <a16:creationId xmlns:a16="http://schemas.microsoft.com/office/drawing/2014/main" id="{B2950DB5-4107-41ED-9A74-B033363F4969}"/>
              </a:ext>
            </a:extLst>
          </p:cNvPr>
          <p:cNvSpPr>
            <a:spLocks noGrp="1"/>
          </p:cNvSpPr>
          <p:nvPr>
            <p:ph idx="1"/>
          </p:nvPr>
        </p:nvSpPr>
        <p:spPr>
          <a:xfrm>
            <a:off x="3444536" y="1958010"/>
            <a:ext cx="5070814" cy="4084982"/>
          </a:xfrm>
        </p:spPr>
        <p:txBody>
          <a:bodyPr/>
          <a:lstStyle/>
          <a:p>
            <a:pPr marL="0" indent="0">
              <a:buNone/>
            </a:pPr>
            <a:r>
              <a:rPr lang="en-US" dirty="0"/>
              <a:t>“We have to hold ourselves accountable, because every single person that is responsible for this condition of society right now came through our doors.”</a:t>
            </a:r>
          </a:p>
          <a:p>
            <a:pPr marL="0" indent="0">
              <a:buNone/>
            </a:pPr>
            <a:endParaRPr lang="en-US" dirty="0"/>
          </a:p>
          <a:p>
            <a:pPr marL="0" indent="0">
              <a:buNone/>
            </a:pPr>
            <a:r>
              <a:rPr lang="en-US" sz="1200" dirty="0"/>
              <a:t>— Michael Sorrell, president, Paul Quinn College</a:t>
            </a:r>
          </a:p>
        </p:txBody>
      </p:sp>
      <p:pic>
        <p:nvPicPr>
          <p:cNvPr id="6" name="Picture 5">
            <a:extLst>
              <a:ext uri="{FF2B5EF4-FFF2-40B4-BE49-F238E27FC236}">
                <a16:creationId xmlns:a16="http://schemas.microsoft.com/office/drawing/2014/main" id="{6D7522F4-5CF1-41D6-AAFD-49A6CFEE3B87}"/>
              </a:ext>
            </a:extLst>
          </p:cNvPr>
          <p:cNvPicPr>
            <a:picLocks noChangeAspect="1"/>
          </p:cNvPicPr>
          <p:nvPr/>
        </p:nvPicPr>
        <p:blipFill>
          <a:blip r:embed="rId2"/>
          <a:stretch>
            <a:fillRect/>
          </a:stretch>
        </p:blipFill>
        <p:spPr>
          <a:xfrm>
            <a:off x="364546" y="2024109"/>
            <a:ext cx="2453735" cy="3688672"/>
          </a:xfrm>
          <a:prstGeom prst="rect">
            <a:avLst/>
          </a:prstGeom>
        </p:spPr>
      </p:pic>
    </p:spTree>
    <p:extLst>
      <p:ext uri="{BB962C8B-B14F-4D97-AF65-F5344CB8AC3E}">
        <p14:creationId xmlns:p14="http://schemas.microsoft.com/office/powerpoint/2010/main" val="17139029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7" name="Content Placeholder 6" descr="Badge Question Mark">
            <a:extLst>
              <a:ext uri="{FF2B5EF4-FFF2-40B4-BE49-F238E27FC236}">
                <a16:creationId xmlns:a16="http://schemas.microsoft.com/office/drawing/2014/main" id="{72948F9F-AD85-472D-B515-ADBBFA09F4AD}"/>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2880360" y="2213903"/>
            <a:ext cx="3383280" cy="3383280"/>
          </a:xfrm>
        </p:spPr>
      </p:pic>
    </p:spTree>
    <p:extLst>
      <p:ext uri="{BB962C8B-B14F-4D97-AF65-F5344CB8AC3E}">
        <p14:creationId xmlns:p14="http://schemas.microsoft.com/office/powerpoint/2010/main" val="2281690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issues specifically for higher education operations</a:t>
            </a:r>
          </a:p>
        </p:txBody>
      </p:sp>
      <p:sp>
        <p:nvSpPr>
          <p:cNvPr id="5" name="Content Placeholder 4">
            <a:extLst>
              <a:ext uri="{FF2B5EF4-FFF2-40B4-BE49-F238E27FC236}">
                <a16:creationId xmlns:a16="http://schemas.microsoft.com/office/drawing/2014/main" id="{9B178DB7-DBB3-4527-94B5-CE81E559FBAF}"/>
              </a:ext>
            </a:extLst>
          </p:cNvPr>
          <p:cNvSpPr>
            <a:spLocks noGrp="1"/>
          </p:cNvSpPr>
          <p:nvPr>
            <p:ph idx="1"/>
          </p:nvPr>
        </p:nvSpPr>
        <p:spPr/>
        <p:txBody>
          <a:bodyPr/>
          <a:lstStyle/>
          <a:p>
            <a:r>
              <a:rPr lang="en-US" dirty="0"/>
              <a:t>Continued evolution of COVID-19 pandemic</a:t>
            </a:r>
          </a:p>
          <a:p>
            <a:r>
              <a:rPr lang="en-US" dirty="0"/>
              <a:t>State funding for public institutions</a:t>
            </a:r>
          </a:p>
          <a:p>
            <a:r>
              <a:rPr lang="en-US" dirty="0"/>
              <a:t>Families’ ability to pay</a:t>
            </a:r>
          </a:p>
          <a:p>
            <a:r>
              <a:rPr lang="en-US" dirty="0"/>
              <a:t>Delivery methods and pedagogy</a:t>
            </a:r>
          </a:p>
          <a:p>
            <a:r>
              <a:rPr lang="en-US" dirty="0"/>
              <a:t>Endowments</a:t>
            </a:r>
          </a:p>
          <a:p>
            <a:r>
              <a:rPr lang="en-US" dirty="0"/>
              <a:t>Dormitories and housing</a:t>
            </a:r>
          </a:p>
          <a:p>
            <a:r>
              <a:rPr lang="en-US" dirty="0"/>
              <a:t>Enrollment</a:t>
            </a:r>
          </a:p>
          <a:p>
            <a:r>
              <a:rPr lang="en-US" dirty="0"/>
              <a:t>College budgets</a:t>
            </a:r>
          </a:p>
        </p:txBody>
      </p:sp>
    </p:spTree>
    <p:extLst>
      <p:ext uri="{BB962C8B-B14F-4D97-AF65-F5344CB8AC3E}">
        <p14:creationId xmlns:p14="http://schemas.microsoft.com/office/powerpoint/2010/main" val="20194419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Endowment returns</a:t>
            </a:r>
          </a:p>
        </p:txBody>
      </p:sp>
      <p:sp>
        <p:nvSpPr>
          <p:cNvPr id="4" name="Rectangle 3"/>
          <p:cNvSpPr/>
          <p:nvPr/>
        </p:nvSpPr>
        <p:spPr>
          <a:xfrm>
            <a:off x="1397000" y="1714500"/>
            <a:ext cx="52070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CA446C-0146-41F8-B6B6-5C359AE3C807}"/>
              </a:ext>
            </a:extLst>
          </p:cNvPr>
          <p:cNvSpPr>
            <a:spLocks noGrp="1"/>
          </p:cNvSpPr>
          <p:nvPr>
            <p:ph idx="1"/>
          </p:nvPr>
        </p:nvSpPr>
        <p:spPr/>
        <p:txBody>
          <a:bodyPr/>
          <a:lstStyle/>
          <a:p>
            <a:r>
              <a:rPr lang="en-US" dirty="0"/>
              <a:t>Brown: 12.1 percent</a:t>
            </a:r>
          </a:p>
          <a:p>
            <a:r>
              <a:rPr lang="en-US" dirty="0"/>
              <a:t>Dartmouth: 7.6 percent</a:t>
            </a:r>
          </a:p>
          <a:p>
            <a:r>
              <a:rPr lang="en-US" dirty="0"/>
              <a:t>Harvard: 7.3 percent</a:t>
            </a:r>
          </a:p>
          <a:p>
            <a:r>
              <a:rPr lang="en-US" dirty="0"/>
              <a:t>Yale: 6.8 percent</a:t>
            </a:r>
          </a:p>
          <a:p>
            <a:r>
              <a:rPr lang="en-US" dirty="0"/>
              <a:t>Penn: 3.4 percent</a:t>
            </a:r>
          </a:p>
          <a:p>
            <a:r>
              <a:rPr lang="en-US" dirty="0"/>
              <a:t>University of Washington: 1.1 percent</a:t>
            </a:r>
          </a:p>
          <a:p>
            <a:r>
              <a:rPr lang="en-US" dirty="0"/>
              <a:t>Duke: 0.7 percent</a:t>
            </a:r>
          </a:p>
          <a:p>
            <a:endParaRPr lang="en-US" dirty="0"/>
          </a:p>
          <a:p>
            <a:endParaRPr lang="en-US" dirty="0"/>
          </a:p>
        </p:txBody>
      </p:sp>
    </p:spTree>
    <p:extLst>
      <p:ext uri="{BB962C8B-B14F-4D97-AF65-F5344CB8AC3E}">
        <p14:creationId xmlns:p14="http://schemas.microsoft.com/office/powerpoint/2010/main" val="21029580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Dormitories and auxiliary revenue</a:t>
            </a:r>
          </a:p>
        </p:txBody>
      </p:sp>
      <p:sp>
        <p:nvSpPr>
          <p:cNvPr id="4" name="Rectangle 3"/>
          <p:cNvSpPr/>
          <p:nvPr/>
        </p:nvSpPr>
        <p:spPr>
          <a:xfrm>
            <a:off x="1397000" y="1714500"/>
            <a:ext cx="52070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CA446C-0146-41F8-B6B6-5C359AE3C807}"/>
              </a:ext>
            </a:extLst>
          </p:cNvPr>
          <p:cNvSpPr>
            <a:spLocks noGrp="1"/>
          </p:cNvSpPr>
          <p:nvPr>
            <p:ph idx="1"/>
          </p:nvPr>
        </p:nvSpPr>
        <p:spPr>
          <a:xfrm>
            <a:off x="628650" y="2685979"/>
            <a:ext cx="7886700" cy="2445314"/>
          </a:xfrm>
        </p:spPr>
        <p:txBody>
          <a:bodyPr/>
          <a:lstStyle/>
          <a:p>
            <a:pPr marL="0" indent="0">
              <a:buNone/>
            </a:pPr>
            <a:r>
              <a:rPr lang="en-US" b="0" i="0" dirty="0">
                <a:solidFill>
                  <a:srgbClr val="000000"/>
                </a:solidFill>
                <a:effectLst/>
                <a:latin typeface="roboto"/>
              </a:rPr>
              <a:t>“While colleges and universities can continue to collect tuition even if students are fully remote, albeit with pressures on pricing, they can only collect auxiliary revenue if students are present to consume services.”</a:t>
            </a:r>
          </a:p>
          <a:p>
            <a:pPr marL="0" indent="0">
              <a:buNone/>
            </a:pPr>
            <a:r>
              <a:rPr lang="en-US" sz="1200" b="0" i="0" dirty="0">
                <a:solidFill>
                  <a:srgbClr val="000000"/>
                </a:solidFill>
                <a:effectLst/>
                <a:latin typeface="roboto"/>
              </a:rPr>
              <a:t>	— Debra Roane, vice president at Moody’s Investors Service</a:t>
            </a:r>
            <a:endParaRPr lang="en-US" sz="1200" dirty="0"/>
          </a:p>
        </p:txBody>
      </p:sp>
    </p:spTree>
    <p:extLst>
      <p:ext uri="{BB962C8B-B14F-4D97-AF65-F5344CB8AC3E}">
        <p14:creationId xmlns:p14="http://schemas.microsoft.com/office/powerpoint/2010/main" val="27573461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Enrollment by institution type</a:t>
            </a:r>
          </a:p>
        </p:txBody>
      </p:sp>
      <p:sp>
        <p:nvSpPr>
          <p:cNvPr id="4" name="Rectangle 3"/>
          <p:cNvSpPr/>
          <p:nvPr/>
        </p:nvSpPr>
        <p:spPr>
          <a:xfrm>
            <a:off x="1397000" y="1714500"/>
            <a:ext cx="52070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F023A10-0628-43F0-97E3-6107B222A38A}"/>
              </a:ext>
            </a:extLst>
          </p:cNvPr>
          <p:cNvSpPr txBox="1"/>
          <p:nvPr/>
        </p:nvSpPr>
        <p:spPr>
          <a:xfrm>
            <a:off x="244477" y="6431510"/>
            <a:ext cx="7479095" cy="230832"/>
          </a:xfrm>
          <a:prstGeom prst="rect">
            <a:avLst/>
          </a:prstGeom>
          <a:noFill/>
        </p:spPr>
        <p:txBody>
          <a:bodyPr wrap="square" rtlCol="0">
            <a:spAutoFit/>
          </a:bodyPr>
          <a:lstStyle/>
          <a:p>
            <a:r>
              <a:rPr lang="en-US" sz="900" dirty="0"/>
              <a:t>Source: National Student Clearinghouse Research Center</a:t>
            </a:r>
          </a:p>
        </p:txBody>
      </p:sp>
      <p:pic>
        <p:nvPicPr>
          <p:cNvPr id="10" name="Content Placeholder 9">
            <a:extLst>
              <a:ext uri="{FF2B5EF4-FFF2-40B4-BE49-F238E27FC236}">
                <a16:creationId xmlns:a16="http://schemas.microsoft.com/office/drawing/2014/main" id="{5980583A-D1B9-4B5A-B9A1-55D93CCDBEB8}"/>
              </a:ext>
            </a:extLst>
          </p:cNvPr>
          <p:cNvPicPr>
            <a:picLocks noGrp="1" noChangeAspect="1"/>
          </p:cNvPicPr>
          <p:nvPr>
            <p:ph idx="1"/>
          </p:nvPr>
        </p:nvPicPr>
        <p:blipFill>
          <a:blip r:embed="rId2"/>
          <a:stretch>
            <a:fillRect/>
          </a:stretch>
        </p:blipFill>
        <p:spPr>
          <a:xfrm>
            <a:off x="2242771" y="1957388"/>
            <a:ext cx="4658457" cy="4086225"/>
          </a:xfrm>
          <a:prstGeom prst="rect">
            <a:avLst/>
          </a:prstGeom>
        </p:spPr>
      </p:pic>
    </p:spTree>
    <p:extLst>
      <p:ext uri="{BB962C8B-B14F-4D97-AF65-F5344CB8AC3E}">
        <p14:creationId xmlns:p14="http://schemas.microsoft.com/office/powerpoint/2010/main" val="1417357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Enrollment by race</a:t>
            </a:r>
          </a:p>
        </p:txBody>
      </p:sp>
      <p:sp>
        <p:nvSpPr>
          <p:cNvPr id="4" name="Rectangle 3"/>
          <p:cNvSpPr/>
          <p:nvPr/>
        </p:nvSpPr>
        <p:spPr>
          <a:xfrm>
            <a:off x="1397000" y="1714500"/>
            <a:ext cx="52070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6CF574A7-89D7-40DA-8013-1622885B3230}"/>
              </a:ext>
            </a:extLst>
          </p:cNvPr>
          <p:cNvPicPr>
            <a:picLocks noGrp="1" noChangeAspect="1"/>
          </p:cNvPicPr>
          <p:nvPr>
            <p:ph idx="1"/>
          </p:nvPr>
        </p:nvPicPr>
        <p:blipFill>
          <a:blip r:embed="rId2"/>
          <a:stretch>
            <a:fillRect/>
          </a:stretch>
        </p:blipFill>
        <p:spPr>
          <a:xfrm>
            <a:off x="2020112" y="1957388"/>
            <a:ext cx="5103775" cy="4086225"/>
          </a:xfrm>
          <a:prstGeom prst="rect">
            <a:avLst/>
          </a:prstGeom>
        </p:spPr>
      </p:pic>
      <p:sp>
        <p:nvSpPr>
          <p:cNvPr id="7" name="TextBox 6">
            <a:extLst>
              <a:ext uri="{FF2B5EF4-FFF2-40B4-BE49-F238E27FC236}">
                <a16:creationId xmlns:a16="http://schemas.microsoft.com/office/drawing/2014/main" id="{5F023A10-0628-43F0-97E3-6107B222A38A}"/>
              </a:ext>
            </a:extLst>
          </p:cNvPr>
          <p:cNvSpPr txBox="1"/>
          <p:nvPr/>
        </p:nvSpPr>
        <p:spPr>
          <a:xfrm>
            <a:off x="244477" y="6431510"/>
            <a:ext cx="7479095" cy="230832"/>
          </a:xfrm>
          <a:prstGeom prst="rect">
            <a:avLst/>
          </a:prstGeom>
          <a:noFill/>
        </p:spPr>
        <p:txBody>
          <a:bodyPr wrap="square" rtlCol="0">
            <a:spAutoFit/>
          </a:bodyPr>
          <a:lstStyle/>
          <a:p>
            <a:r>
              <a:rPr lang="en-US" sz="900" dirty="0"/>
              <a:t>Source: National Student Clearinghouse Research Center</a:t>
            </a:r>
          </a:p>
        </p:txBody>
      </p:sp>
    </p:spTree>
    <p:extLst>
      <p:ext uri="{BB962C8B-B14F-4D97-AF65-F5344CB8AC3E}">
        <p14:creationId xmlns:p14="http://schemas.microsoft.com/office/powerpoint/2010/main" val="23322846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Enrollment by age</a:t>
            </a:r>
          </a:p>
        </p:txBody>
      </p:sp>
      <p:sp>
        <p:nvSpPr>
          <p:cNvPr id="4" name="Rectangle 3"/>
          <p:cNvSpPr/>
          <p:nvPr/>
        </p:nvSpPr>
        <p:spPr>
          <a:xfrm>
            <a:off x="1397000" y="1714500"/>
            <a:ext cx="52070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F023A10-0628-43F0-97E3-6107B222A38A}"/>
              </a:ext>
            </a:extLst>
          </p:cNvPr>
          <p:cNvSpPr txBox="1"/>
          <p:nvPr/>
        </p:nvSpPr>
        <p:spPr>
          <a:xfrm>
            <a:off x="244477" y="6431510"/>
            <a:ext cx="7479095" cy="230832"/>
          </a:xfrm>
          <a:prstGeom prst="rect">
            <a:avLst/>
          </a:prstGeom>
          <a:noFill/>
        </p:spPr>
        <p:txBody>
          <a:bodyPr wrap="square" rtlCol="0">
            <a:spAutoFit/>
          </a:bodyPr>
          <a:lstStyle/>
          <a:p>
            <a:r>
              <a:rPr lang="en-US" sz="900" dirty="0"/>
              <a:t>Source: National Student Clearinghouse Research Center</a:t>
            </a:r>
          </a:p>
        </p:txBody>
      </p:sp>
      <p:pic>
        <p:nvPicPr>
          <p:cNvPr id="8" name="Content Placeholder 7">
            <a:extLst>
              <a:ext uri="{FF2B5EF4-FFF2-40B4-BE49-F238E27FC236}">
                <a16:creationId xmlns:a16="http://schemas.microsoft.com/office/drawing/2014/main" id="{EF0752AD-A499-4FFD-8BD5-FA790DF34C35}"/>
              </a:ext>
            </a:extLst>
          </p:cNvPr>
          <p:cNvPicPr>
            <a:picLocks noGrp="1" noChangeAspect="1"/>
          </p:cNvPicPr>
          <p:nvPr>
            <p:ph idx="1"/>
          </p:nvPr>
        </p:nvPicPr>
        <p:blipFill>
          <a:blip r:embed="rId2"/>
          <a:stretch>
            <a:fillRect/>
          </a:stretch>
        </p:blipFill>
        <p:spPr>
          <a:xfrm>
            <a:off x="2045662" y="1957388"/>
            <a:ext cx="5052676" cy="4086225"/>
          </a:xfrm>
          <a:prstGeom prst="rect">
            <a:avLst/>
          </a:prstGeom>
        </p:spPr>
      </p:pic>
    </p:spTree>
    <p:extLst>
      <p:ext uri="{BB962C8B-B14F-4D97-AF65-F5344CB8AC3E}">
        <p14:creationId xmlns:p14="http://schemas.microsoft.com/office/powerpoint/2010/main" val="245079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much happened since publication</a:t>
            </a:r>
          </a:p>
        </p:txBody>
      </p:sp>
      <p:sp>
        <p:nvSpPr>
          <p:cNvPr id="3" name="Content Placeholder 2"/>
          <p:cNvSpPr>
            <a:spLocks noGrp="1"/>
          </p:cNvSpPr>
          <p:nvPr>
            <p:ph idx="1"/>
          </p:nvPr>
        </p:nvSpPr>
        <p:spPr/>
        <p:txBody>
          <a:bodyPr/>
          <a:lstStyle/>
          <a:p>
            <a:r>
              <a:rPr lang="en-US" dirty="0"/>
              <a:t>Fall semester started</a:t>
            </a:r>
          </a:p>
          <a:p>
            <a:r>
              <a:rPr lang="en-US" dirty="0"/>
              <a:t>Sharper picture of how the COVID-19 pandemic is unfolding</a:t>
            </a:r>
          </a:p>
          <a:p>
            <a:r>
              <a:rPr lang="en-US" dirty="0"/>
              <a:t>Additional economic data</a:t>
            </a:r>
          </a:p>
          <a:p>
            <a:r>
              <a:rPr lang="en-US" dirty="0"/>
              <a:t>Widening racial disparities</a:t>
            </a:r>
          </a:p>
        </p:txBody>
      </p:sp>
    </p:spTree>
    <p:extLst>
      <p:ext uri="{BB962C8B-B14F-4D97-AF65-F5344CB8AC3E}">
        <p14:creationId xmlns:p14="http://schemas.microsoft.com/office/powerpoint/2010/main" val="3174682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don’t we know?</a:t>
            </a:r>
          </a:p>
        </p:txBody>
      </p:sp>
      <p:sp>
        <p:nvSpPr>
          <p:cNvPr id="7" name="Rectangle 6"/>
          <p:cNvSpPr/>
          <p:nvPr/>
        </p:nvSpPr>
        <p:spPr>
          <a:xfrm>
            <a:off x="732727" y="1704023"/>
            <a:ext cx="630047" cy="230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DEB373-41DE-4C1C-8BCC-F2359D01407C}"/>
              </a:ext>
            </a:extLst>
          </p:cNvPr>
          <p:cNvSpPr>
            <a:spLocks noGrp="1"/>
          </p:cNvSpPr>
          <p:nvPr>
            <p:ph idx="1"/>
          </p:nvPr>
        </p:nvSpPr>
        <p:spPr>
          <a:xfrm>
            <a:off x="732727" y="2078108"/>
            <a:ext cx="7886700" cy="4084982"/>
          </a:xfrm>
        </p:spPr>
        <p:txBody>
          <a:bodyPr/>
          <a:lstStyle/>
          <a:p>
            <a:r>
              <a:rPr lang="en-US" dirty="0"/>
              <a:t>What the virus will do next</a:t>
            </a:r>
          </a:p>
          <a:p>
            <a:r>
              <a:rPr lang="en-US" dirty="0"/>
              <a:t>What the government will do</a:t>
            </a:r>
          </a:p>
          <a:p>
            <a:r>
              <a:rPr lang="en-US" dirty="0"/>
              <a:t>Who will win the November election</a:t>
            </a:r>
          </a:p>
          <a:p>
            <a:r>
              <a:rPr lang="en-US" dirty="0"/>
              <a:t>What students and families will want from colleges and universities</a:t>
            </a:r>
          </a:p>
          <a:p>
            <a:r>
              <a:rPr lang="en-US" dirty="0"/>
              <a:t>Where the money is coming from</a:t>
            </a:r>
          </a:p>
          <a:p>
            <a:pPr lvl="1"/>
            <a:r>
              <a:rPr lang="en-US" dirty="0"/>
              <a:t>How much can students and families pay</a:t>
            </a:r>
          </a:p>
          <a:p>
            <a:pPr lvl="1"/>
            <a:r>
              <a:rPr lang="en-US" dirty="0"/>
              <a:t>How much will the government kick in</a:t>
            </a:r>
          </a:p>
          <a:p>
            <a:r>
              <a:rPr lang="en-US" dirty="0"/>
              <a:t>How to best educate students</a:t>
            </a:r>
          </a:p>
        </p:txBody>
      </p:sp>
    </p:spTree>
    <p:extLst>
      <p:ext uri="{BB962C8B-B14F-4D97-AF65-F5344CB8AC3E}">
        <p14:creationId xmlns:p14="http://schemas.microsoft.com/office/powerpoint/2010/main" val="23557059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foundation</a:t>
            </a:r>
          </a:p>
        </p:txBody>
      </p:sp>
      <p:sp>
        <p:nvSpPr>
          <p:cNvPr id="7" name="Rectangle 6"/>
          <p:cNvSpPr/>
          <p:nvPr/>
        </p:nvSpPr>
        <p:spPr>
          <a:xfrm>
            <a:off x="732727" y="1704023"/>
            <a:ext cx="630047" cy="230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DEB373-41DE-4C1C-8BCC-F2359D01407C}"/>
              </a:ext>
            </a:extLst>
          </p:cNvPr>
          <p:cNvSpPr>
            <a:spLocks noGrp="1"/>
          </p:cNvSpPr>
          <p:nvPr>
            <p:ph idx="1"/>
          </p:nvPr>
        </p:nvSpPr>
        <p:spPr>
          <a:xfrm>
            <a:off x="628650" y="3048778"/>
            <a:ext cx="7886700" cy="1560443"/>
          </a:xfrm>
        </p:spPr>
        <p:txBody>
          <a:bodyPr/>
          <a:lstStyle/>
          <a:p>
            <a:r>
              <a:rPr lang="en-US" dirty="0"/>
              <a:t>Mission</a:t>
            </a:r>
          </a:p>
          <a:p>
            <a:r>
              <a:rPr lang="en-US" dirty="0"/>
              <a:t>Vision</a:t>
            </a:r>
          </a:p>
          <a:p>
            <a:r>
              <a:rPr lang="en-US" dirty="0"/>
              <a:t>Values</a:t>
            </a:r>
          </a:p>
        </p:txBody>
      </p:sp>
    </p:spTree>
    <p:extLst>
      <p:ext uri="{BB962C8B-B14F-4D97-AF65-F5344CB8AC3E}">
        <p14:creationId xmlns:p14="http://schemas.microsoft.com/office/powerpoint/2010/main" val="34489037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Navigating the short-term</a:t>
            </a:r>
          </a:p>
        </p:txBody>
      </p:sp>
      <p:sp>
        <p:nvSpPr>
          <p:cNvPr id="7" name="Rectangle 6"/>
          <p:cNvSpPr/>
          <p:nvPr/>
        </p:nvSpPr>
        <p:spPr>
          <a:xfrm>
            <a:off x="732727" y="1704023"/>
            <a:ext cx="630047" cy="230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DEB373-41DE-4C1C-8BCC-F2359D01407C}"/>
              </a:ext>
            </a:extLst>
          </p:cNvPr>
          <p:cNvSpPr>
            <a:spLocks noGrp="1"/>
          </p:cNvSpPr>
          <p:nvPr>
            <p:ph idx="1"/>
          </p:nvPr>
        </p:nvSpPr>
        <p:spPr>
          <a:xfrm>
            <a:off x="628650" y="2818273"/>
            <a:ext cx="7886700" cy="1987456"/>
          </a:xfrm>
        </p:spPr>
        <p:txBody>
          <a:bodyPr/>
          <a:lstStyle/>
          <a:p>
            <a:r>
              <a:rPr lang="en-US" dirty="0"/>
              <a:t>Focus on what you do know</a:t>
            </a:r>
          </a:p>
          <a:p>
            <a:r>
              <a:rPr lang="en-US" dirty="0"/>
              <a:t>Be realistic about the options available to you</a:t>
            </a:r>
          </a:p>
          <a:p>
            <a:r>
              <a:rPr lang="en-US" dirty="0"/>
              <a:t>Be honest about likely outcomes</a:t>
            </a:r>
          </a:p>
          <a:p>
            <a:r>
              <a:rPr lang="en-US" dirty="0"/>
              <a:t>Contingency planning</a:t>
            </a:r>
          </a:p>
          <a:p>
            <a:r>
              <a:rPr lang="en-US" dirty="0"/>
              <a:t>Broaden your circle</a:t>
            </a:r>
          </a:p>
          <a:p>
            <a:endParaRPr lang="en-US" dirty="0"/>
          </a:p>
        </p:txBody>
      </p:sp>
    </p:spTree>
    <p:extLst>
      <p:ext uri="{BB962C8B-B14F-4D97-AF65-F5344CB8AC3E}">
        <p14:creationId xmlns:p14="http://schemas.microsoft.com/office/powerpoint/2010/main" val="16722257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Short-term decisions feed long-term changes</a:t>
            </a:r>
          </a:p>
        </p:txBody>
      </p:sp>
      <p:sp>
        <p:nvSpPr>
          <p:cNvPr id="7" name="Rectangle 6"/>
          <p:cNvSpPr/>
          <p:nvPr/>
        </p:nvSpPr>
        <p:spPr>
          <a:xfrm>
            <a:off x="732727" y="1704023"/>
            <a:ext cx="630047" cy="230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DEB373-41DE-4C1C-8BCC-F2359D01407C}"/>
              </a:ext>
            </a:extLst>
          </p:cNvPr>
          <p:cNvSpPr>
            <a:spLocks noGrp="1"/>
          </p:cNvSpPr>
          <p:nvPr>
            <p:ph idx="1"/>
          </p:nvPr>
        </p:nvSpPr>
        <p:spPr>
          <a:xfrm>
            <a:off x="3784209" y="2197752"/>
            <a:ext cx="4885885" cy="1231248"/>
          </a:xfrm>
        </p:spPr>
        <p:txBody>
          <a:bodyPr/>
          <a:lstStyle/>
          <a:p>
            <a:pPr marL="0" indent="0">
              <a:buNone/>
            </a:pPr>
            <a:r>
              <a:rPr lang="en-US" dirty="0"/>
              <a:t>“We’re forced to zoom in on the events of today and the crises of today. But if I don’t consciously carve out time to zoom out and take a look at what is happening, I think I will not be serving the university well.”</a:t>
            </a:r>
          </a:p>
          <a:p>
            <a:endParaRPr lang="en-US" dirty="0"/>
          </a:p>
          <a:p>
            <a:pPr marL="0" indent="0">
              <a:buNone/>
            </a:pPr>
            <a:r>
              <a:rPr lang="en-US" sz="1200" dirty="0"/>
              <a:t>— Neeli </a:t>
            </a:r>
            <a:r>
              <a:rPr lang="en-US" sz="1200" dirty="0" err="1"/>
              <a:t>Bendapudi</a:t>
            </a:r>
            <a:r>
              <a:rPr lang="en-US" sz="1200" dirty="0"/>
              <a:t>, president of the University of Louisville</a:t>
            </a:r>
          </a:p>
        </p:txBody>
      </p:sp>
      <p:pic>
        <p:nvPicPr>
          <p:cNvPr id="5" name="Picture 4" descr="A person wearing glasses and smiling at the camera&#10;&#10;Description automatically generated">
            <a:extLst>
              <a:ext uri="{FF2B5EF4-FFF2-40B4-BE49-F238E27FC236}">
                <a16:creationId xmlns:a16="http://schemas.microsoft.com/office/drawing/2014/main" id="{6CC6F7CC-825A-45BE-BDD9-9A8AE905DBF0}"/>
              </a:ext>
            </a:extLst>
          </p:cNvPr>
          <p:cNvPicPr>
            <a:picLocks noChangeAspect="1"/>
          </p:cNvPicPr>
          <p:nvPr/>
        </p:nvPicPr>
        <p:blipFill>
          <a:blip r:embed="rId2"/>
          <a:stretch>
            <a:fillRect/>
          </a:stretch>
        </p:blipFill>
        <p:spPr>
          <a:xfrm>
            <a:off x="1047750" y="2307102"/>
            <a:ext cx="2189871" cy="3284806"/>
          </a:xfrm>
          <a:prstGeom prst="rect">
            <a:avLst/>
          </a:prstGeom>
        </p:spPr>
      </p:pic>
    </p:spTree>
    <p:extLst>
      <p:ext uri="{BB962C8B-B14F-4D97-AF65-F5344CB8AC3E}">
        <p14:creationId xmlns:p14="http://schemas.microsoft.com/office/powerpoint/2010/main" val="7324777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Trust</a:t>
            </a:r>
          </a:p>
        </p:txBody>
      </p:sp>
      <p:sp>
        <p:nvSpPr>
          <p:cNvPr id="5" name="Rectangle 4"/>
          <p:cNvSpPr/>
          <p:nvPr/>
        </p:nvSpPr>
        <p:spPr>
          <a:xfrm>
            <a:off x="1563831" y="1900959"/>
            <a:ext cx="52070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BF3E87A-85E5-4FEF-A605-E435081225AB}"/>
              </a:ext>
            </a:extLst>
          </p:cNvPr>
          <p:cNvSpPr>
            <a:spLocks noGrp="1"/>
          </p:cNvSpPr>
          <p:nvPr>
            <p:ph idx="1"/>
          </p:nvPr>
        </p:nvSpPr>
        <p:spPr>
          <a:xfrm>
            <a:off x="4107766" y="1958010"/>
            <a:ext cx="4407584" cy="4084982"/>
          </a:xfrm>
        </p:spPr>
        <p:txBody>
          <a:bodyPr/>
          <a:lstStyle/>
          <a:p>
            <a:pPr marL="0" indent="0">
              <a:buNone/>
            </a:pPr>
            <a:r>
              <a:rPr lang="en-US" dirty="0"/>
              <a:t>“We’re in this together. How do we protect our employees, our students and ourselves?”</a:t>
            </a:r>
          </a:p>
          <a:p>
            <a:pPr marL="0" indent="0">
              <a:buNone/>
            </a:pPr>
            <a:endParaRPr lang="en-US" sz="1200" dirty="0"/>
          </a:p>
          <a:p>
            <a:pPr marL="0" indent="0">
              <a:buNone/>
            </a:pPr>
            <a:endParaRPr lang="en-US" sz="1200" dirty="0"/>
          </a:p>
          <a:p>
            <a:pPr marL="0" indent="0">
              <a:buNone/>
            </a:pPr>
            <a:r>
              <a:rPr lang="en-US" sz="1200" dirty="0"/>
              <a:t>—Cynthia Lindquist, president of </a:t>
            </a:r>
            <a:r>
              <a:rPr lang="en-US" sz="1200" dirty="0" err="1"/>
              <a:t>Cankdeska</a:t>
            </a:r>
            <a:r>
              <a:rPr lang="en-US" sz="1200" dirty="0"/>
              <a:t> </a:t>
            </a:r>
            <a:r>
              <a:rPr lang="en-US" sz="1200" dirty="0" err="1"/>
              <a:t>Cikana</a:t>
            </a:r>
            <a:r>
              <a:rPr lang="en-US" sz="1200" dirty="0"/>
              <a:t> Community College </a:t>
            </a:r>
          </a:p>
        </p:txBody>
      </p:sp>
      <p:pic>
        <p:nvPicPr>
          <p:cNvPr id="6" name="Picture 5" descr="A person smiling for the camera&#10;&#10;Description automatically generated">
            <a:extLst>
              <a:ext uri="{FF2B5EF4-FFF2-40B4-BE49-F238E27FC236}">
                <a16:creationId xmlns:a16="http://schemas.microsoft.com/office/drawing/2014/main" id="{8636C572-853C-486C-9486-7B9BD44C878A}"/>
              </a:ext>
            </a:extLst>
          </p:cNvPr>
          <p:cNvPicPr>
            <a:picLocks noChangeAspect="1"/>
          </p:cNvPicPr>
          <p:nvPr/>
        </p:nvPicPr>
        <p:blipFill>
          <a:blip r:embed="rId2"/>
          <a:stretch>
            <a:fillRect/>
          </a:stretch>
        </p:blipFill>
        <p:spPr>
          <a:xfrm>
            <a:off x="827077" y="1898052"/>
            <a:ext cx="2917845" cy="4084983"/>
          </a:xfrm>
          <a:prstGeom prst="rect">
            <a:avLst/>
          </a:prstGeom>
        </p:spPr>
      </p:pic>
    </p:spTree>
    <p:extLst>
      <p:ext uri="{BB962C8B-B14F-4D97-AF65-F5344CB8AC3E}">
        <p14:creationId xmlns:p14="http://schemas.microsoft.com/office/powerpoint/2010/main" val="3681327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7" name="Content Placeholder 6" descr="Badge Question Mark">
            <a:extLst>
              <a:ext uri="{FF2B5EF4-FFF2-40B4-BE49-F238E27FC236}">
                <a16:creationId xmlns:a16="http://schemas.microsoft.com/office/drawing/2014/main" id="{72948F9F-AD85-472D-B515-ADBBFA09F4AD}"/>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2880360" y="2213903"/>
            <a:ext cx="3383280" cy="3383280"/>
          </a:xfrm>
        </p:spPr>
      </p:pic>
    </p:spTree>
    <p:extLst>
      <p:ext uri="{BB962C8B-B14F-4D97-AF65-F5344CB8AC3E}">
        <p14:creationId xmlns:p14="http://schemas.microsoft.com/office/powerpoint/2010/main" val="19837284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r>
              <a:rPr lang="en-US" dirty="0"/>
              <a:t>Many thanks for listening and asking your questions.</a:t>
            </a:r>
          </a:p>
          <a:p>
            <a:r>
              <a:rPr lang="en-US" dirty="0"/>
              <a:t>Please consider reading the report.</a:t>
            </a:r>
          </a:p>
          <a:p>
            <a:r>
              <a:rPr lang="en-US" dirty="0"/>
              <a:t>Reach out with feedback or further questions: </a:t>
            </a:r>
            <a:r>
              <a:rPr lang="en-US" dirty="0">
                <a:hlinkClick r:id="rId2"/>
              </a:rPr>
              <a:t>rick.seltzer@insidehighered.com</a:t>
            </a:r>
            <a:endParaRPr lang="en-US" dirty="0"/>
          </a:p>
          <a:p>
            <a:pPr marL="0" indent="0">
              <a:buNone/>
            </a:pPr>
            <a:endParaRPr lang="en-US" dirty="0"/>
          </a:p>
        </p:txBody>
      </p:sp>
    </p:spTree>
    <p:extLst>
      <p:ext uri="{BB962C8B-B14F-4D97-AF65-F5344CB8AC3E}">
        <p14:creationId xmlns:p14="http://schemas.microsoft.com/office/powerpoint/2010/main" val="2588897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agenda today</a:t>
            </a:r>
          </a:p>
        </p:txBody>
      </p:sp>
      <p:sp>
        <p:nvSpPr>
          <p:cNvPr id="3" name="Content Placeholder 2">
            <a:extLst>
              <a:ext uri="{FF2B5EF4-FFF2-40B4-BE49-F238E27FC236}">
                <a16:creationId xmlns:a16="http://schemas.microsoft.com/office/drawing/2014/main" id="{0CAABE73-2494-4376-B3E6-AA98C5D26051}"/>
              </a:ext>
            </a:extLst>
          </p:cNvPr>
          <p:cNvSpPr>
            <a:spLocks noGrp="1"/>
          </p:cNvSpPr>
          <p:nvPr>
            <p:ph idx="1"/>
          </p:nvPr>
        </p:nvSpPr>
        <p:spPr/>
        <p:txBody>
          <a:bodyPr/>
          <a:lstStyle/>
          <a:p>
            <a:r>
              <a:rPr lang="en-US" dirty="0"/>
              <a:t>Examine latest key indicators and trends</a:t>
            </a:r>
          </a:p>
          <a:p>
            <a:pPr lvl="1"/>
            <a:r>
              <a:rPr lang="en-US" dirty="0"/>
              <a:t>COVID-19</a:t>
            </a:r>
          </a:p>
          <a:p>
            <a:pPr lvl="1"/>
            <a:r>
              <a:rPr lang="en-US" dirty="0"/>
              <a:t>Economy</a:t>
            </a:r>
          </a:p>
          <a:p>
            <a:pPr lvl="1"/>
            <a:r>
              <a:rPr lang="en-US" dirty="0"/>
              <a:t>Racial disparities and systemic racism</a:t>
            </a:r>
          </a:p>
          <a:p>
            <a:r>
              <a:rPr lang="en-US" dirty="0"/>
              <a:t>Major issues for higher ed</a:t>
            </a:r>
          </a:p>
          <a:p>
            <a:r>
              <a:rPr lang="en-US" dirty="0"/>
              <a:t>Leadership in this uncertain time</a:t>
            </a:r>
          </a:p>
          <a:p>
            <a:endParaRPr lang="en-US" dirty="0"/>
          </a:p>
          <a:p>
            <a:endParaRPr lang="en-US" dirty="0"/>
          </a:p>
          <a:p>
            <a:endParaRPr lang="en-US" dirty="0"/>
          </a:p>
        </p:txBody>
      </p:sp>
    </p:spTree>
    <p:extLst>
      <p:ext uri="{BB962C8B-B14F-4D97-AF65-F5344CB8AC3E}">
        <p14:creationId xmlns:p14="http://schemas.microsoft.com/office/powerpoint/2010/main" val="2599371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COVID-19 across the country</a:t>
            </a:r>
          </a:p>
        </p:txBody>
      </p:sp>
      <p:sp>
        <p:nvSpPr>
          <p:cNvPr id="4" name="Rectangle 3"/>
          <p:cNvSpPr/>
          <p:nvPr/>
        </p:nvSpPr>
        <p:spPr>
          <a:xfrm>
            <a:off x="1397000" y="1714500"/>
            <a:ext cx="52070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19E8F40-2FE1-4C7A-B8AF-EA8223718980}"/>
              </a:ext>
            </a:extLst>
          </p:cNvPr>
          <p:cNvSpPr txBox="1"/>
          <p:nvPr/>
        </p:nvSpPr>
        <p:spPr>
          <a:xfrm>
            <a:off x="575941" y="6317734"/>
            <a:ext cx="753732" cy="230832"/>
          </a:xfrm>
          <a:prstGeom prst="rect">
            <a:avLst/>
          </a:prstGeom>
          <a:noFill/>
        </p:spPr>
        <p:txBody>
          <a:bodyPr wrap="none" rtlCol="0">
            <a:spAutoFit/>
          </a:bodyPr>
          <a:lstStyle/>
          <a:p>
            <a:r>
              <a:rPr lang="en-US" sz="900" dirty="0"/>
              <a:t>Source: CDC</a:t>
            </a:r>
          </a:p>
        </p:txBody>
      </p:sp>
      <p:sp>
        <p:nvSpPr>
          <p:cNvPr id="8" name="Rectangle 7">
            <a:extLst>
              <a:ext uri="{FF2B5EF4-FFF2-40B4-BE49-F238E27FC236}">
                <a16:creationId xmlns:a16="http://schemas.microsoft.com/office/drawing/2014/main" id="{8B6D5F14-4E11-446E-8FE1-3261C36AFCCE}"/>
              </a:ext>
            </a:extLst>
          </p:cNvPr>
          <p:cNvSpPr/>
          <p:nvPr/>
        </p:nvSpPr>
        <p:spPr>
          <a:xfrm>
            <a:off x="575941" y="5317724"/>
            <a:ext cx="1341759" cy="310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BA46EC7C-2810-4C32-924D-5B5A923EEA33}"/>
              </a:ext>
            </a:extLst>
          </p:cNvPr>
          <p:cNvPicPr>
            <a:picLocks noChangeAspect="1"/>
          </p:cNvPicPr>
          <p:nvPr/>
        </p:nvPicPr>
        <p:blipFill>
          <a:blip r:embed="rId2"/>
          <a:stretch>
            <a:fillRect/>
          </a:stretch>
        </p:blipFill>
        <p:spPr>
          <a:xfrm>
            <a:off x="346228" y="2173360"/>
            <a:ext cx="8691239" cy="3560666"/>
          </a:xfrm>
          <a:prstGeom prst="rect">
            <a:avLst/>
          </a:prstGeom>
        </p:spPr>
      </p:pic>
      <p:sp>
        <p:nvSpPr>
          <p:cNvPr id="12" name="Rectangle 11">
            <a:extLst>
              <a:ext uri="{FF2B5EF4-FFF2-40B4-BE49-F238E27FC236}">
                <a16:creationId xmlns:a16="http://schemas.microsoft.com/office/drawing/2014/main" id="{3D211FC3-E829-40A1-AB6E-C7BB84983430}"/>
              </a:ext>
            </a:extLst>
          </p:cNvPr>
          <p:cNvSpPr/>
          <p:nvPr/>
        </p:nvSpPr>
        <p:spPr>
          <a:xfrm>
            <a:off x="257452" y="5317724"/>
            <a:ext cx="1571348" cy="541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26A1304-11A0-4FD8-969D-57992F926852}"/>
              </a:ext>
            </a:extLst>
          </p:cNvPr>
          <p:cNvSpPr/>
          <p:nvPr/>
        </p:nvSpPr>
        <p:spPr>
          <a:xfrm>
            <a:off x="8744505" y="2006353"/>
            <a:ext cx="292962" cy="3551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0640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E381A-D441-408B-BBF7-2EA2F50406BF}"/>
              </a:ext>
            </a:extLst>
          </p:cNvPr>
          <p:cNvSpPr>
            <a:spLocks noGrp="1"/>
          </p:cNvSpPr>
          <p:nvPr>
            <p:ph type="title"/>
          </p:nvPr>
        </p:nvSpPr>
        <p:spPr/>
        <p:txBody>
          <a:bodyPr/>
          <a:lstStyle/>
          <a:p>
            <a:r>
              <a:rPr lang="en-US" dirty="0"/>
              <a:t>Colleges with counties vs. without</a:t>
            </a:r>
          </a:p>
        </p:txBody>
      </p:sp>
      <p:pic>
        <p:nvPicPr>
          <p:cNvPr id="5122" name="Picture 2">
            <a:extLst>
              <a:ext uri="{FF2B5EF4-FFF2-40B4-BE49-F238E27FC236}">
                <a16:creationId xmlns:a16="http://schemas.microsoft.com/office/drawing/2014/main" id="{7178AC53-734C-4D03-A4CB-3D5EF2ED29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60314" y="1957388"/>
            <a:ext cx="6823371" cy="40862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A2F2D5-79B3-4B2D-9DA0-CC23C17AE12E}"/>
              </a:ext>
            </a:extLst>
          </p:cNvPr>
          <p:cNvSpPr txBox="1"/>
          <p:nvPr/>
        </p:nvSpPr>
        <p:spPr>
          <a:xfrm>
            <a:off x="575941" y="6317734"/>
            <a:ext cx="6907935" cy="230832"/>
          </a:xfrm>
          <a:prstGeom prst="rect">
            <a:avLst/>
          </a:prstGeom>
          <a:noFill/>
        </p:spPr>
        <p:txBody>
          <a:bodyPr wrap="square" rtlCol="0">
            <a:spAutoFit/>
          </a:bodyPr>
          <a:lstStyle/>
          <a:p>
            <a:r>
              <a:rPr lang="en-US" sz="900" dirty="0"/>
              <a:t>Data source: Johns Hopkins Coronavirus Resource Center</a:t>
            </a:r>
          </a:p>
        </p:txBody>
      </p:sp>
    </p:spTree>
    <p:extLst>
      <p:ext uri="{BB962C8B-B14F-4D97-AF65-F5344CB8AC3E}">
        <p14:creationId xmlns:p14="http://schemas.microsoft.com/office/powerpoint/2010/main" val="89543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Latest picture across the country</a:t>
            </a:r>
          </a:p>
        </p:txBody>
      </p:sp>
      <p:sp>
        <p:nvSpPr>
          <p:cNvPr id="4" name="Rectangle 3"/>
          <p:cNvSpPr/>
          <p:nvPr/>
        </p:nvSpPr>
        <p:spPr>
          <a:xfrm>
            <a:off x="1397000" y="1714500"/>
            <a:ext cx="520700" cy="190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19E8F40-2FE1-4C7A-B8AF-EA8223718980}"/>
              </a:ext>
            </a:extLst>
          </p:cNvPr>
          <p:cNvSpPr txBox="1"/>
          <p:nvPr/>
        </p:nvSpPr>
        <p:spPr>
          <a:xfrm>
            <a:off x="0" y="6563955"/>
            <a:ext cx="821059" cy="246221"/>
          </a:xfrm>
          <a:prstGeom prst="rect">
            <a:avLst/>
          </a:prstGeom>
          <a:noFill/>
        </p:spPr>
        <p:txBody>
          <a:bodyPr wrap="none" rtlCol="0">
            <a:spAutoFit/>
          </a:bodyPr>
          <a:lstStyle/>
          <a:p>
            <a:r>
              <a:rPr lang="en-US" sz="1000" dirty="0"/>
              <a:t>Source: CDC</a:t>
            </a:r>
          </a:p>
        </p:txBody>
      </p:sp>
      <p:pic>
        <p:nvPicPr>
          <p:cNvPr id="9" name="Picture 8">
            <a:extLst>
              <a:ext uri="{FF2B5EF4-FFF2-40B4-BE49-F238E27FC236}">
                <a16:creationId xmlns:a16="http://schemas.microsoft.com/office/drawing/2014/main" id="{1E6B41F3-A628-43EF-8FF2-DDE2DE47B503}"/>
              </a:ext>
            </a:extLst>
          </p:cNvPr>
          <p:cNvPicPr>
            <a:picLocks noChangeAspect="1"/>
          </p:cNvPicPr>
          <p:nvPr/>
        </p:nvPicPr>
        <p:blipFill>
          <a:blip r:embed="rId2"/>
          <a:stretch>
            <a:fillRect/>
          </a:stretch>
        </p:blipFill>
        <p:spPr>
          <a:xfrm>
            <a:off x="1366394" y="1714500"/>
            <a:ext cx="6202024" cy="5041330"/>
          </a:xfrm>
          <a:prstGeom prst="rect">
            <a:avLst/>
          </a:prstGeom>
        </p:spPr>
      </p:pic>
      <p:sp>
        <p:nvSpPr>
          <p:cNvPr id="10" name="Arrow: Right 9">
            <a:extLst>
              <a:ext uri="{FF2B5EF4-FFF2-40B4-BE49-F238E27FC236}">
                <a16:creationId xmlns:a16="http://schemas.microsoft.com/office/drawing/2014/main" id="{CB91F691-9157-44E5-8B16-ABF7AD5E2D2E}"/>
              </a:ext>
            </a:extLst>
          </p:cNvPr>
          <p:cNvSpPr/>
          <p:nvPr/>
        </p:nvSpPr>
        <p:spPr>
          <a:xfrm>
            <a:off x="257452" y="3586579"/>
            <a:ext cx="1318130" cy="1905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96265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94770-6E31-4390-9B13-D43EA7B52F90}"/>
              </a:ext>
            </a:extLst>
          </p:cNvPr>
          <p:cNvSpPr>
            <a:spLocks noGrp="1"/>
          </p:cNvSpPr>
          <p:nvPr>
            <p:ph type="title"/>
          </p:nvPr>
        </p:nvSpPr>
        <p:spPr/>
        <p:txBody>
          <a:bodyPr/>
          <a:lstStyle/>
          <a:p>
            <a:r>
              <a:rPr lang="en-US" dirty="0"/>
              <a:t>Aug. 2-Sept. 5, 2020</a:t>
            </a:r>
          </a:p>
        </p:txBody>
      </p:sp>
      <p:sp>
        <p:nvSpPr>
          <p:cNvPr id="3" name="Content Placeholder 2">
            <a:extLst>
              <a:ext uri="{FF2B5EF4-FFF2-40B4-BE49-F238E27FC236}">
                <a16:creationId xmlns:a16="http://schemas.microsoft.com/office/drawing/2014/main" id="{9914729A-1DC6-4DD8-80B8-0A9147463028}"/>
              </a:ext>
            </a:extLst>
          </p:cNvPr>
          <p:cNvSpPr>
            <a:spLocks noGrp="1"/>
          </p:cNvSpPr>
          <p:nvPr>
            <p:ph idx="1"/>
          </p:nvPr>
        </p:nvSpPr>
        <p:spPr/>
        <p:txBody>
          <a:bodyPr/>
          <a:lstStyle/>
          <a:p>
            <a:r>
              <a:rPr lang="en-US" dirty="0"/>
              <a:t>Weekly COVID-19 cases among those 18-22:</a:t>
            </a:r>
          </a:p>
          <a:p>
            <a:endParaRPr lang="en-US" dirty="0"/>
          </a:p>
          <a:p>
            <a:pPr marL="0" indent="0">
              <a:buNone/>
            </a:pPr>
            <a:r>
              <a:rPr lang="en-US" dirty="0"/>
              <a:t>		55 percent nationally</a:t>
            </a:r>
          </a:p>
          <a:p>
            <a:pPr marL="0" indent="0">
              <a:buNone/>
            </a:pPr>
            <a:endParaRPr lang="en-US" dirty="0"/>
          </a:p>
          <a:p>
            <a:r>
              <a:rPr lang="en-US" dirty="0"/>
              <a:t>“Increases in cases were not solely attributable to increased testing.”</a:t>
            </a:r>
          </a:p>
        </p:txBody>
      </p:sp>
      <p:sp>
        <p:nvSpPr>
          <p:cNvPr id="6" name="TextBox 5">
            <a:extLst>
              <a:ext uri="{FF2B5EF4-FFF2-40B4-BE49-F238E27FC236}">
                <a16:creationId xmlns:a16="http://schemas.microsoft.com/office/drawing/2014/main" id="{A45A0251-4C5B-4502-A6EC-26B66EA41803}"/>
              </a:ext>
            </a:extLst>
          </p:cNvPr>
          <p:cNvSpPr txBox="1"/>
          <p:nvPr/>
        </p:nvSpPr>
        <p:spPr>
          <a:xfrm>
            <a:off x="0" y="6563955"/>
            <a:ext cx="6682154" cy="230832"/>
          </a:xfrm>
          <a:prstGeom prst="rect">
            <a:avLst/>
          </a:prstGeom>
          <a:noFill/>
        </p:spPr>
        <p:txBody>
          <a:bodyPr wrap="square" rtlCol="0">
            <a:spAutoFit/>
          </a:bodyPr>
          <a:lstStyle/>
          <a:p>
            <a:r>
              <a:rPr lang="en-US" sz="900" dirty="0"/>
              <a:t>Source: CDC MMWR. https://www.cdc.gov/mmwr/volumes/69/wr/mm6939e4.htm?s_cid=mm6939e4_w</a:t>
            </a:r>
          </a:p>
        </p:txBody>
      </p:sp>
      <p:sp>
        <p:nvSpPr>
          <p:cNvPr id="7" name="Arrow: Up 6">
            <a:extLst>
              <a:ext uri="{FF2B5EF4-FFF2-40B4-BE49-F238E27FC236}">
                <a16:creationId xmlns:a16="http://schemas.microsoft.com/office/drawing/2014/main" id="{9D752BE4-C8B7-4389-94B7-C4149F78974D}"/>
              </a:ext>
            </a:extLst>
          </p:cNvPr>
          <p:cNvSpPr/>
          <p:nvPr/>
        </p:nvSpPr>
        <p:spPr>
          <a:xfrm>
            <a:off x="781235" y="2618912"/>
            <a:ext cx="1029809" cy="126062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79755903"/>
      </p:ext>
    </p:extLst>
  </p:cSld>
  <p:clrMapOvr>
    <a:masterClrMapping/>
  </p:clrMapOvr>
</p:sld>
</file>

<file path=ppt/theme/theme1.xml><?xml version="1.0" encoding="utf-8"?>
<a:theme xmlns:a="http://schemas.openxmlformats.org/drawingml/2006/main" name="PowerPointTemplate-standard">
  <a:themeElements>
    <a:clrScheme name="DRAFT - IHE Branding 2017">
      <a:dk1>
        <a:srgbClr val="333333"/>
      </a:dk1>
      <a:lt1>
        <a:sysClr val="window" lastClr="FFFFFF"/>
      </a:lt1>
      <a:dk2>
        <a:srgbClr val="000000"/>
      </a:dk2>
      <a:lt2>
        <a:srgbClr val="E7E6E6"/>
      </a:lt2>
      <a:accent1>
        <a:srgbClr val="EF7521"/>
      </a:accent1>
      <a:accent2>
        <a:srgbClr val="8FAA3F"/>
      </a:accent2>
      <a:accent3>
        <a:srgbClr val="3E67A7"/>
      </a:accent3>
      <a:accent4>
        <a:srgbClr val="333333"/>
      </a:accent4>
      <a:accent5>
        <a:srgbClr val="E4E4E4"/>
      </a:accent5>
      <a:accent6>
        <a:srgbClr val="EF7521"/>
      </a:accent6>
      <a:hlink>
        <a:srgbClr val="EF7521"/>
      </a:hlink>
      <a:folHlink>
        <a:srgbClr val="EF7521"/>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PowerPointTemplate-standard</Template>
  <TotalTime>8104</TotalTime>
  <Words>1377</Words>
  <Application>Microsoft Office PowerPoint</Application>
  <PresentationFormat>On-screen Show (4:3)</PresentationFormat>
  <Paragraphs>213</Paragraphs>
  <Slides>46</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Arial</vt:lpstr>
      <vt:lpstr>Calibri</vt:lpstr>
      <vt:lpstr>Calibri Light</vt:lpstr>
      <vt:lpstr>roboto</vt:lpstr>
      <vt:lpstr>roboto</vt:lpstr>
      <vt:lpstr>Roboto Light</vt:lpstr>
      <vt:lpstr>Roboto Medium</vt:lpstr>
      <vt:lpstr>Roboto Regular</vt:lpstr>
      <vt:lpstr>Roboto Slab Light</vt:lpstr>
      <vt:lpstr>system-ui</vt:lpstr>
      <vt:lpstr>PowerPointTemplate-standard</vt:lpstr>
      <vt:lpstr>College Leadership in an Era of Unpredictability</vt:lpstr>
      <vt:lpstr>Presenter</vt:lpstr>
      <vt:lpstr>The report</vt:lpstr>
      <vt:lpstr>So much happened since publication</vt:lpstr>
      <vt:lpstr>Our agenda today</vt:lpstr>
      <vt:lpstr>COVID-19 across the country</vt:lpstr>
      <vt:lpstr>Colleges with counties vs. without</vt:lpstr>
      <vt:lpstr>Latest picture across the country</vt:lpstr>
      <vt:lpstr>Aug. 2-Sept. 5, 2020</vt:lpstr>
      <vt:lpstr>May 31-Sept. 5, 2020</vt:lpstr>
      <vt:lpstr>“University A”</vt:lpstr>
      <vt:lpstr>Student deaths</vt:lpstr>
      <vt:lpstr>Latest forecast across the country</vt:lpstr>
      <vt:lpstr>What role will colleges play?</vt:lpstr>
      <vt:lpstr>Why should you care?</vt:lpstr>
      <vt:lpstr>Leadership, COVID-19 and trust</vt:lpstr>
      <vt:lpstr>Leadership, COVID-19 and trust</vt:lpstr>
      <vt:lpstr>Leadership, COVID-19 and trust</vt:lpstr>
      <vt:lpstr>Questions?</vt:lpstr>
      <vt:lpstr>Economy</vt:lpstr>
      <vt:lpstr>Unemployment rate</vt:lpstr>
      <vt:lpstr>Key data  </vt:lpstr>
      <vt:lpstr>A recovery losing steam?</vt:lpstr>
      <vt:lpstr>How was higher education hit?</vt:lpstr>
      <vt:lpstr>Who is hardest hit?</vt:lpstr>
      <vt:lpstr>Long-term unemployment</vt:lpstr>
      <vt:lpstr>All of this was before </vt:lpstr>
      <vt:lpstr>Who lost the most?</vt:lpstr>
      <vt:lpstr>Unemployment by educational attainment, civilian population 25+</vt:lpstr>
      <vt:lpstr>Unemployment rate by race</vt:lpstr>
      <vt:lpstr>Protesting systemic racism</vt:lpstr>
      <vt:lpstr>Why it matters for higher ed</vt:lpstr>
      <vt:lpstr>Questions?</vt:lpstr>
      <vt:lpstr>Key issues specifically for higher education operations</vt:lpstr>
      <vt:lpstr>Endowment returns</vt:lpstr>
      <vt:lpstr>Dormitories and auxiliary revenue</vt:lpstr>
      <vt:lpstr>Enrollment by institution type</vt:lpstr>
      <vt:lpstr>Enrollment by race</vt:lpstr>
      <vt:lpstr>Enrollment by age</vt:lpstr>
      <vt:lpstr>What don’t we know?</vt:lpstr>
      <vt:lpstr>Your foundation</vt:lpstr>
      <vt:lpstr>Navigating the short-term</vt:lpstr>
      <vt:lpstr>Short-term decisions feed long-term changes</vt:lpstr>
      <vt:lpstr>Trust</vt:lpstr>
      <vt:lpstr>Questions?</vt:lpstr>
      <vt:lpstr>Thank you</vt:lpstr>
    </vt:vector>
  </TitlesOfParts>
  <Company>Microsoft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jaschik</dc:creator>
  <cp:lastModifiedBy>Rick Seltzer</cp:lastModifiedBy>
  <cp:revision>108</cp:revision>
  <dcterms:created xsi:type="dcterms:W3CDTF">2017-05-09T13:33:13Z</dcterms:created>
  <dcterms:modified xsi:type="dcterms:W3CDTF">2020-10-07T16:00:57Z</dcterms:modified>
</cp:coreProperties>
</file>