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26"/>
  </p:notesMasterIdLst>
  <p:handoutMasterIdLst>
    <p:handoutMasterId r:id="rId27"/>
  </p:handoutMasterIdLst>
  <p:sldIdLst>
    <p:sldId id="256" r:id="rId2"/>
    <p:sldId id="257" r:id="rId3"/>
    <p:sldId id="279" r:id="rId4"/>
    <p:sldId id="280" r:id="rId5"/>
    <p:sldId id="282" r:id="rId6"/>
    <p:sldId id="281" r:id="rId7"/>
    <p:sldId id="283" r:id="rId8"/>
    <p:sldId id="284" r:id="rId9"/>
    <p:sldId id="285" r:id="rId10"/>
    <p:sldId id="286" r:id="rId11"/>
    <p:sldId id="287" r:id="rId12"/>
    <p:sldId id="290" r:id="rId13"/>
    <p:sldId id="288" r:id="rId14"/>
    <p:sldId id="289" r:id="rId15"/>
    <p:sldId id="291" r:id="rId16"/>
    <p:sldId id="292" r:id="rId17"/>
    <p:sldId id="297" r:id="rId18"/>
    <p:sldId id="293" r:id="rId19"/>
    <p:sldId id="294" r:id="rId20"/>
    <p:sldId id="298" r:id="rId21"/>
    <p:sldId id="295" r:id="rId22"/>
    <p:sldId id="296" r:id="rId23"/>
    <p:sldId id="277" r:id="rId24"/>
    <p:sldId id="278" r:id="rId2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75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226"/>
    <p:restoredTop sz="94624"/>
  </p:normalViewPr>
  <p:slideViewPr>
    <p:cSldViewPr snapToGrid="0" snapToObjects="1">
      <p:cViewPr varScale="1">
        <p:scale>
          <a:sx n="78" d="100"/>
          <a:sy n="78" d="100"/>
        </p:scale>
        <p:origin x="1152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FF95831-D4F0-45F0-8D6F-B3B094E34F89}" type="datetimeFigureOut">
              <a:rPr lang="en-US" altLang="en-US"/>
              <a:pPr/>
              <a:t>10/22/2018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FD3A605-2A3C-4ABB-8B94-09BA6DBEB5F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1587251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1C1D878-88F3-4F73-BBEC-4A0743FD31FC}" type="datetimeFigureOut">
              <a:rPr lang="en-US" altLang="en-US"/>
              <a:pPr/>
              <a:t>10/22/2018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F8400C8-60EE-4331-8C35-B86CB286F61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5017486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44513" y="1081088"/>
            <a:ext cx="1731962" cy="9255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5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288" y="1187450"/>
            <a:ext cx="153670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5410200" y="1109663"/>
            <a:ext cx="908050" cy="90805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570663" y="1109663"/>
            <a:ext cx="906462" cy="90805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710488" y="1111250"/>
            <a:ext cx="908050" cy="906463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9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5738" y="1195388"/>
            <a:ext cx="709612" cy="71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9088" y="1195388"/>
            <a:ext cx="715962" cy="71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1800" y="1195388"/>
            <a:ext cx="714375" cy="71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8650" y="3419060"/>
            <a:ext cx="7886700" cy="692219"/>
          </a:xfrm>
        </p:spPr>
        <p:txBody>
          <a:bodyPr anchor="b">
            <a:normAutofit/>
          </a:bodyPr>
          <a:lstStyle>
            <a:lvl1pPr algn="ctr">
              <a:defRPr sz="4000">
                <a:latin typeface="Roboto Slab Light" charset="0"/>
                <a:ea typeface="Roboto Slab Light" charset="0"/>
                <a:cs typeface="Roboto Slab Light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8650" y="4405933"/>
            <a:ext cx="78867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000" b="0" i="0">
                <a:latin typeface="Roboto Light" charset="0"/>
                <a:ea typeface="Roboto Light" charset="0"/>
                <a:cs typeface="Roboto Light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0997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1925" y="6356350"/>
            <a:ext cx="7334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5"/>
          <p:cNvSpPr txBox="1">
            <a:spLocks/>
          </p:cNvSpPr>
          <p:nvPr/>
        </p:nvSpPr>
        <p:spPr>
          <a:xfrm>
            <a:off x="8515350" y="6356350"/>
            <a:ext cx="628650" cy="358775"/>
          </a:xfrm>
          <a:prstGeom prst="rect">
            <a:avLst/>
          </a:prstGeom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/>
            <a:fld id="{241DAF00-002B-4AD8-9639-A8AFC9A86FBD}" type="slidenum">
              <a:rPr lang="en-US" altLang="en-US" sz="1200">
                <a:solidFill>
                  <a:srgbClr val="A6A6A6"/>
                </a:solidFill>
              </a:rPr>
              <a:pPr algn="ctr" eaLnBrk="1" hangingPunct="1"/>
              <a:t>‹#›</a:t>
            </a:fld>
            <a:endParaRPr lang="en-US" altLang="en-US" sz="1200">
              <a:solidFill>
                <a:srgbClr val="A6A6A6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560443"/>
          </a:xfrm>
        </p:spPr>
        <p:txBody>
          <a:bodyPr>
            <a:normAutofit/>
          </a:bodyPr>
          <a:lstStyle>
            <a:lvl1pPr algn="l">
              <a:defRPr sz="4000" b="0" i="0">
                <a:solidFill>
                  <a:schemeClr val="bg1"/>
                </a:solidFill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958010"/>
            <a:ext cx="7886700" cy="4084982"/>
          </a:xfrm>
        </p:spPr>
        <p:txBody>
          <a:bodyPr/>
          <a:lstStyle>
            <a:lvl1pPr>
              <a:defRPr b="0" i="0">
                <a:latin typeface="Roboto Regular"/>
                <a:ea typeface="Roboto Medium" charset="0"/>
                <a:cs typeface="Roboto Regular"/>
              </a:defRPr>
            </a:lvl1pPr>
            <a:lvl2pPr>
              <a:defRPr sz="2000" b="0" i="0">
                <a:latin typeface="Roboto Regular"/>
                <a:ea typeface="Roboto Medium" charset="0"/>
                <a:cs typeface="Roboto Regular"/>
              </a:defRPr>
            </a:lvl2pPr>
            <a:lvl3pPr>
              <a:defRPr sz="2000" b="0" i="0">
                <a:latin typeface="Roboto Regular"/>
                <a:ea typeface="Roboto Medium" charset="0"/>
                <a:cs typeface="Roboto Regular"/>
              </a:defRPr>
            </a:lvl3pPr>
            <a:lvl4pPr>
              <a:defRPr sz="2000" b="0" i="0">
                <a:latin typeface="Roboto Regular"/>
                <a:ea typeface="Roboto Medium" charset="0"/>
                <a:cs typeface="Roboto Regular"/>
              </a:defRPr>
            </a:lvl4pPr>
            <a:lvl5pPr>
              <a:defRPr sz="2000" b="0" i="0">
                <a:latin typeface="Roboto Regular"/>
                <a:ea typeface="Roboto Medium" charset="0"/>
                <a:cs typeface="Roboto Regular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6170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28650" y="0"/>
            <a:ext cx="7886700" cy="1560513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chemeClr val="bg1"/>
                </a:solidFill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5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1925" y="6356350"/>
            <a:ext cx="7334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 txBox="1">
            <a:spLocks/>
          </p:cNvSpPr>
          <p:nvPr/>
        </p:nvSpPr>
        <p:spPr>
          <a:xfrm>
            <a:off x="8515350" y="6356350"/>
            <a:ext cx="628650" cy="358775"/>
          </a:xfrm>
          <a:prstGeom prst="rect">
            <a:avLst/>
          </a:prstGeom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/>
            <a:fld id="{132214D1-F091-4247-91D1-F6D965FFC9A3}" type="slidenum">
              <a:rPr lang="en-US" altLang="en-US" sz="1200">
                <a:solidFill>
                  <a:srgbClr val="A6A6A6"/>
                </a:solidFill>
              </a:rPr>
              <a:pPr algn="ctr" eaLnBrk="1" hangingPunct="1"/>
              <a:t>‹#›</a:t>
            </a:fld>
            <a:endParaRPr lang="en-US" altLang="en-US" sz="1200">
              <a:solidFill>
                <a:srgbClr val="A6A6A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2007705"/>
            <a:ext cx="3886200" cy="4005470"/>
          </a:xfrm>
        </p:spPr>
        <p:txBody>
          <a:bodyPr/>
          <a:lstStyle>
            <a:lvl1pPr>
              <a:defRPr b="0" i="0">
                <a:latin typeface="Roboto Regular"/>
                <a:ea typeface="Roboto Medium" charset="0"/>
                <a:cs typeface="Roboto Regular"/>
              </a:defRPr>
            </a:lvl1pPr>
            <a:lvl2pPr>
              <a:defRPr sz="1800" b="0" i="0">
                <a:latin typeface="Roboto Regular"/>
                <a:ea typeface="Roboto Medium" charset="0"/>
                <a:cs typeface="Roboto Regular"/>
              </a:defRPr>
            </a:lvl2pPr>
            <a:lvl3pPr>
              <a:defRPr sz="1800" b="0" i="0">
                <a:latin typeface="Roboto Regular"/>
                <a:ea typeface="Roboto Medium" charset="0"/>
                <a:cs typeface="Roboto Regular"/>
              </a:defRPr>
            </a:lvl3pPr>
            <a:lvl4pPr>
              <a:defRPr sz="1800" b="0" i="0">
                <a:latin typeface="Roboto Regular"/>
                <a:ea typeface="Roboto Medium" charset="0"/>
                <a:cs typeface="Roboto Regular"/>
              </a:defRPr>
            </a:lvl4pPr>
            <a:lvl5pPr>
              <a:defRPr sz="1800" b="0" i="0">
                <a:latin typeface="Roboto Regular"/>
                <a:ea typeface="Roboto Medium" charset="0"/>
                <a:cs typeface="Roboto Regular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3"/>
          </p:nvPr>
        </p:nvSpPr>
        <p:spPr>
          <a:xfrm>
            <a:off x="4629150" y="2007705"/>
            <a:ext cx="3886200" cy="4005470"/>
          </a:xfrm>
        </p:spPr>
        <p:txBody>
          <a:bodyPr/>
          <a:lstStyle>
            <a:lvl1pPr>
              <a:defRPr b="0" i="0">
                <a:latin typeface="Roboto Regular"/>
                <a:ea typeface="Roboto Medium" charset="0"/>
                <a:cs typeface="Roboto Regular"/>
              </a:defRPr>
            </a:lvl1pPr>
            <a:lvl2pPr>
              <a:defRPr sz="1800" b="0" i="0">
                <a:latin typeface="Roboto Regular"/>
                <a:ea typeface="Roboto Medium" charset="0"/>
                <a:cs typeface="Roboto Regular"/>
              </a:defRPr>
            </a:lvl2pPr>
            <a:lvl3pPr>
              <a:defRPr sz="1800" b="0" i="0">
                <a:latin typeface="Roboto Regular"/>
                <a:ea typeface="Roboto Medium" charset="0"/>
                <a:cs typeface="Roboto Regular"/>
              </a:defRPr>
            </a:lvl3pPr>
            <a:lvl4pPr>
              <a:defRPr sz="1800" b="0" i="0">
                <a:latin typeface="Roboto Regular"/>
                <a:ea typeface="Roboto Medium" charset="0"/>
                <a:cs typeface="Roboto Regular"/>
              </a:defRPr>
            </a:lvl4pPr>
            <a:lvl5pPr>
              <a:defRPr sz="1800" b="0" i="0">
                <a:latin typeface="Roboto Regular"/>
                <a:ea typeface="Roboto Medium" charset="0"/>
                <a:cs typeface="Roboto Regular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368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1925" y="6356350"/>
            <a:ext cx="7334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lide Number Placeholder 5"/>
          <p:cNvSpPr txBox="1">
            <a:spLocks/>
          </p:cNvSpPr>
          <p:nvPr/>
        </p:nvSpPr>
        <p:spPr>
          <a:xfrm>
            <a:off x="8515350" y="6356350"/>
            <a:ext cx="628650" cy="358775"/>
          </a:xfrm>
          <a:prstGeom prst="rect">
            <a:avLst/>
          </a:prstGeom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/>
            <a:fld id="{BD04BB98-AB85-47FF-9A0E-BEFF45E6100A}" type="slidenum">
              <a:rPr lang="en-US" altLang="en-US" sz="1200">
                <a:solidFill>
                  <a:srgbClr val="A6A6A6"/>
                </a:solidFill>
              </a:rPr>
              <a:pPr algn="ctr" eaLnBrk="1" hangingPunct="1"/>
              <a:t>‹#›</a:t>
            </a:fld>
            <a:endParaRPr lang="en-US" altLang="en-US" sz="1200">
              <a:solidFill>
                <a:srgbClr val="A6A6A6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2017643"/>
            <a:ext cx="3868340" cy="899388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latin typeface="Roboto" charset="0"/>
                <a:ea typeface="Roboto" charset="0"/>
                <a:cs typeface="Roboto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917031"/>
            <a:ext cx="3868340" cy="3272632"/>
          </a:xfrm>
        </p:spPr>
        <p:txBody>
          <a:bodyPr>
            <a:normAutofit/>
          </a:bodyPr>
          <a:lstStyle>
            <a:lvl1pPr>
              <a:defRPr sz="2000">
                <a:latin typeface="Roboto" charset="0"/>
                <a:ea typeface="Roboto" charset="0"/>
                <a:cs typeface="Roboto" charset="0"/>
              </a:defRPr>
            </a:lvl1pPr>
            <a:lvl2pPr>
              <a:defRPr sz="2000">
                <a:latin typeface="Roboto" charset="0"/>
                <a:ea typeface="Roboto" charset="0"/>
                <a:cs typeface="Roboto" charset="0"/>
              </a:defRPr>
            </a:lvl2pPr>
            <a:lvl3pPr>
              <a:defRPr sz="2000">
                <a:latin typeface="Roboto" charset="0"/>
                <a:ea typeface="Roboto" charset="0"/>
                <a:cs typeface="Roboto" charset="0"/>
              </a:defRPr>
            </a:lvl3pPr>
            <a:lvl4pPr>
              <a:defRPr sz="2000">
                <a:latin typeface="Roboto" charset="0"/>
                <a:ea typeface="Roboto" charset="0"/>
                <a:cs typeface="Roboto" charset="0"/>
              </a:defRPr>
            </a:lvl4pPr>
            <a:lvl5pPr>
              <a:defRPr sz="2000">
                <a:latin typeface="Roboto" charset="0"/>
                <a:ea typeface="Roboto" charset="0"/>
                <a:cs typeface="Roboto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2017643"/>
            <a:ext cx="3887391" cy="899388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latin typeface="Roboto" charset="0"/>
                <a:ea typeface="Roboto" charset="0"/>
                <a:cs typeface="Roboto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917031"/>
            <a:ext cx="3887391" cy="3272632"/>
          </a:xfrm>
        </p:spPr>
        <p:txBody>
          <a:bodyPr>
            <a:normAutofit/>
          </a:bodyPr>
          <a:lstStyle>
            <a:lvl1pPr>
              <a:defRPr sz="2000">
                <a:latin typeface="Roboto" charset="0"/>
                <a:ea typeface="Roboto" charset="0"/>
                <a:cs typeface="Roboto" charset="0"/>
              </a:defRPr>
            </a:lvl1pPr>
            <a:lvl2pPr>
              <a:defRPr sz="2000">
                <a:latin typeface="Roboto" charset="0"/>
                <a:ea typeface="Roboto" charset="0"/>
                <a:cs typeface="Roboto" charset="0"/>
              </a:defRPr>
            </a:lvl2pPr>
            <a:lvl3pPr>
              <a:defRPr sz="2000">
                <a:latin typeface="Roboto" charset="0"/>
                <a:ea typeface="Roboto" charset="0"/>
                <a:cs typeface="Roboto" charset="0"/>
              </a:defRPr>
            </a:lvl3pPr>
            <a:lvl4pPr>
              <a:defRPr sz="2000">
                <a:latin typeface="Roboto" charset="0"/>
                <a:ea typeface="Roboto" charset="0"/>
                <a:cs typeface="Roboto" charset="0"/>
              </a:defRPr>
            </a:lvl4pPr>
            <a:lvl5pPr>
              <a:defRPr sz="2000">
                <a:latin typeface="Roboto" charset="0"/>
                <a:ea typeface="Roboto" charset="0"/>
                <a:cs typeface="Roboto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560443"/>
          </a:xfrm>
        </p:spPr>
        <p:txBody>
          <a:bodyPr>
            <a:normAutofit/>
          </a:bodyPr>
          <a:lstStyle>
            <a:lvl1pPr algn="l">
              <a:defRPr sz="4000" b="0" i="0">
                <a:solidFill>
                  <a:schemeClr val="bg1"/>
                </a:solidFill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7512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28650" y="0"/>
            <a:ext cx="7886700" cy="1560513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chemeClr val="bg1"/>
                </a:solidFill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3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1925" y="6356350"/>
            <a:ext cx="7334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5"/>
          <p:cNvSpPr txBox="1">
            <a:spLocks/>
          </p:cNvSpPr>
          <p:nvPr/>
        </p:nvSpPr>
        <p:spPr>
          <a:xfrm>
            <a:off x="8515350" y="6356350"/>
            <a:ext cx="628650" cy="358775"/>
          </a:xfrm>
          <a:prstGeom prst="rect">
            <a:avLst/>
          </a:prstGeom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/>
            <a:fld id="{B9FE33B1-A9F0-4406-B133-6C9703E9914F}" type="slidenum">
              <a:rPr lang="en-US" altLang="en-US" sz="1200">
                <a:solidFill>
                  <a:srgbClr val="A6A6A6"/>
                </a:solidFill>
              </a:rPr>
              <a:pPr algn="ctr" eaLnBrk="1" hangingPunct="1"/>
              <a:t>‹#›</a:t>
            </a:fld>
            <a:endParaRPr lang="en-US" altLang="en-US" sz="1200">
              <a:solidFill>
                <a:srgbClr val="A6A6A6"/>
              </a:solidFill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1986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628650" y="0"/>
            <a:ext cx="7886700" cy="1560513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chemeClr val="bg1"/>
                </a:solidFill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dirty="0"/>
              <a:t>Click to edit Master title style</a:t>
            </a:r>
          </a:p>
        </p:txBody>
      </p:sp>
      <p:pic>
        <p:nvPicPr>
          <p:cNvPr id="6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1925" y="6356350"/>
            <a:ext cx="7334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5"/>
          <p:cNvSpPr txBox="1">
            <a:spLocks/>
          </p:cNvSpPr>
          <p:nvPr/>
        </p:nvSpPr>
        <p:spPr>
          <a:xfrm>
            <a:off x="8515350" y="6356350"/>
            <a:ext cx="628650" cy="358775"/>
          </a:xfrm>
          <a:prstGeom prst="rect">
            <a:avLst/>
          </a:prstGeom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/>
            <a:fld id="{8A0CF78D-E9E1-4557-9E41-C0A1B8BB7223}" type="slidenum">
              <a:rPr lang="en-US" altLang="en-US" sz="1200">
                <a:solidFill>
                  <a:srgbClr val="A6A6A6"/>
                </a:solidFill>
              </a:rPr>
              <a:pPr algn="ctr" eaLnBrk="1" hangingPunct="1"/>
              <a:t>‹#›</a:t>
            </a:fld>
            <a:endParaRPr lang="en-US" altLang="en-US" sz="1200">
              <a:solidFill>
                <a:srgbClr val="A6A6A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987826"/>
            <a:ext cx="4629150" cy="4045226"/>
          </a:xfrm>
        </p:spPr>
        <p:txBody>
          <a:bodyPr>
            <a:normAutofit/>
          </a:bodyPr>
          <a:lstStyle>
            <a:lvl1pPr>
              <a:defRPr sz="2000">
                <a:latin typeface="Roboto" charset="0"/>
                <a:ea typeface="Roboto" charset="0"/>
                <a:cs typeface="Roboto" charset="0"/>
              </a:defRPr>
            </a:lvl1pPr>
            <a:lvl2pPr>
              <a:defRPr sz="2000">
                <a:latin typeface="Roboto" charset="0"/>
                <a:ea typeface="Roboto" charset="0"/>
                <a:cs typeface="Roboto" charset="0"/>
              </a:defRPr>
            </a:lvl2pPr>
            <a:lvl3pPr>
              <a:defRPr sz="2000">
                <a:latin typeface="Roboto" charset="0"/>
                <a:ea typeface="Roboto" charset="0"/>
                <a:cs typeface="Roboto" charset="0"/>
              </a:defRPr>
            </a:lvl3pPr>
            <a:lvl4pPr>
              <a:defRPr sz="2000">
                <a:latin typeface="Roboto" charset="0"/>
                <a:ea typeface="Roboto" charset="0"/>
                <a:cs typeface="Roboto" charset="0"/>
              </a:defRPr>
            </a:lvl4pPr>
            <a:lvl5pPr>
              <a:defRPr sz="2000">
                <a:latin typeface="Roboto" charset="0"/>
                <a:ea typeface="Roboto" charset="0"/>
                <a:cs typeface="Roboto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987826"/>
            <a:ext cx="2949178" cy="4045226"/>
          </a:xfrm>
        </p:spPr>
        <p:txBody>
          <a:bodyPr/>
          <a:lstStyle>
            <a:lvl1pPr marL="0" indent="0">
              <a:buNone/>
              <a:defRPr sz="1600">
                <a:latin typeface="Roboto" charset="0"/>
                <a:ea typeface="Roboto" charset="0"/>
                <a:cs typeface="Roboto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1345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28650" y="0"/>
            <a:ext cx="7886700" cy="1560513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chemeClr val="bg1"/>
                </a:solidFill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5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1925" y="6356350"/>
            <a:ext cx="7334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 txBox="1">
            <a:spLocks/>
          </p:cNvSpPr>
          <p:nvPr/>
        </p:nvSpPr>
        <p:spPr>
          <a:xfrm>
            <a:off x="8515350" y="6356350"/>
            <a:ext cx="628650" cy="358775"/>
          </a:xfrm>
          <a:prstGeom prst="rect">
            <a:avLst/>
          </a:prstGeom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/>
            <a:fld id="{B371133B-4911-469D-87A5-5B28965E2007}" type="slidenum">
              <a:rPr lang="en-US" altLang="en-US" sz="1200">
                <a:solidFill>
                  <a:srgbClr val="A6A6A6"/>
                </a:solidFill>
              </a:rPr>
              <a:pPr algn="ctr" eaLnBrk="1" hangingPunct="1"/>
              <a:t>‹#›</a:t>
            </a:fld>
            <a:endParaRPr lang="en-US" altLang="en-US" sz="1200">
              <a:solidFill>
                <a:srgbClr val="A6A6A6"/>
              </a:solidFill>
            </a:endParaRP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621695" y="1958008"/>
            <a:ext cx="3894845" cy="4025349"/>
          </a:xfrm>
        </p:spPr>
        <p:txBody>
          <a:bodyPr rtlCol="0">
            <a:normAutofit/>
          </a:bodyPr>
          <a:lstStyle>
            <a:lvl1pPr marL="0" indent="0">
              <a:buNone/>
              <a:defRPr sz="3200">
                <a:latin typeface="Roboto" charset="0"/>
                <a:ea typeface="Roboto" charset="0"/>
                <a:cs typeface="Roboto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3"/>
          </p:nvPr>
        </p:nvSpPr>
        <p:spPr>
          <a:xfrm>
            <a:off x="628650" y="1958008"/>
            <a:ext cx="3814141" cy="4025349"/>
          </a:xfrm>
        </p:spPr>
        <p:txBody>
          <a:bodyPr>
            <a:normAutofit/>
          </a:bodyPr>
          <a:lstStyle>
            <a:lvl1pPr>
              <a:defRPr sz="1800">
                <a:latin typeface="Roboto" charset="0"/>
                <a:ea typeface="Roboto" charset="0"/>
                <a:cs typeface="Roboto" charset="0"/>
              </a:defRPr>
            </a:lvl1pPr>
            <a:lvl2pPr>
              <a:defRPr sz="1800">
                <a:latin typeface="Roboto" charset="0"/>
                <a:ea typeface="Roboto" charset="0"/>
                <a:cs typeface="Roboto" charset="0"/>
              </a:defRPr>
            </a:lvl2pPr>
            <a:lvl3pPr>
              <a:defRPr sz="1800">
                <a:latin typeface="Roboto" charset="0"/>
                <a:ea typeface="Roboto" charset="0"/>
                <a:cs typeface="Roboto" charset="0"/>
              </a:defRPr>
            </a:lvl3pPr>
            <a:lvl4pPr>
              <a:defRPr sz="1800">
                <a:latin typeface="Roboto" charset="0"/>
                <a:ea typeface="Roboto" charset="0"/>
                <a:cs typeface="Roboto" charset="0"/>
              </a:defRPr>
            </a:lvl4pPr>
            <a:lvl5pPr>
              <a:defRPr sz="1800">
                <a:latin typeface="Roboto" charset="0"/>
                <a:ea typeface="Roboto" charset="0"/>
                <a:cs typeface="Roboto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2268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170238"/>
            <a:ext cx="7886700" cy="795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3965575"/>
            <a:ext cx="7886700" cy="221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86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 b="0" i="0">
                <a:solidFill>
                  <a:schemeClr val="bg1">
                    <a:lumMod val="65000"/>
                  </a:schemeClr>
                </a:solidFill>
                <a:latin typeface="Roboto Regular"/>
                <a:ea typeface="+mn-ea"/>
                <a:cs typeface="Roboto Regular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15350" y="6356350"/>
            <a:ext cx="62865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100">
                <a:solidFill>
                  <a:srgbClr val="A6A6A6"/>
                </a:solidFill>
                <a:latin typeface="Roboto Regular" charset="0"/>
              </a:defRPr>
            </a:lvl1pPr>
          </a:lstStyle>
          <a:p>
            <a:fld id="{F92C3C43-6534-4BB7-BC4F-5F9DBA35E20A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7" name="Rectangle 6"/>
          <p:cNvSpPr/>
          <p:nvPr/>
        </p:nvSpPr>
        <p:spPr>
          <a:xfrm>
            <a:off x="-7938" y="0"/>
            <a:ext cx="9159876" cy="1573213"/>
          </a:xfrm>
          <a:prstGeom prst="rect">
            <a:avLst/>
          </a:prstGeom>
          <a:solidFill>
            <a:srgbClr val="EE75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</p:sldLayoutIdLst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Roboto Medium"/>
          <a:ea typeface="MS PGothic" pitchFamily="34" charset="-128"/>
          <a:cs typeface="Roboto Medium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Roboto Medium" charset="0"/>
          <a:ea typeface="MS PGothic" pitchFamily="34" charset="-128"/>
          <a:cs typeface="ＭＳ Ｐゴシック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Roboto Medium" charset="0"/>
          <a:ea typeface="MS PGothic" pitchFamily="34" charset="-128"/>
          <a:cs typeface="ＭＳ Ｐゴシック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Roboto Medium" charset="0"/>
          <a:ea typeface="MS PGothic" pitchFamily="34" charset="-128"/>
          <a:cs typeface="ＭＳ Ｐゴシック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Roboto Medium" charset="0"/>
          <a:ea typeface="MS PGothic" pitchFamily="34" charset="-128"/>
          <a:cs typeface="ＭＳ Ｐゴシック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Roboto Regular"/>
          <a:ea typeface="MS PGothic" pitchFamily="34" charset="-128"/>
          <a:cs typeface="Roboto Regular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Roboto Regular"/>
          <a:ea typeface="MS PGothic" pitchFamily="34" charset="-128"/>
          <a:cs typeface="Roboto Regular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Roboto Regular"/>
          <a:ea typeface="MS PGothic" pitchFamily="34" charset="-128"/>
          <a:cs typeface="Roboto Regular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Roboto Regular"/>
          <a:ea typeface="MS PGothic" pitchFamily="34" charset="-128"/>
          <a:cs typeface="Roboto Regular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Roboto Regular"/>
          <a:ea typeface="MS PGothic" pitchFamily="34" charset="-128"/>
          <a:cs typeface="Roboto Regular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doug.lederman@insidehighered.com" TargetMode="External"/><Relationship Id="rId2" Type="http://schemas.openxmlformats.org/officeDocument/2006/relationships/hyperlink" Target="mailto:scott.jaschik@insidehighered.com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itle 1"/>
          <p:cNvSpPr>
            <a:spLocks noGrp="1"/>
          </p:cNvSpPr>
          <p:nvPr>
            <p:ph type="ctrTitle"/>
          </p:nvPr>
        </p:nvSpPr>
        <p:spPr>
          <a:xfrm>
            <a:off x="628650" y="3419475"/>
            <a:ext cx="7886700" cy="692150"/>
          </a:xfrm>
        </p:spPr>
        <p:txBody>
          <a:bodyPr>
            <a:normAutofit/>
          </a:bodyPr>
          <a:lstStyle/>
          <a:p>
            <a:r>
              <a:rPr lang="en-US" altLang="en-US" dirty="0">
                <a:ea typeface="MS PGothic" pitchFamily="34" charset="-128"/>
              </a:rPr>
              <a:t>The Next Generation of Students</a:t>
            </a:r>
          </a:p>
        </p:txBody>
      </p:sp>
      <p:sp>
        <p:nvSpPr>
          <p:cNvPr id="11266" name="Subtitle 2"/>
          <p:cNvSpPr>
            <a:spLocks noGrp="1"/>
          </p:cNvSpPr>
          <p:nvPr>
            <p:ph type="subTitle" idx="1"/>
          </p:nvPr>
        </p:nvSpPr>
        <p:spPr>
          <a:xfrm>
            <a:off x="628650" y="4405313"/>
            <a:ext cx="7886700" cy="1655762"/>
          </a:xfrm>
        </p:spPr>
        <p:txBody>
          <a:bodyPr/>
          <a:lstStyle/>
          <a:p>
            <a:pPr eaLnBrk="1" hangingPunct="1"/>
            <a:r>
              <a:rPr lang="en-US" altLang="en-US" dirty="0">
                <a:ea typeface="MS PGothic" pitchFamily="34" charset="-128"/>
              </a:rPr>
              <a:t>An </a:t>
            </a:r>
            <a:r>
              <a:rPr lang="en-US" altLang="en-US" i="1" dirty="0">
                <a:ea typeface="MS PGothic" pitchFamily="34" charset="-128"/>
              </a:rPr>
              <a:t>Inside Higher Ed </a:t>
            </a:r>
            <a:r>
              <a:rPr lang="en-US" altLang="en-US" dirty="0">
                <a:ea typeface="MS PGothic" pitchFamily="34" charset="-128"/>
              </a:rPr>
              <a:t>webcast</a:t>
            </a:r>
          </a:p>
          <a:p>
            <a:pPr eaLnBrk="1" hangingPunct="1"/>
            <a:r>
              <a:rPr lang="en-US" altLang="en-US" dirty="0">
                <a:ea typeface="MS PGothic" pitchFamily="34" charset="-128"/>
              </a:rPr>
              <a:t>Tuesday, October 23 at 2 p.m. Eastern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Appreciating Difference: 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1200" i="1" dirty="0"/>
              <a:t>                                                                                      </a:t>
            </a:r>
          </a:p>
          <a:p>
            <a:pPr marL="0" indent="0">
              <a:buNone/>
            </a:pPr>
            <a:r>
              <a:rPr lang="en-US" sz="1200" i="1" dirty="0"/>
              <a:t>                                                                                                                               --</a:t>
            </a:r>
            <a:r>
              <a:rPr lang="en-US" sz="1200" i="1" dirty="0" err="1"/>
              <a:t>Excelencia</a:t>
            </a:r>
            <a:r>
              <a:rPr lang="en-US" sz="1200" i="1" dirty="0"/>
              <a:t> in Education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613" y="1744911"/>
            <a:ext cx="6488084" cy="1970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7030" y="4007680"/>
            <a:ext cx="5495183" cy="1652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16116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Appreciating Difference: II 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6245" y="1957388"/>
            <a:ext cx="6791509" cy="408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9318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the Harvard Case Doesn’t Matter, and Why It Does</a:t>
            </a: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2684709"/>
            <a:ext cx="7886700" cy="2631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22943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Online Options Are No Panacea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468" y="2004969"/>
            <a:ext cx="6509332" cy="3671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99102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Centrality of Community Colleges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sz="1200" i="1" dirty="0"/>
          </a:p>
          <a:p>
            <a:pPr marL="0" indent="0">
              <a:buNone/>
            </a:pPr>
            <a:endParaRPr lang="en-US" sz="1200" i="1" dirty="0"/>
          </a:p>
          <a:p>
            <a:pPr marL="0" indent="0">
              <a:buNone/>
            </a:pPr>
            <a:r>
              <a:rPr lang="en-US" sz="1200" i="1" dirty="0"/>
              <a:t>                                                                                                                                                            --Foothill College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2631" y="2238374"/>
            <a:ext cx="4824369" cy="3015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85629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Admissions Policies That Matter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Testing</a:t>
            </a:r>
          </a:p>
          <a:p>
            <a:r>
              <a:rPr lang="en-US" dirty="0"/>
              <a:t>Application fees</a:t>
            </a:r>
          </a:p>
          <a:p>
            <a:r>
              <a:rPr lang="en-US" dirty="0"/>
              <a:t>Where colleges recruit</a:t>
            </a:r>
          </a:p>
          <a:p>
            <a:r>
              <a:rPr lang="en-US" dirty="0"/>
              <a:t>Promotional strategies</a:t>
            </a:r>
          </a:p>
          <a:p>
            <a:r>
              <a:rPr lang="en-US" dirty="0"/>
              <a:t>Transfer</a:t>
            </a:r>
          </a:p>
        </p:txBody>
      </p:sp>
    </p:spTree>
    <p:extLst>
      <p:ext uri="{BB962C8B-B14F-4D97-AF65-F5344CB8AC3E}">
        <p14:creationId xmlns:p14="http://schemas.microsoft.com/office/powerpoint/2010/main" val="11735709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Avoiding Melt</a:t>
            </a: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2425547"/>
            <a:ext cx="7886700" cy="3149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05522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Remediation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Placement </a:t>
            </a:r>
          </a:p>
          <a:p>
            <a:r>
              <a:rPr lang="en-US" dirty="0"/>
              <a:t>Before or alongside other courses</a:t>
            </a:r>
          </a:p>
          <a:p>
            <a:r>
              <a:rPr lang="en-US" dirty="0"/>
              <a:t>New approaches</a:t>
            </a:r>
          </a:p>
          <a:p>
            <a:r>
              <a:rPr lang="en-US" dirty="0"/>
              <a:t>Paying for the instruction</a:t>
            </a:r>
          </a:p>
        </p:txBody>
      </p:sp>
    </p:spTree>
    <p:extLst>
      <p:ext uri="{BB962C8B-B14F-4D97-AF65-F5344CB8AC3E}">
        <p14:creationId xmlns:p14="http://schemas.microsoft.com/office/powerpoint/2010/main" val="35723223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Full-Time vs. Part-Time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Why many programs focus on encouraging full-time enrollment</a:t>
            </a:r>
          </a:p>
          <a:p>
            <a:r>
              <a:rPr lang="en-US" dirty="0"/>
              <a:t>Why many students will never enroll that way</a:t>
            </a:r>
          </a:p>
          <a:p>
            <a:r>
              <a:rPr lang="en-US" dirty="0"/>
              <a:t>Strategies for part-timers</a:t>
            </a:r>
          </a:p>
        </p:txBody>
      </p:sp>
    </p:spTree>
    <p:extLst>
      <p:ext uri="{BB962C8B-B14F-4D97-AF65-F5344CB8AC3E}">
        <p14:creationId xmlns:p14="http://schemas.microsoft.com/office/powerpoint/2010/main" val="6660395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Regular course offerings</a:t>
            </a:r>
          </a:p>
          <a:p>
            <a:r>
              <a:rPr lang="en-US" dirty="0"/>
              <a:t>Strategies to use summer</a:t>
            </a:r>
          </a:p>
        </p:txBody>
      </p:sp>
    </p:spTree>
    <p:extLst>
      <p:ext uri="{BB962C8B-B14F-4D97-AF65-F5344CB8AC3E}">
        <p14:creationId xmlns:p14="http://schemas.microsoft.com/office/powerpoint/2010/main" val="44203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Presenters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Scott Jaschik, editor, </a:t>
            </a:r>
            <a:r>
              <a:rPr lang="en-US" i="1" dirty="0"/>
              <a:t>Inside Higher Ed, </a:t>
            </a:r>
            <a:r>
              <a:rPr lang="en-US" dirty="0">
                <a:hlinkClick r:id="rId2"/>
              </a:rPr>
              <a:t>scott.jaschik@insidehighered.com</a:t>
            </a:r>
            <a:endParaRPr lang="en-US" dirty="0"/>
          </a:p>
          <a:p>
            <a:r>
              <a:rPr lang="en-US" dirty="0"/>
              <a:t>Doug Lederman, editor, </a:t>
            </a:r>
            <a:r>
              <a:rPr lang="en-US" i="1" dirty="0"/>
              <a:t>Inside Higher Ed, </a:t>
            </a:r>
            <a:r>
              <a:rPr lang="en-US" dirty="0">
                <a:hlinkClick r:id="rId3"/>
              </a:rPr>
              <a:t>doug.lederman@insidehighered.com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52794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Focusing on First Gen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320" y="1955683"/>
            <a:ext cx="291465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7252" y="2759978"/>
            <a:ext cx="3224066" cy="3473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98611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Federal and State Policies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Aid eligibility</a:t>
            </a:r>
          </a:p>
          <a:p>
            <a:r>
              <a:rPr lang="en-US" dirty="0"/>
              <a:t>For-profit higher education</a:t>
            </a:r>
          </a:p>
          <a:p>
            <a:r>
              <a:rPr lang="en-US" dirty="0"/>
              <a:t>Work-study</a:t>
            </a:r>
          </a:p>
          <a:p>
            <a:r>
              <a:rPr lang="en-US" dirty="0"/>
              <a:t>Programs for parents</a:t>
            </a:r>
          </a:p>
        </p:txBody>
      </p:sp>
    </p:spTree>
    <p:extLst>
      <p:ext uri="{BB962C8B-B14F-4D97-AF65-F5344CB8AC3E}">
        <p14:creationId xmlns:p14="http://schemas.microsoft.com/office/powerpoint/2010/main" val="14728251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Relentless Focus on Graduation</a:t>
            </a: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1982820"/>
            <a:ext cx="7886700" cy="4035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54275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Q&amp;A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Your questions</a:t>
            </a:r>
          </a:p>
          <a:p>
            <a:r>
              <a:rPr lang="en-US" dirty="0"/>
              <a:t>Your ideas for future survey questions</a:t>
            </a:r>
          </a:p>
        </p:txBody>
      </p:sp>
    </p:spTree>
    <p:extLst>
      <p:ext uri="{BB962C8B-B14F-4D97-AF65-F5344CB8AC3E}">
        <p14:creationId xmlns:p14="http://schemas.microsoft.com/office/powerpoint/2010/main" val="42425489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With Thanks …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6F4E7DD-014E-499E-9112-6984237E58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9871" y="2446889"/>
            <a:ext cx="6784258" cy="270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614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Uncertain Numbers: I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1200" i="1" dirty="0"/>
              <a:t>                                                                                                                                 --National Student Clearinghouse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571" y="2317560"/>
            <a:ext cx="8673446" cy="2223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71557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Uncertain Numbers: II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1200" i="1" dirty="0"/>
              <a:t>                                                                                                                          --National Student Clearinghouse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40" y="2127298"/>
            <a:ext cx="8695700" cy="2971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78084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Uncertain Numbers: III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i="1" dirty="0"/>
              <a:t>                                                       </a:t>
            </a:r>
            <a:r>
              <a:rPr lang="en-US" sz="1200" i="1" dirty="0"/>
              <a:t>-</a:t>
            </a:r>
            <a:br>
              <a:rPr lang="en-US" sz="1200" i="1" dirty="0"/>
            </a:br>
            <a:endParaRPr lang="en-US" sz="1200" i="1" dirty="0"/>
          </a:p>
          <a:p>
            <a:pPr marL="0" indent="0">
              <a:buNone/>
            </a:pPr>
            <a:br>
              <a:rPr lang="en-US" sz="1200" i="1" dirty="0"/>
            </a:br>
            <a:r>
              <a:rPr lang="en-US" sz="1200" i="1" dirty="0"/>
              <a:t>-Institute of International Education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9520" y="1595373"/>
            <a:ext cx="6289040" cy="4810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9553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Uncertain Numbers: IV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3520" y="2146531"/>
            <a:ext cx="2125633" cy="318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6047" y="3429000"/>
            <a:ext cx="2409400" cy="240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29305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Are the Next Generation?</a:t>
            </a:r>
            <a:br>
              <a:rPr lang="en-US" dirty="0"/>
            </a:br>
            <a:r>
              <a:rPr lang="en-US" dirty="0"/>
              <a:t>How Will They Be Taught?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An important note about perspective … 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0694" y="2756025"/>
            <a:ext cx="4613945" cy="3108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8211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Are They?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Not just white</a:t>
            </a:r>
          </a:p>
          <a:p>
            <a:r>
              <a:rPr lang="en-US" dirty="0"/>
              <a:t>Not just traditional age</a:t>
            </a:r>
          </a:p>
          <a:p>
            <a:r>
              <a:rPr lang="en-US" dirty="0"/>
              <a:t>Not just those who went to good high schools</a:t>
            </a:r>
          </a:p>
          <a:p>
            <a:r>
              <a:rPr lang="en-US" dirty="0"/>
              <a:t>Not just those who can afford to pay</a:t>
            </a:r>
          </a:p>
        </p:txBody>
      </p:sp>
    </p:spTree>
    <p:extLst>
      <p:ext uri="{BB962C8B-B14F-4D97-AF65-F5344CB8AC3E}">
        <p14:creationId xmlns:p14="http://schemas.microsoft.com/office/powerpoint/2010/main" val="10644005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Will They Learn?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Part time</a:t>
            </a:r>
          </a:p>
          <a:p>
            <a:r>
              <a:rPr lang="en-US" dirty="0"/>
              <a:t>Living remotely</a:t>
            </a:r>
          </a:p>
          <a:p>
            <a:r>
              <a:rPr lang="en-US" dirty="0"/>
              <a:t>Learning online</a:t>
            </a:r>
          </a:p>
          <a:p>
            <a:r>
              <a:rPr lang="en-US" dirty="0"/>
              <a:t>Learning via competency</a:t>
            </a:r>
          </a:p>
          <a:p>
            <a:r>
              <a:rPr lang="en-US" dirty="0"/>
              <a:t>Not just degrees</a:t>
            </a:r>
          </a:p>
          <a:p>
            <a:r>
              <a:rPr lang="en-US" dirty="0"/>
              <a:t>Career focus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7967195"/>
      </p:ext>
    </p:extLst>
  </p:cSld>
  <p:clrMapOvr>
    <a:masterClrMapping/>
  </p:clrMapOvr>
</p:sld>
</file>

<file path=ppt/theme/theme1.xml><?xml version="1.0" encoding="utf-8"?>
<a:theme xmlns:a="http://schemas.openxmlformats.org/drawingml/2006/main" name="PowerPointTemplate-standard">
  <a:themeElements>
    <a:clrScheme name="DRAFT - IHE Branding 2017">
      <a:dk1>
        <a:srgbClr val="333333"/>
      </a:dk1>
      <a:lt1>
        <a:sysClr val="window" lastClr="FFFFFF"/>
      </a:lt1>
      <a:dk2>
        <a:srgbClr val="000000"/>
      </a:dk2>
      <a:lt2>
        <a:srgbClr val="E7E6E6"/>
      </a:lt2>
      <a:accent1>
        <a:srgbClr val="EF7521"/>
      </a:accent1>
      <a:accent2>
        <a:srgbClr val="8FAA3F"/>
      </a:accent2>
      <a:accent3>
        <a:srgbClr val="3E67A7"/>
      </a:accent3>
      <a:accent4>
        <a:srgbClr val="333333"/>
      </a:accent4>
      <a:accent5>
        <a:srgbClr val="E4E4E4"/>
      </a:accent5>
      <a:accent6>
        <a:srgbClr val="EF7521"/>
      </a:accent6>
      <a:hlink>
        <a:srgbClr val="EF7521"/>
      </a:hlink>
      <a:folHlink>
        <a:srgbClr val="EF7521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PowerPointTemplate-standard</Template>
  <TotalTime>464</TotalTime>
  <Words>273</Words>
  <Application>Microsoft Office PowerPoint</Application>
  <PresentationFormat>On-screen Show (4:3)</PresentationFormat>
  <Paragraphs>102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5" baseType="lpstr">
      <vt:lpstr>MS PGothic</vt:lpstr>
      <vt:lpstr>MS PGothic</vt:lpstr>
      <vt:lpstr>Arial</vt:lpstr>
      <vt:lpstr>Calibri</vt:lpstr>
      <vt:lpstr>Calibri Light</vt:lpstr>
      <vt:lpstr>Roboto</vt:lpstr>
      <vt:lpstr>Roboto Light</vt:lpstr>
      <vt:lpstr>Roboto Medium</vt:lpstr>
      <vt:lpstr>Roboto Regular</vt:lpstr>
      <vt:lpstr>Roboto Slab Light</vt:lpstr>
      <vt:lpstr>PowerPointTemplate-standard</vt:lpstr>
      <vt:lpstr>The Next Generation of Students</vt:lpstr>
      <vt:lpstr>Presenters</vt:lpstr>
      <vt:lpstr>Uncertain Numbers: I</vt:lpstr>
      <vt:lpstr>Uncertain Numbers: II</vt:lpstr>
      <vt:lpstr>Uncertain Numbers: III</vt:lpstr>
      <vt:lpstr>Uncertain Numbers: IV</vt:lpstr>
      <vt:lpstr>Who Are the Next Generation? How Will They Be Taught?</vt:lpstr>
      <vt:lpstr>Who Are They?</vt:lpstr>
      <vt:lpstr>How Will They Learn?</vt:lpstr>
      <vt:lpstr>Appreciating Difference: I</vt:lpstr>
      <vt:lpstr>Appreciating Difference: II </vt:lpstr>
      <vt:lpstr>Why the Harvard Case Doesn’t Matter, and Why It Does</vt:lpstr>
      <vt:lpstr>Online Options Are No Panacea</vt:lpstr>
      <vt:lpstr>Centrality of Community Colleges</vt:lpstr>
      <vt:lpstr>Admissions Policies That Matter</vt:lpstr>
      <vt:lpstr>Avoiding Melt</vt:lpstr>
      <vt:lpstr>Remediation</vt:lpstr>
      <vt:lpstr>Full-Time vs. Part-Time</vt:lpstr>
      <vt:lpstr>Summer</vt:lpstr>
      <vt:lpstr>Focusing on First Gen</vt:lpstr>
      <vt:lpstr>Federal and State Policies</vt:lpstr>
      <vt:lpstr>Relentless Focus on Graduation</vt:lpstr>
      <vt:lpstr>Q&amp;A</vt:lpstr>
      <vt:lpstr>With Thanks …</vt:lpstr>
    </vt:vector>
  </TitlesOfParts>
  <Company>Microsoft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scott jaschik</dc:creator>
  <cp:lastModifiedBy>Morgan Hutchings</cp:lastModifiedBy>
  <cp:revision>58</cp:revision>
  <dcterms:created xsi:type="dcterms:W3CDTF">2017-05-09T13:33:13Z</dcterms:created>
  <dcterms:modified xsi:type="dcterms:W3CDTF">2018-10-22T13:08:57Z</dcterms:modified>
</cp:coreProperties>
</file>