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81" r:id="rId21"/>
    <p:sldId id="274" r:id="rId22"/>
    <p:sldId id="275" r:id="rId23"/>
    <p:sldId id="276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4697" autoAdjust="0"/>
  </p:normalViewPr>
  <p:slideViewPr>
    <p:cSldViewPr snapToGrid="0" snapToObjects="1">
      <p:cViewPr varScale="1">
        <p:scale>
          <a:sx n="78" d="100"/>
          <a:sy n="78" d="100"/>
        </p:scale>
        <p:origin x="8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4/16/2018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400C8-60EE-4331-8C35-B86CB286F61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7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New Strategies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for Online Education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Tuesday, April 17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Distinctions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undergrad vs. everything else</a:t>
            </a:r>
          </a:p>
          <a:p>
            <a:r>
              <a:rPr lang="en-US" dirty="0"/>
              <a:t>For-profit vs. nonprofit</a:t>
            </a:r>
          </a:p>
          <a:p>
            <a:r>
              <a:rPr lang="en-US" dirty="0"/>
              <a:t>Fully online vs. hybrid</a:t>
            </a:r>
          </a:p>
          <a:p>
            <a:r>
              <a:rPr lang="en-US" dirty="0"/>
              <a:t>Physical location of students</a:t>
            </a:r>
          </a:p>
          <a:p>
            <a:r>
              <a:rPr lang="en-US" dirty="0"/>
              <a:t>Prestige vs. practicality</a:t>
            </a:r>
          </a:p>
        </p:txBody>
      </p:sp>
    </p:spTree>
    <p:extLst>
      <p:ext uri="{BB962C8B-B14F-4D97-AF65-F5344CB8AC3E}">
        <p14:creationId xmlns:p14="http://schemas.microsoft.com/office/powerpoint/2010/main" val="293166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The Niche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4538"/>
            <a:ext cx="7620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18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Corporate Partners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7" y="1938969"/>
            <a:ext cx="4670034" cy="28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76" y="4007936"/>
            <a:ext cx="5537302" cy="194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1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Finding Scale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37" y="1957388"/>
            <a:ext cx="535852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7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CBE and New Models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28" y="2257999"/>
            <a:ext cx="2314001" cy="23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93" y="3429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50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Go Big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43150"/>
            <a:ext cx="7620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43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MOOC-Inspired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01689"/>
            <a:ext cx="7886700" cy="279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2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Close Access Gaps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14" y="1957388"/>
            <a:ext cx="631077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17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</a:t>
            </a:r>
            <a:r>
              <a:rPr lang="en-US" dirty="0" err="1"/>
              <a:t>MicroMasters</a:t>
            </a:r>
            <a:r>
              <a:rPr lang="en-US" dirty="0"/>
              <a:t>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66609"/>
            <a:ext cx="2724781" cy="272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71" y="3429000"/>
            <a:ext cx="4490292" cy="22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47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Hybrid, Hybrid, Hybrid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Courses for traditional residential students</a:t>
            </a:r>
          </a:p>
          <a:p>
            <a:r>
              <a:rPr lang="en-US" dirty="0"/>
              <a:t>“Low res” programs</a:t>
            </a:r>
          </a:p>
          <a:p>
            <a:r>
              <a:rPr lang="en-US" dirty="0"/>
              <a:t>Cohorts</a:t>
            </a:r>
          </a:p>
          <a:p>
            <a:r>
              <a:rPr lang="en-US" dirty="0"/>
              <a:t>Popularity of local online providers</a:t>
            </a:r>
          </a:p>
        </p:txBody>
      </p:sp>
    </p:spTree>
    <p:extLst>
      <p:ext uri="{BB962C8B-B14F-4D97-AF65-F5344CB8AC3E}">
        <p14:creationId xmlns:p14="http://schemas.microsoft.com/office/powerpoint/2010/main" val="220324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Cut Tuition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COTT~1.JAS\AppData\Local\Temp\iStock-140275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1" y="2040673"/>
            <a:ext cx="5857816" cy="39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08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That Don’t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Believing you can get rich quick</a:t>
            </a:r>
          </a:p>
          <a:p>
            <a:r>
              <a:rPr lang="en-US" dirty="0"/>
              <a:t>Minimizing faculty role/input</a:t>
            </a:r>
          </a:p>
          <a:p>
            <a:r>
              <a:rPr lang="en-US" dirty="0"/>
              <a:t>Forgetting your mission</a:t>
            </a:r>
          </a:p>
          <a:p>
            <a:r>
              <a:rPr lang="en-US" dirty="0"/>
              <a:t>Cutting corners</a:t>
            </a:r>
          </a:p>
          <a:p>
            <a:r>
              <a:rPr lang="en-US" dirty="0"/>
              <a:t>Overpromising</a:t>
            </a:r>
          </a:p>
        </p:txBody>
      </p:sp>
    </p:spTree>
    <p:extLst>
      <p:ext uri="{BB962C8B-B14F-4D97-AF65-F5344CB8AC3E}">
        <p14:creationId xmlns:p14="http://schemas.microsoft.com/office/powerpoint/2010/main" val="10786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Faculty Skepticism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COTT~1.JAS\AppData\Local\Temp\iStock-666779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6" y="1560443"/>
            <a:ext cx="8736376" cy="42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68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What Leaders Know (or Don’t Know)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Educational issues</a:t>
            </a:r>
          </a:p>
          <a:p>
            <a:r>
              <a:rPr lang="en-US" dirty="0"/>
              <a:t>Financial issues</a:t>
            </a:r>
          </a:p>
          <a:p>
            <a:r>
              <a:rPr lang="en-US" dirty="0"/>
              <a:t>Partnership issues</a:t>
            </a:r>
          </a:p>
        </p:txBody>
      </p:sp>
    </p:spTree>
    <p:extLst>
      <p:ext uri="{BB962C8B-B14F-4D97-AF65-F5344CB8AC3E}">
        <p14:creationId xmlns:p14="http://schemas.microsoft.com/office/powerpoint/2010/main" val="4036002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Outdated Rules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2795588"/>
            <a:ext cx="50577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244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Suggestions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540509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Thanks….</a:t>
            </a:r>
          </a:p>
        </p:txBody>
      </p:sp>
      <p:pic>
        <p:nvPicPr>
          <p:cNvPr id="1026" name="Picture 2" descr="Image result for d2l logo">
            <a:extLst>
              <a:ext uri="{FF2B5EF4-FFF2-40B4-BE49-F238E27FC236}">
                <a16:creationId xmlns:a16="http://schemas.microsoft.com/office/drawing/2014/main" id="{7EC55FE7-AF89-43D0-9A0B-3D701407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74" y="2169267"/>
            <a:ext cx="5962251" cy="25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Distance Education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9" y="2067005"/>
            <a:ext cx="1975263" cy="218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08" y="3771037"/>
            <a:ext cx="3805798" cy="190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067005"/>
            <a:ext cx="2514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71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Growth: Early 2000s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                                                                                                                      </a:t>
            </a:r>
            <a:r>
              <a:rPr lang="en-US" sz="1200" i="1" dirty="0"/>
              <a:t>Source: Online Learning Consortium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199795"/>
            <a:ext cx="83153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13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MOOC Diversion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7" y="2810656"/>
            <a:ext cx="6000033" cy="34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7" y="2114398"/>
            <a:ext cx="6712083" cy="42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3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Enrollment Trends - I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1" y="2027583"/>
            <a:ext cx="8553167" cy="40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32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Enrollment Trends -- II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1" y="1957389"/>
            <a:ext cx="7804026" cy="435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02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Enrollment Trends -- III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774326"/>
              </p:ext>
            </p:extLst>
          </p:nvPr>
        </p:nvGraphicFramePr>
        <p:xfrm>
          <a:off x="347870" y="1938130"/>
          <a:ext cx="8454607" cy="387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811">
                <a:tc>
                  <a:txBody>
                    <a:bodyPr/>
                    <a:lstStyle/>
                    <a:p>
                      <a:r>
                        <a:rPr lang="en-US" dirty="0"/>
                        <a:t>All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20,</a:t>
                      </a:r>
                      <a:r>
                        <a:rPr lang="en-US" baseline="0" dirty="0"/>
                        <a:t>511,849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20,454,336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20,637,987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20,536,231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20,464,608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2992">
                <a:tc>
                  <a:txBody>
                    <a:bodyPr/>
                    <a:lstStyle/>
                    <a:p>
                      <a:r>
                        <a:rPr lang="en-US" dirty="0"/>
                        <a:t>Proportion in at least one distance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31%%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2992">
                <a:tc>
                  <a:txBody>
                    <a:bodyPr/>
                    <a:lstStyle/>
                    <a:p>
                      <a:r>
                        <a:rPr lang="en-US" dirty="0"/>
                        <a:t>Enrolled exclusively</a:t>
                      </a:r>
                      <a:r>
                        <a:rPr lang="en-US" baseline="0" dirty="0"/>
                        <a:t> in distance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2,310,056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2,427,504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2,804,867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2,873,144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2,983,075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84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Enrollment Trends --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--Quality Matters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4" y="1958010"/>
            <a:ext cx="6797407" cy="33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35612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4</TotalTime>
  <Words>276</Words>
  <Application>Microsoft Office PowerPoint</Application>
  <PresentationFormat>On-screen Show (4:3)</PresentationFormat>
  <Paragraphs>91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New Strategies for Online Education</vt:lpstr>
      <vt:lpstr>Presenters</vt:lpstr>
      <vt:lpstr>Evolution of Distance Education</vt:lpstr>
      <vt:lpstr>Significant Growth: Early 2000s</vt:lpstr>
      <vt:lpstr>The MOOC Diversion</vt:lpstr>
      <vt:lpstr>Recent Enrollment Trends - I</vt:lpstr>
      <vt:lpstr>Recent Enrollment Trends -- II</vt:lpstr>
      <vt:lpstr>Recent Enrollment Trends -- III</vt:lpstr>
      <vt:lpstr>Recent Enrollment Trends -- IV</vt:lpstr>
      <vt:lpstr>Some Key Distinctions</vt:lpstr>
      <vt:lpstr>Strategy: The Niche</vt:lpstr>
      <vt:lpstr>Strategy: Corporate Partners</vt:lpstr>
      <vt:lpstr>Strategy: Finding Scale</vt:lpstr>
      <vt:lpstr>Strategy: CBE and New Models</vt:lpstr>
      <vt:lpstr>Strategy: Go Big</vt:lpstr>
      <vt:lpstr>Strategy: MOOC-Inspired</vt:lpstr>
      <vt:lpstr>Strategy: Close Access Gaps</vt:lpstr>
      <vt:lpstr>Strategy: MicroMasters </vt:lpstr>
      <vt:lpstr>Strategy: Hybrid, Hybrid, Hybrid</vt:lpstr>
      <vt:lpstr>Strategy: Cut Tuition Rates</vt:lpstr>
      <vt:lpstr>Strategies That Don’t Work</vt:lpstr>
      <vt:lpstr>Challenge: Faculty Skepticism</vt:lpstr>
      <vt:lpstr>Challenge: What Leaders Know (or Don’t Know)</vt:lpstr>
      <vt:lpstr>Challenge: Outdated Rules</vt:lpstr>
      <vt:lpstr>Q&amp;A</vt:lpstr>
      <vt:lpstr>With Thanks….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20</cp:revision>
  <dcterms:created xsi:type="dcterms:W3CDTF">2017-05-09T13:33:13Z</dcterms:created>
  <dcterms:modified xsi:type="dcterms:W3CDTF">2018-04-16T13:18:43Z</dcterms:modified>
</cp:coreProperties>
</file>