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89"/>
  </p:normalViewPr>
  <p:slideViewPr>
    <p:cSldViewPr snapToGrid="0" snapToObjects="1">
      <p:cViewPr varScale="1">
        <p:scale>
          <a:sx n="89" d="100"/>
          <a:sy n="89" d="100"/>
        </p:scale>
        <p:origin x="4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88D6C9-9C45-B143-9F36-D55D088A7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3DF70-0A13-A242-8BDC-9067B354AC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EB9B03-E7A7-2B47-8431-86360C0E4369}" type="datetimeFigureOut">
              <a:rPr lang="en-US" altLang="en-US"/>
              <a:pPr/>
              <a:t>2/22/18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ADA5C-E47E-0042-9069-D5A9847B23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D09A7-0B94-7141-911B-01D309E55E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18424C-6B4E-0647-922B-44E2E99021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4F727A-3F1F-3944-BC2D-2D4A42D3B1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44689-0BDB-F44D-BD9E-17C67F09F99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B37866-C937-3948-823F-489041F1140F}" type="datetimeFigureOut">
              <a:rPr lang="en-US" altLang="en-US"/>
              <a:pPr/>
              <a:t>2/22/18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323405E-C8E8-6C4A-AC91-12F1CEB20E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7C59844-DB6C-2244-B993-58E354793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5A867C-26E8-AA40-97C7-10568A6743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247AC-EC51-7A45-A968-3025C35343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332558-1E3D-1B4C-8C72-CB858A5A66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53F2A1-87F5-D948-8702-E0A3FEB4A9A8}"/>
              </a:ext>
            </a:extLst>
          </p:cNvPr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F5583B5E-3030-864B-B0FF-5B13D5ED0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1B9247B-CED9-D64B-9610-2D504D2694FF}"/>
              </a:ext>
            </a:extLst>
          </p:cNvPr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A65552-5DD2-F341-9C18-9EFC2EEFF8F3}"/>
              </a:ext>
            </a:extLst>
          </p:cNvPr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D888F0-8732-CF4C-915F-48651F6E6806}"/>
              </a:ext>
            </a:extLst>
          </p:cNvPr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98F86F32-354B-5B4D-8186-C0BE53D13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825708D1-213B-6A4B-8870-12A1835268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C2A800EB-B914-3B4B-9586-77847CBBFB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Autofit/>
          </a:bodyPr>
          <a:lstStyle>
            <a:lvl1pPr algn="ctr">
              <a:defRPr sz="4400" b="0" i="0">
                <a:latin typeface="Calibri"/>
                <a:ea typeface="Roboto Slab Light" charset="0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latin typeface="Calibri"/>
                <a:ea typeface="Roboto Light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7712ADA-B2A8-3045-A735-E7A933C0BB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6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A48CF-290A-104B-8870-DBF7B9B02A2B}"/>
              </a:ext>
            </a:extLst>
          </p:cNvPr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latin typeface="Calibri"/>
                <a:cs typeface="Calibri"/>
              </a:rPr>
              <a:t>Click to edit Master title style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8CCA00A0-E951-B946-9D8C-9508DF8E2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F62F87-6DC1-A443-8F43-123D5F429534}"/>
              </a:ext>
            </a:extLst>
          </p:cNvPr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73092FB-E876-A443-9BF3-31E47C9A3010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EE4A6BA-2D4A-D44E-B1FE-729564AFF9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7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127A4F78-94F7-D541-95E5-4C23B11EA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FA82A3-9355-F949-985B-7A84EEAEA166}"/>
              </a:ext>
            </a:extLst>
          </p:cNvPr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C7A6336C-6DA6-884A-A7FE-802CD269310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Calibri"/>
                <a:ea typeface="Roboto Medium" charset="0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sz="3000" b="0" i="0">
                <a:latin typeface="Calibri"/>
                <a:ea typeface="Roboto Medium" charset="0"/>
                <a:cs typeface="Calibri"/>
              </a:defRPr>
            </a:lvl1pPr>
            <a:lvl2pPr>
              <a:defRPr sz="2400" b="0" i="0">
                <a:latin typeface="Calibri"/>
                <a:ea typeface="Roboto Medium" charset="0"/>
                <a:cs typeface="Calibri"/>
              </a:defRPr>
            </a:lvl2pPr>
            <a:lvl3pPr>
              <a:defRPr sz="2000" b="0" i="0">
                <a:latin typeface="Calibri"/>
                <a:ea typeface="Roboto Medium" charset="0"/>
                <a:cs typeface="Calibri"/>
              </a:defRPr>
            </a:lvl3pPr>
            <a:lvl4pPr>
              <a:defRPr sz="1800" b="0" i="0">
                <a:latin typeface="Calibri"/>
                <a:ea typeface="Roboto Medium" charset="0"/>
                <a:cs typeface="Calibri"/>
              </a:defRPr>
            </a:lvl4pPr>
            <a:lvl5pPr>
              <a:defRPr sz="1800" b="0" i="0">
                <a:latin typeface="Calibri"/>
                <a:ea typeface="Roboto Medium" charset="0"/>
                <a:cs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1B6C9A-2596-1B48-805C-396562238F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1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EDD8BB18-8FDE-B543-B4EA-E6E5E94A0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B3B53DE-9647-8542-A7EE-60F35F0608B7}"/>
              </a:ext>
            </a:extLst>
          </p:cNvPr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B70AD47B-FDE6-DA45-B893-41AC18B07ADE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2"/>
          </p:nvPr>
        </p:nvSpPr>
        <p:spPr>
          <a:xfrm>
            <a:off x="628650" y="1935898"/>
            <a:ext cx="7886700" cy="4107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Calibri"/>
                <a:ea typeface="Roboto Medium" charset="0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C7D53C-012A-1845-AAD2-4E95991B5FD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6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6D8404E-56C0-BE49-9120-463BE517F072}"/>
              </a:ext>
            </a:extLst>
          </p:cNvPr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latin typeface="Calibri"/>
                <a:cs typeface="Calibri"/>
              </a:rPr>
              <a:t>Click to edit Master title style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3851FF90-D8AD-0B41-814F-0449FFA05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050D1-3EDC-1F4F-96F9-971BC206FC8B}"/>
              </a:ext>
            </a:extLst>
          </p:cNvPr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48E47F11-9625-254B-B334-071B7F399BFC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Calibri"/>
                <a:ea typeface="Roboto Medium" charset="0"/>
                <a:cs typeface="Calibri"/>
              </a:defRPr>
            </a:lvl1pPr>
            <a:lvl2pPr>
              <a:defRPr sz="1800" b="0" i="0">
                <a:latin typeface="Calibri"/>
                <a:ea typeface="Roboto Medium" charset="0"/>
                <a:cs typeface="Calibri"/>
              </a:defRPr>
            </a:lvl2pPr>
            <a:lvl3pPr>
              <a:defRPr sz="1800" b="0" i="0">
                <a:latin typeface="Calibri"/>
                <a:ea typeface="Roboto Medium" charset="0"/>
                <a:cs typeface="Calibri"/>
              </a:defRPr>
            </a:lvl3pPr>
            <a:lvl4pPr>
              <a:defRPr sz="1800" b="0" i="0">
                <a:latin typeface="Calibri"/>
                <a:ea typeface="Roboto Medium" charset="0"/>
                <a:cs typeface="Calibri"/>
              </a:defRPr>
            </a:lvl4pPr>
            <a:lvl5pPr>
              <a:defRPr sz="1800" b="0" i="0">
                <a:latin typeface="Calibri"/>
                <a:ea typeface="Roboto Medium" charset="0"/>
                <a:cs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Calibri"/>
                <a:ea typeface="Roboto Medium" charset="0"/>
                <a:cs typeface="Calibri"/>
              </a:defRPr>
            </a:lvl1pPr>
            <a:lvl2pPr>
              <a:defRPr sz="1800" b="0" i="0">
                <a:latin typeface="Calibri"/>
                <a:ea typeface="Roboto Medium" charset="0"/>
                <a:cs typeface="Calibri"/>
              </a:defRPr>
            </a:lvl2pPr>
            <a:lvl3pPr>
              <a:defRPr sz="1800" b="0" i="0">
                <a:latin typeface="Calibri"/>
                <a:ea typeface="Roboto Medium" charset="0"/>
                <a:cs typeface="Calibri"/>
              </a:defRPr>
            </a:lvl3pPr>
            <a:lvl4pPr>
              <a:defRPr sz="1800" b="0" i="0">
                <a:latin typeface="Calibri"/>
                <a:ea typeface="Roboto Medium" charset="0"/>
                <a:cs typeface="Calibri"/>
              </a:defRPr>
            </a:lvl4pPr>
            <a:lvl5pPr>
              <a:defRPr sz="1800" b="0" i="0">
                <a:latin typeface="Calibri"/>
                <a:ea typeface="Roboto Medium" charset="0"/>
                <a:cs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B60178F-4A1C-B64C-B5EF-D06DDE751E6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94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4B9EBE64-3416-544D-8DD3-4D10A87F3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AB6AF28-E7EA-E943-8729-C02F4ACB5CDA}"/>
              </a:ext>
            </a:extLst>
          </p:cNvPr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64C4D871-24C7-DE45-BA08-BB398A46DF39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latin typeface="Calibri"/>
                <a:ea typeface="Roboto" charset="0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200">
                <a:latin typeface="Calibri"/>
                <a:ea typeface="Roboto" charset="0"/>
                <a:cs typeface="Calibri"/>
              </a:defRPr>
            </a:lvl1pPr>
            <a:lvl2pPr>
              <a:defRPr sz="2200">
                <a:latin typeface="Calibri"/>
                <a:ea typeface="Roboto" charset="0"/>
                <a:cs typeface="Calibri"/>
              </a:defRPr>
            </a:lvl2pPr>
            <a:lvl3pPr>
              <a:defRPr sz="2200">
                <a:latin typeface="Calibri"/>
                <a:ea typeface="Roboto" charset="0"/>
                <a:cs typeface="Calibri"/>
              </a:defRPr>
            </a:lvl3pPr>
            <a:lvl4pPr>
              <a:defRPr sz="2200">
                <a:latin typeface="Calibri"/>
                <a:ea typeface="Roboto" charset="0"/>
                <a:cs typeface="Calibri"/>
              </a:defRPr>
            </a:lvl4pPr>
            <a:lvl5pPr>
              <a:defRPr sz="2200">
                <a:latin typeface="Calibri"/>
                <a:ea typeface="Roboto" charset="0"/>
                <a:cs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latin typeface="Calibri"/>
                <a:ea typeface="Roboto" charset="0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200">
                <a:latin typeface="Calibri"/>
                <a:ea typeface="Roboto" charset="0"/>
                <a:cs typeface="Calibri"/>
              </a:defRPr>
            </a:lvl1pPr>
            <a:lvl2pPr>
              <a:defRPr sz="2200">
                <a:latin typeface="Calibri"/>
                <a:ea typeface="Roboto" charset="0"/>
                <a:cs typeface="Calibri"/>
              </a:defRPr>
            </a:lvl2pPr>
            <a:lvl3pPr>
              <a:defRPr sz="2200">
                <a:latin typeface="Calibri"/>
                <a:ea typeface="Roboto" charset="0"/>
                <a:cs typeface="Calibri"/>
              </a:defRPr>
            </a:lvl3pPr>
            <a:lvl4pPr>
              <a:defRPr sz="2200">
                <a:latin typeface="Calibri"/>
                <a:ea typeface="Roboto" charset="0"/>
                <a:cs typeface="Calibri"/>
              </a:defRPr>
            </a:lvl4pPr>
            <a:lvl5pPr>
              <a:defRPr sz="2200">
                <a:latin typeface="Calibri"/>
                <a:ea typeface="Roboto" charset="0"/>
                <a:cs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Calibri"/>
                <a:ea typeface="Roboto Medium" charset="0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9881BCAD-719F-C54B-9118-0617B6618F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7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F477747-A071-614B-822D-21EEF62B3BC2}"/>
              </a:ext>
            </a:extLst>
          </p:cNvPr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latin typeface="Calibri"/>
                <a:cs typeface="Calibri"/>
              </a:rPr>
              <a:t>Click to edit Master title style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9EAA0A0B-8ADE-0E47-A9A9-295E46B4B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E44F7C-DA7D-F745-90D6-16F077E8EA61}"/>
              </a:ext>
            </a:extLst>
          </p:cNvPr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47FF739E-D4A2-EA45-858B-8B777AB83B02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200">
                <a:latin typeface="Calibri"/>
                <a:ea typeface="Roboto" charset="0"/>
                <a:cs typeface="Calibri"/>
              </a:defRPr>
            </a:lvl1pPr>
            <a:lvl2pPr>
              <a:defRPr sz="2200">
                <a:latin typeface="Calibri"/>
                <a:ea typeface="Roboto" charset="0"/>
                <a:cs typeface="Calibri"/>
              </a:defRPr>
            </a:lvl2pPr>
            <a:lvl3pPr>
              <a:defRPr sz="2200">
                <a:latin typeface="Calibri"/>
                <a:ea typeface="Roboto" charset="0"/>
                <a:cs typeface="Calibri"/>
              </a:defRPr>
            </a:lvl3pPr>
            <a:lvl4pPr>
              <a:defRPr sz="2200">
                <a:latin typeface="Calibri"/>
                <a:ea typeface="Roboto" charset="0"/>
                <a:cs typeface="Calibri"/>
              </a:defRPr>
            </a:lvl4pPr>
            <a:lvl5pPr>
              <a:defRPr sz="2200">
                <a:latin typeface="Calibri"/>
                <a:ea typeface="Roboto" charset="0"/>
                <a:cs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2000">
                <a:latin typeface="Calibri"/>
                <a:ea typeface="Roboto" charset="0"/>
                <a:cs typeface="Calibri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26E9BF7-30C5-2C43-B1AB-A620E42B62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0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0DD0C60-F573-E840-B930-B413F93EC953}"/>
              </a:ext>
            </a:extLst>
          </p:cNvPr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latin typeface="Calibri"/>
                <a:cs typeface="Calibri"/>
              </a:rPr>
              <a:t>Click to edit Master title style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961472BB-91F5-A043-9867-01489524C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3DE3E-AE70-614C-BFE1-5FD26CD6DAB8}"/>
              </a:ext>
            </a:extLst>
          </p:cNvPr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66F3BC06-4517-EA42-A474-97DAEFEBFB5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/>
                <a:ea typeface="Roboto" charset="0"/>
                <a:cs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2000">
                <a:latin typeface="Calibri"/>
                <a:ea typeface="Roboto" charset="0"/>
                <a:cs typeface="Calibri"/>
              </a:defRPr>
            </a:lvl1pPr>
            <a:lvl2pPr>
              <a:defRPr sz="2000">
                <a:latin typeface="Calibri"/>
                <a:ea typeface="Roboto" charset="0"/>
                <a:cs typeface="Calibri"/>
              </a:defRPr>
            </a:lvl2pPr>
            <a:lvl3pPr>
              <a:defRPr sz="2000">
                <a:latin typeface="Calibri"/>
                <a:ea typeface="Roboto" charset="0"/>
                <a:cs typeface="Calibri"/>
              </a:defRPr>
            </a:lvl3pPr>
            <a:lvl4pPr>
              <a:defRPr sz="2000">
                <a:latin typeface="Calibri"/>
                <a:ea typeface="Roboto" charset="0"/>
                <a:cs typeface="Calibri"/>
              </a:defRPr>
            </a:lvl4pPr>
            <a:lvl5pPr>
              <a:defRPr sz="2000">
                <a:latin typeface="Calibri"/>
                <a:ea typeface="Roboto" charset="0"/>
                <a:cs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ED3251F-9E85-EE45-9CC1-89D531EDCE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5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55AA8D0-4183-D64A-A13A-AA1FB03E563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3E4A8AE-6309-7742-98C3-451F5D03D1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3BDD4-3935-734A-80F2-7D8FE1079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dirty="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3511D-A140-C746-AD86-56FBD4F93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</a:defRPr>
            </a:lvl1pPr>
          </a:lstStyle>
          <a:p>
            <a:fld id="{F6001C21-9B80-8B42-A53B-23E7A165AB4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B2970C-EC9A-4345-9215-63C6E3700DC6}"/>
              </a:ext>
            </a:extLst>
          </p:cNvPr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/>
          <a:ea typeface="ＭＳ Ｐゴシック" charset="0"/>
          <a:cs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e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2557463"/>
            <a:ext cx="7886700" cy="3411537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en-US" altLang="en-US" b="1" dirty="0">
                <a:latin typeface="Calibri" panose="020F0502020204030204" pitchFamily="34" charset="0"/>
                <a:ea typeface="Roboto Medium" pitchFamily="2" charset="0"/>
                <a:cs typeface="Calibri" panose="020F0502020204030204" pitchFamily="34" charset="0"/>
              </a:rPr>
              <a:t>Pressure on Provosts</a:t>
            </a:r>
            <a:br>
              <a:rPr lang="en-US" altLang="en-US" dirty="0">
                <a:latin typeface="Calibri" panose="020F0502020204030204" pitchFamily="34" charset="0"/>
                <a:ea typeface="Roboto Medium" pitchFamily="2" charset="0"/>
                <a:cs typeface="Calibri" panose="020F0502020204030204" pitchFamily="34" charset="0"/>
              </a:rPr>
            </a:br>
            <a:r>
              <a:rPr lang="en-US" altLang="en-US" sz="2000" dirty="0">
                <a:solidFill>
                  <a:srgbClr val="333333"/>
                </a:solidFill>
                <a:latin typeface="Calibri" panose="020F0502020204030204" pitchFamily="34" charset="0"/>
                <a:ea typeface="Roboto Regular" pitchFamily="2" charset="0"/>
                <a:cs typeface="Calibri" panose="020F0502020204030204" pitchFamily="34" charset="0"/>
              </a:rPr>
              <a:t>Webcast on </a:t>
            </a:r>
            <a:r>
              <a:rPr lang="en-US" altLang="en-US" sz="2000" i="1" dirty="0">
                <a:solidFill>
                  <a:srgbClr val="333333"/>
                </a:solidFill>
                <a:latin typeface="Calibri" panose="020F0502020204030204" pitchFamily="34" charset="0"/>
                <a:ea typeface="Roboto Regular" pitchFamily="2" charset="0"/>
                <a:cs typeface="Calibri" panose="020F0502020204030204" pitchFamily="34" charset="0"/>
              </a:rPr>
              <a:t>Inside Higher Ed</a:t>
            </a:r>
            <a:r>
              <a:rPr lang="en-US" altLang="en-US" sz="2000" dirty="0">
                <a:solidFill>
                  <a:srgbClr val="333333"/>
                </a:solidFill>
                <a:latin typeface="Calibri" panose="020F0502020204030204" pitchFamily="34" charset="0"/>
                <a:ea typeface="Roboto Regular" pitchFamily="2" charset="0"/>
                <a:cs typeface="Calibri" panose="020F0502020204030204" pitchFamily="34" charset="0"/>
              </a:rPr>
              <a:t>/Gallup</a:t>
            </a:r>
            <a:br>
              <a:rPr lang="en-US" altLang="en-US" sz="2000" dirty="0">
                <a:solidFill>
                  <a:srgbClr val="333333"/>
                </a:solidFill>
                <a:latin typeface="Calibri" panose="020F0502020204030204" pitchFamily="34" charset="0"/>
                <a:ea typeface="Roboto Regular" pitchFamily="2" charset="0"/>
                <a:cs typeface="Calibri" panose="020F0502020204030204" pitchFamily="34" charset="0"/>
              </a:rPr>
            </a:br>
            <a:r>
              <a:rPr lang="en-US" altLang="en-US" sz="2000" dirty="0">
                <a:solidFill>
                  <a:srgbClr val="333333"/>
                </a:solidFill>
                <a:latin typeface="Calibri" panose="020F0502020204030204" pitchFamily="34" charset="0"/>
                <a:ea typeface="Roboto Regular" pitchFamily="2" charset="0"/>
                <a:cs typeface="Calibri" panose="020F0502020204030204" pitchFamily="34" charset="0"/>
              </a:rPr>
              <a:t>Survey of Chief Academic Officers</a:t>
            </a:r>
            <a:br>
              <a:rPr lang="en-US" altLang="en-US" sz="2000" dirty="0">
                <a:solidFill>
                  <a:srgbClr val="333333"/>
                </a:solidFill>
                <a:latin typeface="Calibri" panose="020F0502020204030204" pitchFamily="34" charset="0"/>
                <a:ea typeface="Roboto Regular" pitchFamily="2" charset="0"/>
                <a:cs typeface="Calibri" panose="020F0502020204030204" pitchFamily="34" charset="0"/>
              </a:rPr>
            </a:br>
            <a:r>
              <a:rPr lang="en-US" altLang="en-US" sz="2000" dirty="0">
                <a:solidFill>
                  <a:srgbClr val="333333"/>
                </a:solidFill>
                <a:latin typeface="Calibri" panose="020F0502020204030204" pitchFamily="34" charset="0"/>
                <a:ea typeface="Roboto Regular" pitchFamily="2" charset="0"/>
                <a:cs typeface="Calibri" panose="020F0502020204030204" pitchFamily="34" charset="0"/>
              </a:rPr>
              <a:t>Thursday, February 22, 2018</a:t>
            </a:r>
            <a:br>
              <a:rPr lang="en-US" altLang="en-US" sz="2000" dirty="0">
                <a:solidFill>
                  <a:srgbClr val="333333"/>
                </a:solidFill>
                <a:latin typeface="Calibri" panose="020F0502020204030204" pitchFamily="34" charset="0"/>
                <a:ea typeface="Roboto Regular" pitchFamily="2" charset="0"/>
                <a:cs typeface="Calibri" panose="020F0502020204030204" pitchFamily="34" charset="0"/>
              </a:rPr>
            </a:br>
            <a:r>
              <a:rPr lang="en-US" altLang="en-US" sz="2000" dirty="0">
                <a:solidFill>
                  <a:srgbClr val="333333"/>
                </a:solidFill>
                <a:latin typeface="Calibri" panose="020F0502020204030204" pitchFamily="34" charset="0"/>
                <a:ea typeface="Roboto Regular" pitchFamily="2" charset="0"/>
                <a:cs typeface="Calibri" panose="020F0502020204030204" pitchFamily="34" charset="0"/>
              </a:rPr>
              <a:t>2 p.m. Eastern</a:t>
            </a:r>
            <a:endParaRPr lang="en-US" altLang="en-US" dirty="0">
              <a:latin typeface="Calibri" panose="020F0502020204030204" pitchFamily="34" charset="0"/>
              <a:ea typeface="Roboto Medium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91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Threat to Professors?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59% of provosts believe that academics are being "unfairly attacked" by conservative websites and politicians. </a:t>
            </a:r>
          </a:p>
          <a:p>
            <a:r>
              <a:rPr lang="en-US" dirty="0"/>
              <a:t>29% said those attacks included professors at their own institutions. </a:t>
            </a:r>
          </a:p>
          <a:p>
            <a:r>
              <a:rPr lang="en-US" dirty="0"/>
              <a:t>36% said they fear professors at their own institutions could become targets of campaigns against their ideas.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85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Professors and Their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817" y="2059610"/>
            <a:ext cx="7886700" cy="4084982"/>
          </a:xfrm>
        </p:spPr>
        <p:txBody>
          <a:bodyPr/>
          <a:lstStyle/>
          <a:p>
            <a:r>
              <a:rPr lang="en-US" dirty="0"/>
              <a:t>83% of provosts agree that professors sometimes do not pay enough attention to how their ideas may be understood or misunderstood on social media.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50" y="3918164"/>
            <a:ext cx="2152650" cy="1523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199" y="3909482"/>
            <a:ext cx="1532468" cy="153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56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Civic Engagement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907109"/>
              </p:ext>
            </p:extLst>
          </p:nvPr>
        </p:nvGraphicFramePr>
        <p:xfrm>
          <a:off x="327963" y="1756063"/>
          <a:ext cx="8488074" cy="454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3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444">
                <a:tc>
                  <a:txBody>
                    <a:bodyPr/>
                    <a:lstStyle/>
                    <a:p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ea typeface="Roboto Medium" pitchFamily="2" charset="0"/>
                          <a:cs typeface="Calibri" panose="020F0502020204030204" pitchFamily="34" charset="0"/>
                        </a:rPr>
                        <a:t>% Public Provosts Agreeing</a:t>
                      </a:r>
                      <a:endParaRPr lang="en-US" sz="1800" dirty="0">
                        <a:latin typeface="Calibri" panose="020F0502020204030204" pitchFamily="34" charset="0"/>
                        <a:ea typeface="Roboto Medium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ea typeface="Roboto Medium" pitchFamily="2" charset="0"/>
                          <a:cs typeface="Calibri" panose="020F0502020204030204" pitchFamily="34" charset="0"/>
                        </a:rPr>
                        <a:t>% Private Provosts Agreeing</a:t>
                      </a:r>
                      <a:endParaRPr lang="en-US" sz="1800" dirty="0">
                        <a:latin typeface="Calibri" panose="020F0502020204030204" pitchFamily="34" charset="0"/>
                        <a:ea typeface="Roboto Medium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60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My college works to promote civic engagement among students.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88%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60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My college is successful in ensuring civic engagement among most students.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71%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60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My college works to promote civil discourse by students.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81%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60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My college is successful in ensuring civil discourse among most students.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68%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44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Efforts to promote civic engagement and civil discourse are made more difficult by the national political environment.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88%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504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Inclusive Classrooms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68% of provosts said that conservative students "generally feel welcome" in classrooms on their campuses.</a:t>
            </a:r>
          </a:p>
          <a:p>
            <a:r>
              <a:rPr lang="en-US" dirty="0"/>
              <a:t>70% of provosts feel that minority students “generally feel welcome” in classrooms on their campuses.</a:t>
            </a:r>
          </a:p>
        </p:txBody>
      </p:sp>
    </p:spTree>
    <p:extLst>
      <p:ext uri="{BB962C8B-B14F-4D97-AF65-F5344CB8AC3E}">
        <p14:creationId xmlns:p14="http://schemas.microsoft.com/office/powerpoint/2010/main" val="798888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Health</a:t>
            </a:r>
          </a:p>
        </p:txBody>
      </p:sp>
      <p:pic>
        <p:nvPicPr>
          <p:cNvPr id="1026" name="Picture 2" descr="hart: Chief academic officers’ rating of the academic health of th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300842"/>
            <a:ext cx="7886700" cy="339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599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Effectiveness: % Ranking Their Institutions ‘Very Effective’ at...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065441"/>
              </p:ext>
            </p:extLst>
          </p:nvPr>
        </p:nvGraphicFramePr>
        <p:xfrm>
          <a:off x="628650" y="1766455"/>
          <a:ext cx="7886699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0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Private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Community </a:t>
                      </a:r>
                      <a:br>
                        <a:rPr lang="en-US" sz="19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</a:br>
                      <a:r>
                        <a:rPr lang="en-US" sz="19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Colleges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Providing quality undergraduate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68%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Preparing students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 for world of work</a:t>
                      </a:r>
                      <a:endParaRPr lang="en-US" sz="1800" dirty="0">
                        <a:latin typeface="Calibri" panose="020F0502020204030204" pitchFamily="34" charset="0"/>
                        <a:ea typeface="Roboto Regular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55%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Offering undergraduate support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 services</a:t>
                      </a:r>
                      <a:endParaRPr lang="en-US" sz="1800" dirty="0">
                        <a:latin typeface="Calibri" panose="020F0502020204030204" pitchFamily="34" charset="0"/>
                        <a:ea typeface="Roboto Regular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46%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Assessing student 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Using data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800" dirty="0">
                        <a:latin typeface="Calibri" panose="020F0502020204030204" pitchFamily="34" charset="0"/>
                        <a:ea typeface="Roboto Regular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Controlling prices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863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Budgets: More Cuts Ahead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32% of provosts at public institutions and 23% at private institutions say they will reduce the number of academic programs this year.</a:t>
            </a:r>
          </a:p>
          <a:p>
            <a:r>
              <a:rPr lang="en-US" dirty="0"/>
              <a:t>88% of provosts say financial concerns dominate discussions on adding programs.</a:t>
            </a:r>
          </a:p>
          <a:p>
            <a:r>
              <a:rPr lang="en-US" dirty="0"/>
              <a:t>STEM, professional and online are more likely for new programs than are liberal arts.</a:t>
            </a:r>
          </a:p>
        </p:txBody>
      </p:sp>
    </p:spTree>
    <p:extLst>
      <p:ext uri="{BB962C8B-B14F-4D97-AF65-F5344CB8AC3E}">
        <p14:creationId xmlns:p14="http://schemas.microsoft.com/office/powerpoint/2010/main" val="2747021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Liberal Arts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7072" y="1957388"/>
            <a:ext cx="6469856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66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Tenure and Future of the Faculty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Three-quarters of provosts agree that tenure "remains important and viable at my institution.”</a:t>
            </a:r>
          </a:p>
          <a:p>
            <a:r>
              <a:rPr lang="en-US" dirty="0"/>
              <a:t>60% of provosts said they would favor a system of long-term contracts over the existing tenure system.</a:t>
            </a:r>
          </a:p>
          <a:p>
            <a:r>
              <a:rPr lang="en-US" dirty="0"/>
              <a:t>Very few provosts expect change in reliance on adjuncts.</a:t>
            </a:r>
          </a:p>
        </p:txBody>
      </p:sp>
    </p:spTree>
    <p:extLst>
      <p:ext uri="{BB962C8B-B14F-4D97-AF65-F5344CB8AC3E}">
        <p14:creationId xmlns:p14="http://schemas.microsoft.com/office/powerpoint/2010/main" val="1452253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Development </a:t>
            </a:r>
            <a:br>
              <a:rPr lang="en-US" dirty="0"/>
            </a:br>
            <a:r>
              <a:rPr lang="en-US" dirty="0"/>
              <a:t>for Faculty Members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61486"/>
              </p:ext>
            </p:extLst>
          </p:nvPr>
        </p:nvGraphicFramePr>
        <p:xfrm>
          <a:off x="500062" y="1971676"/>
          <a:ext cx="8143875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3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Type of Professional Development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%</a:t>
                      </a:r>
                      <a:r>
                        <a:rPr lang="en-US" sz="1900" baseline="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 Who Say Their </a:t>
                      </a:r>
                      <a:br>
                        <a:rPr lang="en-US" sz="1900" baseline="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</a:br>
                      <a:r>
                        <a:rPr lang="en-US" sz="1900" baseline="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College Offers</a:t>
                      </a:r>
                      <a:r>
                        <a:rPr lang="en-US" sz="19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Teaching with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94%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Promoting student success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94%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Promoting active</a:t>
                      </a:r>
                      <a:r>
                        <a:rPr lang="en-US" sz="1900" baseline="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 teaching techniques</a:t>
                      </a:r>
                      <a:endParaRPr lang="en-US" sz="1900" dirty="0">
                        <a:latin typeface="Calibri" panose="020F0502020204030204" pitchFamily="34" charset="0"/>
                        <a:ea typeface="Roboto Regular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93%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Using assessment</a:t>
                      </a:r>
                      <a:r>
                        <a:rPr lang="en-US" sz="1900" baseline="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 systems</a:t>
                      </a:r>
                      <a:endParaRPr lang="en-US" sz="1900" dirty="0">
                        <a:latin typeface="Calibri" panose="020F0502020204030204" pitchFamily="34" charset="0"/>
                        <a:ea typeface="Roboto Regular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87%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Measuring effectiveness of digital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ea typeface="Roboto Regular" pitchFamily="2" charset="0"/>
                          <a:cs typeface="Calibri" panose="020F0502020204030204" pitchFamily="34" charset="0"/>
                        </a:rPr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Jaschik, editor, </a:t>
            </a:r>
            <a:r>
              <a:rPr lang="en-US" i="1" dirty="0"/>
              <a:t>Inside Higher Ed </a:t>
            </a:r>
            <a:r>
              <a:rPr lang="en-US" dirty="0">
                <a:hlinkClick r:id="rId2"/>
              </a:rPr>
              <a:t>scott.jaschik@insidehighered.com</a:t>
            </a:r>
            <a:endParaRPr lang="en-US" dirty="0"/>
          </a:p>
          <a:p>
            <a:r>
              <a:rPr lang="en-US" dirty="0"/>
              <a:t>Doug Lederman, editor, </a:t>
            </a:r>
            <a:r>
              <a:rPr lang="en-US" i="1" dirty="0"/>
              <a:t>Inside Higher Ed </a:t>
            </a:r>
            <a:r>
              <a:rPr lang="en-US" dirty="0">
                <a:hlinkClick r:id="rId3"/>
              </a:rPr>
              <a:t>doug.ledereman@insidehighered.com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78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vs. Research</a:t>
            </a:r>
          </a:p>
        </p:txBody>
      </p:sp>
      <p:pic>
        <p:nvPicPr>
          <p:cNvPr id="1026" name="Picture 2" descr="mage from the Inside Higher Ed/Gallup survey, showing responses broken d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" y="1856509"/>
            <a:ext cx="9035618" cy="442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344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Paying for Textbooks</a:t>
            </a:r>
          </a:p>
        </p:txBody>
      </p:sp>
      <p:pic>
        <p:nvPicPr>
          <p:cNvPr id="2050" name="Picture 2" descr="mage of a laptop and several textbooks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84" y="2020824"/>
            <a:ext cx="7037832" cy="39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921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  <a:p>
            <a:r>
              <a:rPr lang="en-US" dirty="0"/>
              <a:t>Your suggestions for future surveys</a:t>
            </a:r>
          </a:p>
        </p:txBody>
      </p:sp>
    </p:spTree>
    <p:extLst>
      <p:ext uri="{BB962C8B-B14F-4D97-AF65-F5344CB8AC3E}">
        <p14:creationId xmlns:p14="http://schemas.microsoft.com/office/powerpoint/2010/main" val="4184110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Thanks …</a:t>
            </a:r>
          </a:p>
        </p:txBody>
      </p:sp>
      <p:pic>
        <p:nvPicPr>
          <p:cNvPr id="1026" name="Picture 2" descr="Image result for jenzabar logo">
            <a:extLst>
              <a:ext uri="{FF2B5EF4-FFF2-40B4-BE49-F238E27FC236}">
                <a16:creationId xmlns:a16="http://schemas.microsoft.com/office/drawing/2014/main" id="{8C4529C2-0AD4-4F41-97EE-647544C6C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43" y="1971671"/>
            <a:ext cx="4048127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vitalsource logo">
            <a:extLst>
              <a:ext uri="{FF2B5EF4-FFF2-40B4-BE49-F238E27FC236}">
                <a16:creationId xmlns:a16="http://schemas.microsoft.com/office/drawing/2014/main" id="{B1470BC8-31C5-4389-9027-CE3ABD545E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461084" cy="346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vitalsource logo">
            <a:extLst>
              <a:ext uri="{FF2B5EF4-FFF2-40B4-BE49-F238E27FC236}">
                <a16:creationId xmlns:a16="http://schemas.microsoft.com/office/drawing/2014/main" id="{58160DFF-C424-42BD-91E2-57BEBC824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536" y="2164176"/>
            <a:ext cx="3970421" cy="68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acmillan learning logo">
            <a:extLst>
              <a:ext uri="{FF2B5EF4-FFF2-40B4-BE49-F238E27FC236}">
                <a16:creationId xmlns:a16="http://schemas.microsoft.com/office/drawing/2014/main" id="{4B25AE01-D254-414A-B308-7B040473F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37" y="3629020"/>
            <a:ext cx="3945538" cy="121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wiley logo">
            <a:extLst>
              <a:ext uri="{FF2B5EF4-FFF2-40B4-BE49-F238E27FC236}">
                <a16:creationId xmlns:a16="http://schemas.microsoft.com/office/drawing/2014/main" id="{3E2686B6-CC26-4F70-853E-ECF13433D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71" y="3417212"/>
            <a:ext cx="3934486" cy="157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BE9363-0F4C-0B4E-9FC6-5AC6C45976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8893" y="5324469"/>
            <a:ext cx="3986213" cy="7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53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Responses from 516 provosts or equivalent.</a:t>
            </a:r>
          </a:p>
          <a:p>
            <a:r>
              <a:rPr lang="en-US" dirty="0"/>
              <a:t>All responses anonymous, but some sorting by sector.</a:t>
            </a:r>
          </a:p>
          <a:p>
            <a:r>
              <a:rPr lang="en-US" dirty="0"/>
              <a:t>Survey conducted at end of 2017.</a:t>
            </a:r>
          </a:p>
          <a:p>
            <a:r>
              <a:rPr lang="en-US" dirty="0"/>
              <a:t>Thanks to sponsors: </a:t>
            </a:r>
            <a:r>
              <a:rPr lang="en-US" dirty="0" err="1"/>
              <a:t>Jenzabar</a:t>
            </a:r>
            <a:r>
              <a:rPr lang="en-US" dirty="0"/>
              <a:t>, Macmillan Learning, </a:t>
            </a:r>
            <a:r>
              <a:rPr lang="en-US" dirty="0" err="1"/>
              <a:t>Portfolium</a:t>
            </a:r>
            <a:r>
              <a:rPr lang="en-US" dirty="0"/>
              <a:t>, </a:t>
            </a:r>
            <a:r>
              <a:rPr lang="en-US" dirty="0" err="1"/>
              <a:t>VitalSource</a:t>
            </a:r>
            <a:r>
              <a:rPr lang="en-US" dirty="0"/>
              <a:t> and Wiley.</a:t>
            </a:r>
          </a:p>
        </p:txBody>
      </p:sp>
    </p:spTree>
    <p:extLst>
      <p:ext uri="{BB962C8B-B14F-4D97-AF65-F5344CB8AC3E}">
        <p14:creationId xmlns:p14="http://schemas.microsoft.com/office/powerpoint/2010/main" val="430787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Speech </a:t>
            </a:r>
          </a:p>
        </p:txBody>
      </p:sp>
      <p:pic>
        <p:nvPicPr>
          <p:cNvPr id="1026" name="Picture 2" descr="mage: Charles Murray speaking at Middlebury College in 2017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368354"/>
            <a:ext cx="2706995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545" y="2825509"/>
            <a:ext cx="4745805" cy="222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0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 Problem?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624533"/>
              </p:ext>
            </p:extLst>
          </p:nvPr>
        </p:nvGraphicFramePr>
        <p:xfrm>
          <a:off x="464994" y="1957387"/>
          <a:ext cx="8214012" cy="4297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5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58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5695">
                <a:tc>
                  <a:txBody>
                    <a:bodyPr/>
                    <a:lstStyle/>
                    <a:p>
                      <a:endParaRPr lang="en-US" sz="1800" dirty="0">
                        <a:latin typeface="Calibri" panose="020F0502020204030204" pitchFamily="34" charset="0"/>
                        <a:ea typeface="Roboto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" pitchFamily="2" charset="0"/>
                          <a:cs typeface="Calibri" panose="020F0502020204030204" pitchFamily="34" charset="0"/>
                        </a:rPr>
                        <a:t>% Public 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ea typeface="Roboto" pitchFamily="2" charset="0"/>
                          <a:cs typeface="Calibri" panose="020F0502020204030204" pitchFamily="34" charset="0"/>
                        </a:rPr>
                        <a:t> Provosts Agree</a:t>
                      </a:r>
                      <a:endParaRPr lang="en-US" sz="1800" dirty="0">
                        <a:latin typeface="Calibri" panose="020F0502020204030204" pitchFamily="34" charset="0"/>
                        <a:ea typeface="Roboto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" pitchFamily="2" charset="0"/>
                          <a:cs typeface="Calibri" panose="020F0502020204030204" pitchFamily="34" charset="0"/>
                        </a:rPr>
                        <a:t>% Public Provosts Disagree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" pitchFamily="2" charset="0"/>
                          <a:cs typeface="Calibri" panose="020F0502020204030204" pitchFamily="34" charset="0"/>
                        </a:rPr>
                        <a:t>% Private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ea typeface="Roboto" pitchFamily="2" charset="0"/>
                          <a:cs typeface="Calibri" panose="020F0502020204030204" pitchFamily="34" charset="0"/>
                        </a:rPr>
                        <a:t> Provosts Agree</a:t>
                      </a:r>
                      <a:endParaRPr lang="en-US" sz="1800" dirty="0">
                        <a:latin typeface="Calibri" panose="020F0502020204030204" pitchFamily="34" charset="0"/>
                        <a:ea typeface="Roboto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" pitchFamily="2" charset="0"/>
                          <a:cs typeface="Calibri" panose="020F0502020204030204" pitchFamily="34" charset="0"/>
                        </a:rPr>
                        <a:t>%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ea typeface="Roboto" pitchFamily="2" charset="0"/>
                          <a:cs typeface="Calibri" panose="020F0502020204030204" pitchFamily="34" charset="0"/>
                        </a:rPr>
                        <a:t> Private Provosts Disagree</a:t>
                      </a:r>
                      <a:endParaRPr lang="en-US" sz="1800" dirty="0">
                        <a:latin typeface="Calibri" panose="020F0502020204030204" pitchFamily="34" charset="0"/>
                        <a:ea typeface="Roboto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06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ea typeface="Roboto" pitchFamily="2" charset="0"/>
                          <a:cs typeface="Calibri" panose="020F0502020204030204" pitchFamily="34" charset="0"/>
                        </a:rPr>
                        <a:t>My campus hosts speakers from a range of viewpoints.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" pitchFamily="2" charset="0"/>
                          <a:cs typeface="Calibri" panose="020F0502020204030204" pitchFamily="34" charset="0"/>
                        </a:rPr>
                        <a:t>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" pitchFamily="2" charset="0"/>
                          <a:cs typeface="Calibri" panose="020F0502020204030204" pitchFamily="34" charset="0"/>
                        </a:rPr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" pitchFamily="2" charset="0"/>
                          <a:cs typeface="Calibri" panose="020F0502020204030204" pitchFamily="34" charset="0"/>
                        </a:rPr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Roboto" pitchFamily="2" charset="0"/>
                          <a:cs typeface="Calibri" panose="020F0502020204030204" pitchFamily="34" charset="0"/>
                        </a:rPr>
                        <a:t>21%</a:t>
                      </a:r>
                    </a:p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ea typeface="Roboto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06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ea typeface="Roboto" pitchFamily="2" charset="0"/>
                          <a:cs typeface="Calibri" panose="020F0502020204030204" pitchFamily="34" charset="0"/>
                        </a:rPr>
                        <a:t>Conservatives are treated with respect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" pitchFamily="2" charset="0"/>
                          <a:cs typeface="Calibri" panose="020F0502020204030204" pitchFamily="34" charset="0"/>
                        </a:rPr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" pitchFamily="2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" pitchFamily="2" charset="0"/>
                          <a:cs typeface="Calibri" panose="020F0502020204030204" pitchFamily="34" charset="0"/>
                        </a:rPr>
                        <a:t>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" pitchFamily="2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06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ea typeface="Roboto" pitchFamily="2" charset="0"/>
                          <a:cs typeface="Calibri" panose="020F0502020204030204" pitchFamily="34" charset="0"/>
                        </a:rPr>
                        <a:t>Liberals </a:t>
                      </a:r>
                      <a:r>
                        <a:rPr lang="is-IS" sz="1800" dirty="0">
                          <a:latin typeface="Calibri" panose="020F0502020204030204" pitchFamily="34" charset="0"/>
                          <a:ea typeface="Roboto" pitchFamily="2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ea typeface="Roboto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" pitchFamily="2" charset="0"/>
                          <a:cs typeface="Calibri" panose="020F0502020204030204" pitchFamily="34" charset="0"/>
                        </a:rPr>
                        <a:t>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" pitchFamily="2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" pitchFamily="2" charset="0"/>
                          <a:cs typeface="Calibri" panose="020F0502020204030204" pitchFamily="34" charset="0"/>
                        </a:rPr>
                        <a:t>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" pitchFamily="2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306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ea typeface="Roboto" pitchFamily="2" charset="0"/>
                          <a:cs typeface="Calibri" panose="020F0502020204030204" pitchFamily="34" charset="0"/>
                        </a:rPr>
                        <a:t>Students on my 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ea typeface="Roboto" pitchFamily="2" charset="0"/>
                          <a:cs typeface="Calibri" panose="020F0502020204030204" pitchFamily="34" charset="0"/>
                        </a:rPr>
                        <a:t> campus respect free speech</a:t>
                      </a:r>
                      <a:endParaRPr lang="en-US" sz="1800" dirty="0">
                        <a:latin typeface="Calibri" panose="020F0502020204030204" pitchFamily="34" charset="0"/>
                        <a:ea typeface="Roboto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" pitchFamily="2" charset="0"/>
                          <a:cs typeface="Calibri" panose="020F0502020204030204" pitchFamily="34" charset="0"/>
                        </a:rPr>
                        <a:t>77%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" pitchFamily="2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" pitchFamily="2" charset="0"/>
                          <a:cs typeface="Calibri" panose="020F0502020204030204" pitchFamily="34" charset="0"/>
                        </a:rPr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Roboto" pitchFamily="2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776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Should Colleges Interfere?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35% of provosts at public institutions say that colleges should not interfere with invitations extended by student or faculty groups.</a:t>
            </a:r>
          </a:p>
          <a:p>
            <a:r>
              <a:rPr lang="en-US" dirty="0"/>
              <a:t>20% of provosts of private institutions say that colleges should not interfere.</a:t>
            </a:r>
          </a:p>
        </p:txBody>
      </p:sp>
    </p:spTree>
    <p:extLst>
      <p:ext uri="{BB962C8B-B14F-4D97-AF65-F5344CB8AC3E}">
        <p14:creationId xmlns:p14="http://schemas.microsoft.com/office/powerpoint/2010/main" val="213138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Higher Ed vs. Own Campuses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their own campuses, 19% said free speech was threatened.</a:t>
            </a:r>
          </a:p>
          <a:p>
            <a:r>
              <a:rPr lang="en-US" dirty="0"/>
              <a:t>In higher education generally, 51% said it was threatened.</a:t>
            </a:r>
          </a:p>
        </p:txBody>
      </p:sp>
    </p:spTree>
    <p:extLst>
      <p:ext uri="{BB962C8B-B14F-4D97-AF65-F5344CB8AC3E}">
        <p14:creationId xmlns:p14="http://schemas.microsoft.com/office/powerpoint/2010/main" val="2635667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 and Punishment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majority of provosts (55%) said colleges should try to remove those who disrupt speakers.</a:t>
            </a:r>
          </a:p>
          <a:p>
            <a:r>
              <a:rPr lang="en-US" dirty="0"/>
              <a:t>Only a minority (31%) said such students should be punished, with the same proportion saying they shouldn't be punished.</a:t>
            </a:r>
          </a:p>
        </p:txBody>
      </p:sp>
    </p:spTree>
    <p:extLst>
      <p:ext uri="{BB962C8B-B14F-4D97-AF65-F5344CB8AC3E}">
        <p14:creationId xmlns:p14="http://schemas.microsoft.com/office/powerpoint/2010/main" val="2860818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Freedom of Professors</a:t>
            </a:r>
          </a:p>
        </p:txBody>
      </p:sp>
      <p:pic>
        <p:nvPicPr>
          <p:cNvPr id="1026" name="Picture 2" descr="mage of headline from Breitbart.com: Boston professor proclaims &quot;Jingle 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062288"/>
            <a:ext cx="64770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234729"/>
      </p:ext>
    </p:extLst>
  </p:cSld>
  <p:clrMapOvr>
    <a:masterClrMapping/>
  </p:clrMapOvr>
</p:sld>
</file>

<file path=ppt/theme/theme1.xml><?xml version="1.0" encoding="utf-8"?>
<a:theme xmlns:a="http://schemas.openxmlformats.org/drawingml/2006/main" name="IHE_Template_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IHE_Template_Standard</Template>
  <TotalTime>138</TotalTime>
  <Words>737</Words>
  <Application>Microsoft Macintosh PowerPoint</Application>
  <PresentationFormat>On-screen Show (4:3)</PresentationFormat>
  <Paragraphs>130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ＭＳ Ｐゴシック</vt:lpstr>
      <vt:lpstr>Arial</vt:lpstr>
      <vt:lpstr>Roboto Regular</vt:lpstr>
      <vt:lpstr>Roboto Medium</vt:lpstr>
      <vt:lpstr>Roboto Slab Light</vt:lpstr>
      <vt:lpstr>Roboto Light</vt:lpstr>
      <vt:lpstr>IHE_Template_Standard</vt:lpstr>
      <vt:lpstr>Pressure on Provosts Webcast on Inside Higher Ed/Gallup Survey of Chief Academic Officers Thursday, February 22, 2018 2 p.m. Eastern</vt:lpstr>
      <vt:lpstr>Presenters</vt:lpstr>
      <vt:lpstr>Background Information</vt:lpstr>
      <vt:lpstr>Free Speech </vt:lpstr>
      <vt:lpstr>Is There a Problem?</vt:lpstr>
      <vt:lpstr>But Should Colleges Interfere?</vt:lpstr>
      <vt:lpstr>All Higher Ed vs. Own Campuses</vt:lpstr>
      <vt:lpstr>Intervention and Punishment</vt:lpstr>
      <vt:lpstr>Academic Freedom of Professors</vt:lpstr>
      <vt:lpstr>A Threat to Professors?</vt:lpstr>
      <vt:lpstr> Professors and Their Ideas</vt:lpstr>
      <vt:lpstr>Civic Engagement</vt:lpstr>
      <vt:lpstr>Inclusive Classrooms</vt:lpstr>
      <vt:lpstr>Academic Health</vt:lpstr>
      <vt:lpstr>Effectiveness: % Ranking Their Institutions ‘Very Effective’ at...</vt:lpstr>
      <vt:lpstr>Budgets: More Cuts Ahead</vt:lpstr>
      <vt:lpstr>The Liberal Arts</vt:lpstr>
      <vt:lpstr>Tenure and Future of the Faculty</vt:lpstr>
      <vt:lpstr>Professional Development  for Faculty Members</vt:lpstr>
      <vt:lpstr>Teaching vs. Research</vt:lpstr>
      <vt:lpstr>Paying for Textbooks</vt:lpstr>
      <vt:lpstr>Questions</vt:lpstr>
      <vt:lpstr>With Thanks …</vt:lpstr>
    </vt:vector>
  </TitlesOfParts>
  <Manager/>
  <Company/>
  <LinksUpToDate>false</LinksUpToDate>
  <SharedDoc>false</SharedDoc>
  <HyperlinkBase/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Lauren Medway</dc:creator>
  <cp:keywords/>
  <dc:description/>
  <cp:lastModifiedBy>Lauren Medway</cp:lastModifiedBy>
  <cp:revision>4</cp:revision>
  <dcterms:created xsi:type="dcterms:W3CDTF">2018-02-22T18:47:29Z</dcterms:created>
  <dcterms:modified xsi:type="dcterms:W3CDTF">2018-02-22T21:05:34Z</dcterms:modified>
  <cp:category/>
</cp:coreProperties>
</file>