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handoutMasterIdLst>
    <p:handoutMasterId r:id="rId21"/>
  </p:handoutMasterIdLst>
  <p:sldIdLst>
    <p:sldId id="256" r:id="rId2"/>
    <p:sldId id="257" r:id="rId3"/>
    <p:sldId id="258" r:id="rId4"/>
    <p:sldId id="271" r:id="rId5"/>
    <p:sldId id="272" r:id="rId6"/>
    <p:sldId id="273" r:id="rId7"/>
    <p:sldId id="274" r:id="rId8"/>
    <p:sldId id="275" r:id="rId9"/>
    <p:sldId id="276" r:id="rId10"/>
    <p:sldId id="277" r:id="rId11"/>
    <p:sldId id="278" r:id="rId12"/>
    <p:sldId id="280" r:id="rId13"/>
    <p:sldId id="283" r:id="rId14"/>
    <p:sldId id="279" r:id="rId15"/>
    <p:sldId id="281" r:id="rId16"/>
    <p:sldId id="282" r:id="rId17"/>
    <p:sldId id="270" r:id="rId18"/>
    <p:sldId id="284"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Lederman" initials="DL" lastIdx="6" clrIdx="0">
    <p:extLst>
      <p:ext uri="{19B8F6BF-5375-455C-9EA6-DF929625EA0E}">
        <p15:presenceInfo xmlns:p15="http://schemas.microsoft.com/office/powerpoint/2012/main" userId="Doug Lede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28"/>
    <p:restoredTop sz="94588"/>
  </p:normalViewPr>
  <p:slideViewPr>
    <p:cSldViewPr snapToGrid="0" snapToObjects="1">
      <p:cViewPr varScale="1">
        <p:scale>
          <a:sx n="81" d="100"/>
          <a:sy n="81" d="100"/>
        </p:scale>
        <p:origin x="1022"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FF95831-D4F0-45F0-8D6F-B3B094E34F89}" type="datetimeFigureOut">
              <a:rPr lang="en-US" altLang="en-US"/>
              <a:pPr/>
              <a:t>2/24/2020</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FD3A605-2A3C-4ABB-8B94-09BA6DBEB5FE}" type="slidenum">
              <a:rPr lang="en-US" altLang="en-US"/>
              <a:pPr/>
              <a:t>‹#›</a:t>
            </a:fld>
            <a:endParaRPr lang="en-US" altLang="en-US"/>
          </a:p>
        </p:txBody>
      </p:sp>
    </p:spTree>
    <p:extLst>
      <p:ext uri="{BB962C8B-B14F-4D97-AF65-F5344CB8AC3E}">
        <p14:creationId xmlns:p14="http://schemas.microsoft.com/office/powerpoint/2010/main" val="14158725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1C1D878-88F3-4F73-BBEC-4A0743FD31FC}" type="datetimeFigureOut">
              <a:rPr lang="en-US" altLang="en-US"/>
              <a:pPr/>
              <a:t>2/24/2020</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F8400C8-60EE-4331-8C35-B86CB286F615}" type="slidenum">
              <a:rPr lang="en-US" altLang="en-US"/>
              <a:pPr/>
              <a:t>‹#›</a:t>
            </a:fld>
            <a:endParaRPr lang="en-US" altLang="en-US"/>
          </a:p>
        </p:txBody>
      </p:sp>
    </p:spTree>
    <p:extLst>
      <p:ext uri="{BB962C8B-B14F-4D97-AF65-F5344CB8AC3E}">
        <p14:creationId xmlns:p14="http://schemas.microsoft.com/office/powerpoint/2010/main" val="10501748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544513" y="1081088"/>
            <a:ext cx="1731962" cy="925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288" y="1187450"/>
            <a:ext cx="1536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10200" y="1109663"/>
            <a:ext cx="908050" cy="9080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7" name="Rectangle 6"/>
          <p:cNvSpPr/>
          <p:nvPr/>
        </p:nvSpPr>
        <p:spPr>
          <a:xfrm>
            <a:off x="6570663" y="1109663"/>
            <a:ext cx="906462" cy="9080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8" name="Rectangle 7"/>
          <p:cNvSpPr/>
          <p:nvPr/>
        </p:nvSpPr>
        <p:spPr>
          <a:xfrm>
            <a:off x="7710488" y="1111250"/>
            <a:ext cx="908050" cy="906463"/>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5738" y="1195388"/>
            <a:ext cx="70961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088" y="1195388"/>
            <a:ext cx="7159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11800" y="1195388"/>
            <a:ext cx="71437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8650" y="3419060"/>
            <a:ext cx="7886700" cy="692219"/>
          </a:xfrm>
        </p:spPr>
        <p:txBody>
          <a:bodyPr anchor="b">
            <a:normAutofit/>
          </a:bodyPr>
          <a:lstStyle>
            <a:lvl1pPr algn="ctr">
              <a:defRPr sz="4000">
                <a:latin typeface="Roboto Slab Light" charset="0"/>
                <a:ea typeface="Roboto Slab Light" charset="0"/>
                <a:cs typeface="Roboto Slab Light" charset="0"/>
              </a:defRPr>
            </a:lvl1pPr>
          </a:lstStyle>
          <a:p>
            <a:r>
              <a:rPr lang="en-US"/>
              <a:t>Click to edit Master title style</a:t>
            </a:r>
            <a:endParaRPr lang="en-US" dirty="0"/>
          </a:p>
        </p:txBody>
      </p:sp>
      <p:sp>
        <p:nvSpPr>
          <p:cNvPr id="3" name="Subtitle 2"/>
          <p:cNvSpPr>
            <a:spLocks noGrp="1"/>
          </p:cNvSpPr>
          <p:nvPr>
            <p:ph type="subTitle" idx="1"/>
          </p:nvPr>
        </p:nvSpPr>
        <p:spPr>
          <a:xfrm>
            <a:off x="628650" y="4405933"/>
            <a:ext cx="7886700" cy="1655762"/>
          </a:xfrm>
        </p:spPr>
        <p:txBody>
          <a:bodyPr>
            <a:normAutofit/>
          </a:bodyPr>
          <a:lstStyle>
            <a:lvl1pPr marL="0" indent="0" algn="ctr">
              <a:buNone/>
              <a:defRPr sz="2000" b="0" i="0">
                <a:latin typeface="Roboto Light" charset="0"/>
                <a:ea typeface="Roboto Light" charset="0"/>
                <a:cs typeface="Robot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Footer Placeholder 4"/>
          <p:cNvSpPr>
            <a:spLocks noGrp="1"/>
          </p:cNvSpPr>
          <p:nvPr>
            <p:ph type="ftr" sz="quarter" idx="10"/>
          </p:nvPr>
        </p:nvSpPr>
        <p:spPr/>
        <p:txBody>
          <a:bodyPr/>
          <a:lstStyle>
            <a:lvl1pPr>
              <a:defRPr>
                <a:solidFill>
                  <a:schemeClr val="bg1">
                    <a:lumMod val="65000"/>
                  </a:schemeClr>
                </a:solidFill>
              </a:defRPr>
            </a:lvl1pPr>
          </a:lstStyle>
          <a:p>
            <a:pPr>
              <a:defRPr/>
            </a:pPr>
            <a:endParaRPr lang="en-US"/>
          </a:p>
        </p:txBody>
      </p:sp>
    </p:spTree>
    <p:extLst>
      <p:ext uri="{BB962C8B-B14F-4D97-AF65-F5344CB8AC3E}">
        <p14:creationId xmlns:p14="http://schemas.microsoft.com/office/powerpoint/2010/main" val="303609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241DAF00-002B-4AD8-9639-A8AFC9A86FBD}" type="slidenum">
              <a:rPr lang="en-US" altLang="en-US" sz="1200">
                <a:solidFill>
                  <a:srgbClr val="A6A6A6"/>
                </a:solidFill>
              </a:rPr>
              <a:pPr algn="ctr" eaLnBrk="1" hangingPunct="1"/>
              <a:t>‹#›</a:t>
            </a:fld>
            <a:endParaRPr lang="en-US" altLang="en-US" sz="1200">
              <a:solidFill>
                <a:srgbClr val="A6A6A6"/>
              </a:solidFill>
            </a:endParaRPr>
          </a:p>
        </p:txBody>
      </p:sp>
      <p:sp>
        <p:nvSpPr>
          <p:cNvPr id="2" name="Title 1"/>
          <p:cNvSpPr>
            <a:spLocks noGrp="1"/>
          </p:cNvSpPr>
          <p:nvPr>
            <p:ph type="title"/>
          </p:nvPr>
        </p:nvSpPr>
        <p:spPr>
          <a:xfrm>
            <a:off x="628650" y="0"/>
            <a:ext cx="7886700" cy="1560443"/>
          </a:xfrm>
        </p:spPr>
        <p:txBody>
          <a:bodyPr>
            <a:normAutofit/>
          </a:bodyPr>
          <a:lstStyle>
            <a:lvl1pPr algn="l">
              <a:defRPr sz="4000" b="0" i="0">
                <a:solidFill>
                  <a:schemeClr val="bg1"/>
                </a:solidFill>
                <a:latin typeface="Roboto Medium" charset="0"/>
                <a:ea typeface="Roboto Medium" charset="0"/>
                <a:cs typeface="Roboto Medium" charset="0"/>
              </a:defRPr>
            </a:lvl1pPr>
          </a:lstStyle>
          <a:p>
            <a:r>
              <a:rPr lang="en-US"/>
              <a:t>Click to edit Master title style</a:t>
            </a:r>
            <a:endParaRPr lang="en-US" dirty="0"/>
          </a:p>
        </p:txBody>
      </p:sp>
      <p:sp>
        <p:nvSpPr>
          <p:cNvPr id="3" name="Content Placeholder 2"/>
          <p:cNvSpPr>
            <a:spLocks noGrp="1"/>
          </p:cNvSpPr>
          <p:nvPr>
            <p:ph idx="1"/>
          </p:nvPr>
        </p:nvSpPr>
        <p:spPr>
          <a:xfrm>
            <a:off x="628650" y="1958010"/>
            <a:ext cx="7886700" cy="4084982"/>
          </a:xfrm>
        </p:spPr>
        <p:txBody>
          <a:bodyPr/>
          <a:lstStyle>
            <a:lvl1pPr>
              <a:defRPr b="0" i="0">
                <a:latin typeface="Roboto Regular"/>
                <a:ea typeface="Roboto Medium" charset="0"/>
                <a:cs typeface="Roboto Regular"/>
              </a:defRPr>
            </a:lvl1pPr>
            <a:lvl2pPr>
              <a:defRPr sz="2000" b="0" i="0">
                <a:latin typeface="Roboto Regular"/>
                <a:ea typeface="Roboto Medium" charset="0"/>
                <a:cs typeface="Roboto Regular"/>
              </a:defRPr>
            </a:lvl2pPr>
            <a:lvl3pPr>
              <a:defRPr sz="2000" b="0" i="0">
                <a:latin typeface="Roboto Regular"/>
                <a:ea typeface="Roboto Medium" charset="0"/>
                <a:cs typeface="Roboto Regular"/>
              </a:defRPr>
            </a:lvl3pPr>
            <a:lvl4pPr>
              <a:defRPr sz="2000" b="0" i="0">
                <a:latin typeface="Roboto Regular"/>
                <a:ea typeface="Roboto Medium" charset="0"/>
                <a:cs typeface="Roboto Regular"/>
              </a:defRPr>
            </a:lvl4pPr>
            <a:lvl5pPr>
              <a:defRPr sz="2000" b="0" i="0">
                <a:latin typeface="Roboto Regular"/>
                <a:ea typeface="Roboto Medium" charset="0"/>
                <a:cs typeface="Robo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01561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a:t>Click to edit Master title style</a:t>
            </a:r>
            <a:endParaRPr lang="en-US" dirty="0"/>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132214D1-F091-4247-91D1-F6D965FFC9A3}" type="slidenum">
              <a:rPr lang="en-US" altLang="en-US" sz="1200">
                <a:solidFill>
                  <a:srgbClr val="A6A6A6"/>
                </a:solidFill>
              </a:rPr>
              <a:pPr algn="ctr" eaLnBrk="1" hangingPunct="1"/>
              <a:t>‹#›</a:t>
            </a:fld>
            <a:endParaRPr lang="en-US" altLang="en-US" sz="1200">
              <a:solidFill>
                <a:srgbClr val="A6A6A6"/>
              </a:solidFill>
            </a:endParaRPr>
          </a:p>
        </p:txBody>
      </p:sp>
      <p:sp>
        <p:nvSpPr>
          <p:cNvPr id="3" name="Content Placeholder 2"/>
          <p:cNvSpPr>
            <a:spLocks noGrp="1"/>
          </p:cNvSpPr>
          <p:nvPr>
            <p:ph sz="half" idx="1"/>
          </p:nvPr>
        </p:nvSpPr>
        <p:spPr>
          <a:xfrm>
            <a:off x="628650" y="2007705"/>
            <a:ext cx="3886200" cy="4005470"/>
          </a:xfrm>
        </p:spPr>
        <p:txBody>
          <a:bodyPr/>
          <a:lstStyle>
            <a:lvl1pPr>
              <a:defRPr b="0" i="0">
                <a:latin typeface="Roboto Regular"/>
                <a:ea typeface="Roboto Medium" charset="0"/>
                <a:cs typeface="Roboto Regular"/>
              </a:defRPr>
            </a:lvl1pPr>
            <a:lvl2pPr>
              <a:defRPr sz="1800" b="0" i="0">
                <a:latin typeface="Roboto Regular"/>
                <a:ea typeface="Roboto Medium" charset="0"/>
                <a:cs typeface="Roboto Regular"/>
              </a:defRPr>
            </a:lvl2pPr>
            <a:lvl3pPr>
              <a:defRPr sz="1800" b="0" i="0">
                <a:latin typeface="Roboto Regular"/>
                <a:ea typeface="Roboto Medium" charset="0"/>
                <a:cs typeface="Roboto Regular"/>
              </a:defRPr>
            </a:lvl3pPr>
            <a:lvl4pPr>
              <a:defRPr sz="1800" b="0" i="0">
                <a:latin typeface="Roboto Regular"/>
                <a:ea typeface="Roboto Medium" charset="0"/>
                <a:cs typeface="Roboto Regular"/>
              </a:defRPr>
            </a:lvl4pPr>
            <a:lvl5pPr>
              <a:defRPr sz="1800" b="0" i="0">
                <a:latin typeface="Roboto Regular"/>
                <a:ea typeface="Roboto Medium" charset="0"/>
                <a:cs typeface="Robo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3"/>
          </p:nvPr>
        </p:nvSpPr>
        <p:spPr>
          <a:xfrm>
            <a:off x="4629150" y="2007705"/>
            <a:ext cx="3886200" cy="4005470"/>
          </a:xfrm>
        </p:spPr>
        <p:txBody>
          <a:bodyPr/>
          <a:lstStyle>
            <a:lvl1pPr>
              <a:defRPr b="0" i="0">
                <a:latin typeface="Roboto Regular"/>
                <a:ea typeface="Roboto Medium" charset="0"/>
                <a:cs typeface="Roboto Regular"/>
              </a:defRPr>
            </a:lvl1pPr>
            <a:lvl2pPr>
              <a:defRPr sz="1800" b="0" i="0">
                <a:latin typeface="Roboto Regular"/>
                <a:ea typeface="Roboto Medium" charset="0"/>
                <a:cs typeface="Roboto Regular"/>
              </a:defRPr>
            </a:lvl2pPr>
            <a:lvl3pPr>
              <a:defRPr sz="1800" b="0" i="0">
                <a:latin typeface="Roboto Regular"/>
                <a:ea typeface="Roboto Medium" charset="0"/>
                <a:cs typeface="Roboto Regular"/>
              </a:defRPr>
            </a:lvl3pPr>
            <a:lvl4pPr>
              <a:defRPr sz="1800" b="0" i="0">
                <a:latin typeface="Roboto Regular"/>
                <a:ea typeface="Roboto Medium" charset="0"/>
                <a:cs typeface="Roboto Regular"/>
              </a:defRPr>
            </a:lvl4pPr>
            <a:lvl5pPr>
              <a:defRPr sz="1800" b="0" i="0">
                <a:latin typeface="Roboto Regular"/>
                <a:ea typeface="Roboto Medium" charset="0"/>
                <a:cs typeface="Roboto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5"/>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14813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BD04BB98-AB85-47FF-9A0E-BEFF45E6100A}" type="slidenum">
              <a:rPr lang="en-US" altLang="en-US" sz="1200">
                <a:solidFill>
                  <a:srgbClr val="A6A6A6"/>
                </a:solidFill>
              </a:rPr>
              <a:pPr algn="ctr" eaLnBrk="1" hangingPunct="1"/>
              <a:t>‹#›</a:t>
            </a:fld>
            <a:endParaRPr lang="en-US" altLang="en-US" sz="1200">
              <a:solidFill>
                <a:srgbClr val="A6A6A6"/>
              </a:solidFill>
            </a:endParaRPr>
          </a:p>
        </p:txBody>
      </p:sp>
      <p:sp>
        <p:nvSpPr>
          <p:cNvPr id="3" name="Text Placeholder 2"/>
          <p:cNvSpPr>
            <a:spLocks noGrp="1"/>
          </p:cNvSpPr>
          <p:nvPr>
            <p:ph type="body" idx="1"/>
          </p:nvPr>
        </p:nvSpPr>
        <p:spPr>
          <a:xfrm>
            <a:off x="629842" y="2017643"/>
            <a:ext cx="3868340" cy="899388"/>
          </a:xfrm>
        </p:spPr>
        <p:txBody>
          <a:bodyPr anchor="b">
            <a:normAutofit/>
          </a:bodyPr>
          <a:lstStyle>
            <a:lvl1pPr marL="0" indent="0">
              <a:buNone/>
              <a:defRPr sz="2000" b="1">
                <a:latin typeface="Roboto" charset="0"/>
                <a:ea typeface="Roboto" charset="0"/>
                <a:cs typeface="Robot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917031"/>
            <a:ext cx="3868340" cy="3272632"/>
          </a:xfrm>
        </p:spPr>
        <p:txBody>
          <a:bodyPr>
            <a:normAutofit/>
          </a:bodyPr>
          <a:lstStyle>
            <a:lvl1pPr>
              <a:defRPr sz="2000">
                <a:latin typeface="Roboto" charset="0"/>
                <a:ea typeface="Roboto" charset="0"/>
                <a:cs typeface="Roboto" charset="0"/>
              </a:defRPr>
            </a:lvl1pPr>
            <a:lvl2pPr>
              <a:defRPr sz="2000">
                <a:latin typeface="Roboto" charset="0"/>
                <a:ea typeface="Roboto" charset="0"/>
                <a:cs typeface="Roboto" charset="0"/>
              </a:defRPr>
            </a:lvl2pPr>
            <a:lvl3pPr>
              <a:defRPr sz="2000">
                <a:latin typeface="Roboto" charset="0"/>
                <a:ea typeface="Roboto" charset="0"/>
                <a:cs typeface="Roboto" charset="0"/>
              </a:defRPr>
            </a:lvl3pPr>
            <a:lvl4pPr>
              <a:defRPr sz="2000">
                <a:latin typeface="Roboto" charset="0"/>
                <a:ea typeface="Roboto" charset="0"/>
                <a:cs typeface="Roboto" charset="0"/>
              </a:defRPr>
            </a:lvl4pPr>
            <a:lvl5pPr>
              <a:defRPr sz="2000">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017643"/>
            <a:ext cx="3887391" cy="899388"/>
          </a:xfrm>
        </p:spPr>
        <p:txBody>
          <a:bodyPr anchor="b">
            <a:normAutofit/>
          </a:bodyPr>
          <a:lstStyle>
            <a:lvl1pPr marL="0" indent="0">
              <a:buNone/>
              <a:defRPr sz="2000" b="1">
                <a:latin typeface="Roboto" charset="0"/>
                <a:ea typeface="Roboto" charset="0"/>
                <a:cs typeface="Robot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29150" y="2917031"/>
            <a:ext cx="3887391" cy="3272632"/>
          </a:xfrm>
        </p:spPr>
        <p:txBody>
          <a:bodyPr>
            <a:normAutofit/>
          </a:bodyPr>
          <a:lstStyle>
            <a:lvl1pPr>
              <a:defRPr sz="2000">
                <a:latin typeface="Roboto" charset="0"/>
                <a:ea typeface="Roboto" charset="0"/>
                <a:cs typeface="Roboto" charset="0"/>
              </a:defRPr>
            </a:lvl1pPr>
            <a:lvl2pPr>
              <a:defRPr sz="2000">
                <a:latin typeface="Roboto" charset="0"/>
                <a:ea typeface="Roboto" charset="0"/>
                <a:cs typeface="Roboto" charset="0"/>
              </a:defRPr>
            </a:lvl2pPr>
            <a:lvl3pPr>
              <a:defRPr sz="2000">
                <a:latin typeface="Roboto" charset="0"/>
                <a:ea typeface="Roboto" charset="0"/>
                <a:cs typeface="Roboto" charset="0"/>
              </a:defRPr>
            </a:lvl3pPr>
            <a:lvl4pPr>
              <a:defRPr sz="2000">
                <a:latin typeface="Roboto" charset="0"/>
                <a:ea typeface="Roboto" charset="0"/>
                <a:cs typeface="Roboto" charset="0"/>
              </a:defRPr>
            </a:lvl4pPr>
            <a:lvl5pPr>
              <a:defRPr sz="2000">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628650" y="0"/>
            <a:ext cx="7886700" cy="1560443"/>
          </a:xfrm>
        </p:spPr>
        <p:txBody>
          <a:bodyPr>
            <a:normAutofit/>
          </a:bodyPr>
          <a:lstStyle>
            <a:lvl1pPr algn="l">
              <a:defRPr sz="4000" b="0" i="0">
                <a:solidFill>
                  <a:schemeClr val="bg1"/>
                </a:solidFill>
                <a:latin typeface="Roboto Medium" charset="0"/>
                <a:ea typeface="Roboto Medium" charset="0"/>
                <a:cs typeface="Roboto Medium" charset="0"/>
              </a:defRPr>
            </a:lvl1pPr>
          </a:lstStyle>
          <a:p>
            <a:r>
              <a:rPr lang="en-US"/>
              <a:t>Click to edit Master title style</a:t>
            </a:r>
            <a:endParaRPr lang="en-US" dirty="0"/>
          </a:p>
        </p:txBody>
      </p:sp>
      <p:sp>
        <p:nvSpPr>
          <p:cNvPr id="9" name="Footer Placeholder 7"/>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08775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a:t>Click to edit Master title style</a:t>
            </a:r>
            <a:endParaRPr lang="en-US" dirty="0"/>
          </a:p>
        </p:txBody>
      </p:sp>
      <p:pic>
        <p:nvPicPr>
          <p:cNvPr id="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B9FE33B1-A9F0-4406-B133-6C9703E9914F}" type="slidenum">
              <a:rPr lang="en-US" altLang="en-US" sz="1200">
                <a:solidFill>
                  <a:srgbClr val="A6A6A6"/>
                </a:solidFill>
              </a:rPr>
              <a:pPr algn="ctr" eaLnBrk="1" hangingPunct="1"/>
              <a:t>‹#›</a:t>
            </a:fld>
            <a:endParaRPr lang="en-US" altLang="en-US" sz="1200">
              <a:solidFill>
                <a:srgbClr val="A6A6A6"/>
              </a:solidFill>
            </a:endParaRPr>
          </a:p>
        </p:txBody>
      </p:sp>
      <p:sp>
        <p:nvSpPr>
          <p:cNvPr id="5" name="Footer Placeholder 3"/>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77119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dirty="0"/>
              <a:t>Click to edit Master title style</a:t>
            </a: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8A0CF78D-E9E1-4557-9E41-C0A1B8BB7223}" type="slidenum">
              <a:rPr lang="en-US" altLang="en-US" sz="1200">
                <a:solidFill>
                  <a:srgbClr val="A6A6A6"/>
                </a:solidFill>
              </a:rPr>
              <a:pPr algn="ctr" eaLnBrk="1" hangingPunct="1"/>
              <a:t>‹#›</a:t>
            </a:fld>
            <a:endParaRPr lang="en-US" altLang="en-US" sz="1200">
              <a:solidFill>
                <a:srgbClr val="A6A6A6"/>
              </a:solidFill>
            </a:endParaRPr>
          </a:p>
        </p:txBody>
      </p:sp>
      <p:sp>
        <p:nvSpPr>
          <p:cNvPr id="3" name="Content Placeholder 2"/>
          <p:cNvSpPr>
            <a:spLocks noGrp="1"/>
          </p:cNvSpPr>
          <p:nvPr>
            <p:ph idx="1"/>
          </p:nvPr>
        </p:nvSpPr>
        <p:spPr>
          <a:xfrm>
            <a:off x="3887391" y="1987826"/>
            <a:ext cx="4629150" cy="4045226"/>
          </a:xfrm>
        </p:spPr>
        <p:txBody>
          <a:bodyPr>
            <a:normAutofit/>
          </a:bodyPr>
          <a:lstStyle>
            <a:lvl1pPr>
              <a:defRPr sz="2000">
                <a:latin typeface="Roboto" charset="0"/>
                <a:ea typeface="Roboto" charset="0"/>
                <a:cs typeface="Roboto" charset="0"/>
              </a:defRPr>
            </a:lvl1pPr>
            <a:lvl2pPr>
              <a:defRPr sz="2000">
                <a:latin typeface="Roboto" charset="0"/>
                <a:ea typeface="Roboto" charset="0"/>
                <a:cs typeface="Roboto" charset="0"/>
              </a:defRPr>
            </a:lvl2pPr>
            <a:lvl3pPr>
              <a:defRPr sz="2000">
                <a:latin typeface="Roboto" charset="0"/>
                <a:ea typeface="Roboto" charset="0"/>
                <a:cs typeface="Roboto" charset="0"/>
              </a:defRPr>
            </a:lvl3pPr>
            <a:lvl4pPr>
              <a:defRPr sz="2000">
                <a:latin typeface="Roboto" charset="0"/>
                <a:ea typeface="Roboto" charset="0"/>
                <a:cs typeface="Roboto" charset="0"/>
              </a:defRPr>
            </a:lvl4pPr>
            <a:lvl5pPr>
              <a:defRPr sz="2000">
                <a:latin typeface="Roboto" charset="0"/>
                <a:ea typeface="Roboto" charset="0"/>
                <a:cs typeface="Roboto"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987826"/>
            <a:ext cx="2949178" cy="4045226"/>
          </a:xfrm>
        </p:spPr>
        <p:txBody>
          <a:bodyPr/>
          <a:lstStyle>
            <a:lvl1pPr marL="0" indent="0">
              <a:buNone/>
              <a:defRPr sz="1600">
                <a:latin typeface="Roboto" charset="0"/>
                <a:ea typeface="Roboto" charset="0"/>
                <a:cs typeface="Robot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5"/>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47313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a:t>Click to edit Master title style</a:t>
            </a:r>
            <a:endParaRPr lang="en-US" dirty="0"/>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B371133B-4911-469D-87A5-5B28965E2007}" type="slidenum">
              <a:rPr lang="en-US" altLang="en-US" sz="1200">
                <a:solidFill>
                  <a:srgbClr val="A6A6A6"/>
                </a:solidFill>
              </a:rPr>
              <a:pPr algn="ctr" eaLnBrk="1" hangingPunct="1"/>
              <a:t>‹#›</a:t>
            </a:fld>
            <a:endParaRPr lang="en-US" altLang="en-US" sz="1200">
              <a:solidFill>
                <a:srgbClr val="A6A6A6"/>
              </a:solidFill>
            </a:endParaRPr>
          </a:p>
        </p:txBody>
      </p:sp>
      <p:sp>
        <p:nvSpPr>
          <p:cNvPr id="3" name="Picture Placeholder 2"/>
          <p:cNvSpPr>
            <a:spLocks noGrp="1" noChangeAspect="1"/>
          </p:cNvSpPr>
          <p:nvPr>
            <p:ph type="pic" idx="1"/>
          </p:nvPr>
        </p:nvSpPr>
        <p:spPr>
          <a:xfrm>
            <a:off x="4621695" y="1958008"/>
            <a:ext cx="3894845" cy="4025349"/>
          </a:xfrm>
        </p:spPr>
        <p:txBody>
          <a:bodyPr rtlCol="0">
            <a:normAutofit/>
          </a:bodyPr>
          <a:lstStyle>
            <a:lvl1pPr marL="0" indent="0">
              <a:buNone/>
              <a:defRPr sz="3200">
                <a:latin typeface="Roboto" charset="0"/>
                <a:ea typeface="Roboto" charset="0"/>
                <a:cs typeface="Roboto"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1" name="Content Placeholder 2"/>
          <p:cNvSpPr>
            <a:spLocks noGrp="1"/>
          </p:cNvSpPr>
          <p:nvPr>
            <p:ph idx="13"/>
          </p:nvPr>
        </p:nvSpPr>
        <p:spPr>
          <a:xfrm>
            <a:off x="628650" y="1958008"/>
            <a:ext cx="3814141" cy="4025349"/>
          </a:xfrm>
        </p:spPr>
        <p:txBody>
          <a:bodyPr>
            <a:normAutofit/>
          </a:bodyPr>
          <a:lstStyle>
            <a:lvl1pPr>
              <a:defRPr sz="1800">
                <a:latin typeface="Roboto" charset="0"/>
                <a:ea typeface="Roboto" charset="0"/>
                <a:cs typeface="Roboto" charset="0"/>
              </a:defRPr>
            </a:lvl1pPr>
            <a:lvl2pPr>
              <a:defRPr sz="1800">
                <a:latin typeface="Roboto" charset="0"/>
                <a:ea typeface="Roboto" charset="0"/>
                <a:cs typeface="Roboto" charset="0"/>
              </a:defRPr>
            </a:lvl2pPr>
            <a:lvl3pPr>
              <a:defRPr sz="1800">
                <a:latin typeface="Roboto" charset="0"/>
                <a:ea typeface="Roboto" charset="0"/>
                <a:cs typeface="Roboto" charset="0"/>
              </a:defRPr>
            </a:lvl3pPr>
            <a:lvl4pPr>
              <a:defRPr sz="1800">
                <a:latin typeface="Roboto" charset="0"/>
                <a:ea typeface="Roboto" charset="0"/>
                <a:cs typeface="Roboto" charset="0"/>
              </a:defRPr>
            </a:lvl4pPr>
            <a:lvl5pPr>
              <a:defRPr sz="1800">
                <a:latin typeface="Roboto" charset="0"/>
                <a:ea typeface="Roboto" charset="0"/>
                <a:cs typeface="Roboto"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5"/>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204822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170238"/>
            <a:ext cx="78867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3965575"/>
            <a:ext cx="788670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628650" y="6356350"/>
            <a:ext cx="3086100" cy="365125"/>
          </a:xfrm>
          <a:prstGeom prst="rect">
            <a:avLst/>
          </a:prstGeom>
        </p:spPr>
        <p:txBody>
          <a:bodyPr vert="horz" lIns="91440" tIns="45720" rIns="91440" bIns="45720" rtlCol="0" anchor="ctr"/>
          <a:lstStyle>
            <a:lvl1pPr algn="l" fontAlgn="auto">
              <a:spcBef>
                <a:spcPts val="0"/>
              </a:spcBef>
              <a:spcAft>
                <a:spcPts val="0"/>
              </a:spcAft>
              <a:defRPr sz="1100" b="0" i="0">
                <a:solidFill>
                  <a:schemeClr val="bg1">
                    <a:lumMod val="65000"/>
                  </a:schemeClr>
                </a:solidFill>
                <a:latin typeface="Roboto Regular"/>
                <a:ea typeface="+mn-ea"/>
                <a:cs typeface="Roboto Regular"/>
              </a:defRPr>
            </a:lvl1pPr>
          </a:lstStyle>
          <a:p>
            <a:pPr>
              <a:defRPr/>
            </a:pPr>
            <a:endParaRPr lang="en-US"/>
          </a:p>
        </p:txBody>
      </p:sp>
      <p:sp>
        <p:nvSpPr>
          <p:cNvPr id="6" name="Slide Number Placeholder 5"/>
          <p:cNvSpPr>
            <a:spLocks noGrp="1"/>
          </p:cNvSpPr>
          <p:nvPr>
            <p:ph type="sldNum" sz="quarter" idx="4"/>
          </p:nvPr>
        </p:nvSpPr>
        <p:spPr>
          <a:xfrm>
            <a:off x="8515350" y="6356350"/>
            <a:ext cx="628650" cy="365125"/>
          </a:xfrm>
          <a:prstGeom prst="rect">
            <a:avLst/>
          </a:prstGeom>
        </p:spPr>
        <p:txBody>
          <a:bodyPr vert="horz" wrap="square" lIns="91440" tIns="45720" rIns="91440" bIns="45720" numCol="1" anchor="ctr" anchorCtr="0" compatLnSpc="1">
            <a:prstTxWarp prst="textNoShape">
              <a:avLst/>
            </a:prstTxWarp>
          </a:bodyPr>
          <a:lstStyle>
            <a:lvl1pPr algn="ctr">
              <a:defRPr sz="1100">
                <a:solidFill>
                  <a:srgbClr val="A6A6A6"/>
                </a:solidFill>
                <a:latin typeface="Roboto Regular" charset="0"/>
              </a:defRPr>
            </a:lvl1pPr>
          </a:lstStyle>
          <a:p>
            <a:fld id="{F92C3C43-6534-4BB7-BC4F-5F9DBA35E20A}" type="slidenum">
              <a:rPr lang="en-US" altLang="en-US"/>
              <a:pPr/>
              <a:t>‹#›</a:t>
            </a:fld>
            <a:endParaRPr lang="en-US" altLang="en-US"/>
          </a:p>
        </p:txBody>
      </p:sp>
      <p:sp>
        <p:nvSpPr>
          <p:cNvPr id="7" name="Rectangle 6"/>
          <p:cNvSpPr/>
          <p:nvPr/>
        </p:nvSpPr>
        <p:spPr>
          <a:xfrm>
            <a:off x="-7938" y="0"/>
            <a:ext cx="9159876" cy="1573213"/>
          </a:xfrm>
          <a:prstGeom prst="rect">
            <a:avLst/>
          </a:prstGeom>
          <a:solidFill>
            <a:srgbClr val="EE75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Roboto Medium"/>
          <a:ea typeface="MS PGothic" pitchFamily="34" charset="-128"/>
          <a:cs typeface="Roboto Medium"/>
        </a:defRPr>
      </a:lvl1pPr>
      <a:lvl2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2pPr>
      <a:lvl3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3pPr>
      <a:lvl4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4pPr>
      <a:lvl5pPr algn="l" rtl="0" eaLnBrk="1" fontAlgn="base" hangingPunct="1">
        <a:lnSpc>
          <a:spcPct val="90000"/>
        </a:lnSpc>
        <a:spcBef>
          <a:spcPct val="0"/>
        </a:spcBef>
        <a:spcAft>
          <a:spcPct val="0"/>
        </a:spcAft>
        <a:defRPr sz="4400">
          <a:solidFill>
            <a:schemeClr val="tx1"/>
          </a:solidFill>
          <a:latin typeface="Roboto Medium" charset="0"/>
          <a:ea typeface="MS PGothic" pitchFamily="34" charset="-128"/>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Roboto Regular"/>
          <a:ea typeface="MS PGothic" pitchFamily="34" charset="-128"/>
          <a:cs typeface="Roboto Regular"/>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Roboto Regular"/>
          <a:ea typeface="MS PGothic" pitchFamily="34" charset="-128"/>
          <a:cs typeface="Roboto Regular"/>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Roboto Regular"/>
          <a:ea typeface="MS PGothic" pitchFamily="34" charset="-128"/>
          <a:cs typeface="Roboto Regular"/>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Roboto Regular"/>
          <a:ea typeface="MS PGothic" pitchFamily="34" charset="-128"/>
          <a:cs typeface="Roboto Regular"/>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Roboto Regular"/>
          <a:ea typeface="MS PGothic" pitchFamily="34" charset="-128"/>
          <a:cs typeface="Roboto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3" Type="http://schemas.openxmlformats.org/officeDocument/2006/relationships/hyperlink" Target="mailto:doug.lederman@insidehighered.com" TargetMode="External"/><Relationship Id="rId2" Type="http://schemas.openxmlformats.org/officeDocument/2006/relationships/hyperlink" Target="mailto:scott.jaschik@insidehighered.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628650" y="3419475"/>
            <a:ext cx="7886700" cy="692150"/>
          </a:xfrm>
        </p:spPr>
        <p:txBody>
          <a:bodyPr>
            <a:normAutofit/>
          </a:bodyPr>
          <a:lstStyle/>
          <a:p>
            <a:r>
              <a:rPr lang="en-US" altLang="en-US" dirty="0">
                <a:ea typeface="MS PGothic" pitchFamily="34" charset="-128"/>
              </a:rPr>
              <a:t>    What Provosts Think</a:t>
            </a:r>
          </a:p>
        </p:txBody>
      </p:sp>
      <p:sp>
        <p:nvSpPr>
          <p:cNvPr id="11266" name="Subtitle 2"/>
          <p:cNvSpPr>
            <a:spLocks noGrp="1"/>
          </p:cNvSpPr>
          <p:nvPr>
            <p:ph type="subTitle" idx="1"/>
          </p:nvPr>
        </p:nvSpPr>
        <p:spPr>
          <a:xfrm>
            <a:off x="628650" y="4405313"/>
            <a:ext cx="7886700" cy="1655762"/>
          </a:xfrm>
        </p:spPr>
        <p:txBody>
          <a:bodyPr/>
          <a:lstStyle/>
          <a:p>
            <a:pPr eaLnBrk="1" hangingPunct="1"/>
            <a:r>
              <a:rPr lang="en-US" altLang="en-US" dirty="0">
                <a:ea typeface="MS PGothic" pitchFamily="34" charset="-128"/>
              </a:rPr>
              <a:t>Webcast on </a:t>
            </a:r>
            <a:r>
              <a:rPr lang="en-US" altLang="en-US" i="1" dirty="0">
                <a:ea typeface="MS PGothic" pitchFamily="34" charset="-128"/>
              </a:rPr>
              <a:t>Inside Higher Ed</a:t>
            </a:r>
            <a:r>
              <a:rPr lang="en-US" altLang="en-US" dirty="0">
                <a:ea typeface="MS PGothic" pitchFamily="34" charset="-128"/>
              </a:rPr>
              <a:t> ‘s 2020</a:t>
            </a:r>
            <a:br>
              <a:rPr lang="en-US" altLang="en-US" dirty="0">
                <a:ea typeface="MS PGothic" pitchFamily="34" charset="-128"/>
              </a:rPr>
            </a:br>
            <a:r>
              <a:rPr lang="en-US" altLang="en-US" dirty="0">
                <a:ea typeface="MS PGothic" pitchFamily="34" charset="-128"/>
              </a:rPr>
              <a:t>      Survey of College and University </a:t>
            </a:r>
            <a:br>
              <a:rPr lang="en-US" altLang="en-US" dirty="0">
                <a:ea typeface="MS PGothic" pitchFamily="34" charset="-128"/>
              </a:rPr>
            </a:br>
            <a:r>
              <a:rPr lang="en-US" altLang="en-US" dirty="0">
                <a:ea typeface="MS PGothic" pitchFamily="34" charset="-128"/>
              </a:rPr>
              <a:t>   Chief Academic Officers</a:t>
            </a:r>
            <a:br>
              <a:rPr lang="en-US" altLang="en-US" dirty="0">
                <a:ea typeface="MS PGothic" pitchFamily="34" charset="-128"/>
              </a:rPr>
            </a:br>
            <a:r>
              <a:rPr lang="en-US" altLang="en-US" dirty="0">
                <a:ea typeface="MS PGothic" pitchFamily="34" charset="-128"/>
              </a:rPr>
              <a:t>   February 25, 2020</a:t>
            </a:r>
            <a:br>
              <a:rPr lang="en-US" altLang="en-US" dirty="0">
                <a:ea typeface="MS PGothic" pitchFamily="34" charset="-128"/>
              </a:rPr>
            </a:br>
            <a:r>
              <a:rPr lang="en-US" altLang="en-US" dirty="0">
                <a:ea typeface="MS PGothic" pitchFamily="34" charset="-128"/>
              </a:rPr>
              <a:t>   2 p.m. Eastern</a:t>
            </a:r>
          </a:p>
        </p:txBody>
      </p:sp>
      <p:pic>
        <p:nvPicPr>
          <p:cNvPr id="3" name="Picture 2" descr="A screenshot of a cell phone&#10;&#10;Description automatically generated">
            <a:extLst>
              <a:ext uri="{FF2B5EF4-FFF2-40B4-BE49-F238E27FC236}">
                <a16:creationId xmlns:a16="http://schemas.microsoft.com/office/drawing/2014/main" id="{A0F777ED-9E92-4063-AAFF-C2A8C320BE15}"/>
              </a:ext>
            </a:extLst>
          </p:cNvPr>
          <p:cNvPicPr>
            <a:picLocks noChangeAspect="1"/>
          </p:cNvPicPr>
          <p:nvPr/>
        </p:nvPicPr>
        <p:blipFill>
          <a:blip r:embed="rId2"/>
          <a:stretch>
            <a:fillRect/>
          </a:stretch>
        </p:blipFill>
        <p:spPr>
          <a:xfrm>
            <a:off x="402619" y="4111625"/>
            <a:ext cx="1961314" cy="25381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91AA4-7A35-4DB9-AE89-71C475F28293}"/>
              </a:ext>
            </a:extLst>
          </p:cNvPr>
          <p:cNvSpPr>
            <a:spLocks noGrp="1"/>
          </p:cNvSpPr>
          <p:nvPr>
            <p:ph type="title"/>
          </p:nvPr>
        </p:nvSpPr>
        <p:spPr/>
        <p:txBody>
          <a:bodyPr/>
          <a:lstStyle/>
          <a:p>
            <a:r>
              <a:rPr lang="en-US" dirty="0"/>
              <a:t>Sexual Harassment -- II</a:t>
            </a:r>
          </a:p>
        </p:txBody>
      </p:sp>
      <p:sp>
        <p:nvSpPr>
          <p:cNvPr id="3" name="Content Placeholder 2">
            <a:extLst>
              <a:ext uri="{FF2B5EF4-FFF2-40B4-BE49-F238E27FC236}">
                <a16:creationId xmlns:a16="http://schemas.microsoft.com/office/drawing/2014/main" id="{E08593A3-9A91-41AD-9281-4BC7CFA6BF09}"/>
              </a:ext>
            </a:extLst>
          </p:cNvPr>
          <p:cNvSpPr>
            <a:spLocks noGrp="1"/>
          </p:cNvSpPr>
          <p:nvPr>
            <p:ph idx="1"/>
          </p:nvPr>
        </p:nvSpPr>
        <p:spPr/>
        <p:txBody>
          <a:bodyPr/>
          <a:lstStyle/>
          <a:p>
            <a:r>
              <a:rPr lang="en-US" dirty="0"/>
              <a:t>73 percent of public college provosts and 87 percent of private college provosts said that colleges should ban all romantic relationships between faculty members and students.</a:t>
            </a:r>
          </a:p>
          <a:p>
            <a:r>
              <a:rPr lang="en-US" dirty="0"/>
              <a:t>Only 53 percent of public colleges and 79 percent of private colleges do so.</a:t>
            </a:r>
          </a:p>
        </p:txBody>
      </p:sp>
    </p:spTree>
    <p:extLst>
      <p:ext uri="{BB962C8B-B14F-4D97-AF65-F5344CB8AC3E}">
        <p14:creationId xmlns:p14="http://schemas.microsoft.com/office/powerpoint/2010/main" val="321121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7BB3-0435-408E-8307-6BBE0C995F2B}"/>
              </a:ext>
            </a:extLst>
          </p:cNvPr>
          <p:cNvSpPr>
            <a:spLocks noGrp="1"/>
          </p:cNvSpPr>
          <p:nvPr>
            <p:ph type="title"/>
          </p:nvPr>
        </p:nvSpPr>
        <p:spPr/>
        <p:txBody>
          <a:bodyPr/>
          <a:lstStyle/>
          <a:p>
            <a:r>
              <a:rPr lang="en-US" dirty="0"/>
              <a:t>Changes in Institutional Practice</a:t>
            </a:r>
          </a:p>
        </p:txBody>
      </p:sp>
      <p:sp>
        <p:nvSpPr>
          <p:cNvPr id="3" name="Content Placeholder 2">
            <a:extLst>
              <a:ext uri="{FF2B5EF4-FFF2-40B4-BE49-F238E27FC236}">
                <a16:creationId xmlns:a16="http://schemas.microsoft.com/office/drawing/2014/main" id="{8C5B26F2-07E4-4CDC-A431-532D1569FB8A}"/>
              </a:ext>
            </a:extLst>
          </p:cNvPr>
          <p:cNvSpPr>
            <a:spLocks noGrp="1"/>
          </p:cNvSpPr>
          <p:nvPr>
            <p:ph idx="1"/>
          </p:nvPr>
        </p:nvSpPr>
        <p:spPr>
          <a:xfrm>
            <a:off x="267128" y="1958010"/>
            <a:ext cx="8248222" cy="4084982"/>
          </a:xfrm>
        </p:spPr>
        <p:txBody>
          <a:bodyPr/>
          <a:lstStyle/>
          <a:p>
            <a:pPr marL="0" indent="0">
              <a:buNone/>
            </a:pPr>
            <a:r>
              <a:rPr lang="en-US" dirty="0"/>
              <a:t>  Will you do more in the next year?</a:t>
            </a:r>
          </a:p>
          <a:p>
            <a:pPr marL="0" indent="0">
              <a:buNone/>
            </a:pPr>
            <a:endParaRPr lang="en-US" dirty="0"/>
          </a:p>
        </p:txBody>
      </p:sp>
      <p:graphicFrame>
        <p:nvGraphicFramePr>
          <p:cNvPr id="4" name="Table 4">
            <a:extLst>
              <a:ext uri="{FF2B5EF4-FFF2-40B4-BE49-F238E27FC236}">
                <a16:creationId xmlns:a16="http://schemas.microsoft.com/office/drawing/2014/main" id="{5A43DA7A-04E0-498D-9879-CABBFC3F2E1E}"/>
              </a:ext>
            </a:extLst>
          </p:cNvPr>
          <p:cNvGraphicFramePr>
            <a:graphicFrameLocks noGrp="1"/>
          </p:cNvGraphicFramePr>
          <p:nvPr>
            <p:extLst>
              <p:ext uri="{D42A27DB-BD31-4B8C-83A1-F6EECF244321}">
                <p14:modId xmlns:p14="http://schemas.microsoft.com/office/powerpoint/2010/main" val="910751582"/>
              </p:ext>
            </p:extLst>
          </p:nvPr>
        </p:nvGraphicFramePr>
        <p:xfrm>
          <a:off x="449680" y="2506947"/>
          <a:ext cx="6934200" cy="4197750"/>
        </p:xfrm>
        <a:graphic>
          <a:graphicData uri="http://schemas.openxmlformats.org/drawingml/2006/table">
            <a:tbl>
              <a:tblPr firstRow="1" bandRow="1">
                <a:tableStyleId>{5C22544A-7EE6-4342-B048-85BDC9FD1C3A}</a:tableStyleId>
              </a:tblPr>
              <a:tblGrid>
                <a:gridCol w="4747592">
                  <a:extLst>
                    <a:ext uri="{9D8B030D-6E8A-4147-A177-3AD203B41FA5}">
                      <a16:colId xmlns:a16="http://schemas.microsoft.com/office/drawing/2014/main" val="3718019421"/>
                    </a:ext>
                  </a:extLst>
                </a:gridCol>
                <a:gridCol w="1003271">
                  <a:extLst>
                    <a:ext uri="{9D8B030D-6E8A-4147-A177-3AD203B41FA5}">
                      <a16:colId xmlns:a16="http://schemas.microsoft.com/office/drawing/2014/main" val="3267139137"/>
                    </a:ext>
                  </a:extLst>
                </a:gridCol>
                <a:gridCol w="1183337">
                  <a:extLst>
                    <a:ext uri="{9D8B030D-6E8A-4147-A177-3AD203B41FA5}">
                      <a16:colId xmlns:a16="http://schemas.microsoft.com/office/drawing/2014/main" val="2000820838"/>
                    </a:ext>
                  </a:extLst>
                </a:gridCol>
              </a:tblGrid>
              <a:tr h="996337">
                <a:tc>
                  <a:txBody>
                    <a:bodyPr/>
                    <a:lstStyle/>
                    <a:p>
                      <a:r>
                        <a:rPr lang="en-US" dirty="0"/>
                        <a:t>Policy</a:t>
                      </a:r>
                    </a:p>
                  </a:txBody>
                  <a:tcPr/>
                </a:tc>
                <a:tc>
                  <a:txBody>
                    <a:bodyPr/>
                    <a:lstStyle/>
                    <a:p>
                      <a:pPr algn="ctr"/>
                      <a:r>
                        <a:rPr lang="en-US" dirty="0"/>
                        <a:t>% of Publics Agree</a:t>
                      </a:r>
                    </a:p>
                  </a:txBody>
                  <a:tcPr/>
                </a:tc>
                <a:tc>
                  <a:txBody>
                    <a:bodyPr/>
                    <a:lstStyle/>
                    <a:p>
                      <a:pPr algn="ctr"/>
                      <a:r>
                        <a:rPr lang="en-US" dirty="0"/>
                        <a:t>% of Privates Agree</a:t>
                      </a:r>
                    </a:p>
                  </a:txBody>
                  <a:tcPr/>
                </a:tc>
                <a:extLst>
                  <a:ext uri="{0D108BD9-81ED-4DB2-BD59-A6C34878D82A}">
                    <a16:rowId xmlns:a16="http://schemas.microsoft.com/office/drawing/2014/main" val="3996641633"/>
                  </a:ext>
                </a:extLst>
              </a:tr>
              <a:tr h="697436">
                <a:tc>
                  <a:txBody>
                    <a:bodyPr/>
                    <a:lstStyle/>
                    <a:p>
                      <a:r>
                        <a:rPr lang="en-US" dirty="0"/>
                        <a:t>Funding programs based on alignment with mission</a:t>
                      </a:r>
                    </a:p>
                  </a:txBody>
                  <a:tcPr/>
                </a:tc>
                <a:tc>
                  <a:txBody>
                    <a:bodyPr/>
                    <a:lstStyle/>
                    <a:p>
                      <a:pPr algn="ctr"/>
                      <a:r>
                        <a:rPr lang="en-US" dirty="0"/>
                        <a:t>91%</a:t>
                      </a:r>
                    </a:p>
                  </a:txBody>
                  <a:tcPr/>
                </a:tc>
                <a:tc>
                  <a:txBody>
                    <a:bodyPr/>
                    <a:lstStyle/>
                    <a:p>
                      <a:pPr algn="ctr"/>
                      <a:r>
                        <a:rPr lang="en-US" dirty="0"/>
                        <a:t>83%</a:t>
                      </a:r>
                    </a:p>
                  </a:txBody>
                  <a:tcPr/>
                </a:tc>
                <a:extLst>
                  <a:ext uri="{0D108BD9-81ED-4DB2-BD59-A6C34878D82A}">
                    <a16:rowId xmlns:a16="http://schemas.microsoft.com/office/drawing/2014/main" val="525287937"/>
                  </a:ext>
                </a:extLst>
              </a:tr>
              <a:tr h="398535">
                <a:tc>
                  <a:txBody>
                    <a:bodyPr/>
                    <a:lstStyle/>
                    <a:p>
                      <a:r>
                        <a:rPr lang="en-US" dirty="0"/>
                        <a:t>Expanding online programs</a:t>
                      </a:r>
                    </a:p>
                  </a:txBody>
                  <a:tcPr/>
                </a:tc>
                <a:tc>
                  <a:txBody>
                    <a:bodyPr/>
                    <a:lstStyle/>
                    <a:p>
                      <a:pPr algn="ctr"/>
                      <a:r>
                        <a:rPr lang="en-US" dirty="0"/>
                        <a:t>88%</a:t>
                      </a:r>
                    </a:p>
                  </a:txBody>
                  <a:tcPr/>
                </a:tc>
                <a:tc>
                  <a:txBody>
                    <a:bodyPr/>
                    <a:lstStyle/>
                    <a:p>
                      <a:pPr algn="ctr"/>
                      <a:r>
                        <a:rPr lang="en-US" dirty="0"/>
                        <a:t>84%</a:t>
                      </a:r>
                    </a:p>
                  </a:txBody>
                  <a:tcPr/>
                </a:tc>
                <a:extLst>
                  <a:ext uri="{0D108BD9-81ED-4DB2-BD59-A6C34878D82A}">
                    <a16:rowId xmlns:a16="http://schemas.microsoft.com/office/drawing/2014/main" val="822398031"/>
                  </a:ext>
                </a:extLst>
              </a:tr>
              <a:tr h="511302">
                <a:tc>
                  <a:txBody>
                    <a:bodyPr/>
                    <a:lstStyle/>
                    <a:p>
                      <a:r>
                        <a:rPr lang="en-US" dirty="0"/>
                        <a:t>Cutting underperforming academic programs</a:t>
                      </a:r>
                    </a:p>
                  </a:txBody>
                  <a:tcPr/>
                </a:tc>
                <a:tc>
                  <a:txBody>
                    <a:bodyPr/>
                    <a:lstStyle/>
                    <a:p>
                      <a:pPr algn="ctr"/>
                      <a:r>
                        <a:rPr lang="en-US" dirty="0"/>
                        <a:t>78%</a:t>
                      </a:r>
                    </a:p>
                  </a:txBody>
                  <a:tcPr/>
                </a:tc>
                <a:tc>
                  <a:txBody>
                    <a:bodyPr/>
                    <a:lstStyle/>
                    <a:p>
                      <a:pPr algn="ctr"/>
                      <a:r>
                        <a:rPr lang="en-US" dirty="0"/>
                        <a:t>75%</a:t>
                      </a:r>
                    </a:p>
                  </a:txBody>
                  <a:tcPr/>
                </a:tc>
                <a:extLst>
                  <a:ext uri="{0D108BD9-81ED-4DB2-BD59-A6C34878D82A}">
                    <a16:rowId xmlns:a16="http://schemas.microsoft.com/office/drawing/2014/main" val="668378727"/>
                  </a:ext>
                </a:extLst>
              </a:tr>
              <a:tr h="398535">
                <a:tc>
                  <a:txBody>
                    <a:bodyPr/>
                    <a:lstStyle/>
                    <a:p>
                      <a:r>
                        <a:rPr lang="en-US" dirty="0"/>
                        <a:t>Dismissing underperforming faculty members</a:t>
                      </a:r>
                    </a:p>
                  </a:txBody>
                  <a:tcPr/>
                </a:tc>
                <a:tc>
                  <a:txBody>
                    <a:bodyPr/>
                    <a:lstStyle/>
                    <a:p>
                      <a:pPr algn="ctr"/>
                      <a:r>
                        <a:rPr lang="en-US" dirty="0"/>
                        <a:t>71%</a:t>
                      </a:r>
                    </a:p>
                  </a:txBody>
                  <a:tcPr/>
                </a:tc>
                <a:tc>
                  <a:txBody>
                    <a:bodyPr/>
                    <a:lstStyle/>
                    <a:p>
                      <a:pPr algn="ctr"/>
                      <a:r>
                        <a:rPr lang="en-US" dirty="0"/>
                        <a:t>61%</a:t>
                      </a:r>
                    </a:p>
                  </a:txBody>
                  <a:tcPr/>
                </a:tc>
                <a:extLst>
                  <a:ext uri="{0D108BD9-81ED-4DB2-BD59-A6C34878D82A}">
                    <a16:rowId xmlns:a16="http://schemas.microsoft.com/office/drawing/2014/main" val="2784248465"/>
                  </a:ext>
                </a:extLst>
              </a:tr>
              <a:tr h="398535">
                <a:tc>
                  <a:txBody>
                    <a:bodyPr/>
                    <a:lstStyle/>
                    <a:p>
                      <a:r>
                        <a:rPr lang="en-US" dirty="0"/>
                        <a:t>Increased use of part-time faculty members</a:t>
                      </a:r>
                    </a:p>
                  </a:txBody>
                  <a:tcPr/>
                </a:tc>
                <a:tc>
                  <a:txBody>
                    <a:bodyPr/>
                    <a:lstStyle/>
                    <a:p>
                      <a:pPr algn="ctr"/>
                      <a:r>
                        <a:rPr lang="en-US" dirty="0"/>
                        <a:t>37%</a:t>
                      </a:r>
                    </a:p>
                  </a:txBody>
                  <a:tcPr/>
                </a:tc>
                <a:tc>
                  <a:txBody>
                    <a:bodyPr/>
                    <a:lstStyle/>
                    <a:p>
                      <a:pPr algn="ctr"/>
                      <a:r>
                        <a:rPr lang="en-US" dirty="0"/>
                        <a:t>40%</a:t>
                      </a:r>
                    </a:p>
                  </a:txBody>
                  <a:tcPr/>
                </a:tc>
                <a:extLst>
                  <a:ext uri="{0D108BD9-81ED-4DB2-BD59-A6C34878D82A}">
                    <a16:rowId xmlns:a16="http://schemas.microsoft.com/office/drawing/2014/main" val="4190770386"/>
                  </a:ext>
                </a:extLst>
              </a:tr>
              <a:tr h="398535">
                <a:tc>
                  <a:txBody>
                    <a:bodyPr/>
                    <a:lstStyle/>
                    <a:p>
                      <a:r>
                        <a:rPr lang="en-US" dirty="0"/>
                        <a:t>Altering tenure policies</a:t>
                      </a:r>
                    </a:p>
                  </a:txBody>
                  <a:tcPr/>
                </a:tc>
                <a:tc>
                  <a:txBody>
                    <a:bodyPr/>
                    <a:lstStyle/>
                    <a:p>
                      <a:pPr algn="ctr"/>
                      <a:r>
                        <a:rPr lang="en-US" dirty="0"/>
                        <a:t>20%</a:t>
                      </a:r>
                    </a:p>
                  </a:txBody>
                  <a:tcPr/>
                </a:tc>
                <a:tc>
                  <a:txBody>
                    <a:bodyPr/>
                    <a:lstStyle/>
                    <a:p>
                      <a:pPr algn="ctr"/>
                      <a:r>
                        <a:rPr lang="en-US" dirty="0"/>
                        <a:t>17%</a:t>
                      </a:r>
                    </a:p>
                  </a:txBody>
                  <a:tcPr/>
                </a:tc>
                <a:extLst>
                  <a:ext uri="{0D108BD9-81ED-4DB2-BD59-A6C34878D82A}">
                    <a16:rowId xmlns:a16="http://schemas.microsoft.com/office/drawing/2014/main" val="3243687309"/>
                  </a:ext>
                </a:extLst>
              </a:tr>
              <a:tr h="398535">
                <a:tc>
                  <a:txBody>
                    <a:bodyPr/>
                    <a:lstStyle/>
                    <a:p>
                      <a:r>
                        <a:rPr lang="en-US" dirty="0"/>
                        <a:t>Cutting athletic programs</a:t>
                      </a:r>
                    </a:p>
                  </a:txBody>
                  <a:tcPr/>
                </a:tc>
                <a:tc>
                  <a:txBody>
                    <a:bodyPr/>
                    <a:lstStyle/>
                    <a:p>
                      <a:pPr algn="ctr"/>
                      <a:r>
                        <a:rPr lang="en-US" dirty="0"/>
                        <a:t>4%</a:t>
                      </a:r>
                    </a:p>
                  </a:txBody>
                  <a:tcPr/>
                </a:tc>
                <a:tc>
                  <a:txBody>
                    <a:bodyPr/>
                    <a:lstStyle/>
                    <a:p>
                      <a:pPr algn="ctr"/>
                      <a:r>
                        <a:rPr lang="en-US" dirty="0"/>
                        <a:t>9%</a:t>
                      </a:r>
                    </a:p>
                  </a:txBody>
                  <a:tcPr/>
                </a:tc>
                <a:extLst>
                  <a:ext uri="{0D108BD9-81ED-4DB2-BD59-A6C34878D82A}">
                    <a16:rowId xmlns:a16="http://schemas.microsoft.com/office/drawing/2014/main" val="3071232138"/>
                  </a:ext>
                </a:extLst>
              </a:tr>
            </a:tbl>
          </a:graphicData>
        </a:graphic>
      </p:graphicFrame>
    </p:spTree>
    <p:extLst>
      <p:ext uri="{BB962C8B-B14F-4D97-AF65-F5344CB8AC3E}">
        <p14:creationId xmlns:p14="http://schemas.microsoft.com/office/powerpoint/2010/main" val="93300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ED67-FEF2-4422-A6EA-2D19EACA56AE}"/>
              </a:ext>
            </a:extLst>
          </p:cNvPr>
          <p:cNvSpPr>
            <a:spLocks noGrp="1"/>
          </p:cNvSpPr>
          <p:nvPr>
            <p:ph type="title"/>
          </p:nvPr>
        </p:nvSpPr>
        <p:spPr/>
        <p:txBody>
          <a:bodyPr/>
          <a:lstStyle/>
          <a:p>
            <a:r>
              <a:rPr lang="en-US" dirty="0"/>
              <a:t>Cuts</a:t>
            </a:r>
          </a:p>
        </p:txBody>
      </p:sp>
      <p:sp>
        <p:nvSpPr>
          <p:cNvPr id="3" name="Content Placeholder 2">
            <a:extLst>
              <a:ext uri="{FF2B5EF4-FFF2-40B4-BE49-F238E27FC236}">
                <a16:creationId xmlns:a16="http://schemas.microsoft.com/office/drawing/2014/main" id="{14642F81-1705-463C-873E-0333780AB1CE}"/>
              </a:ext>
            </a:extLst>
          </p:cNvPr>
          <p:cNvSpPr>
            <a:spLocks noGrp="1"/>
          </p:cNvSpPr>
          <p:nvPr>
            <p:ph idx="1"/>
          </p:nvPr>
        </p:nvSpPr>
        <p:spPr/>
        <p:txBody>
          <a:bodyPr/>
          <a:lstStyle/>
          <a:p>
            <a:r>
              <a:rPr lang="en-US" dirty="0"/>
              <a:t>34 percent of public college provosts and 41 percent of private college provosts report that they have cut majors or departments.</a:t>
            </a:r>
          </a:p>
          <a:p>
            <a:r>
              <a:rPr lang="en-US" dirty="0"/>
              <a:t>73 percent of public college provosts and 79 percent of private college provosts said that they worried about the impact the cuts are having on higher education.</a:t>
            </a:r>
          </a:p>
          <a:p>
            <a:r>
              <a:rPr lang="en-US" dirty="0"/>
              <a:t>About half of provosts said they were worried about the impact of cuts at their institutions.</a:t>
            </a:r>
          </a:p>
        </p:txBody>
      </p:sp>
    </p:spTree>
    <p:extLst>
      <p:ext uri="{BB962C8B-B14F-4D97-AF65-F5344CB8AC3E}">
        <p14:creationId xmlns:p14="http://schemas.microsoft.com/office/powerpoint/2010/main" val="9982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5022-1216-4048-9F7F-1050774A2C8A}"/>
              </a:ext>
            </a:extLst>
          </p:cNvPr>
          <p:cNvSpPr>
            <a:spLocks noGrp="1"/>
          </p:cNvSpPr>
          <p:nvPr>
            <p:ph type="title"/>
          </p:nvPr>
        </p:nvSpPr>
        <p:spPr/>
        <p:txBody>
          <a:bodyPr/>
          <a:lstStyle/>
          <a:p>
            <a:r>
              <a:rPr lang="en-US" dirty="0"/>
              <a:t>The Cuts and the Liberal Arts</a:t>
            </a:r>
          </a:p>
        </p:txBody>
      </p:sp>
      <p:graphicFrame>
        <p:nvGraphicFramePr>
          <p:cNvPr id="4" name="Table 4">
            <a:extLst>
              <a:ext uri="{FF2B5EF4-FFF2-40B4-BE49-F238E27FC236}">
                <a16:creationId xmlns:a16="http://schemas.microsoft.com/office/drawing/2014/main" id="{30892ED2-A27C-441B-9838-D497C105E8A4}"/>
              </a:ext>
            </a:extLst>
          </p:cNvPr>
          <p:cNvGraphicFramePr>
            <a:graphicFrameLocks noGrp="1"/>
          </p:cNvGraphicFramePr>
          <p:nvPr>
            <p:ph idx="1"/>
            <p:extLst>
              <p:ext uri="{D42A27DB-BD31-4B8C-83A1-F6EECF244321}">
                <p14:modId xmlns:p14="http://schemas.microsoft.com/office/powerpoint/2010/main" val="3432319603"/>
              </p:ext>
            </p:extLst>
          </p:nvPr>
        </p:nvGraphicFramePr>
        <p:xfrm>
          <a:off x="628650" y="1957388"/>
          <a:ext cx="7886700" cy="4206240"/>
        </p:xfrm>
        <a:graphic>
          <a:graphicData uri="http://schemas.openxmlformats.org/drawingml/2006/table">
            <a:tbl>
              <a:tblPr firstRow="1" bandRow="1">
                <a:tableStyleId>{5C22544A-7EE6-4342-B048-85BDC9FD1C3A}</a:tableStyleId>
              </a:tblPr>
              <a:tblGrid>
                <a:gridCol w="4519820">
                  <a:extLst>
                    <a:ext uri="{9D8B030D-6E8A-4147-A177-3AD203B41FA5}">
                      <a16:colId xmlns:a16="http://schemas.microsoft.com/office/drawing/2014/main" val="363755641"/>
                    </a:ext>
                  </a:extLst>
                </a:gridCol>
                <a:gridCol w="1663296">
                  <a:extLst>
                    <a:ext uri="{9D8B030D-6E8A-4147-A177-3AD203B41FA5}">
                      <a16:colId xmlns:a16="http://schemas.microsoft.com/office/drawing/2014/main" val="2242796989"/>
                    </a:ext>
                  </a:extLst>
                </a:gridCol>
                <a:gridCol w="1703584">
                  <a:extLst>
                    <a:ext uri="{9D8B030D-6E8A-4147-A177-3AD203B41FA5}">
                      <a16:colId xmlns:a16="http://schemas.microsoft.com/office/drawing/2014/main" val="4206597484"/>
                    </a:ext>
                  </a:extLst>
                </a:gridCol>
              </a:tblGrid>
              <a:tr h="370840">
                <a:tc>
                  <a:txBody>
                    <a:bodyPr/>
                    <a:lstStyle/>
                    <a:p>
                      <a:r>
                        <a:rPr lang="en-US" dirty="0"/>
                        <a:t>Statement</a:t>
                      </a:r>
                    </a:p>
                  </a:txBody>
                  <a:tcPr/>
                </a:tc>
                <a:tc>
                  <a:txBody>
                    <a:bodyPr/>
                    <a:lstStyle/>
                    <a:p>
                      <a:pPr algn="ctr"/>
                      <a:r>
                        <a:rPr lang="en-US" dirty="0"/>
                        <a:t>% of Public College Provosts Who Agree</a:t>
                      </a:r>
                    </a:p>
                  </a:txBody>
                  <a:tcPr/>
                </a:tc>
                <a:tc>
                  <a:txBody>
                    <a:bodyPr/>
                    <a:lstStyle/>
                    <a:p>
                      <a:pPr algn="ctr"/>
                      <a:r>
                        <a:rPr lang="en-US" dirty="0"/>
                        <a:t>% of Private College Provosts Who Agree</a:t>
                      </a:r>
                    </a:p>
                  </a:txBody>
                  <a:tcPr/>
                </a:tc>
                <a:extLst>
                  <a:ext uri="{0D108BD9-81ED-4DB2-BD59-A6C34878D82A}">
                    <a16:rowId xmlns:a16="http://schemas.microsoft.com/office/drawing/2014/main" val="2404484049"/>
                  </a:ext>
                </a:extLst>
              </a:tr>
              <a:tr h="370840">
                <a:tc>
                  <a:txBody>
                    <a:bodyPr/>
                    <a:lstStyle/>
                    <a:p>
                      <a:r>
                        <a:rPr lang="en-US" dirty="0"/>
                        <a:t>High-quality undergraduate education requires healthy departments in fields such as English, history, political science and other liberal arts fields.</a:t>
                      </a:r>
                    </a:p>
                  </a:txBody>
                  <a:tcPr/>
                </a:tc>
                <a:tc>
                  <a:txBody>
                    <a:bodyPr/>
                    <a:lstStyle/>
                    <a:p>
                      <a:pPr algn="ctr"/>
                      <a:r>
                        <a:rPr lang="en-US" dirty="0"/>
                        <a:t>58%</a:t>
                      </a:r>
                    </a:p>
                  </a:txBody>
                  <a:tcPr/>
                </a:tc>
                <a:tc>
                  <a:txBody>
                    <a:bodyPr/>
                    <a:lstStyle/>
                    <a:p>
                      <a:pPr algn="ctr"/>
                      <a:r>
                        <a:rPr lang="en-US" dirty="0"/>
                        <a:t>63%</a:t>
                      </a:r>
                    </a:p>
                  </a:txBody>
                  <a:tcPr/>
                </a:tc>
                <a:extLst>
                  <a:ext uri="{0D108BD9-81ED-4DB2-BD59-A6C34878D82A}">
                    <a16:rowId xmlns:a16="http://schemas.microsoft.com/office/drawing/2014/main" val="2076858505"/>
                  </a:ext>
                </a:extLst>
              </a:tr>
              <a:tr h="370840">
                <a:tc>
                  <a:txBody>
                    <a:bodyPr/>
                    <a:lstStyle/>
                    <a:p>
                      <a:r>
                        <a:rPr lang="en-US" dirty="0"/>
                        <a:t>Politicians and board members are prioritizing STEM and professional programs over those that support general education.</a:t>
                      </a:r>
                    </a:p>
                  </a:txBody>
                  <a:tcPr/>
                </a:tc>
                <a:tc>
                  <a:txBody>
                    <a:bodyPr/>
                    <a:lstStyle/>
                    <a:p>
                      <a:pPr algn="ctr"/>
                      <a:r>
                        <a:rPr lang="en-US" dirty="0"/>
                        <a:t>37%</a:t>
                      </a:r>
                    </a:p>
                  </a:txBody>
                  <a:tcPr/>
                </a:tc>
                <a:tc>
                  <a:txBody>
                    <a:bodyPr/>
                    <a:lstStyle/>
                    <a:p>
                      <a:pPr algn="ctr"/>
                      <a:r>
                        <a:rPr lang="en-US" dirty="0"/>
                        <a:t>31%</a:t>
                      </a:r>
                    </a:p>
                  </a:txBody>
                  <a:tcPr/>
                </a:tc>
                <a:extLst>
                  <a:ext uri="{0D108BD9-81ED-4DB2-BD59-A6C34878D82A}">
                    <a16:rowId xmlns:a16="http://schemas.microsoft.com/office/drawing/2014/main" val="2475752670"/>
                  </a:ext>
                </a:extLst>
              </a:tr>
              <a:tr h="370840">
                <a:tc>
                  <a:txBody>
                    <a:bodyPr/>
                    <a:lstStyle/>
                    <a:p>
                      <a:r>
                        <a:rPr lang="en-US" dirty="0"/>
                        <a:t>The number of majors in a program is an appropriate way to determine which departments to cut.</a:t>
                      </a:r>
                    </a:p>
                  </a:txBody>
                  <a:tcPr/>
                </a:tc>
                <a:tc>
                  <a:txBody>
                    <a:bodyPr/>
                    <a:lstStyle/>
                    <a:p>
                      <a:pPr algn="ctr"/>
                      <a:r>
                        <a:rPr lang="en-US" dirty="0"/>
                        <a:t>5%</a:t>
                      </a:r>
                    </a:p>
                  </a:txBody>
                  <a:tcPr/>
                </a:tc>
                <a:tc>
                  <a:txBody>
                    <a:bodyPr/>
                    <a:lstStyle/>
                    <a:p>
                      <a:pPr algn="ctr"/>
                      <a:r>
                        <a:rPr lang="en-US" dirty="0"/>
                        <a:t>6%</a:t>
                      </a:r>
                    </a:p>
                  </a:txBody>
                  <a:tcPr/>
                </a:tc>
                <a:extLst>
                  <a:ext uri="{0D108BD9-81ED-4DB2-BD59-A6C34878D82A}">
                    <a16:rowId xmlns:a16="http://schemas.microsoft.com/office/drawing/2014/main" val="3201409650"/>
                  </a:ext>
                </a:extLst>
              </a:tr>
            </a:tbl>
          </a:graphicData>
        </a:graphic>
      </p:graphicFrame>
    </p:spTree>
    <p:extLst>
      <p:ext uri="{BB962C8B-B14F-4D97-AF65-F5344CB8AC3E}">
        <p14:creationId xmlns:p14="http://schemas.microsoft.com/office/powerpoint/2010/main" val="258279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ED5B-FF8F-498A-A41D-8D838C1D8AA7}"/>
              </a:ext>
            </a:extLst>
          </p:cNvPr>
          <p:cNvSpPr>
            <a:spLocks noGrp="1"/>
          </p:cNvSpPr>
          <p:nvPr>
            <p:ph type="title"/>
          </p:nvPr>
        </p:nvSpPr>
        <p:spPr/>
        <p:txBody>
          <a:bodyPr/>
          <a:lstStyle/>
          <a:p>
            <a:r>
              <a:rPr lang="en-US"/>
              <a:t>General Education</a:t>
            </a:r>
          </a:p>
        </p:txBody>
      </p:sp>
      <p:sp>
        <p:nvSpPr>
          <p:cNvPr id="3" name="Content Placeholder 2">
            <a:extLst>
              <a:ext uri="{FF2B5EF4-FFF2-40B4-BE49-F238E27FC236}">
                <a16:creationId xmlns:a16="http://schemas.microsoft.com/office/drawing/2014/main" id="{6749C290-0EA2-45FE-940D-FDDA5BB4C1CE}"/>
              </a:ext>
            </a:extLst>
          </p:cNvPr>
          <p:cNvSpPr>
            <a:spLocks noGrp="1"/>
          </p:cNvSpPr>
          <p:nvPr>
            <p:ph idx="1"/>
          </p:nvPr>
        </p:nvSpPr>
        <p:spPr/>
        <p:txBody>
          <a:bodyPr/>
          <a:lstStyle/>
          <a:p>
            <a:r>
              <a:rPr lang="en-US" dirty="0"/>
              <a:t>91 percent of chief academic officers strongly agree or agree that general education is a crucial part of any college degree. More than 6 in 10 strongly agree.</a:t>
            </a:r>
          </a:p>
          <a:p>
            <a:r>
              <a:rPr lang="en-US" dirty="0"/>
              <a:t>By 45 percent to 36 percent, they are more likely to disagree than agree that general education requirements are too expensive.</a:t>
            </a:r>
          </a:p>
          <a:p>
            <a:r>
              <a:rPr lang="en-US" dirty="0"/>
              <a:t>Only a quarter of provosts agree that students understand the purpose of general education.</a:t>
            </a:r>
          </a:p>
        </p:txBody>
      </p:sp>
    </p:spTree>
    <p:extLst>
      <p:ext uri="{BB962C8B-B14F-4D97-AF65-F5344CB8AC3E}">
        <p14:creationId xmlns:p14="http://schemas.microsoft.com/office/powerpoint/2010/main" val="3867706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C826-81A6-4A0D-BBB5-878CAA59E1EE}"/>
              </a:ext>
            </a:extLst>
          </p:cNvPr>
          <p:cNvSpPr>
            <a:spLocks noGrp="1"/>
          </p:cNvSpPr>
          <p:nvPr>
            <p:ph type="title"/>
          </p:nvPr>
        </p:nvSpPr>
        <p:spPr/>
        <p:txBody>
          <a:bodyPr/>
          <a:lstStyle/>
          <a:p>
            <a:r>
              <a:rPr lang="en-US"/>
              <a:t>Liberal Arts</a:t>
            </a:r>
          </a:p>
        </p:txBody>
      </p:sp>
      <p:sp>
        <p:nvSpPr>
          <p:cNvPr id="3" name="Content Placeholder 2">
            <a:extLst>
              <a:ext uri="{FF2B5EF4-FFF2-40B4-BE49-F238E27FC236}">
                <a16:creationId xmlns:a16="http://schemas.microsoft.com/office/drawing/2014/main" id="{36397B31-5B62-4DA8-905B-F95097CDE5F8}"/>
              </a:ext>
            </a:extLst>
          </p:cNvPr>
          <p:cNvSpPr>
            <a:spLocks noGrp="1"/>
          </p:cNvSpPr>
          <p:nvPr>
            <p:ph idx="1"/>
          </p:nvPr>
        </p:nvSpPr>
        <p:spPr/>
        <p:txBody>
          <a:bodyPr/>
          <a:lstStyle/>
          <a:p>
            <a:r>
              <a:rPr lang="en-US" dirty="0"/>
              <a:t>83 percent of public college provosts and 91 percent of private college provosts believe that “a liberal arts education is central to undergraduate education.”</a:t>
            </a:r>
          </a:p>
          <a:p>
            <a:r>
              <a:rPr lang="en-US" dirty="0"/>
              <a:t>60 percent of provosts believe the number of liberal arts colleges will decline significantly in the next five years.</a:t>
            </a:r>
          </a:p>
          <a:p>
            <a:r>
              <a:rPr lang="en-US" dirty="0"/>
              <a:t>82 percent of public college provosts and 86 percent of those at private colleges said "the concept of a liberal arts education is not well understood in the U.S."</a:t>
            </a:r>
          </a:p>
          <a:p>
            <a:endParaRPr lang="en-US" dirty="0"/>
          </a:p>
        </p:txBody>
      </p:sp>
    </p:spTree>
    <p:extLst>
      <p:ext uri="{BB962C8B-B14F-4D97-AF65-F5344CB8AC3E}">
        <p14:creationId xmlns:p14="http://schemas.microsoft.com/office/powerpoint/2010/main" val="2560650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639BF-687F-4F0C-A2AD-510FF00670D6}"/>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7FED4B2E-2A82-4187-8485-BB7629316BA4}"/>
              </a:ext>
            </a:extLst>
          </p:cNvPr>
          <p:cNvSpPr>
            <a:spLocks noGrp="1"/>
          </p:cNvSpPr>
          <p:nvPr>
            <p:ph idx="1"/>
          </p:nvPr>
        </p:nvSpPr>
        <p:spPr/>
        <p:txBody>
          <a:bodyPr/>
          <a:lstStyle/>
          <a:p>
            <a:r>
              <a:rPr lang="en-US" dirty="0"/>
              <a:t>Nearly three quarters of provosts (73 percent) say their institution makes effective use of data to measure student outcomes.</a:t>
            </a:r>
          </a:p>
          <a:p>
            <a:r>
              <a:rPr lang="en-US" dirty="0"/>
              <a:t>By 46 percent to 19 percent, provosts agree rather than disagree that the growth of assessment systems has improved the quality of teaching and learning at their college.</a:t>
            </a:r>
          </a:p>
          <a:p>
            <a:r>
              <a:rPr lang="en-US" dirty="0"/>
              <a:t>51 percent say their college regularly makes changes to curriculum, teaching practices or student services based on what it finds through assessment. </a:t>
            </a:r>
          </a:p>
          <a:p>
            <a:endParaRPr lang="en-US" dirty="0"/>
          </a:p>
        </p:txBody>
      </p:sp>
    </p:spTree>
    <p:extLst>
      <p:ext uri="{BB962C8B-B14F-4D97-AF65-F5344CB8AC3E}">
        <p14:creationId xmlns:p14="http://schemas.microsoft.com/office/powerpoint/2010/main" val="3635779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0158-04ED-CB47-A218-B4A797EED85C}"/>
              </a:ext>
            </a:extLst>
          </p:cNvPr>
          <p:cNvSpPr>
            <a:spLocks noGrp="1"/>
          </p:cNvSpPr>
          <p:nvPr>
            <p:ph type="title"/>
          </p:nvPr>
        </p:nvSpPr>
        <p:spPr/>
        <p:txBody>
          <a:bodyPr/>
          <a:lstStyle/>
          <a:p>
            <a:r>
              <a:rPr lang="en-US" dirty="0"/>
              <a:t>Your Questions</a:t>
            </a:r>
          </a:p>
        </p:txBody>
      </p:sp>
      <p:sp>
        <p:nvSpPr>
          <p:cNvPr id="3" name="Content Placeholder 2">
            <a:extLst>
              <a:ext uri="{FF2B5EF4-FFF2-40B4-BE49-F238E27FC236}">
                <a16:creationId xmlns:a16="http://schemas.microsoft.com/office/drawing/2014/main" id="{B8594820-8C48-BD48-8DE7-A7E139FD6270}"/>
              </a:ext>
            </a:extLst>
          </p:cNvPr>
          <p:cNvSpPr>
            <a:spLocks noGrp="1"/>
          </p:cNvSpPr>
          <p:nvPr>
            <p:ph idx="1"/>
          </p:nvPr>
        </p:nvSpPr>
        <p:spPr/>
        <p:txBody>
          <a:bodyPr/>
          <a:lstStyle/>
          <a:p>
            <a:pPr marL="0" indent="0">
              <a:buNone/>
            </a:pPr>
            <a:r>
              <a:rPr lang="en-US" dirty="0"/>
              <a:t>Q&amp;A</a:t>
            </a:r>
          </a:p>
        </p:txBody>
      </p:sp>
    </p:spTree>
    <p:extLst>
      <p:ext uri="{BB962C8B-B14F-4D97-AF65-F5344CB8AC3E}">
        <p14:creationId xmlns:p14="http://schemas.microsoft.com/office/powerpoint/2010/main" val="209849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2341-EDF6-4880-A31D-23E48CD49696}"/>
              </a:ext>
            </a:extLst>
          </p:cNvPr>
          <p:cNvSpPr>
            <a:spLocks noGrp="1"/>
          </p:cNvSpPr>
          <p:nvPr>
            <p:ph type="title"/>
          </p:nvPr>
        </p:nvSpPr>
        <p:spPr/>
        <p:txBody>
          <a:bodyPr/>
          <a:lstStyle/>
          <a:p>
            <a:r>
              <a:rPr lang="en-US" dirty="0"/>
              <a:t>With Thanks</a:t>
            </a:r>
          </a:p>
        </p:txBody>
      </p:sp>
      <p:pic>
        <p:nvPicPr>
          <p:cNvPr id="5" name="Picture 4" descr="A picture containing drawing, table&#10;&#10;Description automatically generated">
            <a:extLst>
              <a:ext uri="{FF2B5EF4-FFF2-40B4-BE49-F238E27FC236}">
                <a16:creationId xmlns:a16="http://schemas.microsoft.com/office/drawing/2014/main" id="{BE6BC117-9B3C-433C-A84F-12D28E5C5412}"/>
              </a:ext>
            </a:extLst>
          </p:cNvPr>
          <p:cNvPicPr>
            <a:picLocks noChangeAspect="1"/>
          </p:cNvPicPr>
          <p:nvPr/>
        </p:nvPicPr>
        <p:blipFill>
          <a:blip r:embed="rId2"/>
          <a:stretch>
            <a:fillRect/>
          </a:stretch>
        </p:blipFill>
        <p:spPr>
          <a:xfrm>
            <a:off x="-424209" y="2151641"/>
            <a:ext cx="5184745" cy="1952844"/>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44C049EF-68F9-4C8C-AF6B-81620B3DA816}"/>
              </a:ext>
            </a:extLst>
          </p:cNvPr>
          <p:cNvPicPr>
            <a:picLocks noChangeAspect="1"/>
          </p:cNvPicPr>
          <p:nvPr/>
        </p:nvPicPr>
        <p:blipFill>
          <a:blip r:embed="rId3"/>
          <a:stretch>
            <a:fillRect/>
          </a:stretch>
        </p:blipFill>
        <p:spPr>
          <a:xfrm>
            <a:off x="4572000" y="3729936"/>
            <a:ext cx="4392891" cy="219644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FA83918-257E-42E0-A56D-53FBDE8EB663}"/>
              </a:ext>
            </a:extLst>
          </p:cNvPr>
          <p:cNvPicPr>
            <a:picLocks noChangeAspect="1"/>
          </p:cNvPicPr>
          <p:nvPr/>
        </p:nvPicPr>
        <p:blipFill>
          <a:blip r:embed="rId4"/>
          <a:stretch>
            <a:fillRect/>
          </a:stretch>
        </p:blipFill>
        <p:spPr>
          <a:xfrm>
            <a:off x="4348680" y="2496619"/>
            <a:ext cx="4735836" cy="1262889"/>
          </a:xfrm>
          <a:prstGeom prst="rect">
            <a:avLst/>
          </a:prstGeom>
        </p:spPr>
      </p:pic>
      <p:pic>
        <p:nvPicPr>
          <p:cNvPr id="11" name="Picture 10" descr="A close up of a sign&#10;&#10;Description automatically generated">
            <a:extLst>
              <a:ext uri="{FF2B5EF4-FFF2-40B4-BE49-F238E27FC236}">
                <a16:creationId xmlns:a16="http://schemas.microsoft.com/office/drawing/2014/main" id="{7C86E1CF-9F8F-44C2-B01B-75C0732024C1}"/>
              </a:ext>
            </a:extLst>
          </p:cNvPr>
          <p:cNvPicPr>
            <a:picLocks noChangeAspect="1"/>
          </p:cNvPicPr>
          <p:nvPr/>
        </p:nvPicPr>
        <p:blipFill>
          <a:blip r:embed="rId5"/>
          <a:stretch>
            <a:fillRect/>
          </a:stretch>
        </p:blipFill>
        <p:spPr>
          <a:xfrm>
            <a:off x="311085" y="4375068"/>
            <a:ext cx="4037595" cy="906183"/>
          </a:xfrm>
          <a:prstGeom prst="rect">
            <a:avLst/>
          </a:prstGeom>
        </p:spPr>
      </p:pic>
    </p:spTree>
    <p:extLst>
      <p:ext uri="{BB962C8B-B14F-4D97-AF65-F5344CB8AC3E}">
        <p14:creationId xmlns:p14="http://schemas.microsoft.com/office/powerpoint/2010/main" val="75217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Content Placeholder 2"/>
          <p:cNvSpPr>
            <a:spLocks noGrp="1"/>
          </p:cNvSpPr>
          <p:nvPr>
            <p:ph idx="1"/>
          </p:nvPr>
        </p:nvSpPr>
        <p:spPr/>
        <p:txBody>
          <a:bodyPr/>
          <a:lstStyle/>
          <a:p>
            <a:r>
              <a:rPr lang="en-US" dirty="0"/>
              <a:t>Scott Jaschik, editor, </a:t>
            </a:r>
            <a:r>
              <a:rPr lang="en-US" i="1" dirty="0"/>
              <a:t>Inside Higher Ed, </a:t>
            </a:r>
            <a:r>
              <a:rPr lang="en-US" dirty="0">
                <a:hlinkClick r:id="rId2"/>
              </a:rPr>
              <a:t>scott.jaschik@insidehighered.com</a:t>
            </a:r>
            <a:endParaRPr lang="en-US" dirty="0"/>
          </a:p>
          <a:p>
            <a:r>
              <a:rPr lang="en-US" dirty="0"/>
              <a:t>Doug Lederman, editor, </a:t>
            </a:r>
            <a:r>
              <a:rPr lang="en-US" i="1" dirty="0"/>
              <a:t>Inside Higher Ed, </a:t>
            </a:r>
            <a:r>
              <a:rPr lang="en-US" dirty="0">
                <a:hlinkClick r:id="rId3"/>
              </a:rPr>
              <a:t>doug.lederman@insidehighered.com</a:t>
            </a:r>
            <a:endParaRPr lang="en-US" dirty="0"/>
          </a:p>
          <a:p>
            <a:pPr marL="0" indent="0">
              <a:buNone/>
            </a:pPr>
            <a:endParaRPr lang="en-US" dirty="0"/>
          </a:p>
          <a:p>
            <a:pPr marL="0" indent="0">
              <a:buNone/>
            </a:pPr>
            <a:endParaRPr lang="en-US" i="1" dirty="0"/>
          </a:p>
        </p:txBody>
      </p:sp>
    </p:spTree>
    <p:extLst>
      <p:ext uri="{BB962C8B-B14F-4D97-AF65-F5344CB8AC3E}">
        <p14:creationId xmlns:p14="http://schemas.microsoft.com/office/powerpoint/2010/main" val="3665279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0062-9694-6F4D-9141-A915637CD6A1}"/>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8E5D1A92-8AEC-F943-A1F7-10FDA560AE66}"/>
              </a:ext>
            </a:extLst>
          </p:cNvPr>
          <p:cNvSpPr>
            <a:spLocks noGrp="1"/>
          </p:cNvSpPr>
          <p:nvPr>
            <p:ph idx="1"/>
          </p:nvPr>
        </p:nvSpPr>
        <p:spPr/>
        <p:txBody>
          <a:bodyPr/>
          <a:lstStyle/>
          <a:p>
            <a:r>
              <a:rPr lang="en-US" dirty="0"/>
              <a:t>Participation of 597 provosts.</a:t>
            </a:r>
          </a:p>
          <a:p>
            <a:r>
              <a:rPr lang="en-US" dirty="0"/>
              <a:t>Only 1 answer per institution.</a:t>
            </a:r>
          </a:p>
          <a:p>
            <a:r>
              <a:rPr lang="en-US" dirty="0"/>
              <a:t>Answers are completely anonymous, but coded for sector.</a:t>
            </a:r>
          </a:p>
          <a:p>
            <a:r>
              <a:rPr lang="en-US" dirty="0"/>
              <a:t>Survey conducted by Gallup.</a:t>
            </a:r>
          </a:p>
          <a:p>
            <a:r>
              <a:rPr lang="en-US" dirty="0"/>
              <a:t>Survey sponsored by Oracle, Watermark, Phi Kappa Phi and Gallup.</a:t>
            </a:r>
          </a:p>
        </p:txBody>
      </p:sp>
    </p:spTree>
    <p:extLst>
      <p:ext uri="{BB962C8B-B14F-4D97-AF65-F5344CB8AC3E}">
        <p14:creationId xmlns:p14="http://schemas.microsoft.com/office/powerpoint/2010/main" val="419835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DC62-6991-49E3-A1CE-50EB9F6D1E82}"/>
              </a:ext>
            </a:extLst>
          </p:cNvPr>
          <p:cNvSpPr>
            <a:spLocks noGrp="1"/>
          </p:cNvSpPr>
          <p:nvPr>
            <p:ph type="title"/>
          </p:nvPr>
        </p:nvSpPr>
        <p:spPr/>
        <p:txBody>
          <a:bodyPr/>
          <a:lstStyle/>
          <a:p>
            <a:r>
              <a:rPr lang="en-US" dirty="0"/>
              <a:t>Healthy, but …</a:t>
            </a:r>
          </a:p>
        </p:txBody>
      </p:sp>
      <p:sp>
        <p:nvSpPr>
          <p:cNvPr id="3" name="Content Placeholder 2">
            <a:extLst>
              <a:ext uri="{FF2B5EF4-FFF2-40B4-BE49-F238E27FC236}">
                <a16:creationId xmlns:a16="http://schemas.microsoft.com/office/drawing/2014/main" id="{05F53E35-0DAC-4EBF-8516-64CB808885BF}"/>
              </a:ext>
            </a:extLst>
          </p:cNvPr>
          <p:cNvSpPr>
            <a:spLocks noGrp="1"/>
          </p:cNvSpPr>
          <p:nvPr>
            <p:ph idx="1"/>
          </p:nvPr>
        </p:nvSpPr>
        <p:spPr/>
        <p:txBody>
          <a:bodyPr/>
          <a:lstStyle/>
          <a:p>
            <a:r>
              <a:rPr lang="en-US" dirty="0"/>
              <a:t>87 percent of provosts evaluate the academic health of their institutions as “excellent” or “good.”</a:t>
            </a:r>
          </a:p>
          <a:p>
            <a:r>
              <a:rPr lang="en-US" dirty="0"/>
              <a:t>57 percent of provosts said their institutions were very effective at providing undergraduate education; 42 percent said they were somewhat effective.</a:t>
            </a:r>
          </a:p>
          <a:p>
            <a:endParaRPr lang="en-US" dirty="0"/>
          </a:p>
          <a:p>
            <a:pPr marL="0" indent="0">
              <a:buNone/>
            </a:pPr>
            <a:endParaRPr lang="en-US" dirty="0"/>
          </a:p>
        </p:txBody>
      </p:sp>
    </p:spTree>
    <p:extLst>
      <p:ext uri="{BB962C8B-B14F-4D97-AF65-F5344CB8AC3E}">
        <p14:creationId xmlns:p14="http://schemas.microsoft.com/office/powerpoint/2010/main" val="3358679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298D-C114-42B0-9C2A-E1463825A581}"/>
              </a:ext>
            </a:extLst>
          </p:cNvPr>
          <p:cNvSpPr>
            <a:spLocks noGrp="1"/>
          </p:cNvSpPr>
          <p:nvPr>
            <p:ph type="title"/>
          </p:nvPr>
        </p:nvSpPr>
        <p:spPr/>
        <p:txBody>
          <a:bodyPr/>
          <a:lstStyle/>
          <a:p>
            <a:r>
              <a:rPr lang="en-US" dirty="0"/>
              <a:t>The Details</a:t>
            </a:r>
          </a:p>
        </p:txBody>
      </p:sp>
      <p:graphicFrame>
        <p:nvGraphicFramePr>
          <p:cNvPr id="4" name="Table 4">
            <a:extLst>
              <a:ext uri="{FF2B5EF4-FFF2-40B4-BE49-F238E27FC236}">
                <a16:creationId xmlns:a16="http://schemas.microsoft.com/office/drawing/2014/main" id="{7C8C16A9-20B4-45E6-A115-CE9495801A2A}"/>
              </a:ext>
            </a:extLst>
          </p:cNvPr>
          <p:cNvGraphicFramePr>
            <a:graphicFrameLocks noGrp="1"/>
          </p:cNvGraphicFramePr>
          <p:nvPr>
            <p:ph idx="1"/>
            <p:extLst>
              <p:ext uri="{D42A27DB-BD31-4B8C-83A1-F6EECF244321}">
                <p14:modId xmlns:p14="http://schemas.microsoft.com/office/powerpoint/2010/main" val="3948110914"/>
              </p:ext>
            </p:extLst>
          </p:nvPr>
        </p:nvGraphicFramePr>
        <p:xfrm>
          <a:off x="628650" y="1957388"/>
          <a:ext cx="7886700" cy="3134360"/>
        </p:xfrm>
        <a:graphic>
          <a:graphicData uri="http://schemas.openxmlformats.org/drawingml/2006/table">
            <a:tbl>
              <a:tblPr firstRow="1" bandRow="1">
                <a:tableStyleId>{5C22544A-7EE6-4342-B048-85BDC9FD1C3A}</a:tableStyleId>
              </a:tblPr>
              <a:tblGrid>
                <a:gridCol w="4311098">
                  <a:extLst>
                    <a:ext uri="{9D8B030D-6E8A-4147-A177-3AD203B41FA5}">
                      <a16:colId xmlns:a16="http://schemas.microsoft.com/office/drawing/2014/main" val="3334692625"/>
                    </a:ext>
                  </a:extLst>
                </a:gridCol>
                <a:gridCol w="1779104">
                  <a:extLst>
                    <a:ext uri="{9D8B030D-6E8A-4147-A177-3AD203B41FA5}">
                      <a16:colId xmlns:a16="http://schemas.microsoft.com/office/drawing/2014/main" val="1585929936"/>
                    </a:ext>
                  </a:extLst>
                </a:gridCol>
                <a:gridCol w="1796498">
                  <a:extLst>
                    <a:ext uri="{9D8B030D-6E8A-4147-A177-3AD203B41FA5}">
                      <a16:colId xmlns:a16="http://schemas.microsoft.com/office/drawing/2014/main" val="1500375610"/>
                    </a:ext>
                  </a:extLst>
                </a:gridCol>
              </a:tblGrid>
              <a:tr h="370840">
                <a:tc>
                  <a:txBody>
                    <a:bodyPr/>
                    <a:lstStyle/>
                    <a:p>
                      <a:r>
                        <a:rPr lang="en-US" dirty="0"/>
                        <a:t>Category</a:t>
                      </a:r>
                    </a:p>
                  </a:txBody>
                  <a:tcPr/>
                </a:tc>
                <a:tc>
                  <a:txBody>
                    <a:bodyPr/>
                    <a:lstStyle/>
                    <a:p>
                      <a:pPr algn="ctr"/>
                      <a:r>
                        <a:rPr lang="en-US" dirty="0"/>
                        <a:t>Public % Very Effective</a:t>
                      </a:r>
                    </a:p>
                  </a:txBody>
                  <a:tcPr/>
                </a:tc>
                <a:tc>
                  <a:txBody>
                    <a:bodyPr/>
                    <a:lstStyle/>
                    <a:p>
                      <a:pPr algn="ctr"/>
                      <a:r>
                        <a:rPr lang="en-US" dirty="0"/>
                        <a:t>Private % Very Effective</a:t>
                      </a:r>
                    </a:p>
                  </a:txBody>
                  <a:tcPr/>
                </a:tc>
                <a:extLst>
                  <a:ext uri="{0D108BD9-81ED-4DB2-BD59-A6C34878D82A}">
                    <a16:rowId xmlns:a16="http://schemas.microsoft.com/office/drawing/2014/main" val="3917063688"/>
                  </a:ext>
                </a:extLst>
              </a:tr>
              <a:tr h="370840">
                <a:tc>
                  <a:txBody>
                    <a:bodyPr/>
                    <a:lstStyle/>
                    <a:p>
                      <a:r>
                        <a:rPr lang="en-US" dirty="0"/>
                        <a:t>Preparing students for world of work</a:t>
                      </a:r>
                    </a:p>
                  </a:txBody>
                  <a:tcPr/>
                </a:tc>
                <a:tc>
                  <a:txBody>
                    <a:bodyPr/>
                    <a:lstStyle/>
                    <a:p>
                      <a:pPr algn="ctr"/>
                      <a:r>
                        <a:rPr lang="en-US" dirty="0"/>
                        <a:t>40%</a:t>
                      </a:r>
                    </a:p>
                  </a:txBody>
                  <a:tcPr/>
                </a:tc>
                <a:tc>
                  <a:txBody>
                    <a:bodyPr/>
                    <a:lstStyle/>
                    <a:p>
                      <a:pPr algn="ctr"/>
                      <a:r>
                        <a:rPr lang="en-US" dirty="0"/>
                        <a:t>42%</a:t>
                      </a:r>
                    </a:p>
                  </a:txBody>
                  <a:tcPr/>
                </a:tc>
                <a:extLst>
                  <a:ext uri="{0D108BD9-81ED-4DB2-BD59-A6C34878D82A}">
                    <a16:rowId xmlns:a16="http://schemas.microsoft.com/office/drawing/2014/main" val="3761264284"/>
                  </a:ext>
                </a:extLst>
              </a:tr>
              <a:tr h="370840">
                <a:tc>
                  <a:txBody>
                    <a:bodyPr/>
                    <a:lstStyle/>
                    <a:p>
                      <a:r>
                        <a:rPr lang="en-US" dirty="0"/>
                        <a:t>Offering undergraduate support services</a:t>
                      </a:r>
                    </a:p>
                  </a:txBody>
                  <a:tcPr/>
                </a:tc>
                <a:tc>
                  <a:txBody>
                    <a:bodyPr/>
                    <a:lstStyle/>
                    <a:p>
                      <a:pPr algn="ctr"/>
                      <a:r>
                        <a:rPr lang="en-US" dirty="0"/>
                        <a:t>38%</a:t>
                      </a:r>
                    </a:p>
                  </a:txBody>
                  <a:tcPr/>
                </a:tc>
                <a:tc>
                  <a:txBody>
                    <a:bodyPr/>
                    <a:lstStyle/>
                    <a:p>
                      <a:pPr algn="ctr"/>
                      <a:r>
                        <a:rPr lang="en-US" dirty="0"/>
                        <a:t>44%</a:t>
                      </a:r>
                    </a:p>
                  </a:txBody>
                  <a:tcPr/>
                </a:tc>
                <a:extLst>
                  <a:ext uri="{0D108BD9-81ED-4DB2-BD59-A6C34878D82A}">
                    <a16:rowId xmlns:a16="http://schemas.microsoft.com/office/drawing/2014/main" val="4068793727"/>
                  </a:ext>
                </a:extLst>
              </a:tr>
              <a:tr h="370840">
                <a:tc>
                  <a:txBody>
                    <a:bodyPr/>
                    <a:lstStyle/>
                    <a:p>
                      <a:r>
                        <a:rPr lang="en-US" dirty="0"/>
                        <a:t>Controlling rising prices</a:t>
                      </a:r>
                    </a:p>
                  </a:txBody>
                  <a:tcPr/>
                </a:tc>
                <a:tc>
                  <a:txBody>
                    <a:bodyPr/>
                    <a:lstStyle/>
                    <a:p>
                      <a:pPr algn="ctr"/>
                      <a:r>
                        <a:rPr lang="en-US" dirty="0"/>
                        <a:t>36%</a:t>
                      </a:r>
                    </a:p>
                  </a:txBody>
                  <a:tcPr/>
                </a:tc>
                <a:tc>
                  <a:txBody>
                    <a:bodyPr/>
                    <a:lstStyle/>
                    <a:p>
                      <a:pPr algn="ctr"/>
                      <a:r>
                        <a:rPr lang="en-US" dirty="0"/>
                        <a:t>15%</a:t>
                      </a:r>
                    </a:p>
                  </a:txBody>
                  <a:tcPr/>
                </a:tc>
                <a:extLst>
                  <a:ext uri="{0D108BD9-81ED-4DB2-BD59-A6C34878D82A}">
                    <a16:rowId xmlns:a16="http://schemas.microsoft.com/office/drawing/2014/main" val="4227203557"/>
                  </a:ext>
                </a:extLst>
              </a:tr>
              <a:tr h="370840">
                <a:tc>
                  <a:txBody>
                    <a:bodyPr/>
                    <a:lstStyle/>
                    <a:p>
                      <a:r>
                        <a:rPr lang="en-US" dirty="0"/>
                        <a:t>Identifying and assessing student outcomes</a:t>
                      </a:r>
                    </a:p>
                  </a:txBody>
                  <a:tcPr/>
                </a:tc>
                <a:tc>
                  <a:txBody>
                    <a:bodyPr/>
                    <a:lstStyle/>
                    <a:p>
                      <a:pPr algn="ctr"/>
                      <a:r>
                        <a:rPr lang="en-US" dirty="0"/>
                        <a:t>23%</a:t>
                      </a:r>
                    </a:p>
                  </a:txBody>
                  <a:tcPr/>
                </a:tc>
                <a:tc>
                  <a:txBody>
                    <a:bodyPr/>
                    <a:lstStyle/>
                    <a:p>
                      <a:pPr algn="ctr"/>
                      <a:r>
                        <a:rPr lang="en-US" dirty="0"/>
                        <a:t>22%</a:t>
                      </a:r>
                    </a:p>
                  </a:txBody>
                  <a:tcPr/>
                </a:tc>
                <a:extLst>
                  <a:ext uri="{0D108BD9-81ED-4DB2-BD59-A6C34878D82A}">
                    <a16:rowId xmlns:a16="http://schemas.microsoft.com/office/drawing/2014/main" val="1196811561"/>
                  </a:ext>
                </a:extLst>
              </a:tr>
              <a:tr h="370840">
                <a:tc>
                  <a:txBody>
                    <a:bodyPr/>
                    <a:lstStyle/>
                    <a:p>
                      <a:r>
                        <a:rPr lang="en-US" dirty="0"/>
                        <a:t>Using data to aid and inform campus decision-making</a:t>
                      </a:r>
                    </a:p>
                  </a:txBody>
                  <a:tcPr/>
                </a:tc>
                <a:tc>
                  <a:txBody>
                    <a:bodyPr/>
                    <a:lstStyle/>
                    <a:p>
                      <a:pPr algn="ctr"/>
                      <a:r>
                        <a:rPr lang="en-US" dirty="0"/>
                        <a:t>26%</a:t>
                      </a:r>
                    </a:p>
                  </a:txBody>
                  <a:tcPr/>
                </a:tc>
                <a:tc>
                  <a:txBody>
                    <a:bodyPr/>
                    <a:lstStyle/>
                    <a:p>
                      <a:pPr algn="ctr"/>
                      <a:r>
                        <a:rPr lang="en-US" dirty="0"/>
                        <a:t>18%</a:t>
                      </a:r>
                    </a:p>
                  </a:txBody>
                  <a:tcPr/>
                </a:tc>
                <a:extLst>
                  <a:ext uri="{0D108BD9-81ED-4DB2-BD59-A6C34878D82A}">
                    <a16:rowId xmlns:a16="http://schemas.microsoft.com/office/drawing/2014/main" val="1941667762"/>
                  </a:ext>
                </a:extLst>
              </a:tr>
              <a:tr h="370840">
                <a:tc>
                  <a:txBody>
                    <a:bodyPr/>
                    <a:lstStyle/>
                    <a:p>
                      <a:r>
                        <a:rPr lang="en-US" dirty="0"/>
                        <a:t>Recruiting and retaining talented faculty</a:t>
                      </a:r>
                    </a:p>
                  </a:txBody>
                  <a:tcPr/>
                </a:tc>
                <a:tc>
                  <a:txBody>
                    <a:bodyPr/>
                    <a:lstStyle/>
                    <a:p>
                      <a:pPr algn="ctr"/>
                      <a:r>
                        <a:rPr lang="en-US" dirty="0"/>
                        <a:t>17%</a:t>
                      </a:r>
                    </a:p>
                  </a:txBody>
                  <a:tcPr/>
                </a:tc>
                <a:tc>
                  <a:txBody>
                    <a:bodyPr/>
                    <a:lstStyle/>
                    <a:p>
                      <a:pPr algn="ctr"/>
                      <a:r>
                        <a:rPr lang="en-US" dirty="0"/>
                        <a:t>30%</a:t>
                      </a:r>
                    </a:p>
                  </a:txBody>
                  <a:tcPr/>
                </a:tc>
                <a:extLst>
                  <a:ext uri="{0D108BD9-81ED-4DB2-BD59-A6C34878D82A}">
                    <a16:rowId xmlns:a16="http://schemas.microsoft.com/office/drawing/2014/main" val="527027335"/>
                  </a:ext>
                </a:extLst>
              </a:tr>
            </a:tbl>
          </a:graphicData>
        </a:graphic>
      </p:graphicFrame>
    </p:spTree>
    <p:extLst>
      <p:ext uri="{BB962C8B-B14F-4D97-AF65-F5344CB8AC3E}">
        <p14:creationId xmlns:p14="http://schemas.microsoft.com/office/powerpoint/2010/main" val="3220812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0CD2-A3EF-4800-A33F-030D25F9808F}"/>
              </a:ext>
            </a:extLst>
          </p:cNvPr>
          <p:cNvSpPr>
            <a:spLocks noGrp="1"/>
          </p:cNvSpPr>
          <p:nvPr>
            <p:ph type="title"/>
          </p:nvPr>
        </p:nvSpPr>
        <p:spPr/>
        <p:txBody>
          <a:bodyPr/>
          <a:lstStyle/>
          <a:p>
            <a:r>
              <a:rPr lang="en-US" dirty="0"/>
              <a:t>Tenure and Faculty – I</a:t>
            </a:r>
          </a:p>
        </p:txBody>
      </p:sp>
      <p:sp>
        <p:nvSpPr>
          <p:cNvPr id="3" name="Content Placeholder 2">
            <a:extLst>
              <a:ext uri="{FF2B5EF4-FFF2-40B4-BE49-F238E27FC236}">
                <a16:creationId xmlns:a16="http://schemas.microsoft.com/office/drawing/2014/main" id="{8C74C18C-CC10-4564-BA18-11F69ECD79DF}"/>
              </a:ext>
            </a:extLst>
          </p:cNvPr>
          <p:cNvSpPr>
            <a:spLocks noGrp="1"/>
          </p:cNvSpPr>
          <p:nvPr>
            <p:ph idx="1"/>
          </p:nvPr>
        </p:nvSpPr>
        <p:spPr/>
        <p:txBody>
          <a:bodyPr/>
          <a:lstStyle/>
          <a:p>
            <a:r>
              <a:rPr lang="en-US" dirty="0"/>
              <a:t>81 percent of provosts agree or strongly agree that tenure remains important and viable at their institutions.</a:t>
            </a:r>
          </a:p>
          <a:p>
            <a:r>
              <a:rPr lang="en-US" dirty="0"/>
              <a:t>But 63 percent of provosts said their institution will in the future be “as reliant as it is today on non-tenure track” faculty members. And 28 percent said they will be more reliant.</a:t>
            </a:r>
          </a:p>
          <a:p>
            <a:endParaRPr lang="en-US" dirty="0"/>
          </a:p>
        </p:txBody>
      </p:sp>
    </p:spTree>
    <p:extLst>
      <p:ext uri="{BB962C8B-B14F-4D97-AF65-F5344CB8AC3E}">
        <p14:creationId xmlns:p14="http://schemas.microsoft.com/office/powerpoint/2010/main" val="278063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FA93-5607-4C89-9CF1-9FCB0777D3F1}"/>
              </a:ext>
            </a:extLst>
          </p:cNvPr>
          <p:cNvSpPr>
            <a:spLocks noGrp="1"/>
          </p:cNvSpPr>
          <p:nvPr>
            <p:ph type="title"/>
          </p:nvPr>
        </p:nvSpPr>
        <p:spPr/>
        <p:txBody>
          <a:bodyPr/>
          <a:lstStyle/>
          <a:p>
            <a:r>
              <a:rPr lang="en-US" dirty="0"/>
              <a:t>Tenure and Faculty -- II</a:t>
            </a:r>
          </a:p>
        </p:txBody>
      </p:sp>
      <p:sp>
        <p:nvSpPr>
          <p:cNvPr id="3" name="Content Placeholder 2">
            <a:extLst>
              <a:ext uri="{FF2B5EF4-FFF2-40B4-BE49-F238E27FC236}">
                <a16:creationId xmlns:a16="http://schemas.microsoft.com/office/drawing/2014/main" id="{E3DB65D3-87D9-4F9F-BADD-6A4A46D5D2F2}"/>
              </a:ext>
            </a:extLst>
          </p:cNvPr>
          <p:cNvSpPr>
            <a:spLocks noGrp="1"/>
          </p:cNvSpPr>
          <p:nvPr>
            <p:ph idx="1"/>
          </p:nvPr>
        </p:nvSpPr>
        <p:spPr/>
        <p:txBody>
          <a:bodyPr/>
          <a:lstStyle/>
          <a:p>
            <a:r>
              <a:rPr lang="en-US" dirty="0"/>
              <a:t>While only a minority of provosts said that faculty members can earn tenure based on research success even if they have ineffective teaching records, 15 percent is the highest percentage ever. Between 2013 and 2018, an average of 8 percent held this view.</a:t>
            </a:r>
          </a:p>
          <a:p>
            <a:r>
              <a:rPr lang="en-US" dirty="0"/>
              <a:t>Provosts are more likely to say teaching (82 percent) is more important that research (5 percent) in earning tenure.</a:t>
            </a:r>
          </a:p>
          <a:p>
            <a:endParaRPr lang="en-US" dirty="0"/>
          </a:p>
        </p:txBody>
      </p:sp>
    </p:spTree>
    <p:extLst>
      <p:ext uri="{BB962C8B-B14F-4D97-AF65-F5344CB8AC3E}">
        <p14:creationId xmlns:p14="http://schemas.microsoft.com/office/powerpoint/2010/main" val="406727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5D3C-14AB-4E7D-BFE1-971DD24541BD}"/>
              </a:ext>
            </a:extLst>
          </p:cNvPr>
          <p:cNvSpPr>
            <a:spLocks noGrp="1"/>
          </p:cNvSpPr>
          <p:nvPr>
            <p:ph type="title"/>
          </p:nvPr>
        </p:nvSpPr>
        <p:spPr/>
        <p:txBody>
          <a:bodyPr/>
          <a:lstStyle/>
          <a:p>
            <a:r>
              <a:rPr lang="en-US" dirty="0"/>
              <a:t>Tenure -- III</a:t>
            </a:r>
          </a:p>
        </p:txBody>
      </p:sp>
      <p:sp>
        <p:nvSpPr>
          <p:cNvPr id="3" name="Content Placeholder 2">
            <a:extLst>
              <a:ext uri="{FF2B5EF4-FFF2-40B4-BE49-F238E27FC236}">
                <a16:creationId xmlns:a16="http://schemas.microsoft.com/office/drawing/2014/main" id="{7B76F4E1-DDCF-4F08-8B4F-26747B6CA9F1}"/>
              </a:ext>
            </a:extLst>
          </p:cNvPr>
          <p:cNvSpPr>
            <a:spLocks noGrp="1"/>
          </p:cNvSpPr>
          <p:nvPr>
            <p:ph idx="1"/>
          </p:nvPr>
        </p:nvSpPr>
        <p:spPr/>
        <p:txBody>
          <a:bodyPr/>
          <a:lstStyle/>
          <a:p>
            <a:r>
              <a:rPr lang="en-US" dirty="0"/>
              <a:t>Sixty-two percent of provosts said they are in favor of long-term contracts as an alternative to tenure, and 38 percent are opposed.</a:t>
            </a:r>
          </a:p>
          <a:p>
            <a:r>
              <a:rPr lang="en-US" dirty="0"/>
              <a:t>51 percent strongly agree or agree that graduate programs are admitting more Ph.D. students than they should, given the current job market; 21 percent strongly disagree or disagree. Last year, 45 percent strongly agreed or agreed.</a:t>
            </a:r>
          </a:p>
        </p:txBody>
      </p:sp>
    </p:spTree>
    <p:extLst>
      <p:ext uri="{BB962C8B-B14F-4D97-AF65-F5344CB8AC3E}">
        <p14:creationId xmlns:p14="http://schemas.microsoft.com/office/powerpoint/2010/main" val="10955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D740-CFBC-428B-9576-F01B3D4EFFB1}"/>
              </a:ext>
            </a:extLst>
          </p:cNvPr>
          <p:cNvSpPr>
            <a:spLocks noGrp="1"/>
          </p:cNvSpPr>
          <p:nvPr>
            <p:ph type="title"/>
          </p:nvPr>
        </p:nvSpPr>
        <p:spPr/>
        <p:txBody>
          <a:bodyPr/>
          <a:lstStyle/>
          <a:p>
            <a:r>
              <a:rPr lang="en-US" dirty="0"/>
              <a:t>Sexual Harassment -- I</a:t>
            </a:r>
          </a:p>
        </p:txBody>
      </p:sp>
      <p:sp>
        <p:nvSpPr>
          <p:cNvPr id="3" name="Content Placeholder 2">
            <a:extLst>
              <a:ext uri="{FF2B5EF4-FFF2-40B4-BE49-F238E27FC236}">
                <a16:creationId xmlns:a16="http://schemas.microsoft.com/office/drawing/2014/main" id="{4259ECA8-6F52-4738-9F48-28ED8FF49EE5}"/>
              </a:ext>
            </a:extLst>
          </p:cNvPr>
          <p:cNvSpPr>
            <a:spLocks noGrp="1"/>
          </p:cNvSpPr>
          <p:nvPr>
            <p:ph idx="1"/>
          </p:nvPr>
        </p:nvSpPr>
        <p:spPr/>
        <p:txBody>
          <a:bodyPr/>
          <a:lstStyle/>
          <a:p>
            <a:r>
              <a:rPr lang="en-US" dirty="0"/>
              <a:t>70 percent of public college provosts and 75 percent of private college provosts said higher education has tolerated sexual harassment for too long.</a:t>
            </a:r>
          </a:p>
          <a:p>
            <a:r>
              <a:rPr lang="en-US" dirty="0"/>
              <a:t>Only 15 percent of public college provosts, and 16 percent of private college provosts, said their institutions had done so.</a:t>
            </a:r>
          </a:p>
        </p:txBody>
      </p:sp>
    </p:spTree>
    <p:extLst>
      <p:ext uri="{BB962C8B-B14F-4D97-AF65-F5344CB8AC3E}">
        <p14:creationId xmlns:p14="http://schemas.microsoft.com/office/powerpoint/2010/main" val="614749384"/>
      </p:ext>
    </p:extLst>
  </p:cSld>
  <p:clrMapOvr>
    <a:masterClrMapping/>
  </p:clrMapOvr>
</p:sld>
</file>

<file path=ppt/theme/theme1.xml><?xml version="1.0" encoding="utf-8"?>
<a:theme xmlns:a="http://schemas.openxmlformats.org/drawingml/2006/main" name="PowerPointTemplate-standard">
  <a:themeElements>
    <a:clrScheme name="DRAFT - IHE Branding 2017">
      <a:dk1>
        <a:srgbClr val="333333"/>
      </a:dk1>
      <a:lt1>
        <a:sysClr val="window" lastClr="FFFFFF"/>
      </a:lt1>
      <a:dk2>
        <a:srgbClr val="000000"/>
      </a:dk2>
      <a:lt2>
        <a:srgbClr val="E7E6E6"/>
      </a:lt2>
      <a:accent1>
        <a:srgbClr val="EF7521"/>
      </a:accent1>
      <a:accent2>
        <a:srgbClr val="8FAA3F"/>
      </a:accent2>
      <a:accent3>
        <a:srgbClr val="3E67A7"/>
      </a:accent3>
      <a:accent4>
        <a:srgbClr val="333333"/>
      </a:accent4>
      <a:accent5>
        <a:srgbClr val="E4E4E4"/>
      </a:accent5>
      <a:accent6>
        <a:srgbClr val="EF7521"/>
      </a:accent6>
      <a:hlink>
        <a:srgbClr val="EF7521"/>
      </a:hlink>
      <a:folHlink>
        <a:srgbClr val="EF7521"/>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PowerPointTemplate-standard</Template>
  <TotalTime>870</TotalTime>
  <Words>1001</Words>
  <Application>Microsoft Office PowerPoint</Application>
  <PresentationFormat>On-screen Show (4:3)</PresentationFormat>
  <Paragraphs>109</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Roboto</vt:lpstr>
      <vt:lpstr>Roboto Light</vt:lpstr>
      <vt:lpstr>Roboto Medium</vt:lpstr>
      <vt:lpstr>Roboto Regular</vt:lpstr>
      <vt:lpstr>Roboto Slab Light</vt:lpstr>
      <vt:lpstr>PowerPointTemplate-standard</vt:lpstr>
      <vt:lpstr>    What Provosts Think</vt:lpstr>
      <vt:lpstr>Presenters</vt:lpstr>
      <vt:lpstr>Methodology</vt:lpstr>
      <vt:lpstr>Healthy, but …</vt:lpstr>
      <vt:lpstr>The Details</vt:lpstr>
      <vt:lpstr>Tenure and Faculty – I</vt:lpstr>
      <vt:lpstr>Tenure and Faculty -- II</vt:lpstr>
      <vt:lpstr>Tenure -- III</vt:lpstr>
      <vt:lpstr>Sexual Harassment -- I</vt:lpstr>
      <vt:lpstr>Sexual Harassment -- II</vt:lpstr>
      <vt:lpstr>Changes in Institutional Practice</vt:lpstr>
      <vt:lpstr>Cuts</vt:lpstr>
      <vt:lpstr>The Cuts and the Liberal Arts</vt:lpstr>
      <vt:lpstr>General Education</vt:lpstr>
      <vt:lpstr>Liberal Arts</vt:lpstr>
      <vt:lpstr>Assessment</vt:lpstr>
      <vt:lpstr>Your Questions</vt:lpstr>
      <vt:lpstr>With Thanks</vt:lpstr>
    </vt:vector>
  </TitlesOfParts>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jaschik</dc:creator>
  <cp:lastModifiedBy>Morgan Hutchings</cp:lastModifiedBy>
  <cp:revision>91</cp:revision>
  <dcterms:created xsi:type="dcterms:W3CDTF">2017-05-09T13:33:13Z</dcterms:created>
  <dcterms:modified xsi:type="dcterms:W3CDTF">2020-02-24T20:35:44Z</dcterms:modified>
</cp:coreProperties>
</file>