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36" r:id="rId5"/>
    <p:sldId id="337" r:id="rId6"/>
    <p:sldId id="338" r:id="rId7"/>
    <p:sldId id="333" r:id="rId8"/>
    <p:sldId id="274" r:id="rId9"/>
    <p:sldId id="261" r:id="rId10"/>
    <p:sldId id="334" r:id="rId11"/>
    <p:sldId id="328" r:id="rId12"/>
    <p:sldId id="262" r:id="rId13"/>
    <p:sldId id="335" r:id="rId14"/>
    <p:sldId id="283" r:id="rId15"/>
    <p:sldId id="264" r:id="rId16"/>
    <p:sldId id="286" r:id="rId17"/>
    <p:sldId id="329" r:id="rId18"/>
    <p:sldId id="323" r:id="rId19"/>
    <p:sldId id="330" r:id="rId20"/>
    <p:sldId id="331" r:id="rId21"/>
    <p:sldId id="28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3796" autoAdjust="0"/>
  </p:normalViewPr>
  <p:slideViewPr>
    <p:cSldViewPr snapToGrid="0">
      <p:cViewPr varScale="1">
        <p:scale>
          <a:sx n="84" d="100"/>
          <a:sy n="84" d="100"/>
        </p:scale>
        <p:origin x="1632" y="84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12/18/2019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technology in modern travel risk management program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Transparency – ability to know where all travelers are at a moment’s notice on a world map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Provides “know before you go” opportunities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Need to communicate?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Track both work and travel locations – Florence Italy campus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002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Linda and Jason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8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35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60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6749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3021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Linda and Jason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8876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69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586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55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24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39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819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41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Travel Risk-challenges in Higher Ed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Students, student groups, staff, and faculty booking in discount booking tools of their choice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Challenges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We are spending tuition dollars so we need to be frugal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Visibility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Where they and what are was their itinerary?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Pre-trip education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Pre-trip Risk evaluation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Pre-trip insurance information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Documentation requirements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Immunization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997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Insight #2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did you start and how did you start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Cabinet level presentation on Concur Locate and received the green light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Created Travel &amp; Expense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Presentation with Risk Director, Insurance representative, travel stakeholders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Travel Risk Advisory Board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Created policy mandating travel booking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746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F1F71-F2A0-4B40-AF02-F90354C8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noProof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FC4EAD0-21C8-4676-99B2-6E56AAADF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91" y="2377000"/>
            <a:ext cx="3571782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EA6D12B3-71F0-40DB-94FB-C207CD20F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91" y="4962525"/>
            <a:ext cx="3571782" cy="1219200"/>
          </a:xfrm>
        </p:spPr>
        <p:txBody>
          <a:bodyPr/>
          <a:lstStyle/>
          <a:p>
            <a:endParaRPr lang="en-US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91166A4C-91C2-45AA-A328-29E61D17B7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b="8241"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020643-8FA5-4D62-AD89-1267A298C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1981" y="0"/>
            <a:ext cx="4546261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D846546-7790-4629-8D02-0557D71078D1}"/>
              </a:ext>
            </a:extLst>
          </p:cNvPr>
          <p:cNvSpPr txBox="1">
            <a:spLocks/>
          </p:cNvSpPr>
          <p:nvPr/>
        </p:nvSpPr>
        <p:spPr bwMode="gray">
          <a:xfrm>
            <a:off x="7062410" y="2361051"/>
            <a:ext cx="4058574" cy="16482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Travel Risk Management in Higher Education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73B700-988C-4357-9098-7EA2AE27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66466" y="508444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2">
            <a:extLst>
              <a:ext uri="{FF2B5EF4-FFF2-40B4-BE49-F238E27FC236}">
                <a16:creationId xmlns:a16="http://schemas.microsoft.com/office/drawing/2014/main" id="{4101951F-ABE6-46EB-802F-12BA4AEC816A}"/>
              </a:ext>
            </a:extLst>
          </p:cNvPr>
          <p:cNvSpPr txBox="1">
            <a:spLocks/>
          </p:cNvSpPr>
          <p:nvPr/>
        </p:nvSpPr>
        <p:spPr bwMode="gray">
          <a:xfrm>
            <a:off x="7062410" y="4057976"/>
            <a:ext cx="3930486" cy="769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program development journey to keep faculty, staff, and students safe while traveling.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A99DF3-BA30-4C1E-AE71-51741C5D9C63}"/>
              </a:ext>
            </a:extLst>
          </p:cNvPr>
          <p:cNvSpPr txBox="1"/>
          <p:nvPr/>
        </p:nvSpPr>
        <p:spPr>
          <a:xfrm>
            <a:off x="7442004" y="5230131"/>
            <a:ext cx="4546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Linda Wilson</a:t>
            </a:r>
            <a:br>
              <a:rPr lang="en-US" sz="1050" b="1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Director of Finance Systems and Services | wilsonl@gonzaga.edu</a:t>
            </a:r>
          </a:p>
          <a:p>
            <a:br>
              <a:rPr lang="en-US" sz="1050" b="1" dirty="0">
                <a:solidFill>
                  <a:schemeClr val="bg1"/>
                </a:solidFill>
              </a:rPr>
            </a:br>
            <a:r>
              <a:rPr lang="en-US" sz="1050" b="1" dirty="0">
                <a:solidFill>
                  <a:schemeClr val="bg1"/>
                </a:solidFill>
              </a:rPr>
              <a:t>Jason Grunin </a:t>
            </a:r>
            <a:br>
              <a:rPr lang="en-US" sz="1050" b="1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Asst. Vice President of Business | jason-grunin@utulsa.edu</a:t>
            </a:r>
            <a:br>
              <a:rPr lang="en-US" sz="1050" dirty="0">
                <a:solidFill>
                  <a:schemeClr val="bg1"/>
                </a:solidFill>
              </a:rPr>
            </a:b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b="1" dirty="0">
                <a:solidFill>
                  <a:schemeClr val="bg1"/>
                </a:solidFill>
              </a:rPr>
              <a:t>Steve Lee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Principal Consultant | s.lee@sap.com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551265C-EC41-4847-9CA9-9DEF862BD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10" y="93850"/>
            <a:ext cx="1766198" cy="1172039"/>
          </a:xfrm>
          <a:prstGeom prst="rect">
            <a:avLst/>
          </a:prstGeom>
        </p:spPr>
      </p:pic>
      <p:pic>
        <p:nvPicPr>
          <p:cNvPr id="5" name="Picture 4" descr="A picture containing dark, clock, room, red&#10;&#10;Description automatically generated">
            <a:extLst>
              <a:ext uri="{FF2B5EF4-FFF2-40B4-BE49-F238E27FC236}">
                <a16:creationId xmlns:a16="http://schemas.microsoft.com/office/drawing/2014/main" id="{A16B3763-ED33-A040-B683-0E1675457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97" y="1424347"/>
            <a:ext cx="426720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4A3EF-631D-408E-9C05-C30A23CED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58" y="5203892"/>
            <a:ext cx="441004" cy="441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DC0CF4-3EB2-40C5-A72F-372A6B90DA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09" y="5703495"/>
            <a:ext cx="467053" cy="46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FC7D90-4D00-4011-AA47-8761B8EBE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33" y="6248780"/>
            <a:ext cx="481584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2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0E2C-08D6-4BE4-B0F2-D3A28845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28BF7-FA8D-49B0-AB47-D460A1DF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88" y="648000"/>
            <a:ext cx="4981433" cy="47046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796C8FE-E137-49F5-964B-F90534919C61}"/>
              </a:ext>
            </a:extLst>
          </p:cNvPr>
          <p:cNvSpPr txBox="1">
            <a:spLocks/>
          </p:cNvSpPr>
          <p:nvPr/>
        </p:nvSpPr>
        <p:spPr>
          <a:xfrm>
            <a:off x="496630" y="1356397"/>
            <a:ext cx="11179376" cy="4704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How prepared is your institution </a:t>
            </a:r>
            <a:br>
              <a:rPr lang="en-US" sz="3200" dirty="0"/>
            </a:br>
            <a:r>
              <a:rPr lang="en-US" sz="3200" dirty="0"/>
              <a:t>to respond to a crisis? (Choose one.)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Extremely prepared </a:t>
            </a:r>
            <a:br>
              <a:rPr lang="en-US" sz="3200" dirty="0"/>
            </a:br>
            <a:r>
              <a:rPr lang="en-US" sz="2000" dirty="0"/>
              <a:t>(proactive, immediate response, employees know how to get help)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Moderately prepared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Slightly prepared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Not prepared at all </a:t>
            </a:r>
            <a:br>
              <a:rPr lang="en-US" sz="3200" dirty="0"/>
            </a:br>
            <a:r>
              <a:rPr lang="en-US" sz="2000" dirty="0"/>
              <a:t>(reactive, slow response)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A17E4-4455-409E-9F51-683495E1FE47}"/>
              </a:ext>
            </a:extLst>
          </p:cNvPr>
          <p:cNvSpPr/>
          <p:nvPr/>
        </p:nvSpPr>
        <p:spPr>
          <a:xfrm>
            <a:off x="5904000" y="6365363"/>
            <a:ext cx="628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2" descr="A person standing on a sidewalk looking at his phone">
            <a:extLst>
              <a:ext uri="{FF2B5EF4-FFF2-40B4-BE49-F238E27FC236}">
                <a16:creationId xmlns:a16="http://schemas.microsoft.com/office/drawing/2014/main" id="{6DA2DD23-298B-4DC7-AD38-E21664DADD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3653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6A60A77-3CD9-2340-9CBF-AB127828C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Insight #1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What’s the challenge specific to Higher 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64D552-4605-403B-8D54-7082AC0FD53F}"/>
              </a:ext>
            </a:extLst>
          </p:cNvPr>
          <p:cNvSpPr/>
          <p:nvPr/>
        </p:nvSpPr>
        <p:spPr>
          <a:xfrm>
            <a:off x="0" y="6365363"/>
            <a:ext cx="121918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2" descr="A group of people around a table having a meeting">
            <a:extLst>
              <a:ext uri="{FF2B5EF4-FFF2-40B4-BE49-F238E27FC236}">
                <a16:creationId xmlns:a16="http://schemas.microsoft.com/office/drawing/2014/main" id="{90F50B29-0FE5-452B-8244-91028E4F85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365363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18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Insight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Where did you start?</a:t>
            </a:r>
            <a:br>
              <a:rPr lang="en-US" dirty="0"/>
            </a:br>
            <a:r>
              <a:rPr lang="en-US" dirty="0"/>
              <a:t>How did you start?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98CD2-F42E-4660-A483-90113990D48E}"/>
              </a:ext>
            </a:extLst>
          </p:cNvPr>
          <p:cNvSpPr/>
          <p:nvPr/>
        </p:nvSpPr>
        <p:spPr>
          <a:xfrm>
            <a:off x="0" y="6365363"/>
            <a:ext cx="121918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63F566A-D06D-4E9F-8A0B-46EE8855B4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2" b="10882"/>
          <a:stretch>
            <a:fillRect/>
          </a:stretch>
        </p:blipFill>
        <p:spPr>
          <a:xfrm>
            <a:off x="0" y="0"/>
            <a:ext cx="12192000" cy="6365363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59E9FA-E2FE-4ED3-AF77-6A386F66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37900" y="0"/>
            <a:ext cx="11760000" cy="6365363"/>
          </a:xfrm>
          <a:prstGeom prst="rect">
            <a:avLst/>
          </a:prstGeom>
          <a:gradFill>
            <a:gsLst>
              <a:gs pos="36000">
                <a:schemeClr val="tx1">
                  <a:alpha val="4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ED906-603E-4575-A8EB-18849F62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32001" cy="636536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Insight #3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D433C-2521-498F-AEB8-751A77CDE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The use of technology in the modern travel risk management program.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143DD-CF1D-4C26-A3D4-F5EF4E75F40E}"/>
              </a:ext>
            </a:extLst>
          </p:cNvPr>
          <p:cNvSpPr/>
          <p:nvPr/>
        </p:nvSpPr>
        <p:spPr>
          <a:xfrm>
            <a:off x="-1" y="6365363"/>
            <a:ext cx="122037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499B-5148-402D-89E6-AC9FA518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Traveler Location Data Resides Today</a:t>
            </a: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DBFBA52B-656F-4F7F-B67E-A95E90A8F53C}"/>
              </a:ext>
            </a:extLst>
          </p:cNvPr>
          <p:cNvSpPr/>
          <p:nvPr/>
        </p:nvSpPr>
        <p:spPr>
          <a:xfrm>
            <a:off x="8506090" y="1539829"/>
            <a:ext cx="3027574" cy="922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</a:rPr>
              <a:t>Approved Travel Requests</a:t>
            </a: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5E16DA80-7BB8-4B9B-97B8-104FCCC83FFD}"/>
              </a:ext>
            </a:extLst>
          </p:cNvPr>
          <p:cNvSpPr/>
          <p:nvPr/>
        </p:nvSpPr>
        <p:spPr>
          <a:xfrm>
            <a:off x="651630" y="1535117"/>
            <a:ext cx="3027574" cy="926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</a:rPr>
              <a:t>Travel Agency Bookings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CBEACB0C-DEAA-4706-93CA-C858D59C5A76}"/>
              </a:ext>
            </a:extLst>
          </p:cNvPr>
          <p:cNvSpPr/>
          <p:nvPr/>
        </p:nvSpPr>
        <p:spPr>
          <a:xfrm>
            <a:off x="651630" y="2997797"/>
            <a:ext cx="3027574" cy="958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br>
              <a:rPr lang="en-US" sz="2400" dirty="0">
                <a:solidFill>
                  <a:srgbClr val="FFFFFF"/>
                </a:solidFill>
                <a:latin typeface="+mj-lt"/>
              </a:rPr>
            </a:br>
            <a:r>
              <a:rPr lang="en-US" sz="2400" dirty="0">
                <a:solidFill>
                  <a:srgbClr val="FFFFFF"/>
                </a:solidFill>
                <a:latin typeface="+mj-lt"/>
              </a:rPr>
              <a:t>Location </a:t>
            </a:r>
            <a:br>
              <a:rPr lang="en-US" sz="2400" dirty="0">
                <a:solidFill>
                  <a:srgbClr val="FFFFFF"/>
                </a:solidFill>
                <a:latin typeface="+mj-lt"/>
              </a:rPr>
            </a:br>
            <a:r>
              <a:rPr lang="en-US" sz="2400" dirty="0">
                <a:solidFill>
                  <a:srgbClr val="FFFFFF"/>
                </a:solidFill>
                <a:latin typeface="+mj-lt"/>
              </a:rPr>
              <a:t>check-in’s</a:t>
            </a:r>
            <a:br>
              <a:rPr lang="en-US" sz="2400" dirty="0">
                <a:solidFill>
                  <a:srgbClr val="FFFFFF"/>
                </a:solidFill>
                <a:latin typeface="+mj-lt"/>
              </a:rPr>
            </a:b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B84E91BE-1B87-419A-88B2-F5313CFFAA78}"/>
              </a:ext>
            </a:extLst>
          </p:cNvPr>
          <p:cNvSpPr/>
          <p:nvPr/>
        </p:nvSpPr>
        <p:spPr>
          <a:xfrm>
            <a:off x="4490024" y="1535116"/>
            <a:ext cx="3027574" cy="926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830" tIns="45915" rIns="91830" bIns="45915" rtlCol="0"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</a:rPr>
              <a:t>Supplier-direct Travel Bookings </a:t>
            </a:r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5CFCBA02-1458-46BD-BD1D-380018702844}"/>
              </a:ext>
            </a:extLst>
          </p:cNvPr>
          <p:cNvSpPr/>
          <p:nvPr/>
        </p:nvSpPr>
        <p:spPr>
          <a:xfrm>
            <a:off x="8506090" y="3032969"/>
            <a:ext cx="3027574" cy="923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br>
              <a:rPr lang="en-US" sz="2400" dirty="0">
                <a:solidFill>
                  <a:srgbClr val="FFFFFF"/>
                </a:solidFill>
                <a:latin typeface="+mj-lt"/>
              </a:rPr>
            </a:br>
            <a:r>
              <a:rPr lang="en-US" sz="2400" dirty="0">
                <a:solidFill>
                  <a:srgbClr val="FFFFFF"/>
                </a:solidFill>
                <a:latin typeface="+mj-lt"/>
              </a:rPr>
              <a:t>Work &amp; Home Addresses</a:t>
            </a:r>
            <a:br>
              <a:rPr lang="en-US" sz="2400" dirty="0">
                <a:solidFill>
                  <a:srgbClr val="FFFFFF"/>
                </a:solidFill>
                <a:latin typeface="+mj-lt"/>
              </a:rPr>
            </a:b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C56DBF93-3CBE-4D4C-A2B5-CE4C8B5B4270}"/>
              </a:ext>
            </a:extLst>
          </p:cNvPr>
          <p:cNvSpPr/>
          <p:nvPr/>
        </p:nvSpPr>
        <p:spPr>
          <a:xfrm>
            <a:off x="4494407" y="3013345"/>
            <a:ext cx="3027574" cy="958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</a:rPr>
              <a:t>Study Abroad</a:t>
            </a:r>
            <a:br>
              <a:rPr lang="en-US" sz="2400" dirty="0">
                <a:solidFill>
                  <a:srgbClr val="FFFFFF"/>
                </a:solidFill>
                <a:latin typeface="+mj-lt"/>
              </a:rPr>
            </a:br>
            <a:r>
              <a:rPr lang="en-US" sz="2400" dirty="0">
                <a:solidFill>
                  <a:srgbClr val="FFFFFF"/>
                </a:solidFill>
                <a:latin typeface="+mj-lt"/>
              </a:rPr>
              <a:t>Registrations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0A4851D2-C022-4E44-9998-87CB585E1CBF}"/>
              </a:ext>
            </a:extLst>
          </p:cNvPr>
          <p:cNvSpPr/>
          <p:nvPr/>
        </p:nvSpPr>
        <p:spPr>
          <a:xfrm>
            <a:off x="2435379" y="4463165"/>
            <a:ext cx="3027574" cy="95864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</a:rPr>
              <a:t>Expense Data </a:t>
            </a: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566B3F87-BF18-4C13-B7DC-2F40BD161915}"/>
              </a:ext>
            </a:extLst>
          </p:cNvPr>
          <p:cNvSpPr/>
          <p:nvPr/>
        </p:nvSpPr>
        <p:spPr>
          <a:xfrm>
            <a:off x="6491564" y="4489938"/>
            <a:ext cx="3027574" cy="89095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</a:rPr>
              <a:t>Proprietary Application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E47A4D-F211-4393-B6DA-847C16332B12}"/>
              </a:ext>
            </a:extLst>
          </p:cNvPr>
          <p:cNvSpPr/>
          <p:nvPr/>
        </p:nvSpPr>
        <p:spPr>
          <a:xfrm>
            <a:off x="5484001" y="6365363"/>
            <a:ext cx="670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728" y="3581953"/>
            <a:ext cx="4974545" cy="1343025"/>
          </a:xfrm>
        </p:spPr>
        <p:txBody>
          <a:bodyPr/>
          <a:lstStyle/>
          <a:p>
            <a:r>
              <a:rPr lang="en-US" dirty="0"/>
              <a:t>       SAP Concur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091666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258353"/>
            <a:ext cx="4974545" cy="707513"/>
          </a:xfrm>
        </p:spPr>
        <p:txBody>
          <a:bodyPr/>
          <a:lstStyle/>
          <a:p>
            <a:r>
              <a:rPr lang="en-US" sz="1600" dirty="0"/>
              <a:t>Offering an intuitive UI and mobile applications Concur solutions provides faculty and staff an easy way to complete and approve expense reports whether on the road or on campus.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BE2AE994-D707-406A-990A-778A2C61EE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7" b="16057"/>
          <a:stretch>
            <a:fillRect/>
          </a:stretch>
        </p:blipFill>
        <p:spPr/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9BE696-B940-43A3-8165-D1997634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99" y="0"/>
            <a:ext cx="5460657" cy="37147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F82E5D-2F74-4D1B-8FBB-53CD33096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0" y="4290620"/>
            <a:ext cx="669523" cy="66952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E96E554-79A7-4CB9-8C3C-1173CEA0A861}"/>
              </a:ext>
            </a:extLst>
          </p:cNvPr>
          <p:cNvSpPr/>
          <p:nvPr/>
        </p:nvSpPr>
        <p:spPr>
          <a:xfrm>
            <a:off x="5904000" y="6365363"/>
            <a:ext cx="628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D0F44-D4C3-4DC8-B0AC-B01F1CDF4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657" y="1141713"/>
            <a:ext cx="6299344" cy="40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917E5F5-011C-4A2F-99BB-C7CE02A7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89" y="71437"/>
            <a:ext cx="3040638" cy="623551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728" y="3581953"/>
            <a:ext cx="4974545" cy="1343025"/>
          </a:xfrm>
        </p:spPr>
        <p:txBody>
          <a:bodyPr/>
          <a:lstStyle/>
          <a:p>
            <a:r>
              <a:rPr lang="en-US" dirty="0"/>
              <a:t>       SAP Concur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091666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258353"/>
            <a:ext cx="4974545" cy="707513"/>
          </a:xfrm>
        </p:spPr>
        <p:txBody>
          <a:bodyPr/>
          <a:lstStyle/>
          <a:p>
            <a:r>
              <a:rPr lang="en-US" sz="1600" dirty="0"/>
              <a:t>Offering an intuitive UI and mobile applications Concur solutions provides faculty and staff an easy way to complete and approve expense reports whether on the road or on campus.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F82E5D-2F74-4D1B-8FBB-53CD33096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" y="4290620"/>
            <a:ext cx="669523" cy="66952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E96E554-79A7-4CB9-8C3C-1173CEA0A861}"/>
              </a:ext>
            </a:extLst>
          </p:cNvPr>
          <p:cNvSpPr/>
          <p:nvPr/>
        </p:nvSpPr>
        <p:spPr>
          <a:xfrm>
            <a:off x="5904000" y="6365363"/>
            <a:ext cx="628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6B7873-1CF5-41EF-8F02-35D885011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336" y="1053063"/>
            <a:ext cx="2299799" cy="420529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AE7F6E8-B95B-442B-95D7-FD99AB72E8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4" name="Picture Placeholder 8">
            <a:extLst>
              <a:ext uri="{FF2B5EF4-FFF2-40B4-BE49-F238E27FC236}">
                <a16:creationId xmlns:a16="http://schemas.microsoft.com/office/drawing/2014/main" id="{BE0D6B4A-C5F8-40B5-ABA3-85248A6ACE4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897"/>
          <a:stretch>
            <a:fillRect/>
          </a:stretch>
        </p:blipFill>
        <p:spPr>
          <a:xfrm>
            <a:off x="432000" y="17582"/>
            <a:ext cx="5472000" cy="3714747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54225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728" y="3581953"/>
            <a:ext cx="4974545" cy="1343025"/>
          </a:xfrm>
        </p:spPr>
        <p:txBody>
          <a:bodyPr/>
          <a:lstStyle/>
          <a:p>
            <a:r>
              <a:rPr lang="en-US" dirty="0"/>
              <a:t>       SAP Concur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091666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258353"/>
            <a:ext cx="4974545" cy="707513"/>
          </a:xfrm>
        </p:spPr>
        <p:txBody>
          <a:bodyPr/>
          <a:lstStyle/>
          <a:p>
            <a:r>
              <a:rPr lang="en-US" sz="1600" dirty="0"/>
              <a:t>Offering an intuitive UI and mobile applications Concur solutions provides faculty and staff an easy way to complete and approve expense reports whether on the road or on campus.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F82E5D-2F74-4D1B-8FBB-53CD3309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4290620"/>
            <a:ext cx="669523" cy="66952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E96E554-79A7-4CB9-8C3C-1173CEA0A861}"/>
              </a:ext>
            </a:extLst>
          </p:cNvPr>
          <p:cNvSpPr/>
          <p:nvPr/>
        </p:nvSpPr>
        <p:spPr>
          <a:xfrm>
            <a:off x="5904000" y="6365363"/>
            <a:ext cx="628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0F2A43-E81A-4501-B595-1DE99905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489" y="71437"/>
            <a:ext cx="3040638" cy="6235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1E2457-A6EA-487E-9908-00C3211D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740" y="1048512"/>
            <a:ext cx="2320459" cy="4209840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8F78614-A49B-4A57-8268-CF0DB69692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300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082788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249475"/>
            <a:ext cx="4974545" cy="707513"/>
          </a:xfrm>
        </p:spPr>
        <p:txBody>
          <a:bodyPr/>
          <a:lstStyle/>
          <a:p>
            <a:r>
              <a:rPr lang="en-US" sz="1600" dirty="0"/>
              <a:t>Concur Locate combines location data consolidation, risk intelligence, and communication capabilities onto a single view.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94B722-786F-4FBF-B46F-3943C9F685A8}"/>
              </a:ext>
            </a:extLst>
          </p:cNvPr>
          <p:cNvSpPr/>
          <p:nvPr/>
        </p:nvSpPr>
        <p:spPr>
          <a:xfrm>
            <a:off x="6161102" y="6365363"/>
            <a:ext cx="6030898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538A40D-0285-47D2-9844-4421717596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897"/>
          <a:stretch>
            <a:fillRect/>
          </a:stretch>
        </p:blipFill>
        <p:spPr/>
      </p:pic>
      <p:sp>
        <p:nvSpPr>
          <p:cNvPr id="24" name="Title 4">
            <a:extLst>
              <a:ext uri="{FF2B5EF4-FFF2-40B4-BE49-F238E27FC236}">
                <a16:creationId xmlns:a16="http://schemas.microsoft.com/office/drawing/2014/main" id="{7BA4530A-F093-43FA-890B-9F013CD9A8F6}"/>
              </a:ext>
            </a:extLst>
          </p:cNvPr>
          <p:cNvSpPr txBox="1">
            <a:spLocks/>
          </p:cNvSpPr>
          <p:nvPr/>
        </p:nvSpPr>
        <p:spPr bwMode="gray">
          <a:xfrm>
            <a:off x="680728" y="3581953"/>
            <a:ext cx="4974545" cy="13430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600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    SAP Concur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02D9A60-5DC8-4FC8-9C56-D1E6FDB25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" y="4290620"/>
            <a:ext cx="669523" cy="669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FA0B2-DE7C-45EF-B22D-F9EED526B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823" y="4242793"/>
            <a:ext cx="6163849" cy="2024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131E0-4716-4B32-BFE3-B567AB891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823" y="97759"/>
            <a:ext cx="6163849" cy="41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2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C97E-A437-4843-81CB-2F215D3E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Key Takeaways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1C4F5A-B4C0-4083-9FBE-25D387F0AD66}"/>
              </a:ext>
            </a:extLst>
          </p:cNvPr>
          <p:cNvSpPr/>
          <p:nvPr/>
        </p:nvSpPr>
        <p:spPr>
          <a:xfrm>
            <a:off x="10413507" y="6462944"/>
            <a:ext cx="1268493" cy="257452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33CFD4-A7E9-46B6-A32F-A1166B13564F}"/>
              </a:ext>
            </a:extLst>
          </p:cNvPr>
          <p:cNvSpPr/>
          <p:nvPr/>
        </p:nvSpPr>
        <p:spPr>
          <a:xfrm>
            <a:off x="0" y="6365363"/>
            <a:ext cx="12192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ECED9-40E1-4564-AF32-3E2D859F2498}"/>
              </a:ext>
            </a:extLst>
          </p:cNvPr>
          <p:cNvSpPr txBox="1"/>
          <p:nvPr/>
        </p:nvSpPr>
        <p:spPr>
          <a:xfrm>
            <a:off x="683209" y="1215851"/>
            <a:ext cx="68026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 a travel health, safety and security policy.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 access to reliable travel safety and security intelligence.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Put restrictions and processes in place for travel to high risk destinations.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where all your people are.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incident and crisis management plan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064C8-DCCD-4147-81AE-D0EF0480B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54" y="864000"/>
            <a:ext cx="4510507" cy="2625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0B694-A6D7-4542-9D0A-AD4A01292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98" y="3490452"/>
            <a:ext cx="4510506" cy="26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5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80" y="318420"/>
            <a:ext cx="4799112" cy="554825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Facts about Gonzaga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Located in Spokane, Washington, with a campus in Florence Italy.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Jesuit institution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103 buildings on 152 acres</a:t>
            </a:r>
          </a:p>
          <a:p>
            <a:r>
              <a:rPr lang="en-US" sz="2000" dirty="0"/>
              <a:t>Pronunciation: Gone - ZAG (as in "bag") - uh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/>
              <a:t>Total Enrollment: 7,566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/>
              <a:t>Average GPA: 3.71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Division 1 Athletics currently ranked #2 in the nation for NCAA Men’s Basketball and Women’s Basketball #17</a:t>
            </a:r>
          </a:p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Mandated Travel Policy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About Gonzaga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893E2F-227D-4472-B59F-3DEBF46C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658441" y="5657850"/>
            <a:ext cx="5749145" cy="1119943"/>
          </a:xfrm>
        </p:spPr>
        <p:txBody>
          <a:bodyPr/>
          <a:lstStyle/>
          <a:p>
            <a:r>
              <a:rPr lang="en-US" sz="1600" dirty="0"/>
              <a:t>Gonzaga University is an exemplary learning community that educates students for lives of leadership and service for the common good.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D34D45-E336-49D2-8857-108127ED3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48" y="10047"/>
            <a:ext cx="6376935" cy="3711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A02E56-1F6E-43DA-BBB7-A73E86D9592C}"/>
              </a:ext>
            </a:extLst>
          </p:cNvPr>
          <p:cNvSpPr/>
          <p:nvPr/>
        </p:nvSpPr>
        <p:spPr>
          <a:xfrm>
            <a:off x="11766618" y="6365363"/>
            <a:ext cx="515814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D5043-24BB-494C-8290-2B169FDEA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25" y="271700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group of people in a room through a glass wall">
            <a:extLst>
              <a:ext uri="{FF2B5EF4-FFF2-40B4-BE49-F238E27FC236}">
                <a16:creationId xmlns:a16="http://schemas.microsoft.com/office/drawing/2014/main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12" name="Title 19">
            <a:extLst>
              <a:ext uri="{FF2B5EF4-FFF2-40B4-BE49-F238E27FC236}">
                <a16:creationId xmlns:a16="http://schemas.microsoft.com/office/drawing/2014/main" id="{520D95A5-6A55-4800-8125-70815860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0381" y="2423305"/>
            <a:ext cx="3569178" cy="2412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ubtitle 20">
            <a:extLst>
              <a:ext uri="{FF2B5EF4-FFF2-40B4-BE49-F238E27FC236}">
                <a16:creationId xmlns:a16="http://schemas.microsoft.com/office/drawing/2014/main" id="{5CF8BBAC-6E74-4C88-BED9-05CA2DD9C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0381" y="5021128"/>
            <a:ext cx="3569178" cy="123203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830898-1543-7249-B0EC-495BE6BA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6395" y="0"/>
            <a:ext cx="4719557" cy="68582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CCFA0A-3220-41C2-B930-66505BA90931}"/>
              </a:ext>
            </a:extLst>
          </p:cNvPr>
          <p:cNvSpPr txBox="1">
            <a:spLocks/>
          </p:cNvSpPr>
          <p:nvPr/>
        </p:nvSpPr>
        <p:spPr bwMode="gray">
          <a:xfrm>
            <a:off x="6684458" y="2361051"/>
            <a:ext cx="4058574" cy="16482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Travel Risk Management in Higher Education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60B3D6-1C88-4145-BACD-E2CFD007E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40381" y="5268507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B13E47AE-2E40-42A1-B3F9-F1D362FCE883}"/>
              </a:ext>
            </a:extLst>
          </p:cNvPr>
          <p:cNvSpPr txBox="1">
            <a:spLocks/>
          </p:cNvSpPr>
          <p:nvPr/>
        </p:nvSpPr>
        <p:spPr bwMode="gray">
          <a:xfrm>
            <a:off x="6684458" y="4245558"/>
            <a:ext cx="3930486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program development journey to keep faculty, staff, and students safe while traveling.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2C3BA8-7959-4DC7-8539-8DE7A2ED8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58" y="93850"/>
            <a:ext cx="1766198" cy="1172039"/>
          </a:xfrm>
          <a:prstGeom prst="rect">
            <a:avLst/>
          </a:prstGeom>
        </p:spPr>
      </p:pic>
      <p:pic>
        <p:nvPicPr>
          <p:cNvPr id="25" name="Picture 24" descr="A picture containing dark, clock, room, red&#10;&#10;Description automatically generated">
            <a:extLst>
              <a:ext uri="{FF2B5EF4-FFF2-40B4-BE49-F238E27FC236}">
                <a16:creationId xmlns:a16="http://schemas.microsoft.com/office/drawing/2014/main" id="{B24881A3-EF90-4E2A-8C01-79D44453A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45" y="1424347"/>
            <a:ext cx="4267200" cy="685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AEAF01-91AE-49CB-A2BE-8758459A1F24}"/>
              </a:ext>
            </a:extLst>
          </p:cNvPr>
          <p:cNvSpPr txBox="1"/>
          <p:nvPr/>
        </p:nvSpPr>
        <p:spPr>
          <a:xfrm>
            <a:off x="6580145" y="5314392"/>
            <a:ext cx="4546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Linda Wilson</a:t>
            </a:r>
            <a:br>
              <a:rPr lang="en-US" sz="1050" b="1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Director of Finance Systems and Services | wilsonl@gonzaga.edu</a:t>
            </a:r>
          </a:p>
          <a:p>
            <a:br>
              <a:rPr lang="en-US" sz="1050" b="1" dirty="0">
                <a:solidFill>
                  <a:schemeClr val="bg1"/>
                </a:solidFill>
              </a:rPr>
            </a:br>
            <a:r>
              <a:rPr lang="en-US" sz="1050" b="1" dirty="0">
                <a:solidFill>
                  <a:schemeClr val="bg1"/>
                </a:solidFill>
              </a:rPr>
              <a:t>Jason Grunin </a:t>
            </a:r>
            <a:br>
              <a:rPr lang="en-US" sz="1050" b="1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Asst. Vice President of Business | jason-grunin@utulsa.edu</a:t>
            </a:r>
            <a:br>
              <a:rPr lang="en-US" sz="1050" dirty="0">
                <a:solidFill>
                  <a:schemeClr val="bg1"/>
                </a:solidFill>
              </a:rPr>
            </a:b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b="1" dirty="0">
                <a:solidFill>
                  <a:schemeClr val="bg1"/>
                </a:solidFill>
              </a:rPr>
              <a:t>Steve Lee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Principal Consultant | s.lee@sap.com</a:t>
            </a:r>
          </a:p>
        </p:txBody>
      </p:sp>
    </p:spTree>
    <p:extLst>
      <p:ext uri="{BB962C8B-B14F-4D97-AF65-F5344CB8AC3E}">
        <p14:creationId xmlns:p14="http://schemas.microsoft.com/office/powerpoint/2010/main" val="16856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6B0816D-B284-4A5B-8E41-B1AA4874C943}"/>
              </a:ext>
            </a:extLst>
          </p:cNvPr>
          <p:cNvSpPr/>
          <p:nvPr/>
        </p:nvSpPr>
        <p:spPr>
          <a:xfrm>
            <a:off x="11766618" y="6365363"/>
            <a:ext cx="515814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79" y="319982"/>
            <a:ext cx="5025558" cy="585913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Facts about Univ. of Tulsa</a:t>
            </a:r>
          </a:p>
          <a:p>
            <a:r>
              <a:rPr lang="en-US" sz="2000" dirty="0">
                <a:solidFill>
                  <a:schemeClr val="tx1"/>
                </a:solidFill>
              </a:rPr>
              <a:t>Located in Tulsa, Oklahoma, Private Institution, Not-for-Profit</a:t>
            </a:r>
          </a:p>
          <a:p>
            <a:r>
              <a:rPr lang="en-US" sz="2000" dirty="0">
                <a:solidFill>
                  <a:schemeClr val="tx1"/>
                </a:solidFill>
              </a:rPr>
              <a:t>FY20 Operating Budget: $216 Million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300+ Acres, 200+ Buildings,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Total Enrollment: 4597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Total Employment: 1454</a:t>
            </a:r>
          </a:p>
          <a:p>
            <a:r>
              <a:rPr lang="en-US" sz="2000" dirty="0">
                <a:solidFill>
                  <a:schemeClr val="tx1"/>
                </a:solidFill>
              </a:rPr>
              <a:t>3 locations – 250+ acres : 3m sq. feet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Mandated Travel Program </a:t>
            </a:r>
          </a:p>
          <a:p>
            <a:r>
              <a:rPr lang="en-US" sz="2000" dirty="0">
                <a:solidFill>
                  <a:schemeClr val="tx1"/>
                </a:solidFill>
              </a:rPr>
              <a:t>Division I Athletics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Complex study abroad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658103" y="3981451"/>
            <a:ext cx="6018082" cy="1343026"/>
          </a:xfrm>
        </p:spPr>
        <p:txBody>
          <a:bodyPr/>
          <a:lstStyle/>
          <a:p>
            <a:r>
              <a:rPr lang="en-US" dirty="0"/>
              <a:t>About University of Tulsa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893E2F-227D-4472-B59F-3DEBF46C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658441" y="5657850"/>
            <a:ext cx="5749145" cy="1119943"/>
          </a:xfrm>
        </p:spPr>
        <p:txBody>
          <a:bodyPr/>
          <a:lstStyle/>
          <a:p>
            <a:r>
              <a:rPr lang="en-US" sz="1600" dirty="0"/>
              <a:t>The University of Tulsa is a private, independent, doctoral-degree-granting institution whose mission reflects these core values: excellence in scholarship, dedication to free inquiry, integrity of character, and commitment to humanity.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8F8A65-66C3-4B81-882A-DABE1C169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56" y="10523"/>
            <a:ext cx="6422244" cy="3794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762ED-0997-4506-BB98-5EC6A3AF9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16" y="268080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0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0E2C-08D6-4BE4-B0F2-D3A28845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BDC6B-7A07-4982-8817-69DABD685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6907DBF-FDE8-4050-8EA9-D37C6426C7FF}"/>
              </a:ext>
            </a:extLst>
          </p:cNvPr>
          <p:cNvSpPr txBox="1">
            <a:spLocks/>
          </p:cNvSpPr>
          <p:nvPr/>
        </p:nvSpPr>
        <p:spPr>
          <a:xfrm>
            <a:off x="432000" y="1076700"/>
            <a:ext cx="6651188" cy="4704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Where does travel risk fall within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institution? (Select multiple.)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Academic Affairs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Campus Police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28BF7-FA8D-49B0-AB47-D460A1DF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88" y="648000"/>
            <a:ext cx="4981433" cy="4704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11FCC7-FAF7-4857-BA8C-2A80687B8DE0}"/>
              </a:ext>
            </a:extLst>
          </p:cNvPr>
          <p:cNvSpPr/>
          <p:nvPr/>
        </p:nvSpPr>
        <p:spPr>
          <a:xfrm>
            <a:off x="5904000" y="6365363"/>
            <a:ext cx="628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0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00" y="221628"/>
            <a:ext cx="11340000" cy="432000"/>
          </a:xfrm>
        </p:spPr>
        <p:txBody>
          <a:bodyPr/>
          <a:lstStyle/>
          <a:p>
            <a:r>
              <a:rPr lang="en-US" dirty="0"/>
              <a:t>The Realities of Today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78DE9B2-A94B-4695-9E82-0B391290E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6"/>
          <a:stretch/>
        </p:blipFill>
        <p:spPr>
          <a:xfrm>
            <a:off x="3594867" y="3518648"/>
            <a:ext cx="5703992" cy="313891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84132CC-67A6-464B-81CB-E7817780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71" y="3518648"/>
            <a:ext cx="3346479" cy="31389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97AE32-2536-421A-BA98-AEFD0398F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93" y="818762"/>
            <a:ext cx="6088860" cy="26873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9F09F5-905F-4772-83C7-141A5EDE5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247" y="818762"/>
            <a:ext cx="2961611" cy="2687385"/>
          </a:xfrm>
          <a:prstGeom prst="rect">
            <a:avLst/>
          </a:prstGeom>
        </p:spPr>
      </p:pic>
      <p:pic>
        <p:nvPicPr>
          <p:cNvPr id="59" name="Picture 4" descr="http://themillenniumreport.com/wp-content/uploads/2016/08/120831085605-01-isaac-landov-fri-horizontal-gallery.jpg">
            <a:extLst>
              <a:ext uri="{FF2B5EF4-FFF2-40B4-BE49-F238E27FC236}">
                <a16:creationId xmlns:a16="http://schemas.microsoft.com/office/drawing/2014/main" id="{DEE63053-1D3A-4911-8C11-93F392EE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65" y="4378758"/>
            <a:ext cx="2738453" cy="22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9A12765-B98F-40E7-8D53-973EC77C5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9767" y="822190"/>
            <a:ext cx="2738452" cy="35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What is at stake?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The potential cost of doing nothing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860339-31F7-4884-957E-5C40F818E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9031" y="605854"/>
            <a:ext cx="1498424" cy="1515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Gold bars" title="Placeholder Icon">
            <a:extLst>
              <a:ext uri="{FF2B5EF4-FFF2-40B4-BE49-F238E27FC236}">
                <a16:creationId xmlns:a16="http://schemas.microsoft.com/office/drawing/2014/main" id="{7CF8B318-D925-4AA4-A626-B915F8B960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7278" y="1012659"/>
            <a:ext cx="701943" cy="70194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3821" y="1197474"/>
            <a:ext cx="3529568" cy="421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Organizational Risk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6960D0-0A22-4E28-82F3-B9AA805E9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9637" y="2566318"/>
            <a:ext cx="1498424" cy="1515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 descr="Pencil" title="Placeholder Icon">
            <a:extLst>
              <a:ext uri="{FF2B5EF4-FFF2-40B4-BE49-F238E27FC236}">
                <a16:creationId xmlns:a16="http://schemas.microsoft.com/office/drawing/2014/main" id="{87645AAE-99D6-4DF7-BBA8-ACD6942E16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7278" y="2973123"/>
            <a:ext cx="701943" cy="7019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EBBE7F-98BB-4059-8F15-7198C7DAC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2929" y="4488676"/>
            <a:ext cx="1515132" cy="1515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phic 26" descr="Coins" title="Placeholder Icon">
            <a:extLst>
              <a:ext uri="{FF2B5EF4-FFF2-40B4-BE49-F238E27FC236}">
                <a16:creationId xmlns:a16="http://schemas.microsoft.com/office/drawing/2014/main" id="{2BC353DF-7455-49A6-8C40-1E0630E1DA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7283" y="4908546"/>
            <a:ext cx="701938" cy="7019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67B7D68-CDE8-4206-90EF-8C70722CC3BD}"/>
              </a:ext>
            </a:extLst>
          </p:cNvPr>
          <p:cNvSpPr/>
          <p:nvPr/>
        </p:nvSpPr>
        <p:spPr>
          <a:xfrm>
            <a:off x="6096000" y="6365363"/>
            <a:ext cx="56642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D94645C5-6EA2-420C-9707-49BFEEAE59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897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96D95AE-A0B3-42C4-8C67-18F2F5A05F40}"/>
              </a:ext>
            </a:extLst>
          </p:cNvPr>
          <p:cNvSpPr/>
          <p:nvPr/>
        </p:nvSpPr>
        <p:spPr>
          <a:xfrm>
            <a:off x="5904000" y="6365363"/>
            <a:ext cx="628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B3684BF1-E61B-4D35-AAC6-9FDC68BAEBCE}"/>
              </a:ext>
            </a:extLst>
          </p:cNvPr>
          <p:cNvSpPr txBox="1">
            <a:spLocks/>
          </p:cNvSpPr>
          <p:nvPr/>
        </p:nvSpPr>
        <p:spPr>
          <a:xfrm>
            <a:off x="8381390" y="3181824"/>
            <a:ext cx="3529568" cy="42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Reputational Risk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C3ABFC33-D2D8-4964-9B65-CB337F575D54}"/>
              </a:ext>
            </a:extLst>
          </p:cNvPr>
          <p:cNvSpPr txBox="1">
            <a:spLocks/>
          </p:cNvSpPr>
          <p:nvPr/>
        </p:nvSpPr>
        <p:spPr>
          <a:xfrm>
            <a:off x="8393821" y="5010156"/>
            <a:ext cx="3529568" cy="42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Financial Risk</a:t>
            </a:r>
          </a:p>
        </p:txBody>
      </p:sp>
    </p:spTree>
    <p:extLst>
      <p:ext uri="{BB962C8B-B14F-4D97-AF65-F5344CB8AC3E}">
        <p14:creationId xmlns:p14="http://schemas.microsoft.com/office/powerpoint/2010/main" val="412673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0E2C-08D6-4BE4-B0F2-D3A28845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BDC6B-7A07-4982-8817-69DABD685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6907DBF-FDE8-4050-8EA9-D37C6426C7FF}"/>
              </a:ext>
            </a:extLst>
          </p:cNvPr>
          <p:cNvSpPr txBox="1">
            <a:spLocks/>
          </p:cNvSpPr>
          <p:nvPr/>
        </p:nvSpPr>
        <p:spPr>
          <a:xfrm>
            <a:off x="541183" y="1336008"/>
            <a:ext cx="6651188" cy="4704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was your most recent incident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involving travel risk? (Choose one.)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Last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Last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Last 12-months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More than 12 months 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Yet to have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28BF7-FA8D-49B0-AB47-D460A1DF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88" y="648000"/>
            <a:ext cx="4981433" cy="4704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477A99-FA6A-4FE9-B81A-48325D4998FA}"/>
              </a:ext>
            </a:extLst>
          </p:cNvPr>
          <p:cNvSpPr/>
          <p:nvPr/>
        </p:nvSpPr>
        <p:spPr>
          <a:xfrm>
            <a:off x="5904000" y="6365363"/>
            <a:ext cx="628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75B8668-2A1E-4016-A40E-2C247431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70" y="1285909"/>
            <a:ext cx="11339513" cy="431800"/>
          </a:xfrm>
        </p:spPr>
        <p:txBody>
          <a:bodyPr/>
          <a:lstStyle/>
          <a:p>
            <a:r>
              <a:rPr lang="en-US" sz="6000" dirty="0"/>
              <a:t>“Hope is not a strategy. Luck is not a factor. </a:t>
            </a:r>
            <a:br>
              <a:rPr lang="en-US" sz="6000" dirty="0"/>
            </a:br>
            <a:r>
              <a:rPr lang="en-US" sz="6000" dirty="0">
                <a:solidFill>
                  <a:schemeClr val="accent1"/>
                </a:solidFill>
              </a:rPr>
              <a:t>Fear is not an option.</a:t>
            </a:r>
            <a:r>
              <a:rPr lang="en-US" sz="6000" dirty="0"/>
              <a:t>”</a:t>
            </a:r>
            <a:endParaRPr lang="en-US" sz="6000" dirty="0">
              <a:solidFill>
                <a:schemeClr val="accent1"/>
              </a:solidFill>
            </a:endParaRPr>
          </a:p>
          <a:p>
            <a:pPr lvl="1"/>
            <a:br>
              <a:rPr lang="en-US" sz="4400" i="1" dirty="0"/>
            </a:br>
            <a:r>
              <a:rPr lang="en-US" sz="1600" i="1" dirty="0"/>
              <a:t>James Francis Cameron - filmmaker, environmentalist, explorer, and philanthropist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254517-951B-4555-BD3B-A013C179EE7C}"/>
              </a:ext>
            </a:extLst>
          </p:cNvPr>
          <p:cNvSpPr/>
          <p:nvPr/>
        </p:nvSpPr>
        <p:spPr>
          <a:xfrm>
            <a:off x="5904000" y="6365363"/>
            <a:ext cx="6287999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2000" y="224736"/>
            <a:ext cx="11340000" cy="432000"/>
          </a:xfrm>
        </p:spPr>
        <p:txBody>
          <a:bodyPr/>
          <a:lstStyle/>
          <a:p>
            <a:r>
              <a:rPr lang="en-US" dirty="0"/>
              <a:t>Traveler Safety Continuum</a:t>
            </a:r>
            <a:br>
              <a:rPr lang="en-US" dirty="0"/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areas of a comprehensive travel risk management program.</a:t>
            </a:r>
            <a:br>
              <a:rPr lang="en-US" dirty="0"/>
            </a:b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DCC264-1DA0-46DE-BA06-7C2D8745809E}"/>
              </a:ext>
            </a:extLst>
          </p:cNvPr>
          <p:cNvSpPr/>
          <p:nvPr/>
        </p:nvSpPr>
        <p:spPr>
          <a:xfrm>
            <a:off x="5904000" y="6365363"/>
            <a:ext cx="6269198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C8ACDA8-CA23-4103-8EF7-C514960BC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2" y="900820"/>
            <a:ext cx="9009888" cy="54360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92F60DD-F5B9-443F-9108-96C8F95BB754}"/>
              </a:ext>
            </a:extLst>
          </p:cNvPr>
          <p:cNvSpPr txBox="1"/>
          <p:nvPr/>
        </p:nvSpPr>
        <p:spPr>
          <a:xfrm>
            <a:off x="9773729" y="5832674"/>
            <a:ext cx="2399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Global Business </a:t>
            </a:r>
            <a:b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Travel Association (GBTA)</a:t>
            </a:r>
          </a:p>
        </p:txBody>
      </p:sp>
    </p:spTree>
    <p:extLst>
      <p:ext uri="{BB962C8B-B14F-4D97-AF65-F5344CB8AC3E}">
        <p14:creationId xmlns:p14="http://schemas.microsoft.com/office/powerpoint/2010/main" val="5909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1529_Tech pitch deck_RVA_v5" id="{A2EB78D0-E53B-4F6A-BDEB-161D0EE79897}" vid="{43D59DC8-94C0-4D1D-B6DD-8A7938E09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e92b3a2-8150-4960-baa2-0cb01e30fa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26925F671EB1448E942BD6E9582ECE" ma:contentTypeVersion="13" ma:contentTypeDescription="Create a new document." ma:contentTypeScope="" ma:versionID="ba6faad7e86a1bdcf16bfdc66a9f8856">
  <xsd:schema xmlns:xsd="http://www.w3.org/2001/XMLSchema" xmlns:xs="http://www.w3.org/2001/XMLSchema" xmlns:p="http://schemas.microsoft.com/office/2006/metadata/properties" xmlns:ns3="0e92b3a2-8150-4960-baa2-0cb01e30fafd" xmlns:ns4="a7099101-2989-4662-91fa-88fd63c8d281" targetNamespace="http://schemas.microsoft.com/office/2006/metadata/properties" ma:root="true" ma:fieldsID="5e56b746b53c99b657584f4efb223464" ns3:_="" ns4:_="">
    <xsd:import namespace="0e92b3a2-8150-4960-baa2-0cb01e30fafd"/>
    <xsd:import namespace="a7099101-2989-4662-91fa-88fd63c8d2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2b3a2-8150-4960-baa2-0cb01e30f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9101-2989-4662-91fa-88fd63c8d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0BFDF-D948-4F4A-854E-477525F57792}">
  <ds:schemaRefs>
    <ds:schemaRef ds:uri="http://purl.org/dc/elements/1.1/"/>
    <ds:schemaRef ds:uri="0e92b3a2-8150-4960-baa2-0cb01e30fafd"/>
    <ds:schemaRef ds:uri="http://schemas.microsoft.com/office/infopath/2007/PartnerControls"/>
    <ds:schemaRef ds:uri="a7099101-2989-4662-91fa-88fd63c8d281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951B5C-1A78-42E7-8174-75EA13482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2b3a2-8150-4960-baa2-0cb01e30fafd"/>
    <ds:schemaRef ds:uri="a7099101-2989-4662-91fa-88fd63c8d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pitch deck</Template>
  <TotalTime>0</TotalTime>
  <Words>998</Words>
  <Application>Microsoft Office PowerPoint</Application>
  <PresentationFormat>Widescreen</PresentationFormat>
  <Paragraphs>159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Tahoma</vt:lpstr>
      <vt:lpstr>Times New Roman</vt:lpstr>
      <vt:lpstr>Office Theme</vt:lpstr>
      <vt:lpstr>PowerPoint Presentation</vt:lpstr>
      <vt:lpstr>About Gonzaga</vt:lpstr>
      <vt:lpstr>About University of Tulsa</vt:lpstr>
      <vt:lpstr>Poll Question</vt:lpstr>
      <vt:lpstr>The Realities of Today</vt:lpstr>
      <vt:lpstr>What is at stake?</vt:lpstr>
      <vt:lpstr>Poll Question</vt:lpstr>
      <vt:lpstr>“Hope is not a strategy. Luck is not a factor.  Fear is not an option.”  James Francis Cameron - filmmaker, environmentalist, explorer, and philanthropist</vt:lpstr>
      <vt:lpstr>Traveler Safety Continuum Focus areas of a comprehensive travel risk management program. </vt:lpstr>
      <vt:lpstr>Poll Question</vt:lpstr>
      <vt:lpstr>Insight #1</vt:lpstr>
      <vt:lpstr>Insight #2</vt:lpstr>
      <vt:lpstr>Insight #3</vt:lpstr>
      <vt:lpstr>Where Traveler Location Data Resides Today</vt:lpstr>
      <vt:lpstr>       SAP Concur</vt:lpstr>
      <vt:lpstr>       SAP Concur</vt:lpstr>
      <vt:lpstr>       SAP Concur</vt:lpstr>
      <vt:lpstr>PowerPoint Presentation</vt:lpstr>
      <vt:lpstr>Recommendations and Key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2019-10-02T13:57:39Z</dcterms:created>
  <dcterms:modified xsi:type="dcterms:W3CDTF">2019-12-18T15:10:07Z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0x0101006D26925F671EB1448E942BD6E9582ECE</vt:lpwstr>
  </property>
</Properties>
</file>