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9"/>
  </p:notesMasterIdLst>
  <p:handoutMasterIdLst>
    <p:handoutMasterId r:id="rId30"/>
  </p:handoutMasterIdLst>
  <p:sldIdLst>
    <p:sldId id="256" r:id="rId2"/>
    <p:sldId id="280" r:id="rId3"/>
    <p:sldId id="257" r:id="rId4"/>
    <p:sldId id="277" r:id="rId5"/>
    <p:sldId id="258" r:id="rId6"/>
    <p:sldId id="276" r:id="rId7"/>
    <p:sldId id="259" r:id="rId8"/>
    <p:sldId id="269" r:id="rId9"/>
    <p:sldId id="260" r:id="rId10"/>
    <p:sldId id="261" r:id="rId11"/>
    <p:sldId id="270" r:id="rId12"/>
    <p:sldId id="278" r:id="rId13"/>
    <p:sldId id="271" r:id="rId14"/>
    <p:sldId id="262" r:id="rId15"/>
    <p:sldId id="263" r:id="rId16"/>
    <p:sldId id="272" r:id="rId17"/>
    <p:sldId id="264" r:id="rId18"/>
    <p:sldId id="265" r:id="rId19"/>
    <p:sldId id="273" r:id="rId20"/>
    <p:sldId id="267" r:id="rId21"/>
    <p:sldId id="266" r:id="rId22"/>
    <p:sldId id="274" r:id="rId23"/>
    <p:sldId id="268" r:id="rId24"/>
    <p:sldId id="275" r:id="rId25"/>
    <p:sldId id="281" r:id="rId26"/>
    <p:sldId id="282" r:id="rId27"/>
    <p:sldId id="279"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5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49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FAD53-4F5F-4071-B7DF-DB57B737F65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EC5AF716-EB07-47FC-84F3-A503E77177B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3439F6B-332A-4BFF-A4D9-183475FC75EE}" type="datetimeFigureOut">
              <a:rPr lang="en-US" altLang="en-US"/>
              <a:pPr/>
              <a:t>12/9/2019</a:t>
            </a:fld>
            <a:endParaRPr lang="en-US" altLang="en-US"/>
          </a:p>
        </p:txBody>
      </p:sp>
      <p:sp>
        <p:nvSpPr>
          <p:cNvPr id="4" name="Footer Placeholder 3">
            <a:extLst>
              <a:ext uri="{FF2B5EF4-FFF2-40B4-BE49-F238E27FC236}">
                <a16:creationId xmlns:a16="http://schemas.microsoft.com/office/drawing/2014/main" id="{B1B2680C-25E2-4289-A0B7-DF9B3356FA4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A90F2EBF-63D7-4558-B571-6137AC58E62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77CD26E-DD6F-4408-B293-D21C89AE583B}"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5AD041-E255-4BA9-9CDD-5260D9E285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1510E6CF-81D8-491F-8766-20718451D436}"/>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0F4B491-BEA2-4FE5-B75D-AF7861D9CC2F}" type="datetimeFigureOut">
              <a:rPr lang="en-US" altLang="en-US"/>
              <a:pPr/>
              <a:t>12/9/2019</a:t>
            </a:fld>
            <a:endParaRPr lang="en-US" altLang="en-US"/>
          </a:p>
        </p:txBody>
      </p:sp>
      <p:sp>
        <p:nvSpPr>
          <p:cNvPr id="4" name="Slide Image Placeholder 3">
            <a:extLst>
              <a:ext uri="{FF2B5EF4-FFF2-40B4-BE49-F238E27FC236}">
                <a16:creationId xmlns:a16="http://schemas.microsoft.com/office/drawing/2014/main" id="{686260E3-DBEC-4406-A1F0-B9E9E0821B1B}"/>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DEB232-FA06-4328-98A7-5942282B3BF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D9233D0-27C3-4AE7-A0CB-185011510F0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53F9E383-D7CF-448D-804F-B7F327A400E3}"/>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D2313AF-529E-4B3E-96DB-75DC58C661AA}"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4CCF1-7B16-4E92-9DDD-B7F2426A00E9}"/>
              </a:ext>
            </a:extLst>
          </p:cNvPr>
          <p:cNvSpPr/>
          <p:nvPr/>
        </p:nvSpPr>
        <p:spPr>
          <a:xfrm>
            <a:off x="544513" y="1081088"/>
            <a:ext cx="1731962" cy="92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8">
            <a:extLst>
              <a:ext uri="{FF2B5EF4-FFF2-40B4-BE49-F238E27FC236}">
                <a16:creationId xmlns:a16="http://schemas.microsoft.com/office/drawing/2014/main" id="{8D92822E-6CA4-44AD-A87B-1E1B0A77B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288" y="1187450"/>
            <a:ext cx="1536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C3E2BA5-96E0-4A13-968B-B0906CF31F1B}"/>
              </a:ext>
            </a:extLst>
          </p:cNvPr>
          <p:cNvSpPr/>
          <p:nvPr/>
        </p:nvSpPr>
        <p:spPr>
          <a:xfrm>
            <a:off x="5410200" y="1109663"/>
            <a:ext cx="908050" cy="9080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C14BCB0B-6646-4315-AF08-D2DC6D7A24B2}"/>
              </a:ext>
            </a:extLst>
          </p:cNvPr>
          <p:cNvSpPr/>
          <p:nvPr/>
        </p:nvSpPr>
        <p:spPr>
          <a:xfrm>
            <a:off x="6570663" y="1109663"/>
            <a:ext cx="906462" cy="9080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8" name="Rectangle 7">
            <a:extLst>
              <a:ext uri="{FF2B5EF4-FFF2-40B4-BE49-F238E27FC236}">
                <a16:creationId xmlns:a16="http://schemas.microsoft.com/office/drawing/2014/main" id="{4D5E9AAE-F732-4BA1-8C9D-ED173F675E4B}"/>
              </a:ext>
            </a:extLst>
          </p:cNvPr>
          <p:cNvSpPr/>
          <p:nvPr/>
        </p:nvSpPr>
        <p:spPr>
          <a:xfrm>
            <a:off x="7710488" y="1111250"/>
            <a:ext cx="908050" cy="90646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pic>
        <p:nvPicPr>
          <p:cNvPr id="9" name="Picture 12">
            <a:extLst>
              <a:ext uri="{FF2B5EF4-FFF2-40B4-BE49-F238E27FC236}">
                <a16:creationId xmlns:a16="http://schemas.microsoft.com/office/drawing/2014/main" id="{C0C53B18-F687-44A1-B82F-A8A49482CE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1195388"/>
            <a:ext cx="7096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1E260FAD-D4DE-43DB-9D37-039FC5BC96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9088" y="1195388"/>
            <a:ext cx="715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98CBCC22-5D8F-4C01-B523-0336FE9F4F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1800" y="1195388"/>
            <a:ext cx="714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419060"/>
            <a:ext cx="7886700" cy="692219"/>
          </a:xfrm>
        </p:spPr>
        <p:txBody>
          <a:bodyPr anchor="b">
            <a:normAutofit/>
          </a:bodyPr>
          <a:lstStyle>
            <a:lvl1pPr algn="ctr">
              <a:defRPr sz="4000">
                <a:latin typeface="Roboto Slab Light" charset="0"/>
                <a:ea typeface="Roboto Slab Light" charset="0"/>
                <a:cs typeface="Roboto Slab Light" charset="0"/>
              </a:defRPr>
            </a:lvl1pPr>
          </a:lstStyle>
          <a:p>
            <a:r>
              <a:rPr lang="en-US"/>
              <a:t>Click to edit Master title style</a:t>
            </a:r>
            <a:endParaRPr lang="en-US" dirty="0"/>
          </a:p>
        </p:txBody>
      </p:sp>
      <p:sp>
        <p:nvSpPr>
          <p:cNvPr id="3" name="Subtitle 2"/>
          <p:cNvSpPr>
            <a:spLocks noGrp="1"/>
          </p:cNvSpPr>
          <p:nvPr>
            <p:ph type="subTitle" idx="1"/>
          </p:nvPr>
        </p:nvSpPr>
        <p:spPr>
          <a:xfrm>
            <a:off x="628650" y="4405933"/>
            <a:ext cx="7886700" cy="1655762"/>
          </a:xfrm>
        </p:spPr>
        <p:txBody>
          <a:bodyPr>
            <a:normAutofit/>
          </a:bodyPr>
          <a:lstStyle>
            <a:lvl1pPr marL="0" indent="0" algn="ctr">
              <a:buNone/>
              <a:defRPr sz="2000" b="0" i="0">
                <a:latin typeface="Roboto Light" charset="0"/>
                <a:ea typeface="Roboto Light" charset="0"/>
                <a:cs typeface="Roboto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Footer Placeholder 4">
            <a:extLst>
              <a:ext uri="{FF2B5EF4-FFF2-40B4-BE49-F238E27FC236}">
                <a16:creationId xmlns:a16="http://schemas.microsoft.com/office/drawing/2014/main" id="{01D76C2C-3EDB-41A7-B7BC-3A7653AF3589}"/>
              </a:ext>
            </a:extLst>
          </p:cNvPr>
          <p:cNvSpPr>
            <a:spLocks noGrp="1"/>
          </p:cNvSpPr>
          <p:nvPr>
            <p:ph type="ftr" sz="quarter" idx="10"/>
          </p:nvPr>
        </p:nvSpPr>
        <p:spPr/>
        <p:txBody>
          <a:bodyPr/>
          <a:lstStyle>
            <a:lvl1pPr>
              <a:defRPr>
                <a:solidFill>
                  <a:schemeClr val="bg1">
                    <a:lumMod val="65000"/>
                  </a:schemeClr>
                </a:solidFill>
              </a:defRPr>
            </a:lvl1pPr>
          </a:lstStyle>
          <a:p>
            <a:pPr>
              <a:defRPr/>
            </a:pPr>
            <a:endParaRPr lang="en-US"/>
          </a:p>
        </p:txBody>
      </p:sp>
    </p:spTree>
    <p:extLst>
      <p:ext uri="{BB962C8B-B14F-4D97-AF65-F5344CB8AC3E}">
        <p14:creationId xmlns:p14="http://schemas.microsoft.com/office/powerpoint/2010/main" val="25349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7E1C93FD-6720-4A45-B0A4-CA436B5360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CEB5A810-1108-4F59-9DA2-1276EABAD946}"/>
              </a:ext>
            </a:extLst>
          </p:cNvPr>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fld id="{62FACD6C-BC6D-4CBA-939A-4A06541A80AE}" type="slidenum">
              <a:rPr lang="en-US" altLang="en-US" sz="1200">
                <a:solidFill>
                  <a:srgbClr val="A6A6A6"/>
                </a:solidFill>
              </a:rPr>
              <a:pPr algn="ctr" eaLnBrk="1" hangingPunct="1"/>
              <a:t>‹#›</a:t>
            </a:fld>
            <a:endParaRPr lang="en-US" altLang="en-US" sz="1200">
              <a:solidFill>
                <a:srgbClr val="A6A6A6"/>
              </a:solidFill>
            </a:endParaRPr>
          </a:p>
        </p:txBody>
      </p:sp>
      <p:sp>
        <p:nvSpPr>
          <p:cNvPr id="2" name="Title 1"/>
          <p:cNvSpPr>
            <a:spLocks noGrp="1"/>
          </p:cNvSpPr>
          <p:nvPr>
            <p:ph type="title"/>
          </p:nvPr>
        </p:nvSpPr>
        <p:spPr>
          <a:xfrm>
            <a:off x="628650" y="0"/>
            <a:ext cx="7886700" cy="1560443"/>
          </a:xfrm>
        </p:spPr>
        <p:txBody>
          <a:bodyPr>
            <a:normAutofit/>
          </a:bodyPr>
          <a:lstStyle>
            <a:lvl1pPr algn="l">
              <a:defRPr sz="4000" b="0" i="0">
                <a:solidFill>
                  <a:schemeClr val="bg1"/>
                </a:solidFill>
                <a:latin typeface="Roboto Medium" charset="0"/>
                <a:ea typeface="Roboto Medium" charset="0"/>
                <a:cs typeface="Roboto Medium" charset="0"/>
              </a:defRPr>
            </a:lvl1pPr>
          </a:lstStyle>
          <a:p>
            <a:r>
              <a:rPr lang="en-US"/>
              <a:t>Click to edit Master title style</a:t>
            </a:r>
            <a:endParaRPr lang="en-US" dirty="0"/>
          </a:p>
        </p:txBody>
      </p:sp>
      <p:sp>
        <p:nvSpPr>
          <p:cNvPr id="3" name="Content Placeholder 2"/>
          <p:cNvSpPr>
            <a:spLocks noGrp="1"/>
          </p:cNvSpPr>
          <p:nvPr>
            <p:ph idx="1"/>
          </p:nvPr>
        </p:nvSpPr>
        <p:spPr>
          <a:xfrm>
            <a:off x="628650" y="1958010"/>
            <a:ext cx="7886700" cy="4084982"/>
          </a:xfrm>
        </p:spPr>
        <p:txBody>
          <a:bodyPr/>
          <a:lstStyle>
            <a:lvl1pPr>
              <a:defRPr b="0" i="0">
                <a:latin typeface="Roboto Regular"/>
                <a:ea typeface="Roboto Medium" charset="0"/>
                <a:cs typeface="Roboto Regular"/>
              </a:defRPr>
            </a:lvl1pPr>
            <a:lvl2pPr>
              <a:defRPr sz="2000" b="0" i="0">
                <a:latin typeface="Roboto Regular"/>
                <a:ea typeface="Roboto Medium" charset="0"/>
                <a:cs typeface="Roboto Regular"/>
              </a:defRPr>
            </a:lvl2pPr>
            <a:lvl3pPr>
              <a:defRPr sz="2000" b="0" i="0">
                <a:latin typeface="Roboto Regular"/>
                <a:ea typeface="Roboto Medium" charset="0"/>
                <a:cs typeface="Roboto Regular"/>
              </a:defRPr>
            </a:lvl3pPr>
            <a:lvl4pPr>
              <a:defRPr sz="2000" b="0" i="0">
                <a:latin typeface="Roboto Regular"/>
                <a:ea typeface="Roboto Medium" charset="0"/>
                <a:cs typeface="Roboto Regular"/>
              </a:defRPr>
            </a:lvl4pPr>
            <a:lvl5pPr>
              <a:defRPr sz="20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6AE917D7-E198-46A1-9C59-F3DC39039940}"/>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47314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A6D075-7035-4CB6-86AE-3184C758FC72}"/>
              </a:ext>
            </a:extLst>
          </p:cNvPr>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5" name="Picture 8">
            <a:extLst>
              <a:ext uri="{FF2B5EF4-FFF2-40B4-BE49-F238E27FC236}">
                <a16:creationId xmlns:a16="http://schemas.microsoft.com/office/drawing/2014/main" id="{E6F6FE54-4DC4-4E39-981F-4E35AF8A0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B84EBFEA-A159-4034-8C80-098B6C2D3459}"/>
              </a:ext>
            </a:extLst>
          </p:cNvPr>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fld id="{22C16FDC-DA15-4CB0-AE92-EB5548CD01ED}" type="slidenum">
              <a:rPr lang="en-US" altLang="en-US" sz="1200">
                <a:solidFill>
                  <a:srgbClr val="A6A6A6"/>
                </a:solidFill>
              </a:rPr>
              <a:pPr algn="ctr" eaLnBrk="1" hangingPunct="1"/>
              <a:t>‹#›</a:t>
            </a:fld>
            <a:endParaRPr lang="en-US" altLang="en-US" sz="1200">
              <a:solidFill>
                <a:srgbClr val="A6A6A6"/>
              </a:solidFill>
            </a:endParaRPr>
          </a:p>
        </p:txBody>
      </p:sp>
      <p:sp>
        <p:nvSpPr>
          <p:cNvPr id="3" name="Content Placeholder 2"/>
          <p:cNvSpPr>
            <a:spLocks noGrp="1"/>
          </p:cNvSpPr>
          <p:nvPr>
            <p:ph sz="half" idx="1"/>
          </p:nvPr>
        </p:nvSpPr>
        <p:spPr>
          <a:xfrm>
            <a:off x="628650" y="2007705"/>
            <a:ext cx="3886200" cy="4005470"/>
          </a:xfrm>
        </p:spPr>
        <p:txBody>
          <a:bodyPr/>
          <a:lstStyle>
            <a:lvl1pPr>
              <a:defRPr b="0" i="0">
                <a:latin typeface="Roboto Regular"/>
                <a:ea typeface="Roboto Medium" charset="0"/>
                <a:cs typeface="Roboto Regular"/>
              </a:defRPr>
            </a:lvl1pPr>
            <a:lvl2pPr>
              <a:defRPr sz="1800" b="0" i="0">
                <a:latin typeface="Roboto Regular"/>
                <a:ea typeface="Roboto Medium" charset="0"/>
                <a:cs typeface="Roboto Regular"/>
              </a:defRPr>
            </a:lvl2pPr>
            <a:lvl3pPr>
              <a:defRPr sz="1800" b="0" i="0">
                <a:latin typeface="Roboto Regular"/>
                <a:ea typeface="Roboto Medium" charset="0"/>
                <a:cs typeface="Roboto Regular"/>
              </a:defRPr>
            </a:lvl3pPr>
            <a:lvl4pPr>
              <a:defRPr sz="1800" b="0" i="0">
                <a:latin typeface="Roboto Regular"/>
                <a:ea typeface="Roboto Medium" charset="0"/>
                <a:cs typeface="Roboto Regular"/>
              </a:defRPr>
            </a:lvl4pPr>
            <a:lvl5pPr>
              <a:defRPr sz="18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3"/>
          </p:nvPr>
        </p:nvSpPr>
        <p:spPr>
          <a:xfrm>
            <a:off x="4629150" y="2007705"/>
            <a:ext cx="3886200" cy="4005470"/>
          </a:xfrm>
        </p:spPr>
        <p:txBody>
          <a:bodyPr/>
          <a:lstStyle>
            <a:lvl1pPr>
              <a:defRPr b="0" i="0">
                <a:latin typeface="Roboto Regular"/>
                <a:ea typeface="Roboto Medium" charset="0"/>
                <a:cs typeface="Roboto Regular"/>
              </a:defRPr>
            </a:lvl1pPr>
            <a:lvl2pPr>
              <a:defRPr sz="1800" b="0" i="0">
                <a:latin typeface="Roboto Regular"/>
                <a:ea typeface="Roboto Medium" charset="0"/>
                <a:cs typeface="Roboto Regular"/>
              </a:defRPr>
            </a:lvl2pPr>
            <a:lvl3pPr>
              <a:defRPr sz="1800" b="0" i="0">
                <a:latin typeface="Roboto Regular"/>
                <a:ea typeface="Roboto Medium" charset="0"/>
                <a:cs typeface="Roboto Regular"/>
              </a:defRPr>
            </a:lvl3pPr>
            <a:lvl4pPr>
              <a:defRPr sz="1800" b="0" i="0">
                <a:latin typeface="Roboto Regular"/>
                <a:ea typeface="Roboto Medium" charset="0"/>
                <a:cs typeface="Roboto Regular"/>
              </a:defRPr>
            </a:lvl4pPr>
            <a:lvl5pPr>
              <a:defRPr sz="18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5">
            <a:extLst>
              <a:ext uri="{FF2B5EF4-FFF2-40B4-BE49-F238E27FC236}">
                <a16:creationId xmlns:a16="http://schemas.microsoft.com/office/drawing/2014/main" id="{34E9FE8F-7071-472B-9489-6A533EDD71A2}"/>
              </a:ext>
            </a:extLst>
          </p:cNvPr>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54855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535573AA-5672-4A8E-BAC3-12EC8CA9F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8EBEC6D7-2627-4F58-9954-DA132DD92AF7}"/>
              </a:ext>
            </a:extLst>
          </p:cNvPr>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fld id="{3279FC93-22E5-43CD-87D9-190CF0D9683D}" type="slidenum">
              <a:rPr lang="en-US" altLang="en-US" sz="1200">
                <a:solidFill>
                  <a:srgbClr val="A6A6A6"/>
                </a:solidFill>
              </a:rPr>
              <a:pPr algn="ctr" eaLnBrk="1" hangingPunct="1"/>
              <a:t>‹#›</a:t>
            </a:fld>
            <a:endParaRPr lang="en-US" altLang="en-US" sz="1200">
              <a:solidFill>
                <a:srgbClr val="A6A6A6"/>
              </a:solidFill>
            </a:endParaRPr>
          </a:p>
        </p:txBody>
      </p:sp>
      <p:sp>
        <p:nvSpPr>
          <p:cNvPr id="3" name="Text Placeholder 2"/>
          <p:cNvSpPr>
            <a:spLocks noGrp="1"/>
          </p:cNvSpPr>
          <p:nvPr>
            <p:ph type="body" idx="1"/>
          </p:nvPr>
        </p:nvSpPr>
        <p:spPr>
          <a:xfrm>
            <a:off x="629842" y="2017643"/>
            <a:ext cx="3868340" cy="899388"/>
          </a:xfrm>
        </p:spPr>
        <p:txBody>
          <a:bodyPr anchor="b">
            <a:normAutofit/>
          </a:bodyPr>
          <a:lstStyle>
            <a:lvl1pPr marL="0" indent="0">
              <a:buNone/>
              <a:defRPr sz="2000" b="1">
                <a:latin typeface="Roboto" charset="0"/>
                <a:ea typeface="Roboto" charset="0"/>
                <a:cs typeface="Robot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917031"/>
            <a:ext cx="3868340" cy="3272632"/>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017643"/>
            <a:ext cx="3887391" cy="899388"/>
          </a:xfrm>
        </p:spPr>
        <p:txBody>
          <a:bodyPr anchor="b">
            <a:normAutofit/>
          </a:bodyPr>
          <a:lstStyle>
            <a:lvl1pPr marL="0" indent="0">
              <a:buNone/>
              <a:defRPr sz="2000" b="1">
                <a:latin typeface="Roboto" charset="0"/>
                <a:ea typeface="Roboto" charset="0"/>
                <a:cs typeface="Robot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29150" y="2917031"/>
            <a:ext cx="3887391" cy="3272632"/>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628650" y="0"/>
            <a:ext cx="7886700" cy="1560443"/>
          </a:xfrm>
        </p:spPr>
        <p:txBody>
          <a:bodyPr>
            <a:normAutofit/>
          </a:bodyPr>
          <a:lstStyle>
            <a:lvl1pPr algn="l">
              <a:defRPr sz="4000" b="0" i="0">
                <a:solidFill>
                  <a:schemeClr val="bg1"/>
                </a:solidFill>
                <a:latin typeface="Roboto Medium" charset="0"/>
                <a:ea typeface="Roboto Medium" charset="0"/>
                <a:cs typeface="Roboto Medium" charset="0"/>
              </a:defRPr>
            </a:lvl1pPr>
          </a:lstStyle>
          <a:p>
            <a:r>
              <a:rPr lang="en-US"/>
              <a:t>Click to edit Master title style</a:t>
            </a:r>
            <a:endParaRPr lang="en-US" dirty="0"/>
          </a:p>
        </p:txBody>
      </p:sp>
      <p:sp>
        <p:nvSpPr>
          <p:cNvPr id="9" name="Footer Placeholder 7">
            <a:extLst>
              <a:ext uri="{FF2B5EF4-FFF2-40B4-BE49-F238E27FC236}">
                <a16:creationId xmlns:a16="http://schemas.microsoft.com/office/drawing/2014/main" id="{25005F02-DA01-4785-A3BC-721B573C1137}"/>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688790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8989-3D36-4726-A732-F387C1758666}"/>
              </a:ext>
            </a:extLst>
          </p:cNvPr>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3" name="Picture 8">
            <a:extLst>
              <a:ext uri="{FF2B5EF4-FFF2-40B4-BE49-F238E27FC236}">
                <a16:creationId xmlns:a16="http://schemas.microsoft.com/office/drawing/2014/main" id="{FD5D0EA7-C583-4332-B611-96C0F02621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F46453ED-CD33-40A9-9846-DDC0D3BCDE1F}"/>
              </a:ext>
            </a:extLst>
          </p:cNvPr>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fld id="{54E4C3EF-32EF-4E01-95A3-DECA3CB6BC63}" type="slidenum">
              <a:rPr lang="en-US" altLang="en-US" sz="1200">
                <a:solidFill>
                  <a:srgbClr val="A6A6A6"/>
                </a:solidFill>
              </a:rPr>
              <a:pPr algn="ctr" eaLnBrk="1" hangingPunct="1"/>
              <a:t>‹#›</a:t>
            </a:fld>
            <a:endParaRPr lang="en-US" altLang="en-US" sz="1200">
              <a:solidFill>
                <a:srgbClr val="A6A6A6"/>
              </a:solidFill>
            </a:endParaRPr>
          </a:p>
        </p:txBody>
      </p:sp>
      <p:sp>
        <p:nvSpPr>
          <p:cNvPr id="5" name="Footer Placeholder 3">
            <a:extLst>
              <a:ext uri="{FF2B5EF4-FFF2-40B4-BE49-F238E27FC236}">
                <a16:creationId xmlns:a16="http://schemas.microsoft.com/office/drawing/2014/main" id="{79999802-4C84-4FE5-B29E-A1DA6872578E}"/>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92121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F21D8E-2650-46A2-8B4B-9E67B7369E08}"/>
              </a:ext>
            </a:extLst>
          </p:cNvPr>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dirty="0"/>
              <a:t>Click to edit Master title style</a:t>
            </a:r>
          </a:p>
        </p:txBody>
      </p:sp>
      <p:pic>
        <p:nvPicPr>
          <p:cNvPr id="6" name="Picture 8">
            <a:extLst>
              <a:ext uri="{FF2B5EF4-FFF2-40B4-BE49-F238E27FC236}">
                <a16:creationId xmlns:a16="http://schemas.microsoft.com/office/drawing/2014/main" id="{068D3914-120D-4485-97F5-2F63E6607A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CF195601-487A-41FE-9AD9-7E53340BBC20}"/>
              </a:ext>
            </a:extLst>
          </p:cNvPr>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fld id="{E1C7CCE8-2278-4605-B0F9-32B2904207DF}" type="slidenum">
              <a:rPr lang="en-US" altLang="en-US" sz="1200">
                <a:solidFill>
                  <a:srgbClr val="A6A6A6"/>
                </a:solidFill>
              </a:rPr>
              <a:pPr algn="ctr" eaLnBrk="1" hangingPunct="1"/>
              <a:t>‹#›</a:t>
            </a:fld>
            <a:endParaRPr lang="en-US" altLang="en-US" sz="1200">
              <a:solidFill>
                <a:srgbClr val="A6A6A6"/>
              </a:solidFill>
            </a:endParaRPr>
          </a:p>
        </p:txBody>
      </p:sp>
      <p:sp>
        <p:nvSpPr>
          <p:cNvPr id="3" name="Content Placeholder 2"/>
          <p:cNvSpPr>
            <a:spLocks noGrp="1"/>
          </p:cNvSpPr>
          <p:nvPr>
            <p:ph idx="1"/>
          </p:nvPr>
        </p:nvSpPr>
        <p:spPr>
          <a:xfrm>
            <a:off x="3887391" y="1987826"/>
            <a:ext cx="4629150" cy="4045226"/>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987826"/>
            <a:ext cx="2949178" cy="4045226"/>
          </a:xfrm>
        </p:spPr>
        <p:txBody>
          <a:bodyPr/>
          <a:lstStyle>
            <a:lvl1pPr marL="0" indent="0">
              <a:buNone/>
              <a:defRPr sz="1600">
                <a:latin typeface="Roboto" charset="0"/>
                <a:ea typeface="Roboto" charset="0"/>
                <a:cs typeface="Robot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5">
            <a:extLst>
              <a:ext uri="{FF2B5EF4-FFF2-40B4-BE49-F238E27FC236}">
                <a16:creationId xmlns:a16="http://schemas.microsoft.com/office/drawing/2014/main" id="{05D34AD7-22A1-4E5D-8150-7FB64368D9A2}"/>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56188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4253FF-13EB-4AD5-8C1B-C957A146B256}"/>
              </a:ext>
            </a:extLst>
          </p:cNvPr>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5" name="Picture 8">
            <a:extLst>
              <a:ext uri="{FF2B5EF4-FFF2-40B4-BE49-F238E27FC236}">
                <a16:creationId xmlns:a16="http://schemas.microsoft.com/office/drawing/2014/main" id="{8B6BF6D9-338D-4849-B63F-82A0D5EAD9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75B97BA9-4D85-4327-8DC9-E56183A8EC87}"/>
              </a:ext>
            </a:extLst>
          </p:cNvPr>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fld id="{987EE08B-9297-48E3-B735-35017B72F855}" type="slidenum">
              <a:rPr lang="en-US" altLang="en-US" sz="1200">
                <a:solidFill>
                  <a:srgbClr val="A6A6A6"/>
                </a:solidFill>
              </a:rPr>
              <a:pPr algn="ctr" eaLnBrk="1" hangingPunct="1"/>
              <a:t>‹#›</a:t>
            </a:fld>
            <a:endParaRPr lang="en-US" altLang="en-US" sz="1200">
              <a:solidFill>
                <a:srgbClr val="A6A6A6"/>
              </a:solidFill>
            </a:endParaRPr>
          </a:p>
        </p:txBody>
      </p:sp>
      <p:sp>
        <p:nvSpPr>
          <p:cNvPr id="3" name="Picture Placeholder 2"/>
          <p:cNvSpPr>
            <a:spLocks noGrp="1" noChangeAspect="1"/>
          </p:cNvSpPr>
          <p:nvPr>
            <p:ph type="pic" idx="1"/>
          </p:nvPr>
        </p:nvSpPr>
        <p:spPr>
          <a:xfrm>
            <a:off x="4621695" y="1958008"/>
            <a:ext cx="3894845" cy="4025349"/>
          </a:xfrm>
        </p:spPr>
        <p:txBody>
          <a:bodyPr rtlCol="0">
            <a:normAutofit/>
          </a:bodyPr>
          <a:lstStyle>
            <a:lvl1pPr marL="0" indent="0">
              <a:buNone/>
              <a:defRPr sz="3200">
                <a:latin typeface="Roboto" charset="0"/>
                <a:ea typeface="Roboto" charset="0"/>
                <a:cs typeface="Roboto"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1" name="Content Placeholder 2"/>
          <p:cNvSpPr>
            <a:spLocks noGrp="1"/>
          </p:cNvSpPr>
          <p:nvPr>
            <p:ph idx="13"/>
          </p:nvPr>
        </p:nvSpPr>
        <p:spPr>
          <a:xfrm>
            <a:off x="628650" y="1958008"/>
            <a:ext cx="3814141" cy="4025349"/>
          </a:xfrm>
        </p:spPr>
        <p:txBody>
          <a:bodyPr>
            <a:normAutofit/>
          </a:bodyPr>
          <a:lstStyle>
            <a:lvl1pPr>
              <a:defRPr sz="1800">
                <a:latin typeface="Roboto" charset="0"/>
                <a:ea typeface="Roboto" charset="0"/>
                <a:cs typeface="Roboto" charset="0"/>
              </a:defRPr>
            </a:lvl1pPr>
            <a:lvl2pPr>
              <a:defRPr sz="1800">
                <a:latin typeface="Roboto" charset="0"/>
                <a:ea typeface="Roboto" charset="0"/>
                <a:cs typeface="Roboto" charset="0"/>
              </a:defRPr>
            </a:lvl2pPr>
            <a:lvl3pPr>
              <a:defRPr sz="1800">
                <a:latin typeface="Roboto" charset="0"/>
                <a:ea typeface="Roboto" charset="0"/>
                <a:cs typeface="Roboto" charset="0"/>
              </a:defRPr>
            </a:lvl3pPr>
            <a:lvl4pPr>
              <a:defRPr sz="1800">
                <a:latin typeface="Roboto" charset="0"/>
                <a:ea typeface="Roboto" charset="0"/>
                <a:cs typeface="Roboto" charset="0"/>
              </a:defRPr>
            </a:lvl4pPr>
            <a:lvl5pPr>
              <a:defRPr sz="1800">
                <a:latin typeface="Roboto" charset="0"/>
                <a:ea typeface="Roboto" charset="0"/>
                <a:cs typeface="Robot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5">
            <a:extLst>
              <a:ext uri="{FF2B5EF4-FFF2-40B4-BE49-F238E27FC236}">
                <a16:creationId xmlns:a16="http://schemas.microsoft.com/office/drawing/2014/main" id="{FD1A589A-9D54-4421-8610-C968588FF413}"/>
              </a:ext>
            </a:extLst>
          </p:cNvPr>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706870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1F26D1-215E-4530-BF92-C8B2477EA8B8}"/>
              </a:ext>
            </a:extLst>
          </p:cNvPr>
          <p:cNvSpPr>
            <a:spLocks noGrp="1"/>
          </p:cNvSpPr>
          <p:nvPr>
            <p:ph type="title"/>
          </p:nvPr>
        </p:nvSpPr>
        <p:spPr bwMode="auto">
          <a:xfrm>
            <a:off x="628650" y="3170238"/>
            <a:ext cx="78867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70DB9CB-3EB3-42FC-8F0C-2D8AFAE0122D}"/>
              </a:ext>
            </a:extLst>
          </p:cNvPr>
          <p:cNvSpPr>
            <a:spLocks noGrp="1"/>
          </p:cNvSpPr>
          <p:nvPr>
            <p:ph type="body" idx="1"/>
          </p:nvPr>
        </p:nvSpPr>
        <p:spPr bwMode="auto">
          <a:xfrm>
            <a:off x="628650" y="3965575"/>
            <a:ext cx="78867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35B6A701-A631-4797-B570-3D62326BCFB1}"/>
              </a:ext>
            </a:extLst>
          </p:cNvPr>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fontAlgn="auto">
              <a:spcBef>
                <a:spcPts val="0"/>
              </a:spcBef>
              <a:spcAft>
                <a:spcPts val="0"/>
              </a:spcAft>
              <a:defRPr sz="1100" b="0" i="0">
                <a:solidFill>
                  <a:schemeClr val="bg1">
                    <a:lumMod val="65000"/>
                  </a:schemeClr>
                </a:solidFill>
                <a:latin typeface="Roboto Regular"/>
                <a:ea typeface="+mn-ea"/>
                <a:cs typeface="Roboto Regular"/>
              </a:defRPr>
            </a:lvl1pPr>
          </a:lstStyle>
          <a:p>
            <a:pPr>
              <a:defRPr/>
            </a:pPr>
            <a:endParaRPr lang="en-US"/>
          </a:p>
        </p:txBody>
      </p:sp>
      <p:sp>
        <p:nvSpPr>
          <p:cNvPr id="6" name="Slide Number Placeholder 5">
            <a:extLst>
              <a:ext uri="{FF2B5EF4-FFF2-40B4-BE49-F238E27FC236}">
                <a16:creationId xmlns:a16="http://schemas.microsoft.com/office/drawing/2014/main" id="{173F4848-0298-4709-A51F-1D5A2F8428BE}"/>
              </a:ext>
            </a:extLst>
          </p:cNvPr>
          <p:cNvSpPr>
            <a:spLocks noGrp="1"/>
          </p:cNvSpPr>
          <p:nvPr>
            <p:ph type="sldNum" sz="quarter" idx="4"/>
          </p:nvPr>
        </p:nvSpPr>
        <p:spPr>
          <a:xfrm>
            <a:off x="8515350" y="6356350"/>
            <a:ext cx="628650" cy="365125"/>
          </a:xfrm>
          <a:prstGeom prst="rect">
            <a:avLst/>
          </a:prstGeom>
        </p:spPr>
        <p:txBody>
          <a:bodyPr vert="horz" wrap="square" lIns="91440" tIns="45720" rIns="91440" bIns="45720" numCol="1" anchor="ctr" anchorCtr="0" compatLnSpc="1">
            <a:prstTxWarp prst="textNoShape">
              <a:avLst/>
            </a:prstTxWarp>
          </a:bodyPr>
          <a:lstStyle>
            <a:lvl1pPr algn="ctr">
              <a:defRPr sz="1100">
                <a:solidFill>
                  <a:srgbClr val="A6A6A6"/>
                </a:solidFill>
                <a:latin typeface="Roboto Regular" charset="0"/>
              </a:defRPr>
            </a:lvl1pPr>
          </a:lstStyle>
          <a:p>
            <a:fld id="{EDC5DB1F-FE1C-4F42-9432-11E79EAC068F}" type="slidenum">
              <a:rPr lang="en-US" altLang="en-US"/>
              <a:pPr/>
              <a:t>‹#›</a:t>
            </a:fld>
            <a:endParaRPr lang="en-US" altLang="en-US"/>
          </a:p>
        </p:txBody>
      </p:sp>
      <p:sp>
        <p:nvSpPr>
          <p:cNvPr id="7" name="Rectangle 6">
            <a:extLst>
              <a:ext uri="{FF2B5EF4-FFF2-40B4-BE49-F238E27FC236}">
                <a16:creationId xmlns:a16="http://schemas.microsoft.com/office/drawing/2014/main" id="{9BFD41B2-6074-493C-8B04-1BEBF8D62C84}"/>
              </a:ext>
            </a:extLst>
          </p:cNvPr>
          <p:cNvSpPr/>
          <p:nvPr/>
        </p:nvSpPr>
        <p:spPr>
          <a:xfrm>
            <a:off x="-7938" y="0"/>
            <a:ext cx="9159876" cy="1573213"/>
          </a:xfrm>
          <a:prstGeom prst="rect">
            <a:avLst/>
          </a:prstGeom>
          <a:solidFill>
            <a:srgbClr val="EE75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Roboto Medium"/>
          <a:ea typeface="MS PGothic" panose="020B0600070205080204" pitchFamily="34" charset="-128"/>
          <a:cs typeface="Roboto Medium"/>
        </a:defRPr>
      </a:lvl1pPr>
      <a:lvl2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Roboto Regular"/>
          <a:ea typeface="MS PGothic" panose="020B0600070205080204" pitchFamily="34" charset="-128"/>
          <a:cs typeface="Roboto Regular"/>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Roboto Regular"/>
          <a:ea typeface="MS PGothic" panose="020B0600070205080204" pitchFamily="34" charset="-128"/>
          <a:cs typeface="Roboto Regular"/>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Roboto Regular"/>
          <a:ea typeface="MS PGothic" panose="020B0600070205080204" pitchFamily="34" charset="-128"/>
          <a:cs typeface="Roboto Regular"/>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Regular"/>
          <a:ea typeface="MS PGothic" panose="020B0600070205080204" pitchFamily="34" charset="-128"/>
          <a:cs typeface="Roboto Regular"/>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Roboto Regular"/>
          <a:ea typeface="MS PGothic" panose="020B0600070205080204" pitchFamily="34" charset="-128"/>
          <a:cs typeface="Roboto Regular"/>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A0E62219-806E-4F6D-9F38-D5610545B5DE}"/>
              </a:ext>
            </a:extLst>
          </p:cNvPr>
          <p:cNvSpPr>
            <a:spLocks noGrp="1"/>
          </p:cNvSpPr>
          <p:nvPr>
            <p:ph type="ctrTitle"/>
          </p:nvPr>
        </p:nvSpPr>
        <p:spPr>
          <a:xfrm>
            <a:off x="628650" y="4751388"/>
            <a:ext cx="7886700" cy="692150"/>
          </a:xfrm>
        </p:spPr>
        <p:txBody>
          <a:bodyPr>
            <a:normAutofit fontScale="90000"/>
          </a:bodyPr>
          <a:lstStyle/>
          <a:p>
            <a:r>
              <a:rPr lang="en-US" b="1" dirty="0"/>
              <a:t>Success at Scale: Strategies to Improve Outcomes for Underserved Students</a:t>
            </a:r>
            <a:br>
              <a:rPr lang="en-US" b="1" dirty="0"/>
            </a:br>
            <a:br>
              <a:rPr lang="en-US" b="1" dirty="0"/>
            </a:br>
            <a:r>
              <a:rPr lang="en-US" sz="3100" dirty="0"/>
              <a:t>An </a:t>
            </a:r>
            <a:r>
              <a:rPr lang="en-US" sz="3100" i="1" dirty="0"/>
              <a:t>Inside Higher Ed </a:t>
            </a:r>
            <a:r>
              <a:rPr lang="en-US" sz="3100" dirty="0"/>
              <a:t>Special Report</a:t>
            </a:r>
            <a:br>
              <a:rPr lang="en-US" dirty="0"/>
            </a:br>
            <a:endParaRPr lang="en-US" altLang="en-US" dirty="0">
              <a:ea typeface="MS PGothic"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9D04-C1A8-44F2-B295-6BFA5640DBF9}"/>
              </a:ext>
            </a:extLst>
          </p:cNvPr>
          <p:cNvSpPr>
            <a:spLocks noGrp="1"/>
          </p:cNvSpPr>
          <p:nvPr>
            <p:ph type="title"/>
          </p:nvPr>
        </p:nvSpPr>
        <p:spPr>
          <a:xfrm>
            <a:off x="618945" y="397567"/>
            <a:ext cx="7886700" cy="1560443"/>
          </a:xfrm>
        </p:spPr>
        <p:txBody>
          <a:bodyPr>
            <a:normAutofit fontScale="90000"/>
          </a:bodyPr>
          <a:lstStyle/>
          <a:p>
            <a:r>
              <a:rPr lang="en-US" dirty="0"/>
              <a:t>What is working? Guided Pathways</a:t>
            </a:r>
            <a:br>
              <a:rPr lang="en-US" dirty="0"/>
            </a:br>
            <a:endParaRPr lang="en-US" dirty="0"/>
          </a:p>
        </p:txBody>
      </p:sp>
      <p:sp>
        <p:nvSpPr>
          <p:cNvPr id="3" name="Content Placeholder 2">
            <a:extLst>
              <a:ext uri="{FF2B5EF4-FFF2-40B4-BE49-F238E27FC236}">
                <a16:creationId xmlns:a16="http://schemas.microsoft.com/office/drawing/2014/main" id="{4B97C224-5482-4D00-A0B3-578FB4780969}"/>
              </a:ext>
            </a:extLst>
          </p:cNvPr>
          <p:cNvSpPr>
            <a:spLocks noGrp="1"/>
          </p:cNvSpPr>
          <p:nvPr>
            <p:ph idx="1"/>
          </p:nvPr>
        </p:nvSpPr>
        <p:spPr>
          <a:xfrm>
            <a:off x="145571" y="2058768"/>
            <a:ext cx="4840497" cy="4084982"/>
          </a:xfrm>
        </p:spPr>
        <p:txBody>
          <a:bodyPr/>
          <a:lstStyle/>
          <a:p>
            <a:r>
              <a:rPr lang="en-US" sz="2200" b="1" dirty="0"/>
              <a:t>What is it? </a:t>
            </a:r>
            <a:r>
              <a:rPr lang="en-US" sz="2200" dirty="0"/>
              <a:t>At its core, guided pathways allows students to initially pick a broad area of concentration and earn a degree or certificate with a clear understanding of the courses they need, with strategic advising throughout their time in school. It’s a whole-school model.</a:t>
            </a:r>
          </a:p>
          <a:p>
            <a:pPr lvl="0"/>
            <a:r>
              <a:rPr lang="en-US" sz="2200" b="1" dirty="0"/>
              <a:t>Signs of success: </a:t>
            </a:r>
            <a:r>
              <a:rPr lang="en-US" sz="2200" dirty="0"/>
              <a:t>Several past and current Aspen Prize for Community College Excellence finalists are in various stages of guided pathways implementation.</a:t>
            </a:r>
          </a:p>
        </p:txBody>
      </p:sp>
      <p:pic>
        <p:nvPicPr>
          <p:cNvPr id="28674" name="Picture 2" descr="Image result for aspen prize for community college excellence">
            <a:extLst>
              <a:ext uri="{FF2B5EF4-FFF2-40B4-BE49-F238E27FC236}">
                <a16:creationId xmlns:a16="http://schemas.microsoft.com/office/drawing/2014/main" id="{A7E7B1C6-49AE-4A00-A046-E309907CB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487" y="2943171"/>
            <a:ext cx="3510950" cy="182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939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1CC10-1F60-4512-BE78-D1AB775D61A0}"/>
              </a:ext>
            </a:extLst>
          </p:cNvPr>
          <p:cNvSpPr>
            <a:spLocks noGrp="1"/>
          </p:cNvSpPr>
          <p:nvPr>
            <p:ph idx="1"/>
          </p:nvPr>
        </p:nvSpPr>
        <p:spPr>
          <a:xfrm>
            <a:off x="4572000" y="1819802"/>
            <a:ext cx="4159010" cy="4084982"/>
          </a:xfrm>
        </p:spPr>
        <p:txBody>
          <a:bodyPr/>
          <a:lstStyle/>
          <a:p>
            <a:pPr lvl="0"/>
            <a:r>
              <a:rPr lang="en-US" sz="2000" dirty="0"/>
              <a:t>Early indicators, like completing gateway math and English courses in first year and share of students passing 6 or more units in their first year are up in many of the colleges adopting this, as is reduction in units acquired toward associate degree</a:t>
            </a:r>
          </a:p>
          <a:p>
            <a:pPr lvl="0"/>
            <a:r>
              <a:rPr lang="en-US" sz="2000" dirty="0"/>
              <a:t>While trends are promising, “none of this is definitive evidence that guided pathways is effective,” said researcher on guided pathways reform at CCRC at Columbia University</a:t>
            </a:r>
          </a:p>
        </p:txBody>
      </p:sp>
      <p:pic>
        <p:nvPicPr>
          <p:cNvPr id="6" name="Picture 5" descr="A close up of a piece of paper&#10;&#10;Description automatically generated">
            <a:extLst>
              <a:ext uri="{FF2B5EF4-FFF2-40B4-BE49-F238E27FC236}">
                <a16:creationId xmlns:a16="http://schemas.microsoft.com/office/drawing/2014/main" id="{0E4EAED0-6979-4EE2-9D93-B69580E4B65F}"/>
              </a:ext>
            </a:extLst>
          </p:cNvPr>
          <p:cNvPicPr>
            <a:picLocks noChangeAspect="1"/>
          </p:cNvPicPr>
          <p:nvPr/>
        </p:nvPicPr>
        <p:blipFill>
          <a:blip r:embed="rId2"/>
          <a:stretch>
            <a:fillRect/>
          </a:stretch>
        </p:blipFill>
        <p:spPr>
          <a:xfrm>
            <a:off x="347212" y="2620808"/>
            <a:ext cx="3724455" cy="2482970"/>
          </a:xfrm>
          <a:prstGeom prst="rect">
            <a:avLst/>
          </a:prstGeom>
        </p:spPr>
      </p:pic>
      <p:sp>
        <p:nvSpPr>
          <p:cNvPr id="7" name="Title 1">
            <a:extLst>
              <a:ext uri="{FF2B5EF4-FFF2-40B4-BE49-F238E27FC236}">
                <a16:creationId xmlns:a16="http://schemas.microsoft.com/office/drawing/2014/main" id="{7A1E2409-E4DB-4031-85F9-549416E784EF}"/>
              </a:ext>
            </a:extLst>
          </p:cNvPr>
          <p:cNvSpPr>
            <a:spLocks noGrp="1"/>
          </p:cNvSpPr>
          <p:nvPr>
            <p:ph type="title"/>
          </p:nvPr>
        </p:nvSpPr>
        <p:spPr>
          <a:xfrm>
            <a:off x="628650" y="34505"/>
            <a:ext cx="7886700" cy="1560443"/>
          </a:xfrm>
        </p:spPr>
        <p:txBody>
          <a:bodyPr>
            <a:normAutofit/>
          </a:bodyPr>
          <a:lstStyle/>
          <a:p>
            <a:r>
              <a:rPr lang="en-US" dirty="0"/>
              <a:t>Cont.</a:t>
            </a:r>
          </a:p>
        </p:txBody>
      </p:sp>
    </p:spTree>
    <p:extLst>
      <p:ext uri="{BB962C8B-B14F-4D97-AF65-F5344CB8AC3E}">
        <p14:creationId xmlns:p14="http://schemas.microsoft.com/office/powerpoint/2010/main" val="1068830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1CC10-1F60-4512-BE78-D1AB775D61A0}"/>
              </a:ext>
            </a:extLst>
          </p:cNvPr>
          <p:cNvSpPr>
            <a:spLocks noGrp="1"/>
          </p:cNvSpPr>
          <p:nvPr>
            <p:ph idx="1"/>
          </p:nvPr>
        </p:nvSpPr>
        <p:spPr>
          <a:xfrm>
            <a:off x="310550" y="1888999"/>
            <a:ext cx="5125169" cy="4084982"/>
          </a:xfrm>
        </p:spPr>
        <p:txBody>
          <a:bodyPr/>
          <a:lstStyle/>
          <a:p>
            <a:pPr lvl="0"/>
            <a:r>
              <a:rPr lang="en-US" sz="1900" b="1" dirty="0"/>
              <a:t>Challenges</a:t>
            </a:r>
            <a:r>
              <a:rPr lang="en-US" sz="1900" dirty="0"/>
              <a:t>: Implementation can take 5+ years. Colleges must create clear course maps to guide students along pathway toward degree or certificate</a:t>
            </a:r>
          </a:p>
          <a:p>
            <a:pPr lvl="0"/>
            <a:r>
              <a:rPr lang="en-US" sz="1900" b="1" dirty="0"/>
              <a:t>Challenges</a:t>
            </a:r>
            <a:r>
              <a:rPr lang="en-US" sz="1900" dirty="0"/>
              <a:t>: Changing remediation policy to speed up time it takes for student to pass a gateway course</a:t>
            </a:r>
          </a:p>
          <a:p>
            <a:pPr lvl="0"/>
            <a:r>
              <a:rPr lang="en-US" sz="1900" b="1" dirty="0"/>
              <a:t>Challenges</a:t>
            </a:r>
            <a:r>
              <a:rPr lang="en-US" sz="1900" dirty="0"/>
              <a:t>: Purchasing software that allows students to enroll and track their progress toward educational milestones, down to the semester-by-semester level</a:t>
            </a:r>
          </a:p>
          <a:p>
            <a:pPr lvl="0"/>
            <a:r>
              <a:rPr lang="en-US" sz="1900" b="1" dirty="0"/>
              <a:t>Challenges</a:t>
            </a:r>
            <a:r>
              <a:rPr lang="en-US" sz="1900" dirty="0"/>
              <a:t>: Relying on software to guide students because few schools can hire enough academic advisors</a:t>
            </a:r>
          </a:p>
          <a:p>
            <a:endParaRPr lang="en-US" dirty="0"/>
          </a:p>
        </p:txBody>
      </p:sp>
      <p:pic>
        <p:nvPicPr>
          <p:cNvPr id="5" name="Picture 4" descr="A person and person preparing food in a kitchen&#10;&#10;Description automatically generated">
            <a:extLst>
              <a:ext uri="{FF2B5EF4-FFF2-40B4-BE49-F238E27FC236}">
                <a16:creationId xmlns:a16="http://schemas.microsoft.com/office/drawing/2014/main" id="{E03150F9-035C-4F0E-8258-B9083483E373}"/>
              </a:ext>
            </a:extLst>
          </p:cNvPr>
          <p:cNvPicPr>
            <a:picLocks noChangeAspect="1"/>
          </p:cNvPicPr>
          <p:nvPr/>
        </p:nvPicPr>
        <p:blipFill>
          <a:blip r:embed="rId2"/>
          <a:stretch>
            <a:fillRect/>
          </a:stretch>
        </p:blipFill>
        <p:spPr>
          <a:xfrm>
            <a:off x="5531541" y="2794838"/>
            <a:ext cx="3370920" cy="2247489"/>
          </a:xfrm>
          <a:prstGeom prst="rect">
            <a:avLst/>
          </a:prstGeom>
        </p:spPr>
      </p:pic>
      <p:sp>
        <p:nvSpPr>
          <p:cNvPr id="6" name="Title 1">
            <a:extLst>
              <a:ext uri="{FF2B5EF4-FFF2-40B4-BE49-F238E27FC236}">
                <a16:creationId xmlns:a16="http://schemas.microsoft.com/office/drawing/2014/main" id="{1E7D629F-A9B9-4865-A870-8B0DAF0DB75F}"/>
              </a:ext>
            </a:extLst>
          </p:cNvPr>
          <p:cNvSpPr>
            <a:spLocks noGrp="1"/>
          </p:cNvSpPr>
          <p:nvPr>
            <p:ph type="title"/>
          </p:nvPr>
        </p:nvSpPr>
        <p:spPr>
          <a:xfrm>
            <a:off x="628650" y="34505"/>
            <a:ext cx="7886700" cy="1560443"/>
          </a:xfrm>
        </p:spPr>
        <p:txBody>
          <a:bodyPr>
            <a:normAutofit/>
          </a:bodyPr>
          <a:lstStyle/>
          <a:p>
            <a:r>
              <a:rPr lang="en-US" dirty="0"/>
              <a:t>Cont.</a:t>
            </a:r>
          </a:p>
        </p:txBody>
      </p:sp>
    </p:spTree>
    <p:extLst>
      <p:ext uri="{BB962C8B-B14F-4D97-AF65-F5344CB8AC3E}">
        <p14:creationId xmlns:p14="http://schemas.microsoft.com/office/powerpoint/2010/main" val="3191137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B3C3F-7EEC-46EA-994F-5516FBF4570D}"/>
              </a:ext>
            </a:extLst>
          </p:cNvPr>
          <p:cNvSpPr>
            <a:spLocks noGrp="1"/>
          </p:cNvSpPr>
          <p:nvPr>
            <p:ph idx="1"/>
          </p:nvPr>
        </p:nvSpPr>
        <p:spPr/>
        <p:txBody>
          <a:bodyPr/>
          <a:lstStyle/>
          <a:p>
            <a:pPr lvl="0"/>
            <a:r>
              <a:rPr lang="en-US" sz="1900" b="1" dirty="0"/>
              <a:t>Challenges</a:t>
            </a:r>
            <a:r>
              <a:rPr lang="en-US" sz="1900" dirty="0"/>
              <a:t>: Dashboards that show typical jobs and common employers, plus average pay, per degree and area of concentration. The display requires few clicks, and links to financial aid and information sessions line the course sequence material. </a:t>
            </a:r>
          </a:p>
          <a:p>
            <a:pPr lvl="0"/>
            <a:r>
              <a:rPr lang="en-US" sz="1900" b="1" dirty="0"/>
              <a:t>Mindset changes</a:t>
            </a:r>
            <a:r>
              <a:rPr lang="en-US" sz="1900" dirty="0"/>
              <a:t>: professors learn students’ names, shake hands after class to say “I’ll see you tomorrow”; do reforms at guided pathways only benefit transfer-bound students or CTE students, too?</a:t>
            </a:r>
          </a:p>
          <a:p>
            <a:pPr lvl="0"/>
            <a:r>
              <a:rPr lang="en-US" sz="1900" b="1" dirty="0"/>
              <a:t>Mindset changes</a:t>
            </a:r>
            <a:r>
              <a:rPr lang="en-US" sz="1900" dirty="0"/>
              <a:t>: Doing away with the distinction between part-time and full-time students. “We are looking at students as being on-path and off-path,” one college dean said.</a:t>
            </a:r>
          </a:p>
          <a:p>
            <a:pPr lvl="0"/>
            <a:r>
              <a:rPr lang="en-US" sz="1900" b="1" dirty="0"/>
              <a:t>Capacity issues</a:t>
            </a:r>
            <a:r>
              <a:rPr lang="en-US" sz="1900" dirty="0"/>
              <a:t>: Is there enough space in nearby universities to take in possible surge of students who are transfer-ready because of guided pathways? </a:t>
            </a:r>
          </a:p>
          <a:p>
            <a:endParaRPr lang="en-US" dirty="0"/>
          </a:p>
        </p:txBody>
      </p:sp>
      <p:sp>
        <p:nvSpPr>
          <p:cNvPr id="5" name="Title 1">
            <a:extLst>
              <a:ext uri="{FF2B5EF4-FFF2-40B4-BE49-F238E27FC236}">
                <a16:creationId xmlns:a16="http://schemas.microsoft.com/office/drawing/2014/main" id="{1F230CFB-0859-4FE7-AD8F-26137097067B}"/>
              </a:ext>
            </a:extLst>
          </p:cNvPr>
          <p:cNvSpPr>
            <a:spLocks noGrp="1"/>
          </p:cNvSpPr>
          <p:nvPr>
            <p:ph type="title"/>
          </p:nvPr>
        </p:nvSpPr>
        <p:spPr>
          <a:xfrm>
            <a:off x="628650" y="34505"/>
            <a:ext cx="7886700" cy="1560443"/>
          </a:xfrm>
        </p:spPr>
        <p:txBody>
          <a:bodyPr>
            <a:normAutofit/>
          </a:bodyPr>
          <a:lstStyle/>
          <a:p>
            <a:r>
              <a:rPr lang="en-US" dirty="0"/>
              <a:t>Cont.</a:t>
            </a:r>
          </a:p>
        </p:txBody>
      </p:sp>
    </p:spTree>
    <p:extLst>
      <p:ext uri="{BB962C8B-B14F-4D97-AF65-F5344CB8AC3E}">
        <p14:creationId xmlns:p14="http://schemas.microsoft.com/office/powerpoint/2010/main" val="78124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1D4BF-039B-4058-B07C-E214CDB02D3C}"/>
              </a:ext>
            </a:extLst>
          </p:cNvPr>
          <p:cNvSpPr>
            <a:spLocks noGrp="1"/>
          </p:cNvSpPr>
          <p:nvPr>
            <p:ph type="title"/>
          </p:nvPr>
        </p:nvSpPr>
        <p:spPr/>
        <p:txBody>
          <a:bodyPr/>
          <a:lstStyle/>
          <a:p>
            <a:endParaRPr lang="en-US"/>
          </a:p>
        </p:txBody>
      </p:sp>
      <p:sp>
        <p:nvSpPr>
          <p:cNvPr id="4" name="Speech Bubble: Rectangle 3">
            <a:extLst>
              <a:ext uri="{FF2B5EF4-FFF2-40B4-BE49-F238E27FC236}">
                <a16:creationId xmlns:a16="http://schemas.microsoft.com/office/drawing/2014/main" id="{04A620ED-E3DD-4D48-963E-6ABBAC375CE3}"/>
              </a:ext>
            </a:extLst>
          </p:cNvPr>
          <p:cNvSpPr/>
          <p:nvPr/>
        </p:nvSpPr>
        <p:spPr>
          <a:xfrm>
            <a:off x="534838" y="1802921"/>
            <a:ext cx="8402128" cy="3812875"/>
          </a:xfrm>
          <a:prstGeom prst="wedge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DFA570-64C8-4D16-9826-129C4E8B1B12}"/>
              </a:ext>
            </a:extLst>
          </p:cNvPr>
          <p:cNvSpPr>
            <a:spLocks noGrp="1"/>
          </p:cNvSpPr>
          <p:nvPr>
            <p:ph idx="1"/>
          </p:nvPr>
        </p:nvSpPr>
        <p:spPr>
          <a:xfrm>
            <a:off x="628650" y="2208176"/>
            <a:ext cx="7886700" cy="4084982"/>
          </a:xfrm>
        </p:spPr>
        <p:txBody>
          <a:bodyPr/>
          <a:lstStyle/>
          <a:p>
            <a:pPr marL="0" indent="0">
              <a:buNone/>
            </a:pPr>
            <a:r>
              <a:rPr lang="en-US" sz="3600" dirty="0"/>
              <a:t>A balanced “schedule means students can access the courses they need, at the times they need them. The schedule is no longer a barrier to their pathway to graduation” </a:t>
            </a:r>
          </a:p>
          <a:p>
            <a:endParaRPr lang="en-US" dirty="0"/>
          </a:p>
        </p:txBody>
      </p:sp>
    </p:spTree>
    <p:extLst>
      <p:ext uri="{BB962C8B-B14F-4D97-AF65-F5344CB8AC3E}">
        <p14:creationId xmlns:p14="http://schemas.microsoft.com/office/powerpoint/2010/main" val="393323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D6F6-0DA4-4937-A145-199CE523F3C0}"/>
              </a:ext>
            </a:extLst>
          </p:cNvPr>
          <p:cNvSpPr>
            <a:spLocks noGrp="1"/>
          </p:cNvSpPr>
          <p:nvPr>
            <p:ph type="title"/>
          </p:nvPr>
        </p:nvSpPr>
        <p:spPr>
          <a:xfrm>
            <a:off x="628650" y="258793"/>
            <a:ext cx="7886700" cy="1560443"/>
          </a:xfrm>
        </p:spPr>
        <p:txBody>
          <a:bodyPr/>
          <a:lstStyle/>
          <a:p>
            <a:r>
              <a:rPr lang="en-US" dirty="0"/>
              <a:t>What is working: Transfer reform</a:t>
            </a:r>
            <a:br>
              <a:rPr lang="en-US" dirty="0"/>
            </a:br>
            <a:endParaRPr lang="en-US" dirty="0"/>
          </a:p>
        </p:txBody>
      </p:sp>
      <p:sp>
        <p:nvSpPr>
          <p:cNvPr id="3" name="Content Placeholder 2">
            <a:extLst>
              <a:ext uri="{FF2B5EF4-FFF2-40B4-BE49-F238E27FC236}">
                <a16:creationId xmlns:a16="http://schemas.microsoft.com/office/drawing/2014/main" id="{0263479B-5511-4ABC-9742-620CB5FCDE45}"/>
              </a:ext>
            </a:extLst>
          </p:cNvPr>
          <p:cNvSpPr>
            <a:spLocks noGrp="1"/>
          </p:cNvSpPr>
          <p:nvPr>
            <p:ph idx="1"/>
          </p:nvPr>
        </p:nvSpPr>
        <p:spPr>
          <a:xfrm>
            <a:off x="336429" y="1819236"/>
            <a:ext cx="5149971" cy="4084982"/>
          </a:xfrm>
        </p:spPr>
        <p:txBody>
          <a:bodyPr/>
          <a:lstStyle/>
          <a:p>
            <a:pPr marL="0" indent="0">
              <a:buNone/>
            </a:pPr>
            <a:r>
              <a:rPr lang="en-US" sz="1900" b="1" dirty="0"/>
              <a:t>Big ideas and challenges:</a:t>
            </a:r>
          </a:p>
          <a:p>
            <a:pPr lvl="0"/>
            <a:r>
              <a:rPr lang="en-US" sz="1900" dirty="0"/>
              <a:t>Improving articulation agreements so that transferable courses count not just as electives, but as major requirements, too. </a:t>
            </a:r>
          </a:p>
          <a:p>
            <a:pPr lvl="0"/>
            <a:r>
              <a:rPr lang="en-US" sz="1900" dirty="0"/>
              <a:t>This requires a lot of consultation between faculty at community colleges and bachelor’s-issuing institutions. Problems could include a university’s refusal to accept a gateway math course that had a corequisite component</a:t>
            </a:r>
          </a:p>
          <a:p>
            <a:pPr lvl="0"/>
            <a:r>
              <a:rPr lang="en-US" sz="1900" dirty="0"/>
              <a:t>Developing a core curriculum so that courses students take in one college count in another college, and that those courses are accepted by the institutions students are transferring into </a:t>
            </a:r>
          </a:p>
          <a:p>
            <a:pPr marL="0" indent="0">
              <a:buNone/>
            </a:pPr>
            <a:endParaRPr lang="en-US" dirty="0"/>
          </a:p>
        </p:txBody>
      </p:sp>
      <p:pic>
        <p:nvPicPr>
          <p:cNvPr id="5" name="Picture 4" descr="A picture containing person, man, indoor, standing&#10;&#10;Description automatically generated">
            <a:extLst>
              <a:ext uri="{FF2B5EF4-FFF2-40B4-BE49-F238E27FC236}">
                <a16:creationId xmlns:a16="http://schemas.microsoft.com/office/drawing/2014/main" id="{C3241812-3D37-4C67-8178-B25D3CD0ABC6}"/>
              </a:ext>
            </a:extLst>
          </p:cNvPr>
          <p:cNvPicPr>
            <a:picLocks noChangeAspect="1"/>
          </p:cNvPicPr>
          <p:nvPr/>
        </p:nvPicPr>
        <p:blipFill>
          <a:blip r:embed="rId2"/>
          <a:stretch>
            <a:fillRect/>
          </a:stretch>
        </p:blipFill>
        <p:spPr>
          <a:xfrm>
            <a:off x="5710687" y="2355012"/>
            <a:ext cx="3335547" cy="2501660"/>
          </a:xfrm>
          <a:prstGeom prst="rect">
            <a:avLst/>
          </a:prstGeom>
        </p:spPr>
      </p:pic>
    </p:spTree>
    <p:extLst>
      <p:ext uri="{BB962C8B-B14F-4D97-AF65-F5344CB8AC3E}">
        <p14:creationId xmlns:p14="http://schemas.microsoft.com/office/powerpoint/2010/main" val="262821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0BB7EC-DB10-4A6F-BF4B-90F04DDCC596}"/>
              </a:ext>
            </a:extLst>
          </p:cNvPr>
          <p:cNvSpPr>
            <a:spLocks noGrp="1"/>
          </p:cNvSpPr>
          <p:nvPr>
            <p:ph idx="1"/>
          </p:nvPr>
        </p:nvSpPr>
        <p:spPr>
          <a:xfrm>
            <a:off x="3347380" y="1964946"/>
            <a:ext cx="5711765" cy="4084982"/>
          </a:xfrm>
        </p:spPr>
        <p:txBody>
          <a:bodyPr/>
          <a:lstStyle/>
          <a:p>
            <a:pPr lvl="0"/>
            <a:r>
              <a:rPr lang="en-US" sz="1850" dirty="0"/>
              <a:t>Improving articulation agreements so that the university encourages students to earn associate degrees (Governors State University)</a:t>
            </a:r>
          </a:p>
          <a:p>
            <a:pPr lvl="0"/>
            <a:r>
              <a:rPr lang="en-US" sz="1850" dirty="0"/>
              <a:t>Universities should recruit from multiple community colleges and simplify transfer agreements to overcome demographic headwinds</a:t>
            </a:r>
          </a:p>
          <a:p>
            <a:pPr lvl="0"/>
            <a:r>
              <a:rPr lang="en-US" sz="1850" dirty="0"/>
              <a:t>Universities should offer a transfer promise to students and fund-raise for additional scholarships</a:t>
            </a:r>
          </a:p>
          <a:p>
            <a:pPr lvl="0"/>
            <a:r>
              <a:rPr lang="en-US" sz="1850" dirty="0"/>
              <a:t>Partner with more universities and nonprofits, like Institute for Higher Education Policy, to create reverse-transfer plans and other strategies to award credit to students with some credit but no degree so that they can at least have an associate degree</a:t>
            </a:r>
          </a:p>
          <a:p>
            <a:endParaRPr lang="en-US" dirty="0"/>
          </a:p>
        </p:txBody>
      </p:sp>
      <p:pic>
        <p:nvPicPr>
          <p:cNvPr id="29698" name="Picture 2" descr="Image result for governors state university logo">
            <a:extLst>
              <a:ext uri="{FF2B5EF4-FFF2-40B4-BE49-F238E27FC236}">
                <a16:creationId xmlns:a16="http://schemas.microsoft.com/office/drawing/2014/main" id="{7893F5CF-E22C-45B8-8901-372F2C11C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71" y="3245815"/>
            <a:ext cx="2958859" cy="59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F5311B8-AAC8-4408-A87A-D930F2F0B3EB}"/>
              </a:ext>
            </a:extLst>
          </p:cNvPr>
          <p:cNvSpPr txBox="1">
            <a:spLocks/>
          </p:cNvSpPr>
          <p:nvPr/>
        </p:nvSpPr>
        <p:spPr bwMode="auto">
          <a:xfrm>
            <a:off x="732167" y="120770"/>
            <a:ext cx="7886700" cy="156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000" b="0" i="0" kern="1200">
                <a:solidFill>
                  <a:schemeClr val="bg1"/>
                </a:solidFill>
                <a:latin typeface="Roboto Medium" charset="0"/>
                <a:ea typeface="Roboto Medium" charset="0"/>
                <a:cs typeface="Roboto Medium" charset="0"/>
              </a:defRPr>
            </a:lvl1pPr>
            <a:lvl2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r>
              <a:rPr lang="en-US" dirty="0"/>
              <a:t>Cont.</a:t>
            </a:r>
          </a:p>
        </p:txBody>
      </p:sp>
    </p:spTree>
    <p:extLst>
      <p:ext uri="{BB962C8B-B14F-4D97-AF65-F5344CB8AC3E}">
        <p14:creationId xmlns:p14="http://schemas.microsoft.com/office/powerpoint/2010/main" val="126146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4E78-BF7E-4D9F-9ABF-6A4FC8C15048}"/>
              </a:ext>
            </a:extLst>
          </p:cNvPr>
          <p:cNvSpPr>
            <a:spLocks noGrp="1"/>
          </p:cNvSpPr>
          <p:nvPr>
            <p:ph type="title"/>
          </p:nvPr>
        </p:nvSpPr>
        <p:spPr/>
        <p:txBody>
          <a:bodyPr/>
          <a:lstStyle/>
          <a:p>
            <a:endParaRPr lang="en-US"/>
          </a:p>
        </p:txBody>
      </p:sp>
      <p:sp>
        <p:nvSpPr>
          <p:cNvPr id="4" name="Speech Bubble: Rectangle 3">
            <a:extLst>
              <a:ext uri="{FF2B5EF4-FFF2-40B4-BE49-F238E27FC236}">
                <a16:creationId xmlns:a16="http://schemas.microsoft.com/office/drawing/2014/main" id="{5B5A396B-EBFC-4831-8299-79299320FB09}"/>
              </a:ext>
            </a:extLst>
          </p:cNvPr>
          <p:cNvSpPr/>
          <p:nvPr/>
        </p:nvSpPr>
        <p:spPr>
          <a:xfrm>
            <a:off x="534838" y="1802922"/>
            <a:ext cx="8402128" cy="2424022"/>
          </a:xfrm>
          <a:prstGeom prst="wedge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04532F-30F6-48A7-8D18-AC70746FB126}"/>
              </a:ext>
            </a:extLst>
          </p:cNvPr>
          <p:cNvSpPr>
            <a:spLocks noGrp="1"/>
          </p:cNvSpPr>
          <p:nvPr>
            <p:ph idx="1"/>
          </p:nvPr>
        </p:nvSpPr>
        <p:spPr/>
        <p:txBody>
          <a:bodyPr/>
          <a:lstStyle/>
          <a:p>
            <a:pPr marL="0" indent="0">
              <a:buNone/>
            </a:pPr>
            <a:r>
              <a:rPr lang="en-US" dirty="0"/>
              <a:t>“To me this just means that, as institutions are facing increasing pressure with the completion crisis around the country, it makes a lot of sense to help students [earn the degrees they were pursuing all along].” </a:t>
            </a:r>
          </a:p>
        </p:txBody>
      </p:sp>
      <p:sp>
        <p:nvSpPr>
          <p:cNvPr id="5" name="Rectangle 4">
            <a:extLst>
              <a:ext uri="{FF2B5EF4-FFF2-40B4-BE49-F238E27FC236}">
                <a16:creationId xmlns:a16="http://schemas.microsoft.com/office/drawing/2014/main" id="{BDCF0DF1-3B69-43AA-8887-3BC0A46E53A6}"/>
              </a:ext>
            </a:extLst>
          </p:cNvPr>
          <p:cNvSpPr/>
          <p:nvPr/>
        </p:nvSpPr>
        <p:spPr>
          <a:xfrm>
            <a:off x="1365400" y="4683609"/>
            <a:ext cx="6741004" cy="1384995"/>
          </a:xfrm>
          <a:prstGeom prst="rect">
            <a:avLst/>
          </a:prstGeom>
        </p:spPr>
        <p:txBody>
          <a:bodyPr wrap="square">
            <a:spAutoFit/>
          </a:bodyPr>
          <a:lstStyle/>
          <a:p>
            <a:pPr marL="0" indent="0">
              <a:buNone/>
            </a:pPr>
            <a:r>
              <a:rPr lang="en-US" sz="2800" b="1" dirty="0"/>
              <a:t>Julie Ajinkya, </a:t>
            </a:r>
          </a:p>
          <a:p>
            <a:pPr marL="0" indent="0">
              <a:buNone/>
            </a:pPr>
            <a:r>
              <a:rPr lang="en-US" sz="2800" b="1" dirty="0"/>
              <a:t>Vice president of applied research Institute for Higher Education Policy </a:t>
            </a:r>
          </a:p>
        </p:txBody>
      </p:sp>
    </p:spTree>
    <p:extLst>
      <p:ext uri="{BB962C8B-B14F-4D97-AF65-F5344CB8AC3E}">
        <p14:creationId xmlns:p14="http://schemas.microsoft.com/office/powerpoint/2010/main" val="8396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7E2C-8A8A-4B93-94FF-956455C885B5}"/>
              </a:ext>
            </a:extLst>
          </p:cNvPr>
          <p:cNvSpPr>
            <a:spLocks noGrp="1"/>
          </p:cNvSpPr>
          <p:nvPr>
            <p:ph type="title"/>
          </p:nvPr>
        </p:nvSpPr>
        <p:spPr>
          <a:xfrm>
            <a:off x="628650" y="198407"/>
            <a:ext cx="7886700" cy="1560443"/>
          </a:xfrm>
        </p:spPr>
        <p:txBody>
          <a:bodyPr>
            <a:normAutofit fontScale="90000"/>
          </a:bodyPr>
          <a:lstStyle/>
          <a:p>
            <a:r>
              <a:rPr lang="en-US" dirty="0"/>
              <a:t>Improving grad rates at a large university system</a:t>
            </a:r>
            <a:br>
              <a:rPr lang="en-US" dirty="0"/>
            </a:br>
            <a:endParaRPr lang="en-US" dirty="0"/>
          </a:p>
        </p:txBody>
      </p:sp>
      <p:sp>
        <p:nvSpPr>
          <p:cNvPr id="3" name="Content Placeholder 2">
            <a:extLst>
              <a:ext uri="{FF2B5EF4-FFF2-40B4-BE49-F238E27FC236}">
                <a16:creationId xmlns:a16="http://schemas.microsoft.com/office/drawing/2014/main" id="{52153C28-7182-4C57-8FFD-DFFB51F03BE8}"/>
              </a:ext>
            </a:extLst>
          </p:cNvPr>
          <p:cNvSpPr>
            <a:spLocks noGrp="1"/>
          </p:cNvSpPr>
          <p:nvPr>
            <p:ph idx="1"/>
          </p:nvPr>
        </p:nvSpPr>
        <p:spPr>
          <a:xfrm>
            <a:off x="628650" y="1958010"/>
            <a:ext cx="4633463" cy="4084982"/>
          </a:xfrm>
        </p:spPr>
        <p:txBody>
          <a:bodyPr/>
          <a:lstStyle/>
          <a:p>
            <a:pPr marL="0" indent="0">
              <a:buNone/>
            </a:pPr>
            <a:r>
              <a:rPr lang="en-US" sz="2200" b="1" dirty="0"/>
              <a:t>Big ideas and challenges:</a:t>
            </a:r>
          </a:p>
          <a:p>
            <a:pPr lvl="0"/>
            <a:r>
              <a:rPr lang="en-US" sz="2200" dirty="0"/>
              <a:t>Completion grants or tuition waivers to allow students with some unpaid debt to school to return to class and finish a degree</a:t>
            </a:r>
          </a:p>
          <a:p>
            <a:pPr lvl="0"/>
            <a:r>
              <a:rPr lang="en-US" sz="2200" dirty="0"/>
              <a:t>Reform remediation policy (beware of faculty pushback)</a:t>
            </a:r>
          </a:p>
          <a:p>
            <a:pPr lvl="0"/>
            <a:r>
              <a:rPr lang="en-US" sz="2200" dirty="0"/>
              <a:t>Have a grand vision at the most senior level that trickles down to every middle manager and faculty member</a:t>
            </a:r>
          </a:p>
          <a:p>
            <a:endParaRPr lang="en-US" dirty="0"/>
          </a:p>
        </p:txBody>
      </p:sp>
      <p:pic>
        <p:nvPicPr>
          <p:cNvPr id="5" name="Picture 4" descr="A close up of a piece of paper&#10;&#10;Description automatically generated">
            <a:extLst>
              <a:ext uri="{FF2B5EF4-FFF2-40B4-BE49-F238E27FC236}">
                <a16:creationId xmlns:a16="http://schemas.microsoft.com/office/drawing/2014/main" id="{FCDA9F6A-25A5-45C7-B4D0-D3A600571FFC}"/>
              </a:ext>
            </a:extLst>
          </p:cNvPr>
          <p:cNvPicPr>
            <a:picLocks noChangeAspect="1"/>
          </p:cNvPicPr>
          <p:nvPr/>
        </p:nvPicPr>
        <p:blipFill>
          <a:blip r:embed="rId2"/>
          <a:stretch>
            <a:fillRect/>
          </a:stretch>
        </p:blipFill>
        <p:spPr>
          <a:xfrm>
            <a:off x="5468154" y="2459468"/>
            <a:ext cx="3372014" cy="2639683"/>
          </a:xfrm>
          <a:prstGeom prst="rect">
            <a:avLst/>
          </a:prstGeom>
        </p:spPr>
      </p:pic>
    </p:spTree>
    <p:extLst>
      <p:ext uri="{BB962C8B-B14F-4D97-AF65-F5344CB8AC3E}">
        <p14:creationId xmlns:p14="http://schemas.microsoft.com/office/powerpoint/2010/main" val="1755469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FAE232-03B1-4EE3-8DA0-BB4EDF6B66F2}"/>
              </a:ext>
            </a:extLst>
          </p:cNvPr>
          <p:cNvSpPr>
            <a:spLocks noGrp="1"/>
          </p:cNvSpPr>
          <p:nvPr>
            <p:ph idx="1"/>
          </p:nvPr>
        </p:nvSpPr>
        <p:spPr>
          <a:xfrm>
            <a:off x="4219397" y="1958010"/>
            <a:ext cx="4676595" cy="4084982"/>
          </a:xfrm>
        </p:spPr>
        <p:txBody>
          <a:bodyPr/>
          <a:lstStyle/>
          <a:p>
            <a:pPr lvl="0"/>
            <a:r>
              <a:rPr lang="en-US" sz="2100" dirty="0"/>
              <a:t>Make that vision achievable but also bold by comparing yourself to like-institutions and seeing what their graduation rates are (Cal State University did this to inform its graduation goal)</a:t>
            </a:r>
          </a:p>
          <a:p>
            <a:pPr lvl="0"/>
            <a:r>
              <a:rPr lang="en-US" sz="2100" dirty="0"/>
              <a:t>Open more sections for popular courses (this requires money) </a:t>
            </a:r>
          </a:p>
          <a:p>
            <a:pPr lvl="0"/>
            <a:r>
              <a:rPr lang="en-US" sz="2100" dirty="0"/>
              <a:t>Course-sequencing software</a:t>
            </a:r>
          </a:p>
          <a:p>
            <a:pPr lvl="0"/>
            <a:r>
              <a:rPr lang="en-US" sz="2100" dirty="0"/>
              <a:t>Avoid the temptation of increasing admissions standards and monitor this</a:t>
            </a:r>
          </a:p>
          <a:p>
            <a:pPr marL="0" indent="0">
              <a:buNone/>
            </a:pPr>
            <a:endParaRPr lang="en-US" dirty="0"/>
          </a:p>
        </p:txBody>
      </p:sp>
      <p:pic>
        <p:nvPicPr>
          <p:cNvPr id="6" name="Picture 5" descr="A person sitting in front of a computer&#10;&#10;Description automatically generated">
            <a:extLst>
              <a:ext uri="{FF2B5EF4-FFF2-40B4-BE49-F238E27FC236}">
                <a16:creationId xmlns:a16="http://schemas.microsoft.com/office/drawing/2014/main" id="{BEA41D05-127D-4816-82CD-10A2C0DBC0ED}"/>
              </a:ext>
            </a:extLst>
          </p:cNvPr>
          <p:cNvPicPr>
            <a:picLocks noChangeAspect="1"/>
          </p:cNvPicPr>
          <p:nvPr/>
        </p:nvPicPr>
        <p:blipFill>
          <a:blip r:embed="rId2"/>
          <a:stretch>
            <a:fillRect/>
          </a:stretch>
        </p:blipFill>
        <p:spPr>
          <a:xfrm>
            <a:off x="360151" y="2849593"/>
            <a:ext cx="3452723" cy="2301815"/>
          </a:xfrm>
          <a:prstGeom prst="rect">
            <a:avLst/>
          </a:prstGeom>
        </p:spPr>
      </p:pic>
      <p:sp>
        <p:nvSpPr>
          <p:cNvPr id="8" name="Title 1">
            <a:extLst>
              <a:ext uri="{FF2B5EF4-FFF2-40B4-BE49-F238E27FC236}">
                <a16:creationId xmlns:a16="http://schemas.microsoft.com/office/drawing/2014/main" id="{FA895518-4DB0-422D-A80E-021B47A8F857}"/>
              </a:ext>
            </a:extLst>
          </p:cNvPr>
          <p:cNvSpPr txBox="1">
            <a:spLocks/>
          </p:cNvSpPr>
          <p:nvPr/>
        </p:nvSpPr>
        <p:spPr bwMode="auto">
          <a:xfrm>
            <a:off x="248008" y="34786"/>
            <a:ext cx="7886700" cy="156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000" b="0" i="0" kern="1200">
                <a:solidFill>
                  <a:schemeClr val="bg1"/>
                </a:solidFill>
                <a:latin typeface="Roboto Medium" charset="0"/>
                <a:ea typeface="Roboto Medium" charset="0"/>
                <a:cs typeface="Roboto Medium" charset="0"/>
              </a:defRPr>
            </a:lvl1pPr>
            <a:lvl2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r>
              <a:rPr lang="en-US" dirty="0"/>
              <a:t>Cont.</a:t>
            </a:r>
          </a:p>
        </p:txBody>
      </p:sp>
    </p:spTree>
    <p:extLst>
      <p:ext uri="{BB962C8B-B14F-4D97-AF65-F5344CB8AC3E}">
        <p14:creationId xmlns:p14="http://schemas.microsoft.com/office/powerpoint/2010/main" val="418412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1F6A3-2B7B-4D37-A7BD-0E09E9AD6553}"/>
              </a:ext>
            </a:extLst>
          </p:cNvPr>
          <p:cNvSpPr>
            <a:spLocks noGrp="1"/>
          </p:cNvSpPr>
          <p:nvPr>
            <p:ph type="title"/>
          </p:nvPr>
        </p:nvSpPr>
        <p:spPr/>
        <p:txBody>
          <a:bodyPr/>
          <a:lstStyle/>
          <a:p>
            <a:r>
              <a:rPr lang="en-US" dirty="0"/>
              <a:t>Speakers</a:t>
            </a:r>
          </a:p>
        </p:txBody>
      </p:sp>
      <p:sp>
        <p:nvSpPr>
          <p:cNvPr id="3" name="Content Placeholder 2">
            <a:extLst>
              <a:ext uri="{FF2B5EF4-FFF2-40B4-BE49-F238E27FC236}">
                <a16:creationId xmlns:a16="http://schemas.microsoft.com/office/drawing/2014/main" id="{9E264F41-25D8-4129-B8E5-A4888647401E}"/>
              </a:ext>
            </a:extLst>
          </p:cNvPr>
          <p:cNvSpPr>
            <a:spLocks noGrp="1"/>
          </p:cNvSpPr>
          <p:nvPr>
            <p:ph idx="1"/>
          </p:nvPr>
        </p:nvSpPr>
        <p:spPr/>
        <p:txBody>
          <a:bodyPr/>
          <a:lstStyle/>
          <a:p>
            <a:pPr marL="0" indent="0">
              <a:buNone/>
            </a:pPr>
            <a:r>
              <a:rPr lang="en-US" b="1" dirty="0"/>
              <a:t>Mikhail </a:t>
            </a:r>
            <a:r>
              <a:rPr lang="en-US" b="1" dirty="0" err="1"/>
              <a:t>Zinshteyn</a:t>
            </a:r>
            <a:br>
              <a:rPr lang="en-US" dirty="0"/>
            </a:br>
            <a:r>
              <a:rPr lang="en-US" dirty="0"/>
              <a:t>Reporter | Author of </a:t>
            </a:r>
            <a:r>
              <a:rPr lang="en-US" i="1" dirty="0"/>
              <a:t>Success at Scale</a:t>
            </a:r>
            <a:br>
              <a:rPr lang="en-US" i="1" dirty="0"/>
            </a:br>
            <a:endParaRPr lang="en-US" i="1" dirty="0"/>
          </a:p>
          <a:p>
            <a:pPr marL="0" indent="0">
              <a:buNone/>
            </a:pPr>
            <a:r>
              <a:rPr lang="en-US" b="1" dirty="0"/>
              <a:t>Paul Fain</a:t>
            </a:r>
            <a:br>
              <a:rPr lang="en-US" dirty="0"/>
            </a:br>
            <a:r>
              <a:rPr lang="en-US" dirty="0"/>
              <a:t>News Editor</a:t>
            </a:r>
            <a:br>
              <a:rPr lang="en-US" dirty="0"/>
            </a:br>
            <a:r>
              <a:rPr lang="en-US" i="1" dirty="0"/>
              <a:t>Inside Higher Ed</a:t>
            </a:r>
            <a:br>
              <a:rPr lang="en-US" i="1" dirty="0"/>
            </a:br>
            <a:br>
              <a:rPr lang="en-US" i="1" dirty="0"/>
            </a:br>
            <a:r>
              <a:rPr lang="en-US" dirty="0"/>
              <a:t>paul.fain@insidehighered.com</a:t>
            </a:r>
          </a:p>
        </p:txBody>
      </p:sp>
    </p:spTree>
    <p:extLst>
      <p:ext uri="{BB962C8B-B14F-4D97-AF65-F5344CB8AC3E}">
        <p14:creationId xmlns:p14="http://schemas.microsoft.com/office/powerpoint/2010/main" val="4107711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B896-3104-4AF6-AF72-9A4A345E4FAC}"/>
              </a:ext>
            </a:extLst>
          </p:cNvPr>
          <p:cNvSpPr>
            <a:spLocks noGrp="1"/>
          </p:cNvSpPr>
          <p:nvPr>
            <p:ph type="title"/>
          </p:nvPr>
        </p:nvSpPr>
        <p:spPr/>
        <p:txBody>
          <a:bodyPr/>
          <a:lstStyle/>
          <a:p>
            <a:endParaRPr lang="en-US"/>
          </a:p>
        </p:txBody>
      </p:sp>
      <p:sp>
        <p:nvSpPr>
          <p:cNvPr id="4" name="Speech Bubble: Rectangle 3">
            <a:extLst>
              <a:ext uri="{FF2B5EF4-FFF2-40B4-BE49-F238E27FC236}">
                <a16:creationId xmlns:a16="http://schemas.microsoft.com/office/drawing/2014/main" id="{9840F1ED-7BF7-4CFD-96F4-CBE624B69AF7}"/>
              </a:ext>
            </a:extLst>
          </p:cNvPr>
          <p:cNvSpPr/>
          <p:nvPr/>
        </p:nvSpPr>
        <p:spPr>
          <a:xfrm>
            <a:off x="534838" y="1802921"/>
            <a:ext cx="8402128" cy="2441275"/>
          </a:xfrm>
          <a:prstGeom prst="wedge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86584E-2124-4701-BBF6-0877BBA84259}"/>
              </a:ext>
            </a:extLst>
          </p:cNvPr>
          <p:cNvSpPr>
            <a:spLocks noGrp="1"/>
          </p:cNvSpPr>
          <p:nvPr>
            <p:ph idx="1"/>
          </p:nvPr>
        </p:nvSpPr>
        <p:spPr>
          <a:xfrm>
            <a:off x="628650" y="1958010"/>
            <a:ext cx="7886700" cy="2018767"/>
          </a:xfrm>
        </p:spPr>
        <p:txBody>
          <a:bodyPr/>
          <a:lstStyle/>
          <a:p>
            <a:pPr marL="0" indent="0">
              <a:buNone/>
            </a:pPr>
            <a:r>
              <a:rPr lang="en-US" dirty="0"/>
              <a:t>“We need to invest more in these types of wraparound services programs to help individuals who need assistance to complete certificates and degrees.” </a:t>
            </a:r>
          </a:p>
          <a:p>
            <a:pPr marL="0" indent="0">
              <a:buNone/>
            </a:pPr>
            <a:endParaRPr lang="en-US" dirty="0"/>
          </a:p>
          <a:p>
            <a:endParaRPr lang="en-US" dirty="0"/>
          </a:p>
        </p:txBody>
      </p:sp>
      <p:sp>
        <p:nvSpPr>
          <p:cNvPr id="5" name="Rectangle 4">
            <a:extLst>
              <a:ext uri="{FF2B5EF4-FFF2-40B4-BE49-F238E27FC236}">
                <a16:creationId xmlns:a16="http://schemas.microsoft.com/office/drawing/2014/main" id="{8CFDB4E7-104C-4600-9EB6-CD8A1D06B4A3}"/>
              </a:ext>
            </a:extLst>
          </p:cNvPr>
          <p:cNvSpPr/>
          <p:nvPr/>
        </p:nvSpPr>
        <p:spPr>
          <a:xfrm>
            <a:off x="1781355" y="4736227"/>
            <a:ext cx="5581289" cy="954107"/>
          </a:xfrm>
          <a:prstGeom prst="rect">
            <a:avLst/>
          </a:prstGeom>
        </p:spPr>
        <p:txBody>
          <a:bodyPr wrap="square">
            <a:spAutoFit/>
          </a:bodyPr>
          <a:lstStyle/>
          <a:p>
            <a:r>
              <a:rPr lang="en-US" sz="2800" b="1" dirty="0"/>
              <a:t>Michael </a:t>
            </a:r>
            <a:r>
              <a:rPr lang="en-US" sz="2800" b="1" dirty="0" err="1"/>
              <a:t>Scuello</a:t>
            </a:r>
            <a:r>
              <a:rPr lang="en-US" sz="2800" b="1" dirty="0"/>
              <a:t>, </a:t>
            </a:r>
          </a:p>
          <a:p>
            <a:r>
              <a:rPr lang="en-US" sz="2800" b="1" dirty="0"/>
              <a:t>Senior associate at Metis Associates </a:t>
            </a:r>
          </a:p>
        </p:txBody>
      </p:sp>
    </p:spTree>
    <p:extLst>
      <p:ext uri="{BB962C8B-B14F-4D97-AF65-F5344CB8AC3E}">
        <p14:creationId xmlns:p14="http://schemas.microsoft.com/office/powerpoint/2010/main" val="3296041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AA83-705F-4AA6-827E-1AE72333257A}"/>
              </a:ext>
            </a:extLst>
          </p:cNvPr>
          <p:cNvSpPr>
            <a:spLocks noGrp="1"/>
          </p:cNvSpPr>
          <p:nvPr>
            <p:ph type="title"/>
          </p:nvPr>
        </p:nvSpPr>
        <p:spPr>
          <a:xfrm>
            <a:off x="628650" y="328555"/>
            <a:ext cx="7886700" cy="1560443"/>
          </a:xfrm>
        </p:spPr>
        <p:txBody>
          <a:bodyPr/>
          <a:lstStyle/>
          <a:p>
            <a:r>
              <a:rPr lang="en-US" dirty="0"/>
              <a:t>Other promising trends</a:t>
            </a:r>
            <a:br>
              <a:rPr lang="en-US" dirty="0"/>
            </a:br>
            <a:endParaRPr lang="en-US" dirty="0"/>
          </a:p>
        </p:txBody>
      </p:sp>
      <p:sp>
        <p:nvSpPr>
          <p:cNvPr id="3" name="Content Placeholder 2">
            <a:extLst>
              <a:ext uri="{FF2B5EF4-FFF2-40B4-BE49-F238E27FC236}">
                <a16:creationId xmlns:a16="http://schemas.microsoft.com/office/drawing/2014/main" id="{CCF1EB52-E09E-4A8B-A51C-01513DDEE6D4}"/>
              </a:ext>
            </a:extLst>
          </p:cNvPr>
          <p:cNvSpPr>
            <a:spLocks noGrp="1"/>
          </p:cNvSpPr>
          <p:nvPr>
            <p:ph idx="1"/>
          </p:nvPr>
        </p:nvSpPr>
        <p:spPr>
          <a:xfrm>
            <a:off x="86264" y="1888998"/>
            <a:ext cx="5754897" cy="4084982"/>
          </a:xfrm>
        </p:spPr>
        <p:txBody>
          <a:bodyPr/>
          <a:lstStyle/>
          <a:p>
            <a:r>
              <a:rPr lang="en-US" sz="1900" b="1" dirty="0"/>
              <a:t>Open-educational resource </a:t>
            </a:r>
            <a:r>
              <a:rPr lang="en-US" sz="1900" dirty="0"/>
              <a:t>textbooks (they save students money and early research suggests the quality of these textbooks leads to no difference in grades than commercial textbooks</a:t>
            </a:r>
          </a:p>
          <a:p>
            <a:pPr lvl="0"/>
            <a:r>
              <a:rPr lang="en-US" sz="1900" b="1" dirty="0"/>
              <a:t>Student housing at community colleges</a:t>
            </a:r>
            <a:r>
              <a:rPr lang="en-US" sz="1900" dirty="0"/>
              <a:t>. It could create a sense of community and belonging and offer relief for students who are housing insecure. Trick is to keep costs low so that Pell or other aid can cover the rent</a:t>
            </a:r>
          </a:p>
          <a:p>
            <a:pPr lvl="0"/>
            <a:r>
              <a:rPr lang="en-US" sz="1900" dirty="0"/>
              <a:t>Taking advantage of federal and nonprofit funds to improve STEM pathways for community college students. Look for opportunities to pair students with research professors to do lab work and receive mentoring</a:t>
            </a:r>
          </a:p>
        </p:txBody>
      </p:sp>
      <p:pic>
        <p:nvPicPr>
          <p:cNvPr id="5" name="Picture 4" descr="A tall building&#10;&#10;Description automatically generated">
            <a:extLst>
              <a:ext uri="{FF2B5EF4-FFF2-40B4-BE49-F238E27FC236}">
                <a16:creationId xmlns:a16="http://schemas.microsoft.com/office/drawing/2014/main" id="{18ECA576-2176-474B-8905-1EA2F470CB21}"/>
              </a:ext>
            </a:extLst>
          </p:cNvPr>
          <p:cNvPicPr>
            <a:picLocks noChangeAspect="1"/>
          </p:cNvPicPr>
          <p:nvPr/>
        </p:nvPicPr>
        <p:blipFill>
          <a:blip r:embed="rId2"/>
          <a:stretch>
            <a:fillRect/>
          </a:stretch>
        </p:blipFill>
        <p:spPr>
          <a:xfrm>
            <a:off x="5915430" y="2883956"/>
            <a:ext cx="3142306" cy="2095067"/>
          </a:xfrm>
          <a:prstGeom prst="rect">
            <a:avLst/>
          </a:prstGeom>
        </p:spPr>
      </p:pic>
    </p:spTree>
    <p:extLst>
      <p:ext uri="{BB962C8B-B14F-4D97-AF65-F5344CB8AC3E}">
        <p14:creationId xmlns:p14="http://schemas.microsoft.com/office/powerpoint/2010/main" val="3594294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DCC071-F0B9-496C-8C5B-24F03EA4F766}"/>
              </a:ext>
            </a:extLst>
          </p:cNvPr>
          <p:cNvSpPr>
            <a:spLocks noGrp="1"/>
          </p:cNvSpPr>
          <p:nvPr>
            <p:ph idx="1"/>
          </p:nvPr>
        </p:nvSpPr>
        <p:spPr>
          <a:xfrm>
            <a:off x="542385" y="1783787"/>
            <a:ext cx="8145494" cy="4084982"/>
          </a:xfrm>
        </p:spPr>
        <p:txBody>
          <a:bodyPr/>
          <a:lstStyle/>
          <a:p>
            <a:pPr lvl="0"/>
            <a:r>
              <a:rPr lang="en-US" sz="1800" dirty="0"/>
              <a:t>Encourage faculty to list on course syllabi information to access </a:t>
            </a:r>
            <a:r>
              <a:rPr lang="en-US" sz="1800" b="1" dirty="0"/>
              <a:t>emergency aid and other student services</a:t>
            </a:r>
            <a:r>
              <a:rPr lang="en-US" sz="1800" dirty="0"/>
              <a:t>, like a campus nurse practitioner or mental health expert; partner with third-party organizations who can manage available emergency aid and distribute it fairly quickly to students in need.</a:t>
            </a:r>
          </a:p>
          <a:p>
            <a:pPr lvl="0"/>
            <a:r>
              <a:rPr lang="en-US" sz="1800" dirty="0"/>
              <a:t>Expanding the role of </a:t>
            </a:r>
            <a:r>
              <a:rPr lang="en-US" sz="1800" b="1" dirty="0"/>
              <a:t>financial aid offices </a:t>
            </a:r>
            <a:r>
              <a:rPr lang="en-US" sz="1800" dirty="0"/>
              <a:t>to connect students with federal food stamps and housing-assistance programs is another example of smarter use of available funds. </a:t>
            </a:r>
          </a:p>
          <a:p>
            <a:pPr lvl="0"/>
            <a:r>
              <a:rPr lang="en-US" sz="1800" dirty="0"/>
              <a:t>Emulate the </a:t>
            </a:r>
            <a:r>
              <a:rPr lang="en-US" sz="1800" b="1" dirty="0"/>
              <a:t>Arkansas Career Pathways Initiative</a:t>
            </a:r>
            <a:r>
              <a:rPr lang="en-US" sz="1800" dirty="0"/>
              <a:t>: The program is seen as a solution for addressing the inequities students who are parents confront. Student services include hands-on advising and career planning, financial support for childcare and transportation services, textbook support, and assistance with </a:t>
            </a:r>
            <a:r>
              <a:rPr lang="en-US" sz="1800" dirty="0" err="1"/>
              <a:t>résume</a:t>
            </a:r>
            <a:r>
              <a:rPr lang="en-US" sz="1800" dirty="0"/>
              <a:t>́ writing and job interview preparation. </a:t>
            </a:r>
          </a:p>
        </p:txBody>
      </p:sp>
      <p:pic>
        <p:nvPicPr>
          <p:cNvPr id="30722" name="Picture 2" descr="Image result for Arkansas Career Pathways">
            <a:extLst>
              <a:ext uri="{FF2B5EF4-FFF2-40B4-BE49-F238E27FC236}">
                <a16:creationId xmlns:a16="http://schemas.microsoft.com/office/drawing/2014/main" id="{9AC40FC1-000F-4123-9E7C-E384D7EA2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639" y="5391792"/>
            <a:ext cx="2208722" cy="102484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67675E0-33BD-4DAE-85BF-9D4ECEA933AE}"/>
              </a:ext>
            </a:extLst>
          </p:cNvPr>
          <p:cNvSpPr txBox="1">
            <a:spLocks/>
          </p:cNvSpPr>
          <p:nvPr/>
        </p:nvSpPr>
        <p:spPr bwMode="auto">
          <a:xfrm>
            <a:off x="801179" y="116456"/>
            <a:ext cx="7886700" cy="156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000" b="0" i="0" kern="1200">
                <a:solidFill>
                  <a:schemeClr val="bg1"/>
                </a:solidFill>
                <a:latin typeface="Roboto Medium" charset="0"/>
                <a:ea typeface="Roboto Medium" charset="0"/>
                <a:cs typeface="Roboto Medium" charset="0"/>
              </a:defRPr>
            </a:lvl1pPr>
            <a:lvl2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r>
              <a:rPr lang="en-US" dirty="0"/>
              <a:t>Cont.</a:t>
            </a:r>
          </a:p>
        </p:txBody>
      </p:sp>
    </p:spTree>
    <p:extLst>
      <p:ext uri="{BB962C8B-B14F-4D97-AF65-F5344CB8AC3E}">
        <p14:creationId xmlns:p14="http://schemas.microsoft.com/office/powerpoint/2010/main" val="3081135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87E6-C210-4C1A-B540-8BA6C7044BDE}"/>
              </a:ext>
            </a:extLst>
          </p:cNvPr>
          <p:cNvSpPr>
            <a:spLocks noGrp="1"/>
          </p:cNvSpPr>
          <p:nvPr>
            <p:ph type="title"/>
          </p:nvPr>
        </p:nvSpPr>
        <p:spPr>
          <a:xfrm>
            <a:off x="628650" y="198407"/>
            <a:ext cx="7886700" cy="1560443"/>
          </a:xfrm>
        </p:spPr>
        <p:txBody>
          <a:bodyPr>
            <a:normAutofit fontScale="90000"/>
          </a:bodyPr>
          <a:lstStyle/>
          <a:p>
            <a:r>
              <a:rPr lang="en-US" dirty="0"/>
              <a:t>Final thoughts – reform is expensive, but savings are possible</a:t>
            </a:r>
            <a:br>
              <a:rPr lang="en-US" dirty="0"/>
            </a:br>
            <a:endParaRPr lang="en-US" dirty="0"/>
          </a:p>
        </p:txBody>
      </p:sp>
      <p:sp>
        <p:nvSpPr>
          <p:cNvPr id="3" name="Content Placeholder 2">
            <a:extLst>
              <a:ext uri="{FF2B5EF4-FFF2-40B4-BE49-F238E27FC236}">
                <a16:creationId xmlns:a16="http://schemas.microsoft.com/office/drawing/2014/main" id="{BF9BB100-C96D-401E-919E-74425FA0F767}"/>
              </a:ext>
            </a:extLst>
          </p:cNvPr>
          <p:cNvSpPr>
            <a:spLocks noGrp="1"/>
          </p:cNvSpPr>
          <p:nvPr>
            <p:ph idx="1"/>
          </p:nvPr>
        </p:nvSpPr>
        <p:spPr>
          <a:xfrm>
            <a:off x="2881221" y="1845867"/>
            <a:ext cx="5867041" cy="4084982"/>
          </a:xfrm>
        </p:spPr>
        <p:txBody>
          <a:bodyPr/>
          <a:lstStyle/>
          <a:p>
            <a:pPr lvl="0"/>
            <a:r>
              <a:rPr lang="en-US" sz="2000" dirty="0"/>
              <a:t>One community college estimated it needed an extra $2 million a year to hire enough counselors and advisors to implement guided pathways. The money, even in California, isn’t there, but the hope is that software that visualizes what courses students need along program maps will take the load off advisors so that they can offer more targeted guidance for students.</a:t>
            </a:r>
          </a:p>
          <a:p>
            <a:pPr lvl="0"/>
            <a:r>
              <a:rPr lang="en-US" sz="2000" dirty="0"/>
              <a:t>Another community college disbanded four of its intercollegiate sports teams to save on $2.6 million that it wanted to re-invest in student success. That figure doesn’t include maintenance upkeep. </a:t>
            </a:r>
          </a:p>
        </p:txBody>
      </p:sp>
      <p:pic>
        <p:nvPicPr>
          <p:cNvPr id="5" name="Picture 4" descr="A picture containing black, red, street, ball&#10;&#10;Description automatically generated">
            <a:extLst>
              <a:ext uri="{FF2B5EF4-FFF2-40B4-BE49-F238E27FC236}">
                <a16:creationId xmlns:a16="http://schemas.microsoft.com/office/drawing/2014/main" id="{6C82C38A-6D0A-49A9-9539-C03E88ADEAF4}"/>
              </a:ext>
            </a:extLst>
          </p:cNvPr>
          <p:cNvPicPr>
            <a:picLocks noChangeAspect="1"/>
          </p:cNvPicPr>
          <p:nvPr/>
        </p:nvPicPr>
        <p:blipFill>
          <a:blip r:embed="rId2"/>
          <a:stretch>
            <a:fillRect/>
          </a:stretch>
        </p:blipFill>
        <p:spPr>
          <a:xfrm>
            <a:off x="395738" y="2204592"/>
            <a:ext cx="2235319" cy="3352978"/>
          </a:xfrm>
          <a:prstGeom prst="rect">
            <a:avLst/>
          </a:prstGeom>
        </p:spPr>
      </p:pic>
    </p:spTree>
    <p:extLst>
      <p:ext uri="{BB962C8B-B14F-4D97-AF65-F5344CB8AC3E}">
        <p14:creationId xmlns:p14="http://schemas.microsoft.com/office/powerpoint/2010/main" val="3494347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7C3EBC-369B-4513-8684-D9DE3E8A1BE2}"/>
              </a:ext>
            </a:extLst>
          </p:cNvPr>
          <p:cNvSpPr>
            <a:spLocks noGrp="1"/>
          </p:cNvSpPr>
          <p:nvPr>
            <p:ph idx="1"/>
          </p:nvPr>
        </p:nvSpPr>
        <p:spPr/>
        <p:txBody>
          <a:bodyPr/>
          <a:lstStyle/>
          <a:p>
            <a:pPr lvl="0"/>
            <a:r>
              <a:rPr lang="en-US" sz="2200" dirty="0"/>
              <a:t>Yes, ASAP at the City University of New York required an initial investment of more than $4,600 per student, but because so many more students earned their associate degrees under ASAP, the cost per degree for CUNY ended up being more affordable for an ASAP student than for someone who didn’t take part in the program. </a:t>
            </a:r>
          </a:p>
          <a:p>
            <a:pPr lvl="0"/>
            <a:r>
              <a:rPr lang="en-US" sz="2200" dirty="0"/>
              <a:t>One analysis found that ASAP reduced the cost to the college of providing a degree by 15%. </a:t>
            </a:r>
          </a:p>
          <a:p>
            <a:pPr lvl="0"/>
            <a:r>
              <a:rPr lang="en-US" sz="2200" dirty="0"/>
              <a:t>Grants to support the writing of open-resource textbooks so that students save money down the line and keep upkeep on curriculum material in-house. </a:t>
            </a:r>
          </a:p>
          <a:p>
            <a:pPr marL="0" indent="0">
              <a:buNone/>
            </a:pPr>
            <a:endParaRPr lang="en-US" dirty="0"/>
          </a:p>
        </p:txBody>
      </p:sp>
      <p:sp>
        <p:nvSpPr>
          <p:cNvPr id="5" name="Title 1">
            <a:extLst>
              <a:ext uri="{FF2B5EF4-FFF2-40B4-BE49-F238E27FC236}">
                <a16:creationId xmlns:a16="http://schemas.microsoft.com/office/drawing/2014/main" id="{92F8E2F1-DF72-4FB0-9EA1-67632D488B58}"/>
              </a:ext>
            </a:extLst>
          </p:cNvPr>
          <p:cNvSpPr>
            <a:spLocks noGrp="1"/>
          </p:cNvSpPr>
          <p:nvPr>
            <p:ph type="title"/>
          </p:nvPr>
        </p:nvSpPr>
        <p:spPr>
          <a:xfrm>
            <a:off x="628650" y="198407"/>
            <a:ext cx="7886700" cy="1560443"/>
          </a:xfrm>
        </p:spPr>
        <p:txBody>
          <a:bodyPr>
            <a:normAutofit/>
          </a:bodyPr>
          <a:lstStyle/>
          <a:p>
            <a:r>
              <a:rPr lang="en-US" dirty="0"/>
              <a:t>Final thoughts cont.</a:t>
            </a:r>
            <a:br>
              <a:rPr lang="en-US" dirty="0"/>
            </a:br>
            <a:endParaRPr lang="en-US" dirty="0"/>
          </a:p>
        </p:txBody>
      </p:sp>
    </p:spTree>
    <p:extLst>
      <p:ext uri="{BB962C8B-B14F-4D97-AF65-F5344CB8AC3E}">
        <p14:creationId xmlns:p14="http://schemas.microsoft.com/office/powerpoint/2010/main" val="3265839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1F6A3-2B7B-4D37-A7BD-0E09E9AD6553}"/>
              </a:ext>
            </a:extLst>
          </p:cNvPr>
          <p:cNvSpPr>
            <a:spLocks noGrp="1"/>
          </p:cNvSpPr>
          <p:nvPr>
            <p:ph type="title"/>
          </p:nvPr>
        </p:nvSpPr>
        <p:spPr/>
        <p:txBody>
          <a:bodyPr/>
          <a:lstStyle/>
          <a:p>
            <a:r>
              <a:rPr lang="en-US" dirty="0"/>
              <a:t>Speakers</a:t>
            </a:r>
          </a:p>
        </p:txBody>
      </p:sp>
      <p:sp>
        <p:nvSpPr>
          <p:cNvPr id="3" name="Content Placeholder 2">
            <a:extLst>
              <a:ext uri="{FF2B5EF4-FFF2-40B4-BE49-F238E27FC236}">
                <a16:creationId xmlns:a16="http://schemas.microsoft.com/office/drawing/2014/main" id="{9E264F41-25D8-4129-B8E5-A4888647401E}"/>
              </a:ext>
            </a:extLst>
          </p:cNvPr>
          <p:cNvSpPr>
            <a:spLocks noGrp="1"/>
          </p:cNvSpPr>
          <p:nvPr>
            <p:ph idx="1"/>
          </p:nvPr>
        </p:nvSpPr>
        <p:spPr/>
        <p:txBody>
          <a:bodyPr/>
          <a:lstStyle/>
          <a:p>
            <a:pPr marL="0" indent="0">
              <a:buNone/>
            </a:pPr>
            <a:r>
              <a:rPr lang="en-US" b="1" dirty="0"/>
              <a:t>Mikhail </a:t>
            </a:r>
            <a:r>
              <a:rPr lang="en-US" b="1" dirty="0" err="1"/>
              <a:t>Zinshteyn</a:t>
            </a:r>
            <a:br>
              <a:rPr lang="en-US" dirty="0"/>
            </a:br>
            <a:r>
              <a:rPr lang="en-US" dirty="0"/>
              <a:t>Reporter | Author of </a:t>
            </a:r>
            <a:r>
              <a:rPr lang="en-US" i="1" dirty="0"/>
              <a:t>Success at Scale</a:t>
            </a:r>
            <a:br>
              <a:rPr lang="en-US" i="1" dirty="0"/>
            </a:br>
            <a:endParaRPr lang="en-US" i="1" dirty="0"/>
          </a:p>
          <a:p>
            <a:pPr marL="0" indent="0">
              <a:buNone/>
            </a:pPr>
            <a:r>
              <a:rPr lang="en-US" b="1" dirty="0"/>
              <a:t>Paul Fain</a:t>
            </a:r>
            <a:br>
              <a:rPr lang="en-US" dirty="0"/>
            </a:br>
            <a:r>
              <a:rPr lang="en-US" dirty="0"/>
              <a:t>News Editor</a:t>
            </a:r>
            <a:br>
              <a:rPr lang="en-US" dirty="0"/>
            </a:br>
            <a:r>
              <a:rPr lang="en-US" i="1" dirty="0"/>
              <a:t>Inside Higher Ed</a:t>
            </a:r>
            <a:br>
              <a:rPr lang="en-US" i="1" dirty="0"/>
            </a:br>
            <a:br>
              <a:rPr lang="en-US" i="1" dirty="0"/>
            </a:br>
            <a:r>
              <a:rPr lang="en-US" dirty="0"/>
              <a:t>paul.fain@insidehighered.com</a:t>
            </a:r>
          </a:p>
        </p:txBody>
      </p:sp>
    </p:spTree>
    <p:extLst>
      <p:ext uri="{BB962C8B-B14F-4D97-AF65-F5344CB8AC3E}">
        <p14:creationId xmlns:p14="http://schemas.microsoft.com/office/powerpoint/2010/main" val="3361312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ADE5-20C6-42FF-83E0-391AC548EE47}"/>
              </a:ext>
            </a:extLst>
          </p:cNvPr>
          <p:cNvSpPr>
            <a:spLocks noGrp="1"/>
          </p:cNvSpPr>
          <p:nvPr>
            <p:ph type="title"/>
          </p:nvPr>
        </p:nvSpPr>
        <p:spPr/>
        <p:txBody>
          <a:bodyPr/>
          <a:lstStyle/>
          <a:p>
            <a:r>
              <a:rPr lang="en-US" dirty="0"/>
              <a:t>Q&amp;A</a:t>
            </a:r>
          </a:p>
        </p:txBody>
      </p:sp>
      <p:pic>
        <p:nvPicPr>
          <p:cNvPr id="31746" name="Picture 2" descr="Related image">
            <a:extLst>
              <a:ext uri="{FF2B5EF4-FFF2-40B4-BE49-F238E27FC236}">
                <a16:creationId xmlns:a16="http://schemas.microsoft.com/office/drawing/2014/main" id="{6D80C890-FFA3-4380-8628-8A454D2A6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268" y="2674189"/>
            <a:ext cx="3555463" cy="220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820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6CAC-122C-4320-8DBB-D3E8FDCC6E60}"/>
              </a:ext>
            </a:extLst>
          </p:cNvPr>
          <p:cNvSpPr>
            <a:spLocks noGrp="1"/>
          </p:cNvSpPr>
          <p:nvPr>
            <p:ph type="title"/>
          </p:nvPr>
        </p:nvSpPr>
        <p:spPr/>
        <p:txBody>
          <a:bodyPr/>
          <a:lstStyle/>
          <a:p>
            <a:r>
              <a:rPr lang="en-US" dirty="0"/>
              <a:t>With thanks</a:t>
            </a:r>
          </a:p>
        </p:txBody>
      </p:sp>
      <p:pic>
        <p:nvPicPr>
          <p:cNvPr id="5" name="Picture 4" descr="A picture containing drawing&#10;&#10;Description automatically generated">
            <a:extLst>
              <a:ext uri="{FF2B5EF4-FFF2-40B4-BE49-F238E27FC236}">
                <a16:creationId xmlns:a16="http://schemas.microsoft.com/office/drawing/2014/main" id="{53B24E4B-CDCC-4F19-A0B4-A5EE67DB29CE}"/>
              </a:ext>
            </a:extLst>
          </p:cNvPr>
          <p:cNvPicPr>
            <a:picLocks noChangeAspect="1"/>
          </p:cNvPicPr>
          <p:nvPr/>
        </p:nvPicPr>
        <p:blipFill>
          <a:blip r:embed="rId2"/>
          <a:stretch>
            <a:fillRect/>
          </a:stretch>
        </p:blipFill>
        <p:spPr>
          <a:xfrm>
            <a:off x="1259021" y="2754162"/>
            <a:ext cx="6625957" cy="1349675"/>
          </a:xfrm>
          <a:prstGeom prst="rect">
            <a:avLst/>
          </a:prstGeom>
        </p:spPr>
      </p:pic>
    </p:spTree>
    <p:extLst>
      <p:ext uri="{BB962C8B-B14F-4D97-AF65-F5344CB8AC3E}">
        <p14:creationId xmlns:p14="http://schemas.microsoft.com/office/powerpoint/2010/main" val="3391121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6BC28-87F1-42D6-B93D-54AEAE48B4CD}"/>
              </a:ext>
            </a:extLst>
          </p:cNvPr>
          <p:cNvSpPr>
            <a:spLocks noGrp="1"/>
          </p:cNvSpPr>
          <p:nvPr>
            <p:ph type="title"/>
          </p:nvPr>
        </p:nvSpPr>
        <p:spPr>
          <a:xfrm>
            <a:off x="628650" y="267418"/>
            <a:ext cx="7886700" cy="1560443"/>
          </a:xfrm>
        </p:spPr>
        <p:txBody>
          <a:bodyPr>
            <a:normAutofit fontScale="90000"/>
          </a:bodyPr>
          <a:lstStyle/>
          <a:p>
            <a:r>
              <a:rPr lang="en-US" dirty="0"/>
              <a:t>We dwell on the bad, but there have been improvements.</a:t>
            </a:r>
            <a:br>
              <a:rPr lang="en-US" dirty="0"/>
            </a:br>
            <a:endParaRPr lang="en-US" dirty="0"/>
          </a:p>
        </p:txBody>
      </p:sp>
      <p:sp>
        <p:nvSpPr>
          <p:cNvPr id="3" name="Content Placeholder 2">
            <a:extLst>
              <a:ext uri="{FF2B5EF4-FFF2-40B4-BE49-F238E27FC236}">
                <a16:creationId xmlns:a16="http://schemas.microsoft.com/office/drawing/2014/main" id="{2C0CE85E-175F-4D41-8340-60C708FA93D1}"/>
              </a:ext>
            </a:extLst>
          </p:cNvPr>
          <p:cNvSpPr>
            <a:spLocks noGrp="1"/>
          </p:cNvSpPr>
          <p:nvPr>
            <p:ph idx="1"/>
          </p:nvPr>
        </p:nvSpPr>
        <p:spPr>
          <a:xfrm>
            <a:off x="2949156" y="1827861"/>
            <a:ext cx="6194844" cy="4084982"/>
          </a:xfrm>
        </p:spPr>
        <p:txBody>
          <a:bodyPr/>
          <a:lstStyle/>
          <a:p>
            <a:pPr lvl="0"/>
            <a:r>
              <a:rPr lang="en-US" dirty="0"/>
              <a:t>By one measure, the share of students who graduate from high school and immediately enter college has risen from 63 percent in 2000 to 68 percent in 2017. </a:t>
            </a:r>
          </a:p>
          <a:p>
            <a:pPr lvl="0"/>
            <a:r>
              <a:rPr lang="en-US" dirty="0"/>
              <a:t>By that same measure, far more Hispanic students have entered college after high school, rising from 49 to 67 percent in those years. </a:t>
            </a:r>
          </a:p>
        </p:txBody>
      </p:sp>
      <p:pic>
        <p:nvPicPr>
          <p:cNvPr id="5" name="Picture 4" descr="A close up of a sign&#10;&#10;Description automatically generated">
            <a:extLst>
              <a:ext uri="{FF2B5EF4-FFF2-40B4-BE49-F238E27FC236}">
                <a16:creationId xmlns:a16="http://schemas.microsoft.com/office/drawing/2014/main" id="{52F9670D-1F89-4B75-9ACE-03D4116ACEF6}"/>
              </a:ext>
            </a:extLst>
          </p:cNvPr>
          <p:cNvPicPr>
            <a:picLocks noChangeAspect="1"/>
          </p:cNvPicPr>
          <p:nvPr/>
        </p:nvPicPr>
        <p:blipFill>
          <a:blip r:embed="rId2"/>
          <a:stretch>
            <a:fillRect/>
          </a:stretch>
        </p:blipFill>
        <p:spPr>
          <a:xfrm>
            <a:off x="266047" y="2062653"/>
            <a:ext cx="2438981" cy="3156328"/>
          </a:xfrm>
          <a:prstGeom prst="rect">
            <a:avLst/>
          </a:prstGeom>
        </p:spPr>
      </p:pic>
    </p:spTree>
    <p:extLst>
      <p:ext uri="{BB962C8B-B14F-4D97-AF65-F5344CB8AC3E}">
        <p14:creationId xmlns:p14="http://schemas.microsoft.com/office/powerpoint/2010/main" val="2286084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8BCC20-B60B-4DCB-AF0D-5855C89FA222}"/>
              </a:ext>
            </a:extLst>
          </p:cNvPr>
          <p:cNvSpPr>
            <a:spLocks noGrp="1"/>
          </p:cNvSpPr>
          <p:nvPr>
            <p:ph idx="1"/>
          </p:nvPr>
        </p:nvSpPr>
        <p:spPr>
          <a:xfrm>
            <a:off x="326725" y="1844928"/>
            <a:ext cx="5461599" cy="4084982"/>
          </a:xfrm>
        </p:spPr>
        <p:txBody>
          <a:bodyPr/>
          <a:lstStyle/>
          <a:p>
            <a:pPr lvl="0"/>
            <a:r>
              <a:rPr lang="en-US" dirty="0"/>
              <a:t>In 2017, about 45% of adults who were at least 25 years old had earned an associate degree or higher, up from 31% in 1997 </a:t>
            </a:r>
          </a:p>
          <a:p>
            <a:pPr lvl="0"/>
            <a:r>
              <a:rPr lang="en-US" dirty="0"/>
              <a:t>Between 2000 and 2016, the share of 18- to 24-year-olds enrolled in college jumped from 35 to 41 percent, per ACE</a:t>
            </a:r>
          </a:p>
          <a:p>
            <a:endParaRPr lang="en-US" dirty="0"/>
          </a:p>
        </p:txBody>
      </p:sp>
      <p:pic>
        <p:nvPicPr>
          <p:cNvPr id="19458" name="Picture 2" descr="Image result for ace logo education">
            <a:extLst>
              <a:ext uri="{FF2B5EF4-FFF2-40B4-BE49-F238E27FC236}">
                <a16:creationId xmlns:a16="http://schemas.microsoft.com/office/drawing/2014/main" id="{956130BA-038E-4883-93C2-1DC0ED377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36" y="2748811"/>
            <a:ext cx="2808797" cy="15604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55AE0D1-9982-4264-AE82-E2F8C6032B12}"/>
              </a:ext>
            </a:extLst>
          </p:cNvPr>
          <p:cNvSpPr>
            <a:spLocks noGrp="1"/>
          </p:cNvSpPr>
          <p:nvPr>
            <p:ph type="title"/>
          </p:nvPr>
        </p:nvSpPr>
        <p:spPr>
          <a:xfrm>
            <a:off x="628650" y="34505"/>
            <a:ext cx="7886700" cy="1560443"/>
          </a:xfrm>
        </p:spPr>
        <p:txBody>
          <a:bodyPr>
            <a:normAutofit/>
          </a:bodyPr>
          <a:lstStyle/>
          <a:p>
            <a:r>
              <a:rPr lang="en-US" dirty="0"/>
              <a:t>Cont.</a:t>
            </a:r>
          </a:p>
        </p:txBody>
      </p:sp>
    </p:spTree>
    <p:extLst>
      <p:ext uri="{BB962C8B-B14F-4D97-AF65-F5344CB8AC3E}">
        <p14:creationId xmlns:p14="http://schemas.microsoft.com/office/powerpoint/2010/main" val="2938711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2A7E-85C0-4BE8-95FC-8B44AD3610DA}"/>
              </a:ext>
            </a:extLst>
          </p:cNvPr>
          <p:cNvSpPr>
            <a:spLocks noGrp="1"/>
          </p:cNvSpPr>
          <p:nvPr>
            <p:ph type="title"/>
          </p:nvPr>
        </p:nvSpPr>
        <p:spPr/>
        <p:txBody>
          <a:bodyPr/>
          <a:lstStyle/>
          <a:p>
            <a:r>
              <a:rPr lang="en-US" dirty="0"/>
              <a:t>But progress is uneven.</a:t>
            </a:r>
          </a:p>
        </p:txBody>
      </p:sp>
      <p:sp>
        <p:nvSpPr>
          <p:cNvPr id="3" name="Content Placeholder 2">
            <a:extLst>
              <a:ext uri="{FF2B5EF4-FFF2-40B4-BE49-F238E27FC236}">
                <a16:creationId xmlns:a16="http://schemas.microsoft.com/office/drawing/2014/main" id="{D34ADF21-E5F4-4FA3-A7ED-3D2601BB75E4}"/>
              </a:ext>
            </a:extLst>
          </p:cNvPr>
          <p:cNvSpPr>
            <a:spLocks noGrp="1"/>
          </p:cNvSpPr>
          <p:nvPr>
            <p:ph idx="1"/>
          </p:nvPr>
        </p:nvSpPr>
        <p:spPr>
          <a:xfrm>
            <a:off x="3510951" y="1958010"/>
            <a:ext cx="5539237" cy="4084982"/>
          </a:xfrm>
        </p:spPr>
        <p:txBody>
          <a:bodyPr/>
          <a:lstStyle/>
          <a:p>
            <a:pPr lvl="0"/>
            <a:r>
              <a:rPr lang="en-US" sz="2200" dirty="0"/>
              <a:t>Just over half of college students are earning their degrees in six years (National Student Clearinghouse Research Center) </a:t>
            </a:r>
          </a:p>
          <a:p>
            <a:pPr lvl="0"/>
            <a:r>
              <a:rPr lang="en-US" sz="2200" dirty="0"/>
              <a:t>More than 30 million adults have some college but no degree</a:t>
            </a:r>
          </a:p>
          <a:p>
            <a:pPr lvl="0"/>
            <a:r>
              <a:rPr lang="en-US" sz="2200" dirty="0"/>
              <a:t>A quarter of black students who earn bachelor’s degrees do so in 12 or more years—nearly double the national average and higher than the 15% for Hispanics (ACE)</a:t>
            </a:r>
          </a:p>
        </p:txBody>
      </p:sp>
      <p:pic>
        <p:nvPicPr>
          <p:cNvPr id="5" name="Picture 4" descr="A person wearing a hat&#10;&#10;Description automatically generated">
            <a:extLst>
              <a:ext uri="{FF2B5EF4-FFF2-40B4-BE49-F238E27FC236}">
                <a16:creationId xmlns:a16="http://schemas.microsoft.com/office/drawing/2014/main" id="{CC6D3088-31FE-44AC-A944-DDCBAB13ABC0}"/>
              </a:ext>
            </a:extLst>
          </p:cNvPr>
          <p:cNvPicPr>
            <a:picLocks noChangeAspect="1"/>
          </p:cNvPicPr>
          <p:nvPr/>
        </p:nvPicPr>
        <p:blipFill>
          <a:blip r:embed="rId2"/>
          <a:stretch>
            <a:fillRect/>
          </a:stretch>
        </p:blipFill>
        <p:spPr>
          <a:xfrm>
            <a:off x="160264" y="2829464"/>
            <a:ext cx="3171647" cy="2100701"/>
          </a:xfrm>
          <a:prstGeom prst="rect">
            <a:avLst/>
          </a:prstGeom>
        </p:spPr>
      </p:pic>
    </p:spTree>
    <p:extLst>
      <p:ext uri="{BB962C8B-B14F-4D97-AF65-F5344CB8AC3E}">
        <p14:creationId xmlns:p14="http://schemas.microsoft.com/office/powerpoint/2010/main" val="125819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8BCB21-B977-476B-A828-291C471CDFD5}"/>
              </a:ext>
            </a:extLst>
          </p:cNvPr>
          <p:cNvSpPr>
            <a:spLocks noGrp="1"/>
          </p:cNvSpPr>
          <p:nvPr>
            <p:ph idx="1"/>
          </p:nvPr>
        </p:nvSpPr>
        <p:spPr>
          <a:xfrm>
            <a:off x="102438" y="2216802"/>
            <a:ext cx="5030279" cy="4084982"/>
          </a:xfrm>
        </p:spPr>
        <p:txBody>
          <a:bodyPr/>
          <a:lstStyle/>
          <a:p>
            <a:pPr lvl="0"/>
            <a:r>
              <a:rPr lang="en-US" sz="2400" dirty="0"/>
              <a:t>Of first-time students starting community college, 2012 cohort: 28% earned a certificate or associate degree; less than a third transferred to earn a bachelor’s; 13% earned a bachelor’s within six years</a:t>
            </a:r>
          </a:p>
          <a:p>
            <a:pPr lvl="0"/>
            <a:r>
              <a:rPr lang="en-US" sz="2400" b="1" dirty="0"/>
              <a:t>Silver lining: </a:t>
            </a:r>
            <a:r>
              <a:rPr lang="en-US" sz="2400" dirty="0"/>
              <a:t>44% of those who did transfer earned a bachelor’s in six years</a:t>
            </a:r>
          </a:p>
          <a:p>
            <a:pPr marL="0" indent="0">
              <a:buNone/>
            </a:pPr>
            <a:endParaRPr lang="en-US" dirty="0"/>
          </a:p>
        </p:txBody>
      </p:sp>
      <p:pic>
        <p:nvPicPr>
          <p:cNvPr id="5" name="Picture 4" descr="A group of people sitting in front of a computer&#10;&#10;Description automatically generated">
            <a:extLst>
              <a:ext uri="{FF2B5EF4-FFF2-40B4-BE49-F238E27FC236}">
                <a16:creationId xmlns:a16="http://schemas.microsoft.com/office/drawing/2014/main" id="{846F13CF-275D-4AF7-91A6-78D49DF76823}"/>
              </a:ext>
            </a:extLst>
          </p:cNvPr>
          <p:cNvPicPr>
            <a:picLocks noChangeAspect="1"/>
          </p:cNvPicPr>
          <p:nvPr/>
        </p:nvPicPr>
        <p:blipFill>
          <a:blip r:embed="rId2"/>
          <a:stretch>
            <a:fillRect/>
          </a:stretch>
        </p:blipFill>
        <p:spPr>
          <a:xfrm>
            <a:off x="5405888" y="2551264"/>
            <a:ext cx="3349924" cy="2512442"/>
          </a:xfrm>
          <a:prstGeom prst="rect">
            <a:avLst/>
          </a:prstGeom>
        </p:spPr>
      </p:pic>
      <p:sp>
        <p:nvSpPr>
          <p:cNvPr id="6" name="Title 1">
            <a:extLst>
              <a:ext uri="{FF2B5EF4-FFF2-40B4-BE49-F238E27FC236}">
                <a16:creationId xmlns:a16="http://schemas.microsoft.com/office/drawing/2014/main" id="{F0DC24DF-0DBB-4094-B3CA-ED2C9D0A244C}"/>
              </a:ext>
            </a:extLst>
          </p:cNvPr>
          <p:cNvSpPr>
            <a:spLocks noGrp="1"/>
          </p:cNvSpPr>
          <p:nvPr>
            <p:ph type="title"/>
          </p:nvPr>
        </p:nvSpPr>
        <p:spPr>
          <a:xfrm>
            <a:off x="628650" y="34505"/>
            <a:ext cx="7886700" cy="1560443"/>
          </a:xfrm>
        </p:spPr>
        <p:txBody>
          <a:bodyPr>
            <a:normAutofit/>
          </a:bodyPr>
          <a:lstStyle/>
          <a:p>
            <a:r>
              <a:rPr lang="en-US" dirty="0"/>
              <a:t>Cont.</a:t>
            </a:r>
          </a:p>
        </p:txBody>
      </p:sp>
    </p:spTree>
    <p:extLst>
      <p:ext uri="{BB962C8B-B14F-4D97-AF65-F5344CB8AC3E}">
        <p14:creationId xmlns:p14="http://schemas.microsoft.com/office/powerpoint/2010/main" val="214957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5269-7533-45E2-8A1F-1FE6DF309F36}"/>
              </a:ext>
            </a:extLst>
          </p:cNvPr>
          <p:cNvSpPr>
            <a:spLocks noGrp="1"/>
          </p:cNvSpPr>
          <p:nvPr>
            <p:ph type="title"/>
          </p:nvPr>
        </p:nvSpPr>
        <p:spPr>
          <a:xfrm>
            <a:off x="627571" y="232913"/>
            <a:ext cx="8162745" cy="1560443"/>
          </a:xfrm>
        </p:spPr>
        <p:txBody>
          <a:bodyPr>
            <a:normAutofit/>
          </a:bodyPr>
          <a:lstStyle/>
          <a:p>
            <a:r>
              <a:rPr lang="en-US" sz="3200" dirty="0"/>
              <a:t>What is working? </a:t>
            </a:r>
            <a:br>
              <a:rPr lang="en-US" sz="3200" dirty="0"/>
            </a:br>
            <a:r>
              <a:rPr lang="en-US" sz="3200" dirty="0"/>
              <a:t>Accelerated Study in Associate Programs</a:t>
            </a:r>
            <a:br>
              <a:rPr lang="en-US" sz="3200" dirty="0"/>
            </a:br>
            <a:endParaRPr lang="en-US" sz="3200" dirty="0"/>
          </a:p>
        </p:txBody>
      </p:sp>
      <p:sp>
        <p:nvSpPr>
          <p:cNvPr id="3" name="Content Placeholder 2">
            <a:extLst>
              <a:ext uri="{FF2B5EF4-FFF2-40B4-BE49-F238E27FC236}">
                <a16:creationId xmlns:a16="http://schemas.microsoft.com/office/drawing/2014/main" id="{64373641-04D6-4375-8B76-1A290F3C7665}"/>
              </a:ext>
            </a:extLst>
          </p:cNvPr>
          <p:cNvSpPr>
            <a:spLocks noGrp="1"/>
          </p:cNvSpPr>
          <p:nvPr>
            <p:ph idx="1"/>
          </p:nvPr>
        </p:nvSpPr>
        <p:spPr>
          <a:xfrm>
            <a:off x="3769743" y="1673338"/>
            <a:ext cx="5125169" cy="4084982"/>
          </a:xfrm>
        </p:spPr>
        <p:txBody>
          <a:bodyPr/>
          <a:lstStyle/>
          <a:p>
            <a:pPr lvl="0"/>
            <a:r>
              <a:rPr lang="en-US" sz="1850" b="1" dirty="0"/>
              <a:t>ASAP</a:t>
            </a:r>
            <a:r>
              <a:rPr lang="en-US" sz="1850" dirty="0"/>
              <a:t> is a package of intensive student counseling, priority registration, tutoring, career development services, tuition waivers, free textbooks and public transportation passes. It leads to unparalleled student improvement.</a:t>
            </a:r>
          </a:p>
          <a:p>
            <a:pPr lvl="0"/>
            <a:r>
              <a:rPr lang="en-US" sz="1850" b="1" dirty="0"/>
              <a:t>Evidence of success? </a:t>
            </a:r>
            <a:r>
              <a:rPr lang="en-US" sz="1850" dirty="0"/>
              <a:t>The latest evidence released in 2019, backed by the gold standard in research—the randomized-control trial—shows that ASAP caused three-year graduation rates to jump from 22% to 40%. MDRC did this study.</a:t>
            </a:r>
          </a:p>
          <a:p>
            <a:pPr lvl="0"/>
            <a:r>
              <a:rPr lang="en-US" sz="1850" b="1" dirty="0"/>
              <a:t>Impacts in New York were greater for Black students. </a:t>
            </a:r>
            <a:r>
              <a:rPr lang="en-US" sz="1850" dirty="0"/>
              <a:t>Evidence suggests more part-time students transitioned to full-time to take advantage of the program</a:t>
            </a:r>
          </a:p>
        </p:txBody>
      </p:sp>
      <p:pic>
        <p:nvPicPr>
          <p:cNvPr id="27650" name="Picture 2" descr="Image result for accelerated study in associate programs">
            <a:extLst>
              <a:ext uri="{FF2B5EF4-FFF2-40B4-BE49-F238E27FC236}">
                <a16:creationId xmlns:a16="http://schemas.microsoft.com/office/drawing/2014/main" id="{2CC0594B-AC08-4F54-8DE8-62170FAB0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83" y="3303917"/>
            <a:ext cx="3582414" cy="80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0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0B648-14A9-407E-AAD0-C581618CD3A9}"/>
              </a:ext>
            </a:extLst>
          </p:cNvPr>
          <p:cNvSpPr>
            <a:spLocks noGrp="1"/>
          </p:cNvSpPr>
          <p:nvPr>
            <p:ph idx="1"/>
          </p:nvPr>
        </p:nvSpPr>
        <p:spPr>
          <a:xfrm>
            <a:off x="223208" y="1914878"/>
            <a:ext cx="8567108" cy="4084982"/>
          </a:xfrm>
        </p:spPr>
        <p:txBody>
          <a:bodyPr/>
          <a:lstStyle/>
          <a:p>
            <a:pPr lvl="0"/>
            <a:r>
              <a:rPr lang="en-US" sz="2000" b="1" dirty="0"/>
              <a:t>Challenges</a:t>
            </a:r>
            <a:r>
              <a:rPr lang="en-US" sz="2000" dirty="0"/>
              <a:t>: Implementation (it takes several years with a lot of necessary buy-in), funding (upfront costs are large but measured by spending per degree, the model is cheaper in the end), advisor training (it can take up to a year and the model proposes an advisor-student ratio of 150:1), knowing limits of scaling it (e.g., it’s for full-time students)</a:t>
            </a:r>
          </a:p>
          <a:p>
            <a:pPr lvl="0"/>
            <a:r>
              <a:rPr lang="en-US" sz="2000" b="1" dirty="0"/>
              <a:t>Reality check</a:t>
            </a:r>
            <a:r>
              <a:rPr lang="en-US" sz="2000" dirty="0"/>
              <a:t>: ASAP “is not causing people who otherwise would not have earned a bachelor’s to earn one,” said MDRC researcher of ASAP report. “But it is causing some people to earn that degree a little bit faster than they would have.” </a:t>
            </a:r>
          </a:p>
          <a:p>
            <a:r>
              <a:rPr lang="en-US" sz="2000" b="1" dirty="0"/>
              <a:t>Reality check</a:t>
            </a:r>
            <a:r>
              <a:rPr lang="en-US" sz="2000" dirty="0"/>
              <a:t>: After six years, ASAP’s impacts still strong, but lower. The graduation rate increased by 10 percentage points, the 2019 MDRC research found. </a:t>
            </a:r>
          </a:p>
          <a:p>
            <a:endParaRPr lang="en-US" sz="1800" dirty="0"/>
          </a:p>
          <a:p>
            <a:pPr marL="0" indent="0">
              <a:buNone/>
            </a:pPr>
            <a:endParaRPr lang="en-US" dirty="0"/>
          </a:p>
        </p:txBody>
      </p:sp>
      <p:sp>
        <p:nvSpPr>
          <p:cNvPr id="6" name="Title 1">
            <a:extLst>
              <a:ext uri="{FF2B5EF4-FFF2-40B4-BE49-F238E27FC236}">
                <a16:creationId xmlns:a16="http://schemas.microsoft.com/office/drawing/2014/main" id="{379DA811-1349-4C3A-B0E3-23C0A8A0318F}"/>
              </a:ext>
            </a:extLst>
          </p:cNvPr>
          <p:cNvSpPr txBox="1">
            <a:spLocks/>
          </p:cNvSpPr>
          <p:nvPr/>
        </p:nvSpPr>
        <p:spPr bwMode="auto">
          <a:xfrm>
            <a:off x="748342" y="69011"/>
            <a:ext cx="7886700" cy="156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000" b="0" i="0" kern="1200">
                <a:solidFill>
                  <a:schemeClr val="bg1"/>
                </a:solidFill>
                <a:latin typeface="Roboto Medium" charset="0"/>
                <a:ea typeface="Roboto Medium" charset="0"/>
                <a:cs typeface="Roboto Medium" charset="0"/>
              </a:defRPr>
            </a:lvl1pPr>
            <a:lvl2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Roboto Medium"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r>
              <a:rPr lang="en-US" dirty="0"/>
              <a:t>Cont.</a:t>
            </a:r>
          </a:p>
        </p:txBody>
      </p:sp>
    </p:spTree>
    <p:extLst>
      <p:ext uri="{BB962C8B-B14F-4D97-AF65-F5344CB8AC3E}">
        <p14:creationId xmlns:p14="http://schemas.microsoft.com/office/powerpoint/2010/main" val="284457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5D457A9C-CB16-4021-8FFB-130756EFDDDE}"/>
              </a:ext>
            </a:extLst>
          </p:cNvPr>
          <p:cNvSpPr/>
          <p:nvPr/>
        </p:nvSpPr>
        <p:spPr>
          <a:xfrm>
            <a:off x="534838" y="1846053"/>
            <a:ext cx="8402128" cy="3812875"/>
          </a:xfrm>
          <a:prstGeom prst="wedge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DC5A20-98C8-42F4-8EB5-7202B4E80EB0}"/>
              </a:ext>
            </a:extLst>
          </p:cNvPr>
          <p:cNvSpPr>
            <a:spLocks noGrp="1"/>
          </p:cNvSpPr>
          <p:nvPr>
            <p:ph idx="1"/>
          </p:nvPr>
        </p:nvSpPr>
        <p:spPr/>
        <p:txBody>
          <a:bodyPr/>
          <a:lstStyle/>
          <a:p>
            <a:pPr marL="0" indent="0">
              <a:buNone/>
            </a:pPr>
            <a:r>
              <a:rPr lang="en-US" sz="2600" dirty="0"/>
              <a:t>ASAP “shows quite a bit of promise for improving completion and student success,” said </a:t>
            </a:r>
            <a:r>
              <a:rPr lang="en-US" sz="2600" b="1" dirty="0"/>
              <a:t>Maria Cormier, a senior research associate at the Community College Research Center at Columbia University’s Teachers College</a:t>
            </a:r>
            <a:r>
              <a:rPr lang="en-US" sz="2600" dirty="0"/>
              <a:t>. “So I think it’s worth situating it in the broader conversation of community college reform and institutional change and how it can work in tandem with other efforts and interventions.” </a:t>
            </a:r>
          </a:p>
          <a:p>
            <a:endParaRPr lang="en-US" dirty="0"/>
          </a:p>
        </p:txBody>
      </p:sp>
    </p:spTree>
    <p:extLst>
      <p:ext uri="{BB962C8B-B14F-4D97-AF65-F5344CB8AC3E}">
        <p14:creationId xmlns:p14="http://schemas.microsoft.com/office/powerpoint/2010/main" val="3389577277"/>
      </p:ext>
    </p:extLst>
  </p:cSld>
  <p:clrMapOvr>
    <a:masterClrMapping/>
  </p:clrMapOvr>
</p:sld>
</file>

<file path=ppt/theme/theme1.xml><?xml version="1.0" encoding="utf-8"?>
<a:theme xmlns:a="http://schemas.openxmlformats.org/drawingml/2006/main" name="IHE_Template_Standard">
  <a:themeElements>
    <a:clrScheme name="DRAFT - IHE Branding 2017">
      <a:dk1>
        <a:srgbClr val="333333"/>
      </a:dk1>
      <a:lt1>
        <a:sysClr val="window" lastClr="FFFFFF"/>
      </a:lt1>
      <a:dk2>
        <a:srgbClr val="000000"/>
      </a:dk2>
      <a:lt2>
        <a:srgbClr val="E7E6E6"/>
      </a:lt2>
      <a:accent1>
        <a:srgbClr val="EF7521"/>
      </a:accent1>
      <a:accent2>
        <a:srgbClr val="8FAA3F"/>
      </a:accent2>
      <a:accent3>
        <a:srgbClr val="3E67A7"/>
      </a:accent3>
      <a:accent4>
        <a:srgbClr val="333333"/>
      </a:accent4>
      <a:accent5>
        <a:srgbClr val="E4E4E4"/>
      </a:accent5>
      <a:accent6>
        <a:srgbClr val="EF7521"/>
      </a:accent6>
      <a:hlink>
        <a:srgbClr val="EF7521"/>
      </a:hlink>
      <a:folHlink>
        <a:srgbClr val="EF7521"/>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IHE_Template_Standard</Template>
  <TotalTime>62</TotalTime>
  <Words>1913</Words>
  <Application>Microsoft Office PowerPoint</Application>
  <PresentationFormat>On-screen Show (4:3)</PresentationFormat>
  <Paragraphs>89</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Roboto</vt:lpstr>
      <vt:lpstr>Roboto Light</vt:lpstr>
      <vt:lpstr>Roboto Medium</vt:lpstr>
      <vt:lpstr>Roboto Regular</vt:lpstr>
      <vt:lpstr>Roboto Slab Light</vt:lpstr>
      <vt:lpstr>IHE_Template_Standard</vt:lpstr>
      <vt:lpstr>Success at Scale: Strategies to Improve Outcomes for Underserved Students  An Inside Higher Ed Special Report </vt:lpstr>
      <vt:lpstr>Speakers</vt:lpstr>
      <vt:lpstr>We dwell on the bad, but there have been improvements. </vt:lpstr>
      <vt:lpstr>Cont.</vt:lpstr>
      <vt:lpstr>But progress is uneven.</vt:lpstr>
      <vt:lpstr>Cont.</vt:lpstr>
      <vt:lpstr>What is working?  Accelerated Study in Associate Programs </vt:lpstr>
      <vt:lpstr>PowerPoint Presentation</vt:lpstr>
      <vt:lpstr>PowerPoint Presentation</vt:lpstr>
      <vt:lpstr>What is working? Guided Pathways </vt:lpstr>
      <vt:lpstr>Cont.</vt:lpstr>
      <vt:lpstr>Cont.</vt:lpstr>
      <vt:lpstr>Cont.</vt:lpstr>
      <vt:lpstr>PowerPoint Presentation</vt:lpstr>
      <vt:lpstr>What is working: Transfer reform </vt:lpstr>
      <vt:lpstr>PowerPoint Presentation</vt:lpstr>
      <vt:lpstr>PowerPoint Presentation</vt:lpstr>
      <vt:lpstr>Improving grad rates at a large university system </vt:lpstr>
      <vt:lpstr>PowerPoint Presentation</vt:lpstr>
      <vt:lpstr>PowerPoint Presentation</vt:lpstr>
      <vt:lpstr>Other promising trends </vt:lpstr>
      <vt:lpstr>PowerPoint Presentation</vt:lpstr>
      <vt:lpstr>Final thoughts – reform is expensive, but savings are possible </vt:lpstr>
      <vt:lpstr>Final thoughts cont. </vt:lpstr>
      <vt:lpstr>Speakers</vt:lpstr>
      <vt:lpstr>Q&amp;A</vt:lpstr>
      <vt:lpstr>With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 at Scale: Strategies to Improve Outcomes for Underserved Students</dc:title>
  <dc:creator>Melanie Hardcastle</dc:creator>
  <cp:lastModifiedBy>Morgan Hutchings</cp:lastModifiedBy>
  <cp:revision>13</cp:revision>
  <dcterms:created xsi:type="dcterms:W3CDTF">2019-12-09T15:26:27Z</dcterms:created>
  <dcterms:modified xsi:type="dcterms:W3CDTF">2019-12-09T16:53:32Z</dcterms:modified>
</cp:coreProperties>
</file>