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0" r:id="rId4"/>
    <p:sldId id="282" r:id="rId5"/>
    <p:sldId id="281" r:id="rId6"/>
    <p:sldId id="276" r:id="rId7"/>
    <p:sldId id="277" r:id="rId8"/>
    <p:sldId id="284" r:id="rId9"/>
    <p:sldId id="278" r:id="rId10"/>
    <p:sldId id="285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1" clrIdx="0">
    <p:extLst/>
  </p:cmAuthor>
  <p:cmAuthor id="2" name="Lindsay McKenzie" initials="L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3" autoAdjust="0"/>
  </p:normalViewPr>
  <p:slideViewPr>
    <p:cSldViewPr snapToGrid="0" snapToObjects="1">
      <p:cViewPr varScale="1">
        <p:scale>
          <a:sx n="65" d="100"/>
          <a:sy n="65" d="100"/>
        </p:scale>
        <p:origin x="-112" y="-7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4T11:04:58.861" idx="1">
    <p:pos x="3344" y="3880"/>
    <p:text>hi -- i wasn't sure what this is, or what readers are supposed to make of it.</p:text>
    <p:extLst>
      <p:ext uri="{C676402C-5697-4E1C-873F-D02D1690AC5C}">
        <p15:threadingInfo xmlns:p15="http://schemas.microsoft.com/office/powerpoint/2012/main" timeZoneBias="240"/>
      </p:ext>
    </p:extLst>
  </p:cm>
  <p:cm authorId="2" dt="2020-07-14T11:19:05.522" idx="1">
    <p:pos x="3344" y="3976"/>
    <p:text>deleted - wasn't supposed to be there!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7/14/20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7/14/20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400C8-60EE-4331-8C35-B86CB286F61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09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400C8-60EE-4331-8C35-B86CB286F61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82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ick.seltzer@insidehighered.com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khail@calmatters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2628125"/>
            <a:ext cx="7886700" cy="12573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Taking Colleges Online: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sz="2200" dirty="0">
                <a:ea typeface="MS PGothic" pitchFamily="34" charset="-128"/>
              </a:rPr>
              <a:t>How Smart Institutions and Their Leaders Can Approach </a:t>
            </a:r>
            <a:br>
              <a:rPr lang="en-US" altLang="en-US" sz="2200" dirty="0">
                <a:ea typeface="MS PGothic" pitchFamily="34" charset="-128"/>
              </a:rPr>
            </a:br>
            <a:r>
              <a:rPr lang="en-US" altLang="en-US" sz="2200" dirty="0">
                <a:ea typeface="MS PGothic" pitchFamily="34" charset="-128"/>
              </a:rPr>
              <a:t>Online Education Now and in a Post-Coronavirus World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1828800" y="4838700"/>
            <a:ext cx="6686550" cy="1490004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Wednesday, July 15, 2020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2 p.m. Eastern</a:t>
            </a:r>
          </a:p>
          <a:p>
            <a:pPr eaLnBrk="1" hangingPunct="1"/>
            <a:endParaRPr lang="en-US" altLang="en-US" dirty="0">
              <a:ea typeface="MS PGothic" pitchFamily="34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38B967-A55F-4534-B8BA-FDB06800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19" y="3986249"/>
            <a:ext cx="2127266" cy="275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D0AAF-2445-4293-B238-52E82F80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EE50E-AE5E-473F-A22B-6B1BCDD0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2233057"/>
            <a:ext cx="5744243" cy="4468190"/>
          </a:xfrm>
        </p:spPr>
        <p:txBody>
          <a:bodyPr/>
          <a:lstStyle/>
          <a:p>
            <a:pPr lvl="1"/>
            <a:r>
              <a:rPr lang="en-US" sz="2800" dirty="0"/>
              <a:t>Supporting low-income students is one of college presidents’ biggest concerns.</a:t>
            </a:r>
          </a:p>
          <a:p>
            <a:pPr lvl="1"/>
            <a:r>
              <a:rPr lang="en-US" sz="2800" dirty="0"/>
              <a:t>Under financial pressure, some institutions have been forced to lay off staff members.</a:t>
            </a:r>
          </a:p>
          <a:p>
            <a:pPr lvl="1"/>
            <a:r>
              <a:rPr lang="en-US" sz="2800" dirty="0"/>
              <a:t>Still a lot of uncertainty about the fall semester.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54483D7-8BC2-4E07-AA70-4006FA66C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1" y="2241479"/>
            <a:ext cx="2698750" cy="3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6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ideas for future coverage?</a:t>
            </a:r>
          </a:p>
        </p:txBody>
      </p:sp>
    </p:spTree>
    <p:extLst>
      <p:ext uri="{BB962C8B-B14F-4D97-AF65-F5344CB8AC3E}">
        <p14:creationId xmlns:p14="http://schemas.microsoft.com/office/powerpoint/2010/main" val="126656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…</a:t>
            </a:r>
          </a:p>
        </p:txBody>
      </p:sp>
      <p:pic>
        <p:nvPicPr>
          <p:cNvPr id="2050" name="Picture 2" descr="Wiley Education Services Report Finds A Majority Of Its Students ...">
            <a:extLst>
              <a:ext uri="{FF2B5EF4-FFF2-40B4-BE49-F238E27FC236}">
                <a16:creationId xmlns:a16="http://schemas.microsoft.com/office/drawing/2014/main" xmlns="" id="{C9CD1210-7ABB-49AF-A748-DD2EED4E7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73" y="2444165"/>
            <a:ext cx="6447770" cy="339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9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      Lindsay McKenzie, technology 		      reporter, </a:t>
            </a:r>
            <a:r>
              <a:rPr lang="en-US" i="1" dirty="0"/>
              <a:t>Inside Higher Ed</a:t>
            </a:r>
            <a:r>
              <a:rPr lang="en-US" dirty="0"/>
              <a:t>, 		         	      </a:t>
            </a:r>
            <a:r>
              <a:rPr lang="en-US" dirty="0">
                <a:hlinkClick r:id="rId2"/>
              </a:rPr>
              <a:t>lindsay.mckenzie@insidehighered.com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Doug Lederman, co-editor </a:t>
            </a:r>
            <a:br>
              <a:rPr lang="en-US" dirty="0"/>
            </a:br>
            <a:r>
              <a:rPr lang="en-US" dirty="0"/>
              <a:t>and co-founder, </a:t>
            </a:r>
            <a:r>
              <a:rPr lang="en-US" i="1" dirty="0"/>
              <a:t>Inside Higher Ed,  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C03DE38D-24DE-4526-998D-ED7F5EBB1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" y="1774825"/>
            <a:ext cx="2038350" cy="2038350"/>
          </a:xfrm>
          <a:prstGeom prst="rect">
            <a:avLst/>
          </a:prstGeom>
        </p:spPr>
      </p:pic>
      <p:pic>
        <p:nvPicPr>
          <p:cNvPr id="8" name="Picture 7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xmlns="" id="{21C81D5D-783B-4E3F-A65E-D70DABED3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610" y="4000501"/>
            <a:ext cx="216739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FE333-02BD-44BA-B468-B228B94D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Summary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18D90B0-D09A-4791-B829-89B2F3D3EB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19" y="1821595"/>
            <a:ext cx="3154240" cy="407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A16BC0-2114-4DC5-B597-3AD1DA69ECB9}"/>
              </a:ext>
            </a:extLst>
          </p:cNvPr>
          <p:cNvSpPr/>
          <p:nvPr/>
        </p:nvSpPr>
        <p:spPr>
          <a:xfrm>
            <a:off x="411836" y="1560443"/>
            <a:ext cx="49983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 Regular"/>
              </a:rPr>
              <a:t>The state of digital learning before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 Regular"/>
              </a:rPr>
              <a:t>Different models for going online: build, buy or hybrid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 Regular"/>
              </a:rPr>
              <a:t>Selecting and working with online program management companies (OPMs)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 Regular"/>
              </a:rPr>
              <a:t>Key institutional considerations before going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 Regular"/>
              </a:rPr>
              <a:t>What it takes to deliver high-quality online education</a:t>
            </a:r>
          </a:p>
        </p:txBody>
      </p:sp>
    </p:spTree>
    <p:extLst>
      <p:ext uri="{BB962C8B-B14F-4D97-AF65-F5344CB8AC3E}">
        <p14:creationId xmlns:p14="http://schemas.microsoft.com/office/powerpoint/2010/main" val="229866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FE333-02BD-44BA-B468-B228B94D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Rapid Transition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C02AA3-C139-4C91-96D6-3282B733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34" y="2122556"/>
            <a:ext cx="4155866" cy="392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DF423E-30F5-4C76-B46D-346EFEEA1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19358"/>
            <a:ext cx="4376872" cy="26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5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FE333-02BD-44BA-B468-B228B94D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to Move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171F3E-BA0B-4BA4-8EC4-0A7AA86DD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0910"/>
            <a:ext cx="7410450" cy="2290140"/>
          </a:xfrm>
        </p:spPr>
        <p:txBody>
          <a:bodyPr/>
          <a:lstStyle/>
          <a:p>
            <a:r>
              <a:rPr lang="en-US" dirty="0"/>
              <a:t>Boost enrollment and revenue </a:t>
            </a:r>
          </a:p>
          <a:p>
            <a:r>
              <a:rPr lang="en-US" dirty="0"/>
              <a:t>Cater to nontraditional students </a:t>
            </a:r>
          </a:p>
          <a:p>
            <a:r>
              <a:rPr lang="en-US" dirty="0"/>
              <a:t>Future-proof your institution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Does your motivation for scaling your college’s online presence align with your institutional mission? </a:t>
            </a:r>
          </a:p>
        </p:txBody>
      </p:sp>
    </p:spTree>
    <p:extLst>
      <p:ext uri="{BB962C8B-B14F-4D97-AF65-F5344CB8AC3E}">
        <p14:creationId xmlns:p14="http://schemas.microsoft.com/office/powerpoint/2010/main" val="259725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252290"/>
          </a:xfrm>
        </p:spPr>
        <p:txBody>
          <a:bodyPr/>
          <a:lstStyle/>
          <a:p>
            <a:r>
              <a:rPr lang="en-US" dirty="0"/>
              <a:t>Build: develop and manage your online programs with in-house expertise </a:t>
            </a:r>
          </a:p>
          <a:p>
            <a:r>
              <a:rPr lang="en-US" dirty="0"/>
              <a:t>Buy: work with a company to manage all or part of an online program</a:t>
            </a:r>
          </a:p>
          <a:p>
            <a:r>
              <a:rPr lang="en-US" dirty="0"/>
              <a:t>Share: award college credit for online courses taught elsewhere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budget, ambition and core values will guide the approach your institution takes. </a:t>
            </a:r>
          </a:p>
        </p:txBody>
      </p:sp>
    </p:spTree>
    <p:extLst>
      <p:ext uri="{BB962C8B-B14F-4D97-AF65-F5344CB8AC3E}">
        <p14:creationId xmlns:p14="http://schemas.microsoft.com/office/powerpoint/2010/main" val="12919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Program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84E528-3FCB-472B-A8AB-1B83225EE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Financial models:</a:t>
            </a:r>
          </a:p>
          <a:p>
            <a:r>
              <a:rPr lang="en-US" dirty="0"/>
              <a:t>Revenue-share for </a:t>
            </a:r>
          </a:p>
          <a:p>
            <a:pPr marL="0" indent="0">
              <a:buNone/>
            </a:pPr>
            <a:r>
              <a:rPr lang="en-US" dirty="0"/>
              <a:t>bundled services</a:t>
            </a:r>
          </a:p>
          <a:p>
            <a:r>
              <a:rPr lang="en-US" dirty="0"/>
              <a:t>Fee-for-service for</a:t>
            </a:r>
          </a:p>
          <a:p>
            <a:pPr marL="0" indent="0">
              <a:buNone/>
            </a:pPr>
            <a:r>
              <a:rPr lang="en-US" dirty="0"/>
              <a:t>unbundled services</a:t>
            </a:r>
          </a:p>
          <a:p>
            <a:r>
              <a:rPr lang="en-US" dirty="0"/>
              <a:t>Hybrid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7439A8-3798-48FE-B44E-173AD6E9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28" y="2070100"/>
            <a:ext cx="4552022" cy="36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2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Scrutiny of Online Instruction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AD942D-2602-49B3-9DAD-E61E7AB7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Instructors have become more accepting </a:t>
            </a:r>
            <a:br>
              <a:rPr lang="en-US" dirty="0"/>
            </a:br>
            <a:r>
              <a:rPr lang="en-US" dirty="0"/>
              <a:t>of online instruction over time, but concerns about quality linger for many of them.</a:t>
            </a:r>
          </a:p>
          <a:p>
            <a:r>
              <a:rPr lang="en-US" dirty="0"/>
              <a:t>The U.S. Department of Education has temporarily relaxed several regulations relating to online education due to the pandemic. </a:t>
            </a:r>
          </a:p>
          <a:p>
            <a:r>
              <a:rPr lang="en-US" dirty="0"/>
              <a:t>Student and faculty impressions of online learning will be shaped by their experience of remote learning in 2020. </a:t>
            </a:r>
          </a:p>
        </p:txBody>
      </p:sp>
    </p:spTree>
    <p:extLst>
      <p:ext uri="{BB962C8B-B14F-4D97-AF65-F5344CB8AC3E}">
        <p14:creationId xmlns:p14="http://schemas.microsoft.com/office/powerpoint/2010/main" val="4935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FE333-02BD-44BA-B468-B228B94D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Normal?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F028C-F756-41D1-8B7A-04D5C1F85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business officers want to pursue transformation, not a return to the status quo. </a:t>
            </a:r>
          </a:p>
          <a:p>
            <a:r>
              <a:rPr lang="en-US" dirty="0"/>
              <a:t>Respondents to this year’s Survey of College and University Business Officers show greater confidence in long-term financial stability than short-term. </a:t>
            </a:r>
          </a:p>
          <a:p>
            <a:r>
              <a:rPr lang="en-US" i="1" dirty="0"/>
              <a:t>Inside Higher Ed</a:t>
            </a:r>
            <a:r>
              <a:rPr lang="en-US" dirty="0"/>
              <a:t> survey of college presidents about COVID-19 crisis reveals leaders do not plan to reverse investment in online learning resources.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7547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1536</TotalTime>
  <Words>306</Words>
  <Application>Microsoft Macintosh PowerPoint</Application>
  <PresentationFormat>On-screen Show (4:3)</PresentationFormat>
  <Paragraphs>52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PowerPointTemplate-standard</vt:lpstr>
      <vt:lpstr>Taking Colleges Online: How Smart Institutions and Their Leaders Can Approach  Online Education Now and in a Post-Coronavirus World</vt:lpstr>
      <vt:lpstr>Presenters</vt:lpstr>
      <vt:lpstr>Report Summary</vt:lpstr>
      <vt:lpstr>A Rapid Transition</vt:lpstr>
      <vt:lpstr>Motivations to Move Online</vt:lpstr>
      <vt:lpstr>Different Approaches</vt:lpstr>
      <vt:lpstr>Online Program Management</vt:lpstr>
      <vt:lpstr>Scrutiny of Online Instruction </vt:lpstr>
      <vt:lpstr>Back to Normal? </vt:lpstr>
      <vt:lpstr>Coronavirus Concerns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87</cp:revision>
  <dcterms:created xsi:type="dcterms:W3CDTF">2017-05-09T13:33:13Z</dcterms:created>
  <dcterms:modified xsi:type="dcterms:W3CDTF">2020-07-14T15:27:53Z</dcterms:modified>
</cp:coreProperties>
</file>