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306" r:id="rId5"/>
    <p:sldId id="2046" r:id="rId6"/>
    <p:sldId id="2047" r:id="rId7"/>
    <p:sldId id="2013" r:id="rId8"/>
    <p:sldId id="2040" r:id="rId9"/>
    <p:sldId id="309" r:id="rId10"/>
    <p:sldId id="2030" r:id="rId11"/>
    <p:sldId id="2034" r:id="rId12"/>
    <p:sldId id="2041" r:id="rId13"/>
    <p:sldId id="2031" r:id="rId14"/>
    <p:sldId id="2037" r:id="rId15"/>
    <p:sldId id="2036" r:id="rId16"/>
    <p:sldId id="2039" r:id="rId17"/>
    <p:sldId id="2049" r:id="rId18"/>
    <p:sldId id="2048" r:id="rId19"/>
    <p:sldId id="310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pos="4632" userDrawn="1">
          <p15:clr>
            <a:srgbClr val="A4A3A4"/>
          </p15:clr>
        </p15:guide>
        <p15:guide id="3" orient="horz" pos="1584" userDrawn="1">
          <p15:clr>
            <a:srgbClr val="A4A3A4"/>
          </p15:clr>
        </p15:guide>
        <p15:guide id="4" pos="552" userDrawn="1">
          <p15:clr>
            <a:srgbClr val="A4A3A4"/>
          </p15:clr>
        </p15:guide>
        <p15:guide id="5" pos="7080" userDrawn="1">
          <p15:clr>
            <a:srgbClr val="A4A3A4"/>
          </p15:clr>
        </p15:guide>
        <p15:guide id="6" orient="horz" pos="6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hole Torpey-Saboe" initials="NT" lastIdx="45" clrIdx="0">
    <p:extLst>
      <p:ext uri="{19B8F6BF-5375-455C-9EA6-DF929625EA0E}">
        <p15:presenceInfo xmlns:p15="http://schemas.microsoft.com/office/powerpoint/2012/main" userId="S::nichole.torpey.saboe@stradaeducation.org::eb2d5cd4-fe00-4737-bbb4-903ebe033e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06B"/>
    <a:srgbClr val="DCEFD8"/>
    <a:srgbClr val="B9E0B2"/>
    <a:srgbClr val="54AA4A"/>
    <a:srgbClr val="00F0C6"/>
    <a:srgbClr val="00D9AE"/>
    <a:srgbClr val="00578F"/>
    <a:srgbClr val="004B92"/>
    <a:srgbClr val="003B72"/>
    <a:srgbClr val="218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1"/>
    <p:restoredTop sz="76146" autoAdjust="0"/>
  </p:normalViewPr>
  <p:slideViewPr>
    <p:cSldViewPr snapToGrid="0">
      <p:cViewPr varScale="1">
        <p:scale>
          <a:sx n="65" d="100"/>
          <a:sy n="65" d="100"/>
        </p:scale>
        <p:origin x="1123" y="48"/>
      </p:cViewPr>
      <p:guideLst>
        <p:guide orient="horz" pos="1200"/>
        <p:guide pos="4632"/>
        <p:guide orient="horz" pos="1584"/>
        <p:guide pos="552"/>
        <p:guide pos="7080"/>
        <p:guide orient="horz" pos="6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7" d="100"/>
        <a:sy n="1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4D53AB6-F3C7-6A44-92A6-2719EE227576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EEBF8F-F479-9547-BFEE-1329C5A5D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28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EBF8F-F479-9547-BFEE-1329C5A5D5A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13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EBF8F-F479-9547-BFEE-1329C5A5D5A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1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EBF8F-F479-9547-BFEE-1329C5A5D5A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EBF8F-F479-9547-BFEE-1329C5A5D5A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EBF8F-F479-9547-BFEE-1329C5A5D5A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17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EBF8F-F479-9547-BFEE-1329C5A5D5A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807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EBF8F-F479-9547-BFEE-1329C5A5D5A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82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EBF8F-F479-9547-BFEE-1329C5A5D5A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1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BA867A-CA41-5A48-AAC3-BAC0707D51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6577029"/>
            <a:ext cx="12191975" cy="288508"/>
          </a:xfrm>
          <a:prstGeom prst="rect">
            <a:avLst/>
          </a:prstGeom>
        </p:spPr>
      </p:pic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65F36161-6782-8847-943A-C0A05D949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10" y="6544364"/>
            <a:ext cx="853142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8683C1BD-1870-864F-818D-AB459BA0F4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EA2893A4-0777-6B4D-991E-040070D2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80971"/>
            <a:ext cx="11318631" cy="61082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D69C851-D28D-4544-9B7C-BC26CA98AA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8" y="1037737"/>
            <a:ext cx="11318631" cy="47739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5A005-0D12-6246-94EC-5F0EDE9251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79022" y="6629612"/>
            <a:ext cx="413281" cy="18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42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65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EA47A-6998-2B4D-B5E0-55CF1D929D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3460" y="1472542"/>
            <a:ext cx="6246485" cy="1865466"/>
          </a:xfrm>
          <a:prstGeom prst="rect">
            <a:avLst/>
          </a:prstGeom>
        </p:spPr>
      </p:pic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1BA9446C-180B-1343-8A80-77AC2A58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10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8683C1BD-1870-864F-818D-AB459BA0F4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2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8FCEE7-F51C-F742-82D0-1F7A6938E7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376" y="603939"/>
            <a:ext cx="4299118" cy="1283899"/>
          </a:xfrm>
          <a:prstGeom prst="rect">
            <a:avLst/>
          </a:prstGeom>
        </p:spPr>
      </p:pic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E408D06D-B997-F24A-8EC8-37D1AF7D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10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8683C1BD-1870-864F-818D-AB459BA0F4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1D779D-CF15-3F4A-B8DC-5F7844E6F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7" y="2481363"/>
            <a:ext cx="8710180" cy="2299643"/>
          </a:xfrm>
        </p:spPr>
        <p:txBody>
          <a:bodyPr anchor="t">
            <a:normAutofit/>
          </a:bodyPr>
          <a:lstStyle>
            <a:lvl1pPr>
              <a:defRPr sz="4400">
                <a:solidFill>
                  <a:srgbClr val="00578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AAE129-6CDC-714B-82DB-6D7D94A2C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757" y="3251359"/>
            <a:ext cx="8710180" cy="1803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6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36221-CE4A-DA4A-9877-AD45F590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10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8683C1BD-1870-864F-818D-AB459BA0F4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49BD5D-3370-3840-8A89-B1DBE920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7" y="1240391"/>
            <a:ext cx="8710180" cy="2299643"/>
          </a:xfrm>
        </p:spPr>
        <p:txBody>
          <a:bodyPr anchor="t">
            <a:normAutofit/>
          </a:bodyPr>
          <a:lstStyle>
            <a:lvl1pPr>
              <a:defRPr sz="4400">
                <a:solidFill>
                  <a:srgbClr val="00578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5FF785A-75BC-994C-ADF2-920DA1A144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757" y="2101828"/>
            <a:ext cx="8710180" cy="1803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3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thw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3402CAAF-86AD-1644-8030-AFE39EA7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10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8683C1BD-1870-864F-818D-AB459BA0F4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4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4DD3B-21B8-C347-BA9D-0D8634076B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9354" y="452846"/>
            <a:ext cx="3917997" cy="1158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D3B409-E88E-0943-A711-83D95D50F4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62" y="0"/>
            <a:ext cx="12187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1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4DD3B-21B8-C347-BA9D-0D8634076B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9354" y="452846"/>
            <a:ext cx="3917997" cy="1158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8B9BF-0320-6D48-8D4A-DA2E3B0F51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62" y="0"/>
            <a:ext cx="12187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0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DD17EB-6549-0E4B-B16D-A212B220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910" y="2279178"/>
            <a:ext cx="8710180" cy="229964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47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65F36161-6782-8847-943A-C0A05D949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10" y="6486614"/>
            <a:ext cx="853142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8683C1BD-1870-864F-818D-AB459BA0F4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EA2893A4-0777-6B4D-991E-040070D2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80971"/>
            <a:ext cx="11318631" cy="61082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D69C851-D28D-4544-9B7C-BC26CA98AA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8" y="1037737"/>
            <a:ext cx="11318631" cy="47739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3BEF3-CF05-BB41-B149-8C211C5EA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12832" y="6547821"/>
            <a:ext cx="493968" cy="2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939" y="445734"/>
            <a:ext cx="10515600" cy="9092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939" y="155146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0939" y="6176963"/>
            <a:ext cx="1197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683C1BD-1870-864F-818D-AB459BA0F4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90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7" r:id="rId2"/>
    <p:sldLayoutId id="2147483668" r:id="rId3"/>
    <p:sldLayoutId id="2147483669" r:id="rId4"/>
    <p:sldLayoutId id="2147483666" r:id="rId5"/>
    <p:sldLayoutId id="2147483665" r:id="rId6"/>
    <p:sldLayoutId id="2147483694" r:id="rId7"/>
    <p:sldLayoutId id="2147483690" r:id="rId8"/>
    <p:sldLayoutId id="2147483685" r:id="rId9"/>
    <p:sldLayoutId id="214748368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n-lt"/>
          <a:ea typeface="Helvetica" charset="0"/>
          <a:cs typeface="Helvetica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/>
        <a:buNone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/>
        <a:buNone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E208CA-F66B-2B42-9A9D-3CAF4C4EE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694F8C-3D02-5041-ACBD-F87D231F5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7" y="2279178"/>
            <a:ext cx="8710180" cy="2299643"/>
          </a:xfrm>
        </p:spPr>
        <p:txBody>
          <a:bodyPr/>
          <a:lstStyle/>
          <a:p>
            <a:r>
              <a:rPr lang="en-US" dirty="0"/>
              <a:t>Back to School?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3E24C-DBC3-AC46-B08D-F6C2C1C49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757" y="3020131"/>
            <a:ext cx="9280456" cy="1089414"/>
          </a:xfrm>
        </p:spPr>
        <p:txBody>
          <a:bodyPr>
            <a:normAutofit fontScale="32500" lnSpcReduction="20000"/>
          </a:bodyPr>
          <a:lstStyle/>
          <a:p>
            <a:r>
              <a:rPr lang="en-US" sz="4500" dirty="0"/>
              <a:t>What adults without degrees say about </a:t>
            </a:r>
          </a:p>
          <a:p>
            <a:r>
              <a:rPr lang="en-US" sz="4500" dirty="0"/>
              <a:t>pursuing additional education and training</a:t>
            </a:r>
          </a:p>
          <a:p>
            <a:endParaRPr lang="en-US" dirty="0"/>
          </a:p>
          <a:p>
            <a:pPr algn="r"/>
            <a:r>
              <a:rPr lang="en-US" dirty="0"/>
              <a:t>		</a:t>
            </a:r>
            <a:endParaRPr lang="en-US" sz="33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929D2-ED67-0948-A570-9E2D5A6B5967}"/>
              </a:ext>
            </a:extLst>
          </p:cNvPr>
          <p:cNvSpPr txBox="1"/>
          <p:nvPr/>
        </p:nvSpPr>
        <p:spPr>
          <a:xfrm>
            <a:off x="420757" y="4109545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October 10, 2019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96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2ECBA-13A9-0544-A0ED-59DF0D27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834926-03BD-7D45-907F-9807B2A9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Recognize regional and local differences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B0155D-4A50-3243-B928-234BCCDD1AA2}"/>
              </a:ext>
            </a:extLst>
          </p:cNvPr>
          <p:cNvSpPr/>
          <p:nvPr/>
        </p:nvSpPr>
        <p:spPr>
          <a:xfrm>
            <a:off x="9265920" y="6140285"/>
            <a:ext cx="502920" cy="404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57877-65AA-3B40-823C-2ECF94F85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989" y="879887"/>
            <a:ext cx="7417526" cy="56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22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2ECBA-13A9-0544-A0ED-59DF0D27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834926-03BD-7D45-907F-9807B2A9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employment outcomes clear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1DF57-39F6-7544-A609-E99FC9727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278" y="974386"/>
            <a:ext cx="6913905" cy="54873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E44953-1A41-4F6C-9E3C-17B8DF97AB7F}"/>
              </a:ext>
            </a:extLst>
          </p:cNvPr>
          <p:cNvSpPr/>
          <p:nvPr/>
        </p:nvSpPr>
        <p:spPr>
          <a:xfrm>
            <a:off x="2392119" y="1753495"/>
            <a:ext cx="7084705" cy="529018"/>
          </a:xfrm>
          <a:prstGeom prst="round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917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2ECBA-13A9-0544-A0ED-59DF0D27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834926-03BD-7D45-907F-9807B2A9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Partner with employers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213B1A-AEFE-7740-8D4E-8B2C4B98A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5" y="742950"/>
            <a:ext cx="5536871" cy="58014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D1367-EA5F-4243-B01B-15C83B397E44}"/>
              </a:ext>
            </a:extLst>
          </p:cNvPr>
          <p:cNvSpPr/>
          <p:nvPr/>
        </p:nvSpPr>
        <p:spPr>
          <a:xfrm>
            <a:off x="4848225" y="1538344"/>
            <a:ext cx="3200400" cy="529802"/>
          </a:xfrm>
          <a:prstGeom prst="round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38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81D06F-A5DB-4455-A067-AFDAFB96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4CF95E-1862-4C3E-ADB1-EAE531739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adults telling us about post-secondary education?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362CF-BB5A-4B81-AD94-3B8684F110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152" y="1331089"/>
            <a:ext cx="9988122" cy="477397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They feel the need for more.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Work outcomes motivate them.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Employer participation is expected.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  <a:p>
            <a:endParaRPr lang="en-US" sz="3200" dirty="0"/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367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62681-FE15-6C4A-A2AB-C1A122BAD151}"/>
              </a:ext>
            </a:extLst>
          </p:cNvPr>
          <p:cNvSpPr/>
          <p:nvPr/>
        </p:nvSpPr>
        <p:spPr>
          <a:xfrm>
            <a:off x="0" y="0"/>
            <a:ext cx="12192000" cy="65766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A0AA34-AF9C-8346-8580-AEFBDB70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B60F1-2F77-1C43-8BD0-47A969135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232" y="358480"/>
            <a:ext cx="4501337" cy="5835782"/>
          </a:xfrm>
          <a:prstGeom prst="rect">
            <a:avLst/>
          </a:prstGeom>
          <a:effectLst>
            <a:outerShdw blurRad="330200" dist="101600" dir="2820000" algn="ctr" rotWithShape="0">
              <a:srgbClr val="000000">
                <a:alpha val="1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960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192873-A276-4A48-A84A-4C8B00D498B2}"/>
              </a:ext>
            </a:extLst>
          </p:cNvPr>
          <p:cNvSpPr/>
          <p:nvPr/>
        </p:nvSpPr>
        <p:spPr>
          <a:xfrm>
            <a:off x="0" y="0"/>
            <a:ext cx="3221182" cy="65729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AEB08-19C3-E747-838C-D666EFF39156}"/>
              </a:ext>
            </a:extLst>
          </p:cNvPr>
          <p:cNvSpPr txBox="1"/>
          <p:nvPr/>
        </p:nvSpPr>
        <p:spPr>
          <a:xfrm>
            <a:off x="3658536" y="1006739"/>
            <a:ext cx="6382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Michelle Marks, Ph.D.</a:t>
            </a:r>
            <a:br>
              <a:rPr lang="en-US" dirty="0"/>
            </a:br>
            <a:r>
              <a:rPr lang="en-US" sz="2400" dirty="0"/>
              <a:t>Vice President for Academic Innovation &amp; New Ventures, George Mason University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7D2F91-79CA-474F-8BE9-248FCCDC19A9}"/>
              </a:ext>
            </a:extLst>
          </p:cNvPr>
          <p:cNvSpPr txBox="1"/>
          <p:nvPr/>
        </p:nvSpPr>
        <p:spPr>
          <a:xfrm>
            <a:off x="3658536" y="3066807"/>
            <a:ext cx="758092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Kim Hunter Reed, Ph.D.</a:t>
            </a:r>
            <a:br>
              <a:rPr lang="en-US" sz="2400" dirty="0"/>
            </a:br>
            <a:r>
              <a:rPr lang="en-US" sz="2400" dirty="0"/>
              <a:t>Commissioner of Higher Education, State of Louisiana</a:t>
            </a: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A637CB-DC2D-4364-A528-56AD48CB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7CFB6B-B527-4D17-9E1A-E312CDEA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36" y="395918"/>
            <a:ext cx="11318631" cy="610821"/>
          </a:xfrm>
        </p:spPr>
        <p:txBody>
          <a:bodyPr/>
          <a:lstStyle/>
          <a:p>
            <a:r>
              <a:rPr lang="en-US" dirty="0"/>
              <a:t>Panel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16EB1-0981-7042-AAA1-92663D87E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21"/>
          <a:stretch/>
        </p:blipFill>
        <p:spPr>
          <a:xfrm>
            <a:off x="777825" y="645936"/>
            <a:ext cx="1728749" cy="1809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1CF325-243A-2C45-B6F8-D857E4939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96"/>
          <a:stretch/>
        </p:blipFill>
        <p:spPr>
          <a:xfrm>
            <a:off x="777825" y="2665347"/>
            <a:ext cx="1728749" cy="1709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F89B5A-B00C-0F43-A21F-C88BF45E8FC8}"/>
              </a:ext>
            </a:extLst>
          </p:cNvPr>
          <p:cNvSpPr txBox="1"/>
          <p:nvPr/>
        </p:nvSpPr>
        <p:spPr>
          <a:xfrm>
            <a:off x="3658536" y="4788321"/>
            <a:ext cx="7658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Ken Eisner</a:t>
            </a:r>
            <a:br>
              <a:rPr lang="en-US" sz="2400" dirty="0"/>
            </a:br>
            <a:r>
              <a:rPr lang="en-US" sz="2400" dirty="0"/>
              <a:t>Director, Worldwide Education Programs &amp; Global Lead, AWS Educate, Amazon Web Services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FA18A-752C-7141-8F44-B1E7D15D7AA4}"/>
              </a:ext>
            </a:extLst>
          </p:cNvPr>
          <p:cNvSpPr/>
          <p:nvPr/>
        </p:nvSpPr>
        <p:spPr>
          <a:xfrm>
            <a:off x="777825" y="4570940"/>
            <a:ext cx="1728749" cy="15755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B1A743F-2255-4D56-A1F6-F7FFE583B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50" b="28742"/>
          <a:stretch/>
        </p:blipFill>
        <p:spPr>
          <a:xfrm>
            <a:off x="757693" y="4565161"/>
            <a:ext cx="1748881" cy="17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34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B355C2B-5C9D-0C44-ACD3-B3E80A575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62" y="2095801"/>
            <a:ext cx="11467475" cy="3290341"/>
          </a:xfrm>
        </p:spPr>
        <p:txBody>
          <a:bodyPr>
            <a:normAutofit/>
          </a:bodyPr>
          <a:lstStyle/>
          <a:p>
            <a:r>
              <a:rPr lang="en-US" sz="2800" dirty="0"/>
              <a:t>Read the full report at </a:t>
            </a:r>
            <a:r>
              <a:rPr lang="en-US" sz="28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stradaeducation.org/report/back-to-school/</a:t>
            </a:r>
            <a:br>
              <a:rPr lang="en-US" sz="2800" u="sng" dirty="0"/>
            </a:br>
            <a:br>
              <a:rPr lang="en-US" sz="2800" u="sng" dirty="0"/>
            </a:br>
            <a:r>
              <a:rPr lang="en-US" sz="2800" dirty="0"/>
              <a:t>Learn more about the nation’s largest dataset of consumer perspectives on the value of education at </a:t>
            </a:r>
            <a:r>
              <a:rPr lang="en-US" sz="28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https://www.stradaeducation.org/network/consumer-insights/</a:t>
            </a:r>
            <a:endParaRPr lang="en-US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4939F-554C-2F41-888B-A64FB5CE6BFD}"/>
              </a:ext>
            </a:extLst>
          </p:cNvPr>
          <p:cNvSpPr txBox="1"/>
          <p:nvPr/>
        </p:nvSpPr>
        <p:spPr>
          <a:xfrm>
            <a:off x="4349367" y="1172471"/>
            <a:ext cx="3493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434006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57A113-2240-3440-87EF-6B53CA8FCDE8}"/>
              </a:ext>
            </a:extLst>
          </p:cNvPr>
          <p:cNvSpPr/>
          <p:nvPr/>
        </p:nvSpPr>
        <p:spPr>
          <a:xfrm>
            <a:off x="0" y="0"/>
            <a:ext cx="5303520" cy="65729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4F155-B924-4DB4-964B-939A17EA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10" y="6544364"/>
            <a:ext cx="853142" cy="365125"/>
          </a:xfrm>
        </p:spPr>
        <p:txBody>
          <a:bodyPr/>
          <a:lstStyle/>
          <a:p>
            <a:fld id="{8683C1BD-1870-864F-818D-AB459BA0F43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6972AE-1D14-494A-B9A2-1BB84A70D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822" y="2131105"/>
            <a:ext cx="11318631" cy="610821"/>
          </a:xfrm>
        </p:spPr>
        <p:txBody>
          <a:bodyPr/>
          <a:lstStyle/>
          <a:p>
            <a:r>
              <a:rPr lang="en-US" dirty="0"/>
              <a:t>Moderator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24FC4-1C77-4E95-AB53-1994A33324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4822" y="2741926"/>
            <a:ext cx="11318631" cy="4773978"/>
          </a:xfrm>
        </p:spPr>
        <p:txBody>
          <a:bodyPr>
            <a:normAutofit/>
          </a:bodyPr>
          <a:lstStyle/>
          <a:p>
            <a:r>
              <a:rPr lang="en-US" sz="3600" b="1" dirty="0"/>
              <a:t>Carol D’Amico</a:t>
            </a:r>
          </a:p>
          <a:p>
            <a:r>
              <a:rPr lang="en-US" sz="2400" dirty="0"/>
              <a:t>Executive Vice President, </a:t>
            </a:r>
          </a:p>
          <a:p>
            <a:r>
              <a:rPr lang="en-US" sz="2400" dirty="0"/>
              <a:t>National Engagement and Philanthropy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E3113-F1CA-6A47-8EE3-8AAA63BE8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62" y="727451"/>
            <a:ext cx="4135876" cy="520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0E4039-48C6-AF4D-92F8-C0C880C5D281}"/>
              </a:ext>
            </a:extLst>
          </p:cNvPr>
          <p:cNvSpPr/>
          <p:nvPr/>
        </p:nvSpPr>
        <p:spPr>
          <a:xfrm>
            <a:off x="0" y="0"/>
            <a:ext cx="3793510" cy="65729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A637CB-DC2D-4364-A528-56AD48CB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7CFB6B-B527-4D17-9E1A-E312CDEA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91" y="539719"/>
            <a:ext cx="11318631" cy="610821"/>
          </a:xfrm>
        </p:spPr>
        <p:txBody>
          <a:bodyPr/>
          <a:lstStyle/>
          <a:p>
            <a:r>
              <a:rPr lang="en-US" dirty="0"/>
              <a:t>Research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71B97-045D-4749-9396-AB3E489F4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02" y="3333026"/>
            <a:ext cx="2283505" cy="2874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2B3682-CA8B-A142-8D66-96622EA80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02" y="285079"/>
            <a:ext cx="2283505" cy="2874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7E35F9-8649-9D4F-8CE7-7EEA4B758A59}"/>
              </a:ext>
            </a:extLst>
          </p:cNvPr>
          <p:cNvSpPr txBox="1"/>
          <p:nvPr/>
        </p:nvSpPr>
        <p:spPr>
          <a:xfrm>
            <a:off x="4167691" y="1260799"/>
            <a:ext cx="412003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Dave Clayton, Ph.D.</a:t>
            </a:r>
            <a:b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Senior Vice President,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Consumer Insights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BDB96F-819F-584F-8532-3D482AB1AA97}"/>
              </a:ext>
            </a:extLst>
          </p:cNvPr>
          <p:cNvSpPr txBox="1"/>
          <p:nvPr/>
        </p:nvSpPr>
        <p:spPr>
          <a:xfrm>
            <a:off x="4167691" y="4244201"/>
            <a:ext cx="586891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Nichole Torpey-Saboe, Ph.D. 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Director of Research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Consumer Insights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13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3CB4C2-9EB1-5742-8E68-F91A872C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4"/>
            <a:ext cx="12191998" cy="65799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2ECBA-13A9-0544-A0ED-59DF0D27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78FFC4-35A7-B84E-AD39-873312D43228}"/>
              </a:ext>
            </a:extLst>
          </p:cNvPr>
          <p:cNvSpPr txBox="1">
            <a:spLocks/>
          </p:cNvSpPr>
          <p:nvPr/>
        </p:nvSpPr>
        <p:spPr>
          <a:xfrm>
            <a:off x="545581" y="2249999"/>
            <a:ext cx="4739928" cy="3735762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Font typeface="Arial" charset="0"/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857250" indent="-171450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cs typeface="+mn-cs"/>
              </a:defRPr>
            </a:lvl3pPr>
            <a:lvl4pPr marL="1200150" indent="-171450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Font typeface="Times" pitchFamily="18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4pPr>
            <a:lvl5pPr marL="1543050" indent="-171450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Font typeface="Times" pitchFamily="18" charset="0"/>
              <a:buChar char="»"/>
              <a:defRPr sz="9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kern="0" dirty="0">
                <a:solidFill>
                  <a:srgbClr val="0096C4"/>
                </a:solidFill>
              </a:rPr>
              <a:t>The Power of Listening</a:t>
            </a:r>
            <a:br>
              <a:rPr lang="en-US" sz="2000" b="1" kern="0" dirty="0">
                <a:solidFill>
                  <a:schemeClr val="accent1"/>
                </a:solidFill>
              </a:rPr>
            </a:br>
            <a:endParaRPr lang="en-US" sz="1100" b="1" kern="0" dirty="0">
              <a:solidFill>
                <a:schemeClr val="accent1"/>
              </a:solidFill>
            </a:endParaRPr>
          </a:p>
          <a:p>
            <a:pPr marL="0" lvl="1" indent="0">
              <a:buNone/>
            </a:pPr>
            <a:r>
              <a:rPr 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Education Consumer Survey </a:t>
            </a:r>
          </a:p>
          <a:p>
            <a:pPr marL="642937" lvl="2" indent="-342900">
              <a:buFont typeface="Courier New" panose="02070309020205020404" pitchFamily="49" charset="0"/>
              <a:buChar char="o"/>
            </a:pPr>
            <a:r>
              <a:rPr lang="en-US" sz="18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Random sample telephone survey, nationally representative</a:t>
            </a:r>
          </a:p>
          <a:p>
            <a:pPr marL="642937" lvl="2" indent="-342900">
              <a:buFont typeface="Courier New" panose="02070309020205020404" pitchFamily="49" charset="0"/>
              <a:buChar char="o"/>
            </a:pPr>
            <a:r>
              <a:rPr lang="en-US" sz="18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340,000+ responses</a:t>
            </a:r>
          </a:p>
          <a:p>
            <a:pPr marL="642937" lvl="2" indent="-342900">
              <a:buFont typeface="Courier New" panose="02070309020205020404" pitchFamily="49" charset="0"/>
              <a:buChar char="o"/>
            </a:pPr>
            <a:r>
              <a:rPr lang="en-US" sz="18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Ages 18-65</a:t>
            </a:r>
          </a:p>
          <a:p>
            <a:pPr marL="642937" lvl="2" indent="-342900">
              <a:buFont typeface="Courier New" panose="02070309020205020404" pitchFamily="49" charset="0"/>
              <a:buChar char="o"/>
            </a:pPr>
            <a:r>
              <a:rPr lang="en-US" sz="18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postsecondary pathways</a:t>
            </a:r>
          </a:p>
          <a:p>
            <a:pPr marL="642937" lvl="2" indent="-342900">
              <a:buFont typeface="Courier New" panose="02070309020205020404" pitchFamily="49" charset="0"/>
              <a:buChar char="o"/>
            </a:pPr>
            <a:r>
              <a:rPr lang="en-US" sz="18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demographics</a:t>
            </a:r>
          </a:p>
          <a:p>
            <a:pPr marL="642937" lvl="2" indent="-342900">
              <a:buFont typeface="Courier New" panose="02070309020205020404" pitchFamily="49" charset="0"/>
              <a:buChar char="o"/>
            </a:pPr>
            <a:r>
              <a:rPr lang="en-US" sz="18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states &amp; DC </a:t>
            </a:r>
          </a:p>
          <a:p>
            <a:pPr marL="642937" lvl="2" indent="-342900">
              <a:buFont typeface="Courier New" panose="02070309020205020404" pitchFamily="49" charset="0"/>
              <a:buChar char="o"/>
            </a:pPr>
            <a:r>
              <a:rPr lang="en-US" sz="18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Largest metro regions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ABBBBC-1E35-C343-96FC-0796629FF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38" y="805733"/>
            <a:ext cx="50419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5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51EFA3-1565-E241-A8E9-F9C27EE5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0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02770C-992E-42A1-9458-210F99A6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833B68-B9B5-4327-BD79-B38E21A71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Opportunity 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9883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2ECBA-13A9-0544-A0ED-59DF0D27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834926-03BD-7D45-907F-9807B2A9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120 million adults without a college degree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8763C-5E2D-F84C-B5BB-51DD7E65D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76" y="1943281"/>
            <a:ext cx="11219848" cy="329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6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2ECBA-13A9-0544-A0ED-59DF0D27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834926-03BD-7D45-907F-9807B2A90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82" y="288437"/>
            <a:ext cx="12053817" cy="825987"/>
          </a:xfrm>
        </p:spPr>
        <p:txBody>
          <a:bodyPr>
            <a:normAutofit/>
          </a:bodyPr>
          <a:lstStyle/>
          <a:p>
            <a:r>
              <a:rPr lang="en-US" dirty="0"/>
              <a:t>55 million adults without degrees feel they need more education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A628F-BCF0-E04B-88C2-B5A8BDE93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112" y="1114424"/>
            <a:ext cx="6859556" cy="534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14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2ECBA-13A9-0544-A0ED-59DF0D27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3C1BD-1870-864F-818D-AB459BA0F43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834926-03BD-7D45-907F-9807B2A90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68" y="270311"/>
            <a:ext cx="12072989" cy="928704"/>
          </a:xfrm>
        </p:spPr>
        <p:txBody>
          <a:bodyPr>
            <a:normAutofit/>
          </a:bodyPr>
          <a:lstStyle/>
          <a:p>
            <a:r>
              <a:rPr lang="en-US" dirty="0"/>
              <a:t>60 million adults without degrees likely to enroll within 5 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94A90-DD32-0B4B-9F1B-503C2D529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868" y="1199015"/>
            <a:ext cx="7756264" cy="532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6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76C39-3488-E24A-996A-EF8E56452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0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02770C-992E-42A1-9458-210F99A65D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43675"/>
            <a:ext cx="852488" cy="365125"/>
          </a:xfrm>
        </p:spPr>
        <p:txBody>
          <a:bodyPr/>
          <a:lstStyle/>
          <a:p>
            <a:fld id="{8683C1BD-1870-864F-818D-AB459BA0F43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FB5840-A0EE-C749-9A4F-DDA40B705C96}"/>
              </a:ext>
            </a:extLst>
          </p:cNvPr>
          <p:cNvSpPr txBox="1">
            <a:spLocks/>
          </p:cNvSpPr>
          <p:nvPr/>
        </p:nvSpPr>
        <p:spPr>
          <a:xfrm>
            <a:off x="380999" y="280971"/>
            <a:ext cx="11318631" cy="610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 sz="3600" dirty="0"/>
              <a:t>The Disconnect 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73241569"/>
      </p:ext>
    </p:extLst>
  </p:cSld>
  <p:clrMapOvr>
    <a:masterClrMapping/>
  </p:clrMapOvr>
</p:sld>
</file>

<file path=ppt/theme/theme1.xml><?xml version="1.0" encoding="utf-8"?>
<a:theme xmlns:a="http://schemas.openxmlformats.org/drawingml/2006/main" name="Strada Master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93C7"/>
      </a:accent1>
      <a:accent2>
        <a:srgbClr val="003F6B"/>
      </a:accent2>
      <a:accent3>
        <a:srgbClr val="00BF95"/>
      </a:accent3>
      <a:accent4>
        <a:srgbClr val="00B2FF"/>
      </a:accent4>
      <a:accent5>
        <a:srgbClr val="00458D"/>
      </a:accent5>
      <a:accent6>
        <a:srgbClr val="FEFFFE"/>
      </a:accent6>
      <a:hlink>
        <a:srgbClr val="00BF95"/>
      </a:hlink>
      <a:folHlink>
        <a:srgbClr val="003F6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C77DDA52EE774A8B9933B159923EC4" ma:contentTypeVersion="10" ma:contentTypeDescription="Create a new document." ma:contentTypeScope="" ma:versionID="e88c9a3426c35cef3ee8d009295c62b0">
  <xsd:schema xmlns:xsd="http://www.w3.org/2001/XMLSchema" xmlns:xs="http://www.w3.org/2001/XMLSchema" xmlns:p="http://schemas.microsoft.com/office/2006/metadata/properties" xmlns:ns3="d919e40f-df10-449b-831e-d2ec0c9d876f" targetNamespace="http://schemas.microsoft.com/office/2006/metadata/properties" ma:root="true" ma:fieldsID="2c1a491234526dc083858fd620af545a" ns3:_="">
    <xsd:import namespace="d919e40f-df10-449b-831e-d2ec0c9d87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19e40f-df10-449b-831e-d2ec0c9d87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7953ED-5933-4495-A333-F0DBC4F7CB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19e40f-df10-449b-831e-d2ec0c9d87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8C78E4-726F-4A04-BCB5-E20B494F31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2CC870-D711-4F53-B8B2-F21E5F56D43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919e40f-df10-449b-831e-d2ec0c9d876f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15425</TotalTime>
  <Words>175</Words>
  <Application>Microsoft Office PowerPoint</Application>
  <PresentationFormat>Widescreen</PresentationFormat>
  <Paragraphs>68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Courier New</vt:lpstr>
      <vt:lpstr>Helvetica</vt:lpstr>
      <vt:lpstr>Strada Master</vt:lpstr>
      <vt:lpstr>Back to School?</vt:lpstr>
      <vt:lpstr>Moderator</vt:lpstr>
      <vt:lpstr>Research Team</vt:lpstr>
      <vt:lpstr>PowerPoint Presentation</vt:lpstr>
      <vt:lpstr>The Opportunity  </vt:lpstr>
      <vt:lpstr>120 million adults without a college degree</vt:lpstr>
      <vt:lpstr>55 million adults without degrees feel they need more education</vt:lpstr>
      <vt:lpstr>60 million adults without degrees likely to enroll within 5 years</vt:lpstr>
      <vt:lpstr>PowerPoint Presentation</vt:lpstr>
      <vt:lpstr>Recognize regional and local differences</vt:lpstr>
      <vt:lpstr>Make employment outcomes clear</vt:lpstr>
      <vt:lpstr>Partner with employers</vt:lpstr>
      <vt:lpstr>What are adults telling us about post-secondary education?</vt:lpstr>
      <vt:lpstr>PowerPoint Presentation</vt:lpstr>
      <vt:lpstr>Panel</vt:lpstr>
      <vt:lpstr>Read the full report at stradaeducation.org/report/back-to-school/  Learn more about the nation’s largest dataset of consumer perspectives on the value of education at https://www.stradaeducation.org/network/consumer-insights/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 Johannes</dc:creator>
  <cp:lastModifiedBy>Morgan Hutchings</cp:lastModifiedBy>
  <cp:revision>430</cp:revision>
  <cp:lastPrinted>2019-05-02T16:23:46Z</cp:lastPrinted>
  <dcterms:created xsi:type="dcterms:W3CDTF">2019-03-07T05:32:38Z</dcterms:created>
  <dcterms:modified xsi:type="dcterms:W3CDTF">2019-10-10T18:53:56Z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0x0101006DC77DDA52EE774A8B9933B159923EC4</vt:lpwstr>
  </property>
</Properties>
</file>