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9" r:id="rId4"/>
    <p:sldId id="278" r:id="rId5"/>
    <p:sldId id="281" r:id="rId6"/>
    <p:sldId id="280" r:id="rId7"/>
    <p:sldId id="282" r:id="rId8"/>
    <p:sldId id="285" r:id="rId9"/>
    <p:sldId id="283" r:id="rId10"/>
    <p:sldId id="286" r:id="rId11"/>
    <p:sldId id="287" r:id="rId12"/>
    <p:sldId id="288" r:id="rId13"/>
    <p:sldId id="290" r:id="rId14"/>
    <p:sldId id="291" r:id="rId15"/>
    <p:sldId id="293" r:id="rId16"/>
    <p:sldId id="292" r:id="rId17"/>
    <p:sldId id="294" r:id="rId18"/>
    <p:sldId id="295" r:id="rId19"/>
    <p:sldId id="296" r:id="rId20"/>
    <p:sldId id="297" r:id="rId21"/>
    <p:sldId id="298" r:id="rId22"/>
    <p:sldId id="289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1/23/2019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1/23/2019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jaschik@insidehighered.com" TargetMode="External"/><Relationship Id="rId2" Type="http://schemas.openxmlformats.org/officeDocument/2006/relationships/hyperlink" Target="mailto:rick.seltzer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Smart, Succinct and Agile: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Strategic Planning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in an Age of Uncertainty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January 24, 2019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  <a:p>
            <a:pPr eaLnBrk="1" hangingPunct="1"/>
            <a:endParaRPr lang="en-US" altLang="en-US" dirty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Some Problems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78" y="1957388"/>
            <a:ext cx="593704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3932" y="5896240"/>
            <a:ext cx="397934" cy="14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0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Size Doesn’t Fit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matters</a:t>
            </a:r>
          </a:p>
          <a:p>
            <a:r>
              <a:rPr lang="en-US" dirty="0"/>
              <a:t>Planning that’s too top-down doesn’t mesh with strong faculty</a:t>
            </a:r>
          </a:p>
          <a:p>
            <a:r>
              <a:rPr lang="en-US" dirty="0"/>
              <a:t>Planning that’s too bottom-up risks getting nothing done or being scattershot </a:t>
            </a:r>
          </a:p>
        </p:txBody>
      </p:sp>
    </p:spTree>
    <p:extLst>
      <p:ext uri="{BB962C8B-B14F-4D97-AF65-F5344CB8AC3E}">
        <p14:creationId xmlns:p14="http://schemas.microsoft.com/office/powerpoint/2010/main" val="50572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role must this plan fill at this moment in time – and for the next several years</a:t>
            </a:r>
          </a:p>
          <a:p>
            <a:pPr lvl="1"/>
            <a:r>
              <a:rPr lang="en-US" dirty="0"/>
              <a:t>Establish identity and long-term direction</a:t>
            </a:r>
          </a:p>
          <a:p>
            <a:pPr lvl="1"/>
            <a:r>
              <a:rPr lang="en-US" dirty="0"/>
              <a:t>Make hard choices</a:t>
            </a:r>
          </a:p>
          <a:p>
            <a:pPr lvl="1"/>
            <a:r>
              <a:rPr lang="en-US" dirty="0"/>
              <a:t>Win support from key constituencies</a:t>
            </a:r>
          </a:p>
          <a:p>
            <a:pPr lvl="1"/>
            <a:r>
              <a:rPr lang="en-US" dirty="0"/>
              <a:t>Provide political cover</a:t>
            </a:r>
          </a:p>
          <a:p>
            <a:pPr lvl="1"/>
            <a:r>
              <a:rPr lang="en-US" dirty="0"/>
              <a:t>External relations</a:t>
            </a:r>
          </a:p>
          <a:p>
            <a:pPr lvl="1"/>
            <a:r>
              <a:rPr lang="en-US" dirty="0"/>
              <a:t>Coordinate other moving pieces</a:t>
            </a:r>
          </a:p>
          <a:p>
            <a:pPr lvl="1"/>
            <a:r>
              <a:rPr lang="en-US" dirty="0"/>
              <a:t>Emphasize easily overlooked areas – like inclusion and equity</a:t>
            </a:r>
          </a:p>
          <a:p>
            <a:pPr lvl="1"/>
            <a:r>
              <a:rPr lang="en-US" dirty="0"/>
              <a:t>Meet accreditation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5147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Go Next?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83" y="1957388"/>
            <a:ext cx="328763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3533" y="5503333"/>
            <a:ext cx="474134" cy="16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0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Preplanning</a:t>
            </a:r>
          </a:p>
          <a:p>
            <a:r>
              <a:rPr lang="en-US" dirty="0"/>
              <a:t>Information Gathering</a:t>
            </a:r>
          </a:p>
          <a:p>
            <a:r>
              <a:rPr lang="en-US" dirty="0"/>
              <a:t>Drafting</a:t>
            </a:r>
          </a:p>
          <a:p>
            <a:r>
              <a:rPr lang="en-US" dirty="0"/>
              <a:t>Execution</a:t>
            </a:r>
          </a:p>
          <a:p>
            <a:r>
              <a:rPr lang="en-US" dirty="0"/>
              <a:t>Measurement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67413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the Right Measurements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82488"/>
            <a:ext cx="7886700" cy="28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6" y="4940300"/>
            <a:ext cx="52281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8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Sits at the Table?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57388"/>
            <a:ext cx="5448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8544" y="6120711"/>
            <a:ext cx="381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Wikimedia Commons/Fairfax County Chamber of Commerce</a:t>
            </a:r>
          </a:p>
        </p:txBody>
      </p:sp>
    </p:spTree>
    <p:extLst>
      <p:ext uri="{BB962C8B-B14F-4D97-AF65-F5344CB8AC3E}">
        <p14:creationId xmlns:p14="http://schemas.microsoft.com/office/powerpoint/2010/main" val="250294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it simple</a:t>
            </a:r>
          </a:p>
          <a:p>
            <a:r>
              <a:rPr lang="en-US" dirty="0"/>
              <a:t>Keep it short</a:t>
            </a:r>
          </a:p>
          <a:p>
            <a:r>
              <a:rPr lang="en-US" dirty="0"/>
              <a:t>Consider more specificity in an implementation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0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Vision, Mission and Values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85988"/>
            <a:ext cx="6096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8544" y="6120711"/>
            <a:ext cx="381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Wikimedia Commons/Col André </a:t>
            </a:r>
            <a:r>
              <a:rPr lang="en-US" sz="1000" dirty="0" err="1"/>
              <a:t>Kritzinger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958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vs. Poor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Wealthy institutions have the luxury of more flexibility and control over their planning processes</a:t>
            </a:r>
          </a:p>
          <a:p>
            <a:r>
              <a:rPr lang="en-US" dirty="0"/>
              <a:t>They can also afford to be constantly evaluating</a:t>
            </a:r>
          </a:p>
          <a:p>
            <a:r>
              <a:rPr lang="en-US" dirty="0"/>
              <a:t>More money can mean being pulled in more directions</a:t>
            </a:r>
          </a:p>
        </p:txBody>
      </p:sp>
    </p:spTree>
    <p:extLst>
      <p:ext uri="{BB962C8B-B14F-4D97-AF65-F5344CB8AC3E}">
        <p14:creationId xmlns:p14="http://schemas.microsoft.com/office/powerpoint/2010/main" val="382140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Rick Seltzer, senior reporter,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rick.seltzer@insidehighered.com</a:t>
            </a:r>
            <a:endParaRPr lang="en-US" dirty="0"/>
          </a:p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scott.jaschik@insidehighered.com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vs. Private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institutions have politicians and taxpayers to worry about</a:t>
            </a:r>
          </a:p>
          <a:p>
            <a:r>
              <a:rPr lang="en-US" dirty="0"/>
              <a:t>Two-year colleges, four-year colleges and flagships also have their differences</a:t>
            </a:r>
          </a:p>
          <a:p>
            <a:r>
              <a:rPr lang="en-US" dirty="0"/>
              <a:t>Context remains key</a:t>
            </a:r>
          </a:p>
        </p:txBody>
      </p:sp>
    </p:spTree>
    <p:extLst>
      <p:ext uri="{BB962C8B-B14F-4D97-AF65-F5344CB8AC3E}">
        <p14:creationId xmlns:p14="http://schemas.microsoft.com/office/powerpoint/2010/main" val="317959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05810"/>
            <a:ext cx="7886700" cy="16487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“Culture eats strategy for breakfast.”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-Peter Drucker</a:t>
            </a:r>
          </a:p>
        </p:txBody>
      </p:sp>
    </p:spTree>
    <p:extLst>
      <p:ext uri="{BB962C8B-B14F-4D97-AF65-F5344CB8AC3E}">
        <p14:creationId xmlns:p14="http://schemas.microsoft.com/office/powerpoint/2010/main" val="338331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practices: Think action, integrated planning</a:t>
            </a:r>
          </a:p>
          <a:p>
            <a:r>
              <a:rPr lang="en-US" dirty="0"/>
              <a:t>Shorter plans</a:t>
            </a:r>
          </a:p>
          <a:p>
            <a:r>
              <a:rPr lang="en-US" dirty="0"/>
              <a:t>More tracking</a:t>
            </a:r>
          </a:p>
          <a:p>
            <a:r>
              <a:rPr lang="en-US" dirty="0"/>
              <a:t>Open to modification</a:t>
            </a:r>
          </a:p>
        </p:txBody>
      </p:sp>
    </p:spTree>
    <p:extLst>
      <p:ext uri="{BB962C8B-B14F-4D97-AF65-F5344CB8AC3E}">
        <p14:creationId xmlns:p14="http://schemas.microsoft.com/office/powerpoint/2010/main" val="328808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119660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69691-6DAE-46E4-9994-0634FF344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3088084"/>
            <a:ext cx="8065008" cy="16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9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Strategic Planning?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Remarkably varied in form</a:t>
            </a:r>
          </a:p>
          <a:p>
            <a:r>
              <a:rPr lang="en-US" dirty="0"/>
              <a:t>As practiced today, strategic plans:</a:t>
            </a:r>
          </a:p>
          <a:p>
            <a:pPr lvl="1"/>
            <a:r>
              <a:rPr lang="en-US" dirty="0"/>
              <a:t>Chart a path forward</a:t>
            </a:r>
          </a:p>
          <a:p>
            <a:pPr lvl="1"/>
            <a:r>
              <a:rPr lang="en-US" dirty="0"/>
              <a:t>Help institutions respond to external change</a:t>
            </a:r>
          </a:p>
          <a:p>
            <a:pPr lvl="1"/>
            <a:r>
              <a:rPr lang="en-US" dirty="0"/>
              <a:t>Tie together other forms of planning</a:t>
            </a:r>
          </a:p>
          <a:p>
            <a:pPr lvl="1"/>
            <a:r>
              <a:rPr lang="en-US" dirty="0"/>
              <a:t>Take up a tremendous amount of time and energy</a:t>
            </a:r>
          </a:p>
        </p:txBody>
      </p:sp>
    </p:spTree>
    <p:extLst>
      <p:ext uri="{BB962C8B-B14F-4D97-AF65-F5344CB8AC3E}">
        <p14:creationId xmlns:p14="http://schemas.microsoft.com/office/powerpoint/2010/main" val="406546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Formally adopted by colleges and universities in the 1970s and 1980s</a:t>
            </a:r>
          </a:p>
          <a:p>
            <a:r>
              <a:rPr lang="en-US" dirty="0"/>
              <a:t>Have become better-known and much more widely adopted since then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8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 Years Ago vs. Today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600637"/>
            <a:ext cx="3886200" cy="282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8251" y="2008188"/>
            <a:ext cx="302799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3933" y="5706533"/>
            <a:ext cx="389467" cy="17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5494178"/>
            <a:ext cx="381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Wikimedia Commons/Al Costanzo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3933" y="5630333"/>
            <a:ext cx="2862316" cy="383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23933" y="5595378"/>
            <a:ext cx="27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West Texas A&amp;M Strategic Planning Developmental Draft (Reprinted 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224991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5466"/>
            <a:ext cx="7886700" cy="3367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“Strategy making is not an isolated process. It does not happen just because a meeting is held with that label.”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-Henry </a:t>
            </a:r>
            <a:r>
              <a:rPr lang="en-US" sz="2000" dirty="0" err="1"/>
              <a:t>Mintzberg</a:t>
            </a:r>
            <a:r>
              <a:rPr lang="en-US" sz="2000" dirty="0"/>
              <a:t>, Harvard Business Review, 1994</a:t>
            </a:r>
          </a:p>
        </p:txBody>
      </p:sp>
    </p:spTree>
    <p:extLst>
      <p:ext uri="{BB962C8B-B14F-4D97-AF65-F5344CB8AC3E}">
        <p14:creationId xmlns:p14="http://schemas.microsoft.com/office/powerpoint/2010/main" val="304931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Dust on a Shelf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44" y="1957388"/>
            <a:ext cx="466691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8544" y="6120711"/>
            <a:ext cx="381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Wikimedia Commons/</a:t>
            </a:r>
            <a:r>
              <a:rPr lang="en-US" sz="1000" dirty="0" err="1"/>
              <a:t>Bibliothek</a:t>
            </a:r>
            <a:r>
              <a:rPr lang="en-US" sz="1000" dirty="0"/>
              <a:t> </a:t>
            </a:r>
            <a:r>
              <a:rPr lang="en-US" sz="1000" dirty="0" err="1"/>
              <a:t>Wissenschaftspark</a:t>
            </a:r>
            <a:r>
              <a:rPr lang="en-US" sz="1000" dirty="0"/>
              <a:t>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70717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Skepticism on Campus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15144"/>
            <a:ext cx="7886700" cy="3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84800" y="5774267"/>
            <a:ext cx="601133" cy="21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little choice</a:t>
            </a:r>
          </a:p>
          <a:p>
            <a:r>
              <a:rPr lang="en-US" dirty="0"/>
              <a:t>The world is changing</a:t>
            </a:r>
          </a:p>
          <a:p>
            <a:r>
              <a:rPr lang="en-US" dirty="0"/>
              <a:t>It really can help — even some skeptics have been won over</a:t>
            </a:r>
          </a:p>
        </p:txBody>
      </p:sp>
    </p:spTree>
    <p:extLst>
      <p:ext uri="{BB962C8B-B14F-4D97-AF65-F5344CB8AC3E}">
        <p14:creationId xmlns:p14="http://schemas.microsoft.com/office/powerpoint/2010/main" val="42798078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670</TotalTime>
  <Words>467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Smart, Succinct and Agile: Strategic Planning  in an Age of Uncertainty</vt:lpstr>
      <vt:lpstr>Presenters</vt:lpstr>
      <vt:lpstr>What is Strategic Planning?</vt:lpstr>
      <vt:lpstr>A Very Brief History</vt:lpstr>
      <vt:lpstr>40 Years Ago vs. Today</vt:lpstr>
      <vt:lpstr>Criticism</vt:lpstr>
      <vt:lpstr>Gathering Dust on a Shelf</vt:lpstr>
      <vt:lpstr>Skepticism on Campus</vt:lpstr>
      <vt:lpstr>Why Plan?</vt:lpstr>
      <vt:lpstr>Understanding Some Problems</vt:lpstr>
      <vt:lpstr>One Size Doesn’t Fit All</vt:lpstr>
      <vt:lpstr>Taking Stock</vt:lpstr>
      <vt:lpstr>Where Do You Go Next?</vt:lpstr>
      <vt:lpstr>Key Components</vt:lpstr>
      <vt:lpstr>Pick the Right Measurements</vt:lpstr>
      <vt:lpstr>Who Sits at the Table?</vt:lpstr>
      <vt:lpstr>Format</vt:lpstr>
      <vt:lpstr>Vision, Mission and Values</vt:lpstr>
      <vt:lpstr>Rich vs. Poor</vt:lpstr>
      <vt:lpstr>Public vs. Private</vt:lpstr>
      <vt:lpstr>Remember</vt:lpstr>
      <vt:lpstr>Trends Today</vt:lpstr>
      <vt:lpstr>Q&amp;A</vt:lpstr>
      <vt:lpstr>With Thanks ….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38</cp:revision>
  <dcterms:created xsi:type="dcterms:W3CDTF">2017-05-09T13:33:13Z</dcterms:created>
  <dcterms:modified xsi:type="dcterms:W3CDTF">2019-01-23T18:18:43Z</dcterms:modified>
</cp:coreProperties>
</file>