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4" r:id="rId4"/>
    <p:sldId id="283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82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sroom" initials="N" lastIdx="5" clrIdx="0">
    <p:extLst>
      <p:ext uri="{19B8F6BF-5375-455C-9EA6-DF929625EA0E}">
        <p15:presenceInfo xmlns:p15="http://schemas.microsoft.com/office/powerpoint/2012/main" userId="Newsro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64"/>
    <p:restoredTop sz="94603"/>
  </p:normalViewPr>
  <p:slideViewPr>
    <p:cSldViewPr snapToGrid="0" snapToObjects="1">
      <p:cViewPr varScale="1">
        <p:scale>
          <a:sx n="81" d="100"/>
          <a:sy n="81" d="100"/>
        </p:scale>
        <p:origin x="103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11T08:03:16.696" idx="1">
    <p:pos x="10" y="10"/>
    <p:text>this is it? just "Student Success"?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4/27/2020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4/27/2020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</a:t>
            </a:r>
            <a:r>
              <a:rPr lang="en-US" altLang="en-US" dirty="0">
                <a:ea typeface="MS PGothic" pitchFamily="34" charset="-128"/>
              </a:rPr>
              <a:t> 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Tuesday, April 28, 2020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B8307-E4F3-0643-BF1F-6995C0A48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Survey</a:t>
            </a:r>
            <a:br>
              <a:rPr lang="en-US" dirty="0"/>
            </a:br>
            <a:r>
              <a:rPr lang="en-US" dirty="0"/>
              <a:t>of Student Affairs Officers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6C598-F69E-6043-9867-8E625A34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Treated Well on Campus?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E5BB6-853C-784D-AB67-184484917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top three: white students, male students, Christian students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bottom three: LGBTQ students, Muslim students, black students</a:t>
            </a:r>
          </a:p>
        </p:txBody>
      </p:sp>
    </p:spTree>
    <p:extLst>
      <p:ext uri="{BB962C8B-B14F-4D97-AF65-F5344CB8AC3E}">
        <p14:creationId xmlns:p14="http://schemas.microsoft.com/office/powerpoint/2010/main" val="224890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F4D32-6E26-5740-A7B2-4275E75E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Campuses and Free Speech - 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9B0F61-454F-044B-B2A3-F013A9E321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27029"/>
              </p:ext>
            </p:extLst>
          </p:nvPr>
        </p:nvGraphicFramePr>
        <p:xfrm>
          <a:off x="628650" y="1957388"/>
          <a:ext cx="78867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2765">
                  <a:extLst>
                    <a:ext uri="{9D8B030D-6E8A-4147-A177-3AD203B41FA5}">
                      <a16:colId xmlns:a16="http://schemas.microsoft.com/office/drawing/2014/main" val="4019432519"/>
                    </a:ext>
                  </a:extLst>
                </a:gridCol>
                <a:gridCol w="1101970">
                  <a:extLst>
                    <a:ext uri="{9D8B030D-6E8A-4147-A177-3AD203B41FA5}">
                      <a16:colId xmlns:a16="http://schemas.microsoft.com/office/drawing/2014/main" val="3037596387"/>
                    </a:ext>
                  </a:extLst>
                </a:gridCol>
                <a:gridCol w="785446">
                  <a:extLst>
                    <a:ext uri="{9D8B030D-6E8A-4147-A177-3AD203B41FA5}">
                      <a16:colId xmlns:a16="http://schemas.microsoft.com/office/drawing/2014/main" val="2363161199"/>
                    </a:ext>
                  </a:extLst>
                </a:gridCol>
                <a:gridCol w="1008184">
                  <a:extLst>
                    <a:ext uri="{9D8B030D-6E8A-4147-A177-3AD203B41FA5}">
                      <a16:colId xmlns:a16="http://schemas.microsoft.com/office/drawing/2014/main" val="2176889688"/>
                    </a:ext>
                  </a:extLst>
                </a:gridCol>
                <a:gridCol w="1101970">
                  <a:extLst>
                    <a:ext uri="{9D8B030D-6E8A-4147-A177-3AD203B41FA5}">
                      <a16:colId xmlns:a16="http://schemas.microsoft.com/office/drawing/2014/main" val="647603686"/>
                    </a:ext>
                  </a:extLst>
                </a:gridCol>
                <a:gridCol w="1106365">
                  <a:extLst>
                    <a:ext uri="{9D8B030D-6E8A-4147-A177-3AD203B41FA5}">
                      <a16:colId xmlns:a16="http://schemas.microsoft.com/office/drawing/2014/main" val="4081274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Strongly</a:t>
                      </a:r>
                    </a:p>
                    <a:p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Strongly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367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Students on my campus generally respect free speech rights.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74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My campus hosts speakers with a variety of views.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415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Conservative speakers are treated with respect.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576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Liberal speakers are treated with respect.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64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524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441C-BC56-D44D-A21A-14881A6A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Campuses and Free Speech -- II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E80F4B-5AFD-FA4F-B408-E63DFFC4C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963011"/>
              </p:ext>
            </p:extLst>
          </p:nvPr>
        </p:nvGraphicFramePr>
        <p:xfrm>
          <a:off x="523143" y="2009140"/>
          <a:ext cx="78867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088">
                  <a:extLst>
                    <a:ext uri="{9D8B030D-6E8A-4147-A177-3AD203B41FA5}">
                      <a16:colId xmlns:a16="http://schemas.microsoft.com/office/drawing/2014/main" val="3013615692"/>
                    </a:ext>
                  </a:extLst>
                </a:gridCol>
                <a:gridCol w="1113693">
                  <a:extLst>
                    <a:ext uri="{9D8B030D-6E8A-4147-A177-3AD203B41FA5}">
                      <a16:colId xmlns:a16="http://schemas.microsoft.com/office/drawing/2014/main" val="4139138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74628638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388483945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3304672114"/>
                    </a:ext>
                  </a:extLst>
                </a:gridCol>
                <a:gridCol w="1071196">
                  <a:extLst>
                    <a:ext uri="{9D8B030D-6E8A-4147-A177-3AD203B41FA5}">
                      <a16:colId xmlns:a16="http://schemas.microsoft.com/office/drawing/2014/main" val="1218757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Strongly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Strongly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9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Students understand why free speech is important in academe.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745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Colleges should remove those who disrupt speeches from the venue.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55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Colleges should punish those who disrupt speeches.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622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372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969A5-D7F6-F44F-A2A0-1DFACF66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Assault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5BEEF7-BD98-2444-9C4E-D45A02F03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69800"/>
              </p:ext>
            </p:extLst>
          </p:nvPr>
        </p:nvGraphicFramePr>
        <p:xfrm>
          <a:off x="628650" y="1957388"/>
          <a:ext cx="78867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827">
                  <a:extLst>
                    <a:ext uri="{9D8B030D-6E8A-4147-A177-3AD203B41FA5}">
                      <a16:colId xmlns:a16="http://schemas.microsoft.com/office/drawing/2014/main" val="3470093445"/>
                    </a:ext>
                  </a:extLst>
                </a:gridCol>
                <a:gridCol w="973015">
                  <a:extLst>
                    <a:ext uri="{9D8B030D-6E8A-4147-A177-3AD203B41FA5}">
                      <a16:colId xmlns:a16="http://schemas.microsoft.com/office/drawing/2014/main" val="2797580657"/>
                    </a:ext>
                  </a:extLst>
                </a:gridCol>
                <a:gridCol w="820616">
                  <a:extLst>
                    <a:ext uri="{9D8B030D-6E8A-4147-A177-3AD203B41FA5}">
                      <a16:colId xmlns:a16="http://schemas.microsoft.com/office/drawing/2014/main" val="1063528697"/>
                    </a:ext>
                  </a:extLst>
                </a:gridCol>
                <a:gridCol w="1125415">
                  <a:extLst>
                    <a:ext uri="{9D8B030D-6E8A-4147-A177-3AD203B41FA5}">
                      <a16:colId xmlns:a16="http://schemas.microsoft.com/office/drawing/2014/main" val="1615236324"/>
                    </a:ext>
                  </a:extLst>
                </a:gridCol>
                <a:gridCol w="1031631">
                  <a:extLst>
                    <a:ext uri="{9D8B030D-6E8A-4147-A177-3AD203B41FA5}">
                      <a16:colId xmlns:a16="http://schemas.microsoft.com/office/drawing/2014/main" val="2229467009"/>
                    </a:ext>
                  </a:extLst>
                </a:gridCol>
                <a:gridCol w="1071196">
                  <a:extLst>
                    <a:ext uri="{9D8B030D-6E8A-4147-A177-3AD203B41FA5}">
                      <a16:colId xmlns:a16="http://schemas.microsoft.com/office/drawing/2014/main" val="816540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Strongly 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Strongly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30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Colleges must improve the way they respond to allegations of sexual assault.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990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My institution handles sexual assault allegations appropriately.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105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Allegations of sexual assault are best handled by local police, not colleges.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2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17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8FD9-ACC3-174D-88F8-0590EE49B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and Hungry Students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D9E824-B87F-D549-885F-9CB7A40A6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457617"/>
              </p:ext>
            </p:extLst>
          </p:nvPr>
        </p:nvGraphicFramePr>
        <p:xfrm>
          <a:off x="628650" y="1957388"/>
          <a:ext cx="78867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719">
                  <a:extLst>
                    <a:ext uri="{9D8B030D-6E8A-4147-A177-3AD203B41FA5}">
                      <a16:colId xmlns:a16="http://schemas.microsoft.com/office/drawing/2014/main" val="3713233720"/>
                    </a:ext>
                  </a:extLst>
                </a:gridCol>
                <a:gridCol w="1241181">
                  <a:extLst>
                    <a:ext uri="{9D8B030D-6E8A-4147-A177-3AD203B41FA5}">
                      <a16:colId xmlns:a16="http://schemas.microsoft.com/office/drawing/2014/main" val="32256625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483428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9490742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8664284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60262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Less Than 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5%-&lt;10%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10%-&lt;15%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15%-&lt;20%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 or More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468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share of your students are homeless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31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share of you students are food insecure?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03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271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CC00B-7166-6141-BDE4-DE58D3A0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</a:t>
            </a:r>
            <a:r>
              <a:rPr lang="en-US"/>
              <a:t>Affairs and COVID-19</a:t>
            </a:r>
          </a:p>
        </p:txBody>
      </p:sp>
      <p:pic>
        <p:nvPicPr>
          <p:cNvPr id="5" name="Content Placeholder 4" descr="A close up of a flower&#10;&#10;Description automatically generated">
            <a:extLst>
              <a:ext uri="{FF2B5EF4-FFF2-40B4-BE49-F238E27FC236}">
                <a16:creationId xmlns:a16="http://schemas.microsoft.com/office/drawing/2014/main" id="{87CD1155-A31E-EE46-B0E1-DEA8EF481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866" y="1957388"/>
            <a:ext cx="6644268" cy="4086225"/>
          </a:xfrm>
        </p:spPr>
      </p:pic>
    </p:spTree>
    <p:extLst>
      <p:ext uri="{BB962C8B-B14F-4D97-AF65-F5344CB8AC3E}">
        <p14:creationId xmlns:p14="http://schemas.microsoft.com/office/powerpoint/2010/main" val="368403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427E-693D-4958-8352-42E7E146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 …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08BAAE-9D02-457D-A837-AB13C0AFE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139" y="2029947"/>
            <a:ext cx="6681722" cy="1930840"/>
          </a:xfrm>
          <a:prstGeom prst="rect">
            <a:avLst/>
          </a:prstGeom>
        </p:spPr>
      </p:pic>
      <p:pic>
        <p:nvPicPr>
          <p:cNvPr id="7" name="Picture 6" descr="A drawing of a face&#10;&#10;Description automatically generated">
            <a:extLst>
              <a:ext uri="{FF2B5EF4-FFF2-40B4-BE49-F238E27FC236}">
                <a16:creationId xmlns:a16="http://schemas.microsoft.com/office/drawing/2014/main" id="{A1AC66DC-38D4-4361-867F-ECE6E9A11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173" y="4427828"/>
            <a:ext cx="6419653" cy="185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9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0158-04ED-CB47-A218-B4A797EE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4820-8C48-BD48-8DE7-A7E139FD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u="sng" dirty="0">
                <a:solidFill>
                  <a:srgbClr val="EE7531"/>
                </a:solidFill>
              </a:rPr>
              <a:t>doug.lederman@insidehighered.com</a:t>
            </a:r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66EF2-509F-744C-A3D9-3A2307F2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8DA78-4624-714B-9354-A10CB25D6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conducted January 16-February 12, before the spread of COVID-19 in the U.S.</a:t>
            </a:r>
          </a:p>
          <a:p>
            <a:r>
              <a:rPr lang="en-US" dirty="0"/>
              <a:t>Responses from 506 officials.</a:t>
            </a:r>
          </a:p>
          <a:p>
            <a:r>
              <a:rPr lang="en-US" dirty="0"/>
              <a:t>Survey conducted by Gallup, with questions prepared by </a:t>
            </a:r>
            <a:r>
              <a:rPr lang="en-US" i="1" dirty="0"/>
              <a:t>Inside Higher Ed.</a:t>
            </a:r>
          </a:p>
          <a:p>
            <a:r>
              <a:rPr lang="en-US" dirty="0"/>
              <a:t>Complete anonymity in survey results, but answers were coded by sector.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0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6C23B-F814-474B-B72A-28492EA20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They Spend Their Time 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6A77740-07D0-D349-A011-66580E932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476301"/>
              </p:ext>
            </p:extLst>
          </p:nvPr>
        </p:nvGraphicFramePr>
        <p:xfrm>
          <a:off x="628650" y="1957388"/>
          <a:ext cx="78867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273">
                  <a:extLst>
                    <a:ext uri="{9D8B030D-6E8A-4147-A177-3AD203B41FA5}">
                      <a16:colId xmlns:a16="http://schemas.microsoft.com/office/drawing/2014/main" val="3105509722"/>
                    </a:ext>
                  </a:extLst>
                </a:gridCol>
                <a:gridCol w="2369527">
                  <a:extLst>
                    <a:ext uri="{9D8B030D-6E8A-4147-A177-3AD203B41FA5}">
                      <a16:colId xmlns:a16="http://schemas.microsoft.com/office/drawing/2014/main" val="40930632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08934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133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mental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78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well-being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771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Hunger and homelessness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383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Race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906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Substance abuse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7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Interpersonal  violence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6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Free expression on 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692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Greek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4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35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62A5-2BA3-7B44-847C-BB0468CC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--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9250B-BAEB-484A-9E32-797C586E3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Half of student affairs leaders say they worry about students’ mental health ”a great deal.”</a:t>
            </a:r>
          </a:p>
          <a:p>
            <a:r>
              <a:rPr lang="en-US" sz="2400" dirty="0"/>
              <a:t>Asked to rate the mental health of students, only 1 percent said that it was excellent, 34 percent said that it was good, 58 percent fair and 8 percent poor.</a:t>
            </a:r>
          </a:p>
          <a:p>
            <a:r>
              <a:rPr lang="en-US" sz="2400" dirty="0"/>
              <a:t>37 percent said they were very concerned about the impact of student mental health issues on the mental health of those who treat them, and 45 percent were somewhat concerned.</a:t>
            </a:r>
          </a:p>
        </p:txBody>
      </p:sp>
    </p:spTree>
    <p:extLst>
      <p:ext uri="{BB962C8B-B14F-4D97-AF65-F5344CB8AC3E}">
        <p14:creationId xmlns:p14="http://schemas.microsoft.com/office/powerpoint/2010/main" val="171303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AE470-DC14-8B44-98F9-906C9F18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Mental Health – II</a:t>
            </a:r>
            <a:br>
              <a:rPr lang="en-US" dirty="0"/>
            </a:br>
            <a:r>
              <a:rPr lang="en-US" dirty="0"/>
              <a:t>Volume of Visits to Mental Health Professionals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29A2BF-55FE-9E4E-9977-D7954207B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784789"/>
              </p:ext>
            </p:extLst>
          </p:nvPr>
        </p:nvGraphicFramePr>
        <p:xfrm>
          <a:off x="628650" y="1957388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61680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97969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28004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17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Increased a 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98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Increased a 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90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Didn’t 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094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153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CDE8-ADDF-0F49-8759-BA66320FF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Mental Health – III</a:t>
            </a:r>
            <a:br>
              <a:rPr lang="en-US" dirty="0"/>
            </a:br>
            <a:r>
              <a:rPr lang="en-US" dirty="0"/>
              <a:t>Volume of Students Receiving Prescriptions for Mental Health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0D5B44-A642-424C-81D7-8F79F76FD6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421568"/>
              </p:ext>
            </p:extLst>
          </p:nvPr>
        </p:nvGraphicFramePr>
        <p:xfrm>
          <a:off x="628650" y="1957388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263272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5285696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40939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105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Increased a 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60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Increased a 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97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increased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806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35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D3C8C-8C4B-A74E-8859-05A52CB3D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Race Relations – I</a:t>
            </a:r>
            <a:br>
              <a:rPr lang="en-US" dirty="0"/>
            </a:br>
            <a:r>
              <a:rPr lang="en-US" dirty="0"/>
              <a:t>How Are Race Relations </a:t>
            </a:r>
            <a:br>
              <a:rPr lang="en-US" dirty="0"/>
            </a:br>
            <a:r>
              <a:rPr lang="en-US" dirty="0"/>
              <a:t>on Your Campus?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431F1B-F078-5D47-83F3-E097B49802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899532"/>
              </p:ext>
            </p:extLst>
          </p:nvPr>
        </p:nvGraphicFramePr>
        <p:xfrm>
          <a:off x="628650" y="1957388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7682310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686416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23409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 Affairs Officers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864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Excellent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0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22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00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260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80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5421C-C0A7-3C47-8489-D79EA25C7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Race Relations – II</a:t>
            </a:r>
            <a:br>
              <a:rPr lang="en-US" dirty="0"/>
            </a:br>
            <a:r>
              <a:rPr lang="en-US" dirty="0"/>
              <a:t>How Are Race Relations</a:t>
            </a:r>
            <a:br>
              <a:rPr lang="en-US" dirty="0"/>
            </a:br>
            <a:r>
              <a:rPr lang="en-US" dirty="0"/>
              <a:t>in Higher Education?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69A8CE-FE4A-F646-A5F0-6E05D55BAA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450328"/>
              </p:ext>
            </p:extLst>
          </p:nvPr>
        </p:nvGraphicFramePr>
        <p:xfrm>
          <a:off x="628650" y="1957388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6847773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149028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6554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 Affairs Officers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14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Excellent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587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856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7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801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00467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1078</TotalTime>
  <Words>734</Words>
  <Application>Microsoft Office PowerPoint</Application>
  <PresentationFormat>On-screen Show (4:3)</PresentationFormat>
  <Paragraphs>202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A Survey of Student Affairs Officers</vt:lpstr>
      <vt:lpstr>Presenters</vt:lpstr>
      <vt:lpstr>Methodology</vt:lpstr>
      <vt:lpstr>What They Spend Their Time On</vt:lpstr>
      <vt:lpstr>Mental Health -- I</vt:lpstr>
      <vt:lpstr>Mental Health – II Volume of Visits to Mental Health Professionals</vt:lpstr>
      <vt:lpstr>Mental Health – III Volume of Students Receiving Prescriptions for Mental Health</vt:lpstr>
      <vt:lpstr>Race Relations – I How Are Race Relations  on Your Campus?</vt:lpstr>
      <vt:lpstr>Race Relations – II How Are Race Relations in Higher Education?</vt:lpstr>
      <vt:lpstr>Who Is Treated Well on Campus?</vt:lpstr>
      <vt:lpstr>Campuses and Free Speech - I</vt:lpstr>
      <vt:lpstr>Campuses and Free Speech -- II</vt:lpstr>
      <vt:lpstr>Sexual Assault</vt:lpstr>
      <vt:lpstr>Homeless and Hungry Students</vt:lpstr>
      <vt:lpstr>Student Affairs and COVID-19</vt:lpstr>
      <vt:lpstr>With Thanks …</vt:lpstr>
      <vt:lpstr>Your Questions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117</cp:revision>
  <dcterms:created xsi:type="dcterms:W3CDTF">2017-05-09T13:33:13Z</dcterms:created>
  <dcterms:modified xsi:type="dcterms:W3CDTF">2020-04-27T17:35:03Z</dcterms:modified>
</cp:coreProperties>
</file>