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9"/>
  </p:notesMasterIdLst>
  <p:handoutMasterIdLst>
    <p:handoutMasterId r:id="rId20"/>
  </p:handoutMasterIdLst>
  <p:sldIdLst>
    <p:sldId id="451" r:id="rId2"/>
    <p:sldId id="450" r:id="rId3"/>
    <p:sldId id="523" r:id="rId4"/>
    <p:sldId id="443" r:id="rId5"/>
    <p:sldId id="445" r:id="rId6"/>
    <p:sldId id="515" r:id="rId7"/>
    <p:sldId id="524" r:id="rId8"/>
    <p:sldId id="516" r:id="rId9"/>
    <p:sldId id="449" r:id="rId10"/>
    <p:sldId id="507" r:id="rId11"/>
    <p:sldId id="448" r:id="rId12"/>
    <p:sldId id="517" r:id="rId13"/>
    <p:sldId id="521" r:id="rId14"/>
    <p:sldId id="519" r:id="rId15"/>
    <p:sldId id="520" r:id="rId16"/>
    <p:sldId id="522" r:id="rId17"/>
    <p:sldId id="525" r:id="rId1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s Beasock, Kay E - (kbeasock)" initials="SBKE-(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BED8B"/>
    <a:srgbClr val="AB0520"/>
    <a:srgbClr val="0C234B"/>
    <a:srgbClr val="669C3E"/>
    <a:srgbClr val="AC3A2E"/>
    <a:srgbClr val="3B5A24"/>
    <a:srgbClr val="076873"/>
    <a:srgbClr val="B75527"/>
    <a:srgbClr val="F19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48" autoAdjust="0"/>
    <p:restoredTop sz="83289" autoAdjust="0"/>
  </p:normalViewPr>
  <p:slideViewPr>
    <p:cSldViewPr snapToGrid="0">
      <p:cViewPr varScale="1">
        <p:scale>
          <a:sx n="127" d="100"/>
          <a:sy n="127" d="100"/>
        </p:scale>
        <p:origin x="-200" y="-104"/>
      </p:cViewPr>
      <p:guideLst>
        <p:guide orient="horz" pos="16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0CD2DA-3B65-453A-9C5E-20D7AACBC1AB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39C5DE-DF00-4472-B9AB-A18229ABF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0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05E8C3-0E9B-4FF0-93F1-94C08E12E165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369211-B93D-46BA-B966-1ABD67FF9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2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00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3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8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3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3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211-B93D-46BA-B966-1ABD67FF9C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8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34021"/>
            <a:ext cx="9144000" cy="48094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5" name="Picture 4" descr="Burst_Linear_UA14_MasterBrand wht.ai"/>
          <p:cNvPicPr>
            <a:picLocks noChangeAspect="1"/>
          </p:cNvPicPr>
          <p:nvPr userDrawn="1"/>
        </p:nvPicPr>
        <p:blipFill rotWithShape="1"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62" b="17080"/>
          <a:stretch/>
        </p:blipFill>
        <p:spPr>
          <a:xfrm>
            <a:off x="0" y="0"/>
            <a:ext cx="9144000" cy="5828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9945" y="2678135"/>
            <a:ext cx="7620217" cy="404197"/>
          </a:xfrm>
        </p:spPr>
        <p:txBody>
          <a:bodyPr anchor="b"/>
          <a:lstStyle>
            <a:lvl1pPr algn="ctr">
              <a:defRPr sz="2100" baseline="0"/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1196849" y="3945949"/>
            <a:ext cx="6750313" cy="69703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3521496" y="-938628"/>
            <a:ext cx="2101009" cy="3974219"/>
            <a:chOff x="2392" y="1179805"/>
            <a:chExt cx="2101009" cy="3974219"/>
          </a:xfrm>
        </p:grpSpPr>
        <p:sp>
          <p:nvSpPr>
            <p:cNvPr id="10" name="Isosceles Triangle 9"/>
            <p:cNvSpPr/>
            <p:nvPr/>
          </p:nvSpPr>
          <p:spPr>
            <a:xfrm rot="5400000">
              <a:off x="-934213" y="2116410"/>
              <a:ext cx="3974219" cy="2101009"/>
            </a:xfrm>
            <a:prstGeom prst="triangle">
              <a:avLst>
                <a:gd name="adj" fmla="val 48806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3918" y="2587912"/>
              <a:ext cx="1220477" cy="1142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292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904"/>
            <a:ext cx="8153400" cy="469068"/>
          </a:xfrm>
        </p:spPr>
        <p:txBody>
          <a:bodyPr/>
          <a:lstStyle>
            <a:lvl1pPr algn="l">
              <a:buNone/>
              <a:defRPr sz="21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041400"/>
            <a:ext cx="1600200" cy="3587750"/>
          </a:xfrm>
          <a:solidFill>
            <a:schemeClr val="accent5"/>
          </a:solidFill>
          <a:ln w="50800" cap="sq" cmpd="dbl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 b="1">
                <a:latin typeface="Calibri" panose="020F0502020204030204" pitchFamily="34" charset="0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041400"/>
            <a:ext cx="6400800" cy="3587750"/>
          </a:xfrm>
        </p:spPr>
        <p:txBody>
          <a:bodyPr/>
          <a:lstStyle>
            <a:lvl1pPr marL="258359" indent="-258359">
              <a:buClr>
                <a:schemeClr val="accent5"/>
              </a:buClr>
              <a:buFont typeface="Wingdings" charset="2"/>
              <a:buChar char="§"/>
              <a:defRPr sz="2250"/>
            </a:lvl1pPr>
            <a:lvl2pPr marL="515528" indent="-240500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2pPr>
            <a:lvl3pPr marL="773887" indent="-259550">
              <a:buClr>
                <a:schemeClr val="accent5"/>
              </a:buClr>
              <a:buFont typeface="Wingdings" charset="2"/>
              <a:buChar char="§"/>
              <a:defRPr/>
            </a:lvl3pPr>
            <a:lvl4pPr marL="1200120" indent="-342892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4pPr>
            <a:lvl5pPr marL="1415618" indent="-215498">
              <a:buClr>
                <a:schemeClr val="accent5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65775" y="4836837"/>
            <a:ext cx="533400" cy="2505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5776" y="4836837"/>
            <a:ext cx="533400" cy="250536"/>
          </a:xfrm>
          <a:prstGeom prst="rect">
            <a:avLst/>
          </a:prstGeom>
        </p:spPr>
        <p:txBody>
          <a:bodyPr/>
          <a:lstStyle/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0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9BACF-77DD-4425-9499-72B6A4B828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22"/>
          <p:cNvSpPr txBox="1">
            <a:spLocks/>
          </p:cNvSpPr>
          <p:nvPr userDrawn="1"/>
        </p:nvSpPr>
        <p:spPr>
          <a:xfrm>
            <a:off x="166383" y="4817792"/>
            <a:ext cx="533400" cy="2505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DF74D-593A-4B15-876C-81AF3020FE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4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790-2632-4B6C-A4DB-883AD4F2DA56}" type="datetimeFigureOut">
              <a:rPr lang="en-US" smtClean="0"/>
              <a:pPr/>
              <a:t>12/11/17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7F59-1DD9-415D-B730-A1D9ED2699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9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1854" y="0"/>
            <a:ext cx="8872146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0" name="Picture 9" descr="Burst_Linear_UA14_MasterBrand wht.ai"/>
          <p:cNvPicPr>
            <a:picLocks noChangeAspect="1"/>
          </p:cNvPicPr>
          <p:nvPr userDrawn="1"/>
        </p:nvPicPr>
        <p:blipFill rotWithShape="1"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62" b="17080"/>
          <a:stretch/>
        </p:blipFill>
        <p:spPr>
          <a:xfrm>
            <a:off x="-371302" y="-1089397"/>
            <a:ext cx="9947649" cy="63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Isosceles Triangle 32"/>
          <p:cNvSpPr/>
          <p:nvPr/>
        </p:nvSpPr>
        <p:spPr>
          <a:xfrm rot="5400000">
            <a:off x="-437435" y="1324684"/>
            <a:ext cx="2980664" cy="2101009"/>
          </a:xfrm>
          <a:prstGeom prst="triangle">
            <a:avLst>
              <a:gd name="adj" fmla="val 48806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23" y="1870476"/>
            <a:ext cx="1220477" cy="8565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082027" y="1912952"/>
            <a:ext cx="6943558" cy="689484"/>
          </a:xfrm>
        </p:spPr>
        <p:txBody>
          <a:bodyPr anchor="b"/>
          <a:lstStyle>
            <a:lvl1pPr algn="ctr">
              <a:defRPr sz="2100" baseline="0"/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02847" y="3442630"/>
            <a:ext cx="6912328" cy="69703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8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135913"/>
            <a:ext cx="8153400" cy="49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83458"/>
            <a:ext cx="8153400" cy="3743666"/>
          </a:xfrm>
        </p:spPr>
        <p:txBody>
          <a:bodyPr/>
          <a:lstStyle>
            <a:lvl1pPr marL="258359" indent="-258359">
              <a:buClr>
                <a:schemeClr val="accent5"/>
              </a:buClr>
              <a:buFont typeface="Wingdings" charset="2"/>
              <a:buChar char="§"/>
              <a:defRPr sz="2250"/>
            </a:lvl1pPr>
            <a:lvl2pPr marL="617920" indent="-342892">
              <a:buClr>
                <a:srgbClr val="AB0520"/>
              </a:buClr>
              <a:buFont typeface="Wingdings" charset="2"/>
              <a:buChar char="§"/>
              <a:defRPr sz="2250"/>
            </a:lvl2pPr>
            <a:lvl3pPr marL="773887" indent="-259550">
              <a:buClr>
                <a:schemeClr val="accent5"/>
              </a:buClr>
              <a:buFont typeface="Wingdings" charset="2"/>
              <a:buChar char="§"/>
              <a:defRPr sz="2100"/>
            </a:lvl3pPr>
            <a:lvl4pPr marL="1069154" indent="-211926">
              <a:buClr>
                <a:srgbClr val="AB0520"/>
              </a:buClr>
              <a:buFont typeface="Wingdings" charset="2"/>
              <a:buChar char="§"/>
              <a:defRPr sz="1950"/>
            </a:lvl4pPr>
            <a:lvl5pPr marL="1415618" indent="-215498">
              <a:buClr>
                <a:schemeClr val="accent5"/>
              </a:buClr>
              <a:buFont typeface="Wingdings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66383" y="4817792"/>
            <a:ext cx="533400" cy="2505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1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-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461554" y="1640655"/>
            <a:ext cx="8682446" cy="154305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8288" y="1904862"/>
            <a:ext cx="7003312" cy="699442"/>
          </a:xfrm>
          <a:ln>
            <a:noFill/>
          </a:ln>
          <a:effectLst/>
        </p:spPr>
        <p:txBody>
          <a:bodyPr/>
          <a:lstStyle>
            <a:lvl1pPr algn="r">
              <a:buNone/>
              <a:defRPr sz="1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Isosceles Triangle 8"/>
          <p:cNvSpPr/>
          <p:nvPr/>
        </p:nvSpPr>
        <p:spPr>
          <a:xfrm rot="5400000">
            <a:off x="-437435" y="1275334"/>
            <a:ext cx="2980664" cy="2101009"/>
          </a:xfrm>
          <a:prstGeom prst="triangle">
            <a:avLst>
              <a:gd name="adj" fmla="val 48806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83" y="1964062"/>
            <a:ext cx="1030938" cy="723551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1988290" y="3577148"/>
            <a:ext cx="7039821" cy="1254919"/>
          </a:xfrm>
        </p:spPr>
        <p:txBody>
          <a:bodyPr/>
          <a:lstStyle>
            <a:lvl1pPr marL="0" indent="0" algn="r">
              <a:buNone/>
              <a:defRPr sz="1500">
                <a:solidFill>
                  <a:srgbClr val="076873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7857" y="4817574"/>
            <a:ext cx="533400" cy="2505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4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5" y="99199"/>
            <a:ext cx="8202961" cy="492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040946"/>
            <a:ext cx="3940728" cy="3680052"/>
          </a:xfrm>
        </p:spPr>
        <p:txBody>
          <a:bodyPr/>
          <a:lstStyle>
            <a:lvl1pPr marL="258359" indent="-258359">
              <a:buClr>
                <a:schemeClr val="accent5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1pPr>
            <a:lvl2pPr marL="515528" indent="-240500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 marL="857228" indent="-342892">
              <a:buClr>
                <a:schemeClr val="accent5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 marL="1069154" indent="-211926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1415618" indent="-215498">
              <a:buClr>
                <a:schemeClr val="accent5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040946"/>
            <a:ext cx="3967660" cy="3680052"/>
          </a:xfrm>
        </p:spPr>
        <p:txBody>
          <a:bodyPr/>
          <a:lstStyle>
            <a:lvl1pPr marL="258359" indent="-258359">
              <a:buClr>
                <a:schemeClr val="accent5"/>
              </a:buClr>
              <a:buFont typeface="Wingdings" charset="2"/>
              <a:buChar char="§"/>
              <a:defRPr/>
            </a:lvl1pPr>
            <a:lvl2pPr marL="515528" indent="-240500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2pPr>
            <a:lvl3pPr marL="773887" indent="-259550">
              <a:buClr>
                <a:schemeClr val="accent5"/>
              </a:buClr>
              <a:buFont typeface="Wingdings" charset="2"/>
              <a:buChar char="§"/>
              <a:defRPr/>
            </a:lvl3pPr>
            <a:lvl4pPr marL="1069154" indent="-211926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4pPr>
            <a:lvl5pPr marL="1415618" indent="-215498">
              <a:buClr>
                <a:schemeClr val="accent5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65776" y="4836837"/>
            <a:ext cx="533400" cy="250536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lide Number Placeholder 12"/>
          <p:cNvSpPr txBox="1">
            <a:spLocks/>
          </p:cNvSpPr>
          <p:nvPr/>
        </p:nvSpPr>
        <p:spPr>
          <a:xfrm>
            <a:off x="4550328" y="6085628"/>
            <a:ext cx="936072" cy="2505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3660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9354"/>
            <a:ext cx="8077200" cy="51435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498799"/>
            <a:ext cx="3886200" cy="3131925"/>
          </a:xfrm>
        </p:spPr>
        <p:txBody>
          <a:bodyPr/>
          <a:lstStyle>
            <a:lvl1pPr marL="258359" indent="-258359">
              <a:buClr>
                <a:schemeClr val="accent5"/>
              </a:buClr>
              <a:buFont typeface="Wingdings" charset="2"/>
              <a:buChar char="§"/>
              <a:defRPr/>
            </a:lvl1pPr>
            <a:lvl2pPr marL="515528" indent="-240500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2pPr>
            <a:lvl3pPr marL="773887" indent="-259550">
              <a:buClr>
                <a:schemeClr val="accent5"/>
              </a:buClr>
              <a:buFont typeface="Wingdings" charset="2"/>
              <a:buChar char="§"/>
              <a:defRPr/>
            </a:lvl3pPr>
            <a:lvl4pPr marL="1069154" indent="-211926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4pPr>
            <a:lvl5pPr marL="1415618" indent="-215498">
              <a:buClr>
                <a:schemeClr val="accent5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498799"/>
            <a:ext cx="3886200" cy="3131925"/>
          </a:xfrm>
        </p:spPr>
        <p:txBody>
          <a:bodyPr/>
          <a:lstStyle>
            <a:lvl1pPr marL="258359" indent="-258359">
              <a:buClr>
                <a:schemeClr val="accent5"/>
              </a:buClr>
              <a:buFont typeface="Wingdings" charset="2"/>
              <a:buChar char="§"/>
              <a:defRPr/>
            </a:lvl1pPr>
            <a:lvl2pPr marL="515528" indent="-240500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2pPr>
            <a:lvl3pPr marL="773887" indent="-259550">
              <a:buClr>
                <a:schemeClr val="accent5"/>
              </a:buClr>
              <a:buFont typeface="Wingdings" charset="2"/>
              <a:buChar char="§"/>
              <a:defRPr/>
            </a:lvl3pPr>
            <a:lvl4pPr marL="1069154" indent="-211926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lvl4pPr>
            <a:lvl5pPr marL="1415618" indent="-215498">
              <a:buClr>
                <a:schemeClr val="accent5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018738"/>
            <a:ext cx="3886200" cy="480060"/>
          </a:xfrm>
          <a:solidFill>
            <a:schemeClr val="accent5"/>
          </a:solidFill>
        </p:spPr>
        <p:txBody>
          <a:bodyPr rtlCol="0" anchor="ctr"/>
          <a:lstStyle>
            <a:lvl1pPr marL="0" indent="0">
              <a:buFontTx/>
              <a:buNone/>
              <a:defRPr sz="135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018738"/>
            <a:ext cx="3886200" cy="480060"/>
          </a:xfrm>
          <a:solidFill>
            <a:schemeClr val="accent5"/>
          </a:solidFill>
        </p:spPr>
        <p:txBody>
          <a:bodyPr rtlCol="0" anchor="ctr"/>
          <a:lstStyle>
            <a:lvl1pPr marL="0" indent="0">
              <a:buFontTx/>
              <a:buNone/>
              <a:defRPr sz="135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65775" y="4836837"/>
            <a:ext cx="533400" cy="250536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4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70" y="187864"/>
            <a:ext cx="8202961" cy="492494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65776" y="4836837"/>
            <a:ext cx="533400" cy="2505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4960144"/>
            <a:ext cx="9144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sz="90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83459"/>
            <a:ext cx="8178180" cy="37130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57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2"/>
          <p:cNvSpPr txBox="1">
            <a:spLocks/>
          </p:cNvSpPr>
          <p:nvPr userDrawn="1"/>
        </p:nvSpPr>
        <p:spPr>
          <a:xfrm>
            <a:off x="166383" y="4817792"/>
            <a:ext cx="533400" cy="2505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DF74D-593A-4B15-876C-81AF3020FE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1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2"/>
          <p:cNvSpPr txBox="1">
            <a:spLocks/>
          </p:cNvSpPr>
          <p:nvPr userDrawn="1"/>
        </p:nvSpPr>
        <p:spPr>
          <a:xfrm>
            <a:off x="166383" y="4817792"/>
            <a:ext cx="533400" cy="2505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DF74D-593A-4B15-876C-81AF3020FE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12777" y="133352"/>
            <a:ext cx="8202961" cy="55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9" y="946152"/>
            <a:ext cx="8261805" cy="375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/>
          <p:cNvSpPr/>
          <p:nvPr/>
        </p:nvSpPr>
        <p:spPr>
          <a:xfrm flipV="1">
            <a:off x="614849" y="744512"/>
            <a:ext cx="8529152" cy="34289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grpSp>
        <p:nvGrpSpPr>
          <p:cNvPr id="8" name="Group 7"/>
          <p:cNvGrpSpPr/>
          <p:nvPr/>
        </p:nvGrpSpPr>
        <p:grpSpPr>
          <a:xfrm>
            <a:off x="114775" y="692823"/>
            <a:ext cx="442924" cy="137662"/>
            <a:chOff x="33135" y="1118501"/>
            <a:chExt cx="442924" cy="183549"/>
          </a:xfrm>
          <a:solidFill>
            <a:srgbClr val="AB0520"/>
          </a:solidFill>
        </p:grpSpPr>
        <p:sp>
          <p:nvSpPr>
            <p:cNvPr id="19" name="Isosceles Triangle 18"/>
            <p:cNvSpPr/>
            <p:nvPr/>
          </p:nvSpPr>
          <p:spPr>
            <a:xfrm rot="5400000">
              <a:off x="328034" y="1154026"/>
              <a:ext cx="183549" cy="1125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2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162822" y="1154026"/>
              <a:ext cx="183549" cy="1125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2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-2390" y="1154026"/>
              <a:ext cx="183549" cy="1125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7857" y="4817574"/>
            <a:ext cx="533400" cy="25053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fld id="{397DF74D-593A-4B15-876C-81AF3020FE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58" y="4686447"/>
            <a:ext cx="1998980" cy="4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8" r:id="rId2"/>
    <p:sldLayoutId id="214748368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21" r:id="rId9"/>
    <p:sldLayoutId id="2147483696" r:id="rId10"/>
    <p:sldLayoutId id="2147483699" r:id="rId11"/>
    <p:sldLayoutId id="2147483719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8359" indent="-258359" algn="l" rtl="0" eaLnBrk="1" fontAlgn="base" hangingPunct="1">
        <a:spcBef>
          <a:spcPts val="525"/>
        </a:spcBef>
        <a:spcAft>
          <a:spcPct val="0"/>
        </a:spcAft>
        <a:buClr>
          <a:schemeClr val="accent5"/>
        </a:buClr>
        <a:buSzPct val="85000"/>
        <a:buFont typeface="Wingdings" charset="2"/>
        <a:buChar char="§"/>
        <a:defRPr sz="2250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515528" indent="-240500" algn="l" rtl="0" eaLnBrk="1" fontAlgn="base" hangingPunct="1">
        <a:spcBef>
          <a:spcPts val="413"/>
        </a:spcBef>
        <a:spcAft>
          <a:spcPct val="0"/>
        </a:spcAft>
        <a:buClr>
          <a:srgbClr val="AB0520"/>
        </a:buClr>
        <a:buSzPct val="85000"/>
        <a:buFont typeface="Wingdings" charset="2"/>
        <a:buChar char="§"/>
        <a:defRPr sz="2250" kern="1200">
          <a:solidFill>
            <a:schemeClr val="tx1"/>
          </a:solidFill>
          <a:latin typeface="Verdana"/>
          <a:ea typeface="+mn-ea"/>
          <a:cs typeface="Verdana"/>
        </a:defRPr>
      </a:lvl2pPr>
      <a:lvl3pPr marL="773887" indent="-259550" algn="l" rtl="0" eaLnBrk="1" fontAlgn="base" hangingPunct="1">
        <a:spcBef>
          <a:spcPts val="375"/>
        </a:spcBef>
        <a:spcAft>
          <a:spcPct val="0"/>
        </a:spcAft>
        <a:buClr>
          <a:schemeClr val="accent5"/>
        </a:buClr>
        <a:buSzPct val="82000"/>
        <a:buFont typeface="Wingdings" charset="2"/>
        <a:buChar char="§"/>
        <a:defRPr sz="2100" kern="1200">
          <a:solidFill>
            <a:schemeClr val="tx1"/>
          </a:solidFill>
          <a:latin typeface="Verdana"/>
          <a:ea typeface="+mn-ea"/>
          <a:cs typeface="Verdana"/>
        </a:defRPr>
      </a:lvl3pPr>
      <a:lvl4pPr marL="1069154" indent="-211926" algn="l" rtl="0" eaLnBrk="1" fontAlgn="base" hangingPunct="1">
        <a:spcBef>
          <a:spcPts val="300"/>
        </a:spcBef>
        <a:spcAft>
          <a:spcPct val="0"/>
        </a:spcAft>
        <a:buClr>
          <a:srgbClr val="AB0520"/>
        </a:buClr>
        <a:buSzPct val="80000"/>
        <a:buFont typeface="Wingdings" charset="2"/>
        <a:buChar char="§"/>
        <a:defRPr sz="1950" kern="1200">
          <a:solidFill>
            <a:schemeClr val="tx1"/>
          </a:solidFill>
          <a:latin typeface="Verdana"/>
          <a:ea typeface="+mn-ea"/>
          <a:cs typeface="Verdana"/>
        </a:defRPr>
      </a:lvl4pPr>
      <a:lvl5pPr marL="1415618" indent="-215498" algn="l" rtl="0" eaLnBrk="1" fontAlgn="base" hangingPunct="1">
        <a:spcBef>
          <a:spcPts val="300"/>
        </a:spcBef>
        <a:spcAft>
          <a:spcPct val="0"/>
        </a:spcAft>
        <a:buClr>
          <a:schemeClr val="accent5"/>
        </a:buClr>
        <a:buSzPct val="78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1577300" indent="-17144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36" indent="-17144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771" indent="-17144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7144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arizona.edu/cloudaprise" TargetMode="External"/><Relationship Id="rId4" Type="http://schemas.openxmlformats.org/officeDocument/2006/relationships/hyperlink" Target="https://aws.amazon.com/professional-services/CAF/" TargetMode="External"/><Relationship Id="rId5" Type="http://schemas.openxmlformats.org/officeDocument/2006/relationships/hyperlink" Target="https://aws.amazon.com/enterprise/" TargetMode="External"/><Relationship Id="rId6" Type="http://schemas.openxmlformats.org/officeDocument/2006/relationships/hyperlink" Target="https://aws.amazon.com/whitepapers/aws-security-best-practices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8135"/>
            <a:ext cx="9143999" cy="1167724"/>
          </a:xfrm>
        </p:spPr>
        <p:txBody>
          <a:bodyPr/>
          <a:lstStyle/>
          <a:p>
            <a:r>
              <a:rPr lang="en-US" sz="3600" dirty="0"/>
              <a:t>Migrating </a:t>
            </a:r>
            <a:r>
              <a:rPr lang="en-US" sz="3600" dirty="0" smtClean="0"/>
              <a:t>Your </a:t>
            </a:r>
            <a:r>
              <a:rPr lang="en-US" sz="3600" dirty="0"/>
              <a:t>ERP to the </a:t>
            </a:r>
            <a:r>
              <a:rPr lang="en-US" sz="3600" dirty="0" smtClean="0"/>
              <a:t>Cloud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University of Arizona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December 12,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814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Amazon RDS?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4392" y="1195014"/>
            <a:ext cx="8113385" cy="3038502"/>
          </a:xfrm>
        </p:spPr>
        <p:txBody>
          <a:bodyPr/>
          <a:lstStyle/>
          <a:p>
            <a:pPr>
              <a:spcAft>
                <a:spcPts val="700"/>
              </a:spcAft>
            </a:pPr>
            <a:r>
              <a:rPr lang="en-US" sz="2000" dirty="0" smtClean="0"/>
              <a:t>Built-in </a:t>
            </a:r>
            <a:r>
              <a:rPr lang="en-US" sz="2000" b="1" dirty="0" smtClean="0"/>
              <a:t>automation</a:t>
            </a:r>
          </a:p>
          <a:p>
            <a:pPr>
              <a:spcAft>
                <a:spcPts val="700"/>
              </a:spcAft>
            </a:pPr>
            <a:r>
              <a:rPr lang="en-US" sz="2000" dirty="0" smtClean="0"/>
              <a:t>Building and destroying database </a:t>
            </a:r>
            <a:r>
              <a:rPr lang="en-US" sz="2000" b="1" dirty="0" smtClean="0"/>
              <a:t>instances</a:t>
            </a:r>
            <a:r>
              <a:rPr lang="en-US" sz="2000" dirty="0" smtClean="0"/>
              <a:t> is a breeze</a:t>
            </a:r>
          </a:p>
          <a:p>
            <a:pPr>
              <a:spcAft>
                <a:spcPts val="700"/>
              </a:spcAft>
            </a:pPr>
            <a:r>
              <a:rPr lang="en-US" sz="2000" b="1" dirty="0" smtClean="0"/>
              <a:t>Backup/recovery</a:t>
            </a:r>
            <a:r>
              <a:rPr lang="en-US" sz="2000" dirty="0" smtClean="0"/>
              <a:t> is simple, powerful, and fast</a:t>
            </a:r>
          </a:p>
          <a:p>
            <a:pPr>
              <a:spcAft>
                <a:spcPts val="700"/>
              </a:spcAft>
            </a:pPr>
            <a:r>
              <a:rPr lang="en-US" sz="2000" dirty="0" smtClean="0"/>
              <a:t>Automatic application of </a:t>
            </a:r>
            <a:r>
              <a:rPr lang="en-US" sz="2000" b="1" dirty="0" smtClean="0"/>
              <a:t>patches and CPUs</a:t>
            </a:r>
          </a:p>
          <a:p>
            <a:pPr>
              <a:spcAft>
                <a:spcPts val="700"/>
              </a:spcAft>
            </a:pPr>
            <a:r>
              <a:rPr lang="en-US" sz="2000" dirty="0" smtClean="0"/>
              <a:t>Built-in </a:t>
            </a:r>
            <a:r>
              <a:rPr lang="en-US" sz="2000" b="1" dirty="0" smtClean="0"/>
              <a:t>encryption</a:t>
            </a:r>
          </a:p>
          <a:p>
            <a:pPr>
              <a:spcAft>
                <a:spcPts val="700"/>
              </a:spcAft>
            </a:pPr>
            <a:r>
              <a:rPr lang="en-US" sz="2000" dirty="0" smtClean="0"/>
              <a:t>Built-in </a:t>
            </a:r>
            <a:r>
              <a:rPr lang="en-US" sz="2000" b="1" dirty="0" smtClean="0"/>
              <a:t>high availability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43" y="2446402"/>
            <a:ext cx="2188557" cy="21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1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Components for Success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176" y="1089763"/>
            <a:ext cx="2897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charset="0"/>
                <a:ea typeface="Verdana" charset="0"/>
                <a:cs typeface="Verdana" charset="0"/>
              </a:rPr>
              <a:t>People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Building community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Training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Career paths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Accidental exp.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2751" y="1089763"/>
            <a:ext cx="2386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charset="0"/>
                <a:ea typeface="Verdana" charset="0"/>
                <a:cs typeface="Verdana" charset="0"/>
              </a:rPr>
              <a:t>Process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Strategy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Governance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Concrete Project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Communicate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1746" y="1089763"/>
            <a:ext cx="1996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charset="0"/>
                <a:ea typeface="Verdana" charset="0"/>
                <a:cs typeface="Verdana" charset="0"/>
              </a:rPr>
              <a:t>Product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Technology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Cost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Security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Tagging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4" y="3709362"/>
            <a:ext cx="1038617" cy="10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Measuring Success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398" y="1055542"/>
            <a:ext cx="7766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charset="0"/>
                <a:ea typeface="Verdana" charset="0"/>
                <a:cs typeface="Verdana" charset="0"/>
              </a:rPr>
              <a:t>Agility, Efficiency &amp; Innovation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Customers &amp; IT have the ability to quickly spin up environments for “What if” scenarios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Close to immediate provisioning of environments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Revolutionizing the software development lifecycle—spin up demo </a:t>
            </a:r>
            <a:endParaRPr lang="en-US" sz="16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680" y="2543029"/>
            <a:ext cx="715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charset="0"/>
                <a:ea typeface="Verdana" charset="0"/>
                <a:cs typeface="Verdana" charset="0"/>
              </a:rPr>
              <a:t>Opportunity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With the regulations around grant funding, 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architecting securely in </a:t>
            </a: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AWS GovCloud 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gives UA the opportunity to even </a:t>
            </a: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apply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680" y="3642277"/>
            <a:ext cx="7158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charset="0"/>
                <a:ea typeface="Verdana" charset="0"/>
                <a:cs typeface="Verdana" charset="0"/>
              </a:rPr>
              <a:t>Availability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No service downtime during disaster recovery testing</a:t>
            </a:r>
          </a:p>
          <a:p>
            <a:pPr marL="285750" indent="-285750">
              <a:buClr>
                <a:srgbClr val="076873"/>
              </a:buClr>
              <a:buFont typeface="Wingdings" charset="2"/>
              <a:buChar char="§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Services remain available in the event of campus infrastructure failures</a:t>
            </a:r>
          </a:p>
        </p:txBody>
      </p:sp>
    </p:spTree>
    <p:extLst>
      <p:ext uri="{BB962C8B-B14F-4D97-AF65-F5344CB8AC3E}">
        <p14:creationId xmlns:p14="http://schemas.microsoft.com/office/powerpoint/2010/main" val="34393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References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612777" y="1027063"/>
            <a:ext cx="8113385" cy="3038502"/>
          </a:xfrm>
          <a:prstGeom prst="rect">
            <a:avLst/>
          </a:prstGeom>
        </p:spPr>
        <p:txBody>
          <a:bodyPr/>
          <a:lstStyle>
            <a:lvl1pPr marL="258359" indent="-258359" algn="l" rtl="0" eaLnBrk="1" fontAlgn="base" hangingPunct="1">
              <a:spcBef>
                <a:spcPts val="525"/>
              </a:spcBef>
              <a:spcAft>
                <a:spcPct val="0"/>
              </a:spcAft>
              <a:buClr>
                <a:schemeClr val="accent5"/>
              </a:buClr>
              <a:buSzPct val="85000"/>
              <a:buFont typeface="Wingdings" charset="2"/>
              <a:buChar char="§"/>
              <a:defRPr sz="2250" kern="1200" baseline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515528" indent="-240500" algn="l" rtl="0" eaLnBrk="1" fontAlgn="base" hangingPunct="1">
              <a:spcBef>
                <a:spcPts val="413"/>
              </a:spcBef>
              <a:spcAft>
                <a:spcPct val="0"/>
              </a:spcAft>
              <a:buClr>
                <a:srgbClr val="AB0520"/>
              </a:buClr>
              <a:buSzPct val="85000"/>
              <a:buFont typeface="Wingdings" charset="2"/>
              <a:buChar char="§"/>
              <a:defRPr sz="22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73887" indent="-25955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5"/>
              </a:buClr>
              <a:buSzPct val="82000"/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069154" indent="-211926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AB0520"/>
              </a:buClr>
              <a:buSzPct val="80000"/>
              <a:buFont typeface="Wingdings" charset="2"/>
              <a:buChar char="§"/>
              <a:defRPr sz="19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415618" indent="-21549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5"/>
              </a:buClr>
              <a:buSzPct val="78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77300" indent="-17144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36" indent="-171446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771" indent="-17144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7144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University of Arizona Cloudaprise Site</a:t>
            </a:r>
          </a:p>
          <a:p>
            <a:pPr marL="257169" lvl="1" indent="0">
              <a:buNone/>
            </a:pPr>
            <a:r>
              <a:rPr lang="en-US" sz="1600" dirty="0" smtClean="0">
                <a:hlinkClick r:id="rId3"/>
              </a:rPr>
              <a:t>https://it.arizona.edu/cloudaprise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AWS</a:t>
            </a:r>
            <a:r>
              <a:rPr lang="en-US" sz="1600" dirty="0"/>
              <a:t>: Cloud Adoption Framework</a:t>
            </a:r>
          </a:p>
          <a:p>
            <a:pPr marL="257169" lvl="1" indent="0">
              <a:buNone/>
            </a:pPr>
            <a:r>
              <a:rPr lang="en-US" sz="1600" u="sng" dirty="0">
                <a:hlinkClick r:id="rId4"/>
              </a:rPr>
              <a:t>https://aws.amazon.com/professional-services/CAF/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dirty="0" smtClean="0"/>
              <a:t>AWS</a:t>
            </a:r>
            <a:r>
              <a:rPr lang="en-US" sz="1600" dirty="0"/>
              <a:t>: Enterprise Cloud Computing on AWS</a:t>
            </a:r>
          </a:p>
          <a:p>
            <a:pPr marL="257169" lvl="1" indent="0">
              <a:buNone/>
            </a:pPr>
            <a:r>
              <a:rPr lang="en-US" sz="1600" u="sng" dirty="0">
                <a:hlinkClick r:id="rId5"/>
              </a:rPr>
              <a:t>https://aws.amazon.com/enterprise/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dirty="0" smtClean="0"/>
              <a:t>AWS</a:t>
            </a:r>
            <a:r>
              <a:rPr lang="en-US" sz="1600" dirty="0"/>
              <a:t>: Security Best Practices</a:t>
            </a:r>
          </a:p>
          <a:p>
            <a:pPr marL="257169" lvl="1" indent="0">
              <a:buNone/>
            </a:pPr>
            <a:r>
              <a:rPr lang="en-US" sz="1600" u="sng" dirty="0">
                <a:hlinkClick r:id="rId6"/>
              </a:rPr>
              <a:t>https://aws.amazon.com/whitepapers/aws-security-best-practices/</a:t>
            </a:r>
            <a:endParaRPr lang="en-US" sz="1600" dirty="0"/>
          </a:p>
          <a:p>
            <a:pPr>
              <a:spcAft>
                <a:spcPts val="700"/>
              </a:spcAft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8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BACF-77DD-4425-9499-72B6A4B8283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2" b="-153"/>
          <a:stretch/>
        </p:blipFill>
        <p:spPr>
          <a:xfrm>
            <a:off x="0" y="1602377"/>
            <a:ext cx="9144000" cy="36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r="24830"/>
          <a:stretch/>
        </p:blipFill>
        <p:spPr>
          <a:xfrm>
            <a:off x="852110" y="1723697"/>
            <a:ext cx="2148840" cy="222739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Contact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38956" y="1994144"/>
            <a:ext cx="4424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1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Derek Masseth</a:t>
            </a:r>
          </a:p>
          <a:p>
            <a:pPr algn="ctr"/>
            <a:r>
              <a:rPr lang="en-US" sz="2400" b="1" dirty="0" smtClean="0">
                <a:solidFill>
                  <a:srgbClr val="0021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 Technology Officer</a:t>
            </a:r>
          </a:p>
          <a:p>
            <a:pPr algn="ctr"/>
            <a:endParaRPr lang="en-US" sz="2400" b="1" dirty="0">
              <a:solidFill>
                <a:srgbClr val="0021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3628" y="3002767"/>
            <a:ext cx="2984938" cy="0"/>
          </a:xfrm>
          <a:prstGeom prst="line">
            <a:avLst/>
          </a:prstGeom>
          <a:ln>
            <a:solidFill>
              <a:srgbClr val="AB05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2940" y="2655864"/>
            <a:ext cx="359664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chemeClr val="accent5"/>
              </a:buClr>
              <a:buSzPct val="85000"/>
            </a:pPr>
            <a:endParaRPr lang="fr-FR" sz="2000" dirty="0" smtClean="0">
              <a:cs typeface="Verdana"/>
            </a:endParaRP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chemeClr val="accent5"/>
              </a:buClr>
              <a:buSzPct val="85000"/>
            </a:pPr>
            <a:r>
              <a:rPr lang="fr-FR" sz="2000" dirty="0" smtClean="0">
                <a:cs typeface="Verdana"/>
              </a:rPr>
              <a:t>dmasseth@email.arizona.edu</a:t>
            </a:r>
            <a:endParaRPr lang="en-US" sz="20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2625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" y="2638143"/>
            <a:ext cx="9143999" cy="1167724"/>
          </a:xfrm>
        </p:spPr>
        <p:txBody>
          <a:bodyPr/>
          <a:lstStyle/>
          <a:p>
            <a:r>
              <a:rPr lang="en-US" sz="3600" dirty="0" smtClean="0"/>
              <a:t>THANK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53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Best Practices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6718" y="1197782"/>
            <a:ext cx="5008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76873"/>
              </a:buClr>
            </a:pP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Security</a:t>
            </a:r>
          </a:p>
          <a:p>
            <a:pPr>
              <a:buClr>
                <a:srgbClr val="076873"/>
              </a:buClr>
            </a:pPr>
            <a:endParaRPr lang="en-US" sz="2000" b="1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rgbClr val="076873"/>
              </a:buClr>
            </a:pP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Automation</a:t>
            </a:r>
          </a:p>
          <a:p>
            <a:pPr>
              <a:buClr>
                <a:srgbClr val="076873"/>
              </a:buClr>
            </a:pPr>
            <a:endParaRPr lang="en-US" sz="2000" b="1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rgbClr val="076873"/>
              </a:buClr>
            </a:pP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Account Strategy</a:t>
            </a:r>
          </a:p>
          <a:p>
            <a:pPr>
              <a:buClr>
                <a:srgbClr val="076873"/>
              </a:buClr>
            </a:pPr>
            <a:endParaRPr lang="en-US" sz="2000" b="1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rgbClr val="076873"/>
              </a:buClr>
            </a:pP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Tagging Policy</a:t>
            </a:r>
          </a:p>
          <a:p>
            <a:pPr>
              <a:buClr>
                <a:srgbClr val="076873"/>
              </a:buClr>
            </a:pPr>
            <a:endParaRPr lang="en-US" sz="2000" b="1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Clr>
                <a:srgbClr val="076873"/>
              </a:buClr>
            </a:pP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Financial Model—</a:t>
            </a:r>
          </a:p>
          <a:p>
            <a:pPr>
              <a:buClr>
                <a:srgbClr val="076873"/>
              </a:buClr>
            </a:pPr>
            <a:r>
              <a:rPr lang="en-US" sz="2000" dirty="0" smtClean="0">
                <a:latin typeface="Verdana" charset="0"/>
                <a:ea typeface="Verdana" charset="0"/>
                <a:cs typeface="Verdana" charset="0"/>
              </a:rPr>
              <a:t>Forecasting &amp; Cost Management</a:t>
            </a:r>
            <a:endParaRPr lang="en-US" sz="20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6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r="24830"/>
          <a:stretch/>
        </p:blipFill>
        <p:spPr>
          <a:xfrm>
            <a:off x="852110" y="1723697"/>
            <a:ext cx="2148840" cy="222739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BACF-77DD-4425-9499-72B6A4B828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38956" y="1994144"/>
            <a:ext cx="4424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1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Derek Masseth</a:t>
            </a:r>
          </a:p>
          <a:p>
            <a:pPr algn="ctr"/>
            <a:r>
              <a:rPr lang="en-US" sz="2400" b="1" dirty="0" smtClean="0">
                <a:solidFill>
                  <a:srgbClr val="00214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 Technology Officer</a:t>
            </a:r>
          </a:p>
          <a:p>
            <a:pPr algn="ctr"/>
            <a:endParaRPr lang="en-US" sz="2400" b="1" dirty="0">
              <a:solidFill>
                <a:srgbClr val="0021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93628" y="3002767"/>
            <a:ext cx="2984938" cy="0"/>
          </a:xfrm>
          <a:prstGeom prst="line">
            <a:avLst/>
          </a:prstGeom>
          <a:ln>
            <a:solidFill>
              <a:srgbClr val="AB05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2940" y="2655864"/>
            <a:ext cx="359664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chemeClr val="accent5"/>
              </a:buClr>
              <a:buSzPct val="85000"/>
            </a:pPr>
            <a:endParaRPr lang="fr-FR" sz="2000" dirty="0" smtClean="0">
              <a:cs typeface="Verdana"/>
            </a:endParaRPr>
          </a:p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chemeClr val="accent5"/>
              </a:buClr>
              <a:buSzPct val="85000"/>
            </a:pPr>
            <a:r>
              <a:rPr lang="fr-FR" sz="2000" dirty="0" smtClean="0">
                <a:cs typeface="Verdana"/>
              </a:rPr>
              <a:t>dmasseth@email.arizona.edu</a:t>
            </a:r>
            <a:endParaRPr lang="en-US" sz="20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573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Before We Begin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BACF-77DD-4425-9499-72B6A4B828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1885" y="1093478"/>
            <a:ext cx="38475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Clr>
                <a:srgbClr val="0432FF"/>
              </a:buClr>
              <a:buFont typeface="Arial" charset="0"/>
              <a:buChar char="•"/>
            </a:pP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We are using </a:t>
            </a:r>
            <a:r>
              <a:rPr lang="en-US" sz="1600" b="1" dirty="0">
                <a:latin typeface="Verdana" charset="0"/>
                <a:ea typeface="Verdana" charset="0"/>
                <a:cs typeface="Verdana" charset="0"/>
              </a:rPr>
              <a:t>On24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 for today’s webinar. Please enter questions in the text field at the bottom of the Q&amp;A Window. </a:t>
            </a:r>
            <a:endParaRPr lang="en-US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285750" indent="-285750" algn="l">
              <a:spcAft>
                <a:spcPts val="1200"/>
              </a:spcAft>
              <a:buClr>
                <a:srgbClr val="0432FF"/>
              </a:buClr>
              <a:buFont typeface="Arial" charset="0"/>
              <a:buChar char="•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We 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are monitoring the discussion and will try to bring the Q&amp;A comments into </a:t>
            </a: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the conversation.</a:t>
            </a:r>
          </a:p>
          <a:p>
            <a:pPr marL="285750" indent="-285750" algn="l">
              <a:spcAft>
                <a:spcPts val="1200"/>
              </a:spcAft>
              <a:buClr>
                <a:srgbClr val="0432FF"/>
              </a:buClr>
              <a:buFont typeface="Arial" charset="0"/>
              <a:buChar char="•"/>
            </a:pPr>
            <a:r>
              <a:rPr lang="en-US" sz="1600" dirty="0" smtClean="0">
                <a:latin typeface="Verdana" charset="0"/>
                <a:ea typeface="Verdana" charset="0"/>
                <a:cs typeface="Verdana" charset="0"/>
              </a:rPr>
              <a:t>We are recording the webinar, and will send a follow-up email tomorrow that provides the URL to access the presentation and the slides.</a:t>
            </a:r>
            <a:endParaRPr lang="en-US" sz="16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14" y="1141124"/>
            <a:ext cx="4656234" cy="2759384"/>
          </a:xfrm>
          <a:prstGeom prst="rect">
            <a:avLst/>
          </a:prstGeom>
        </p:spPr>
      </p:pic>
      <p:sp>
        <p:nvSpPr>
          <p:cNvPr id="15" name="Up Arrow Callout 14"/>
          <p:cNvSpPr/>
          <p:nvPr/>
        </p:nvSpPr>
        <p:spPr>
          <a:xfrm>
            <a:off x="7113722" y="3711949"/>
            <a:ext cx="914400" cy="590517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46579" y="3902356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Enter Questions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Here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580" y="1646752"/>
            <a:ext cx="2570999" cy="17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University of Arizona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76340" y="925106"/>
            <a:ext cx="3967660" cy="3680052"/>
          </a:xfrm>
        </p:spPr>
        <p:txBody>
          <a:bodyPr/>
          <a:lstStyle/>
          <a:p>
            <a:r>
              <a:rPr lang="en-US" dirty="0"/>
              <a:t>Land-grant university </a:t>
            </a:r>
          </a:p>
          <a:p>
            <a:r>
              <a:rPr lang="en-US" dirty="0"/>
              <a:t>Two medical schools</a:t>
            </a:r>
          </a:p>
          <a:p>
            <a:r>
              <a:rPr lang="en-US" dirty="0"/>
              <a:t>42,000+ students</a:t>
            </a:r>
          </a:p>
          <a:p>
            <a:r>
              <a:rPr lang="en-US" dirty="0"/>
              <a:t>Across 300+ majors</a:t>
            </a:r>
          </a:p>
          <a:p>
            <a:r>
              <a:rPr lang="en-US" dirty="0"/>
              <a:t>13,000+ </a:t>
            </a:r>
            <a:r>
              <a:rPr lang="en-US" dirty="0" smtClean="0"/>
              <a:t>employees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6" y="925106"/>
            <a:ext cx="47117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Challenge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867844"/>
            <a:ext cx="8153400" cy="3743666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2400" dirty="0" smtClean="0"/>
              <a:t>Constrained on premise infrastructure capacity</a:t>
            </a:r>
            <a:endParaRPr lang="en-US" sz="2800" dirty="0" smtClean="0"/>
          </a:p>
          <a:p>
            <a:pPr>
              <a:spcAft>
                <a:spcPts val="500"/>
              </a:spcAft>
            </a:pPr>
            <a:r>
              <a:rPr lang="en-US" sz="2400" dirty="0" smtClean="0"/>
              <a:t>Lengthy time to build </a:t>
            </a:r>
            <a:endParaRPr lang="en-US" sz="2800" dirty="0" smtClean="0"/>
          </a:p>
          <a:p>
            <a:pPr>
              <a:spcAft>
                <a:spcPts val="500"/>
              </a:spcAft>
            </a:pPr>
            <a:r>
              <a:rPr lang="en-US" sz="2400" dirty="0" smtClean="0"/>
              <a:t>Disaster Recovery (DR) testing challenges</a:t>
            </a:r>
            <a:endParaRPr lang="en-US" sz="2800" dirty="0" smtClean="0"/>
          </a:p>
          <a:p>
            <a:pPr>
              <a:spcAft>
                <a:spcPts val="500"/>
              </a:spcAft>
            </a:pPr>
            <a:r>
              <a:rPr lang="en-US" sz="2400" dirty="0" smtClean="0"/>
              <a:t>Default position of “NO”</a:t>
            </a:r>
            <a:endParaRPr lang="en-US" sz="2800" dirty="0" smtClean="0"/>
          </a:p>
          <a:p>
            <a:pPr>
              <a:spcAft>
                <a:spcPts val="500"/>
              </a:spcAft>
            </a:pPr>
            <a:r>
              <a:rPr lang="en-US" sz="2400" dirty="0" smtClean="0"/>
              <a:t>Aging hardware</a:t>
            </a:r>
            <a:endParaRPr lang="en-US" sz="2800" dirty="0" smtClean="0"/>
          </a:p>
          <a:p>
            <a:pPr marL="275028" lvl="1" indent="0">
              <a:buNone/>
            </a:pPr>
            <a:endParaRPr lang="en-US" sz="2000" b="1" dirty="0" smtClean="0">
              <a:solidFill>
                <a:srgbClr val="002147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147"/>
                </a:solidFill>
              </a:rPr>
              <a:t> </a:t>
            </a:r>
            <a:endParaRPr lang="en-US" sz="2000" dirty="0">
              <a:solidFill>
                <a:srgbClr val="002147"/>
              </a:solidFill>
            </a:endParaRPr>
          </a:p>
          <a:p>
            <a:endParaRPr lang="en-US" sz="2400" b="1" dirty="0" smtClean="0">
              <a:solidFill>
                <a:srgbClr val="002147"/>
              </a:solidFill>
            </a:endParaRPr>
          </a:p>
          <a:p>
            <a:endParaRPr lang="en-US" sz="2400" b="1" dirty="0">
              <a:solidFill>
                <a:srgbClr val="002147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33186" b="41830"/>
          <a:stretch/>
        </p:blipFill>
        <p:spPr>
          <a:xfrm>
            <a:off x="0" y="3497156"/>
            <a:ext cx="9144000" cy="16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Cloud?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High </a:t>
            </a:r>
            <a:r>
              <a:rPr lang="en-US" sz="2000" b="1" dirty="0" smtClean="0"/>
              <a:t>availability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b="1" dirty="0" smtClean="0"/>
              <a:t>resiliency</a:t>
            </a:r>
            <a:r>
              <a:rPr lang="en-US" sz="2000" dirty="0" smtClean="0"/>
              <a:t>  </a:t>
            </a:r>
            <a:endParaRPr lang="en-US" sz="2000" dirty="0"/>
          </a:p>
          <a:p>
            <a:pPr lvl="0"/>
            <a:r>
              <a:rPr lang="en-US" sz="2000" b="1" dirty="0"/>
              <a:t>Pay</a:t>
            </a:r>
            <a:r>
              <a:rPr lang="en-US" sz="2000" dirty="0"/>
              <a:t> only for </a:t>
            </a:r>
            <a:r>
              <a:rPr lang="en-US" sz="2000" dirty="0" smtClean="0"/>
              <a:t>usage </a:t>
            </a:r>
          </a:p>
          <a:p>
            <a:pPr lvl="0"/>
            <a:r>
              <a:rPr lang="en-US" sz="2000" dirty="0" smtClean="0"/>
              <a:t>Peak usage </a:t>
            </a:r>
            <a:r>
              <a:rPr lang="en-US" sz="2000" b="1" dirty="0" smtClean="0"/>
              <a:t>scalability</a:t>
            </a:r>
            <a:endParaRPr lang="en-US" sz="2000" b="1" dirty="0"/>
          </a:p>
          <a:p>
            <a:pPr lvl="0"/>
            <a:r>
              <a:rPr lang="en-US" sz="2000" b="1" dirty="0"/>
              <a:t>Agility</a:t>
            </a:r>
            <a:r>
              <a:rPr lang="en-US" sz="2000" dirty="0"/>
              <a:t> and </a:t>
            </a:r>
            <a:r>
              <a:rPr lang="en-US" sz="2000" dirty="0" smtClean="0"/>
              <a:t>responsiveness</a:t>
            </a:r>
            <a:endParaRPr lang="en-US" sz="2000" dirty="0"/>
          </a:p>
          <a:p>
            <a:pPr lvl="0"/>
            <a:r>
              <a:rPr lang="en-US" sz="2000" b="1" dirty="0"/>
              <a:t>Uptime</a:t>
            </a:r>
            <a:r>
              <a:rPr lang="en-US" sz="2000" dirty="0"/>
              <a:t> during </a:t>
            </a:r>
            <a:r>
              <a:rPr lang="en-US" sz="2000" dirty="0" smtClean="0"/>
              <a:t>testing </a:t>
            </a:r>
            <a:endParaRPr lang="en-US" sz="2000" dirty="0"/>
          </a:p>
          <a:p>
            <a:pPr lvl="0"/>
            <a:r>
              <a:rPr lang="en-US" sz="2000" dirty="0"/>
              <a:t>Reduced </a:t>
            </a:r>
            <a:r>
              <a:rPr lang="en-US" sz="2000" b="1" dirty="0" smtClean="0"/>
              <a:t>risk</a:t>
            </a:r>
          </a:p>
          <a:p>
            <a:pPr lvl="0"/>
            <a:r>
              <a:rPr lang="en-US" sz="2000" b="1" dirty="0" smtClean="0"/>
              <a:t>Enhanced </a:t>
            </a:r>
            <a:r>
              <a:rPr lang="en-US" sz="2000" dirty="0" smtClean="0"/>
              <a:t>security</a:t>
            </a:r>
            <a:endParaRPr lang="en-US" sz="2000" b="1" dirty="0"/>
          </a:p>
          <a:p>
            <a:endParaRPr lang="en-US" sz="2400" b="1" dirty="0">
              <a:solidFill>
                <a:srgbClr val="002147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0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AWS?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spcAft>
                <a:spcPts val="500"/>
              </a:spcAft>
            </a:pPr>
            <a:r>
              <a:rPr lang="en-US" sz="2000" b="1" dirty="0" smtClean="0"/>
              <a:t>Pace </a:t>
            </a:r>
            <a:r>
              <a:rPr lang="en-US" sz="2000" dirty="0" smtClean="0"/>
              <a:t>of innovation</a:t>
            </a:r>
            <a:endParaRPr lang="en-US" sz="2000" dirty="0"/>
          </a:p>
          <a:p>
            <a:pPr lvl="0">
              <a:spcAft>
                <a:spcPts val="500"/>
              </a:spcAft>
            </a:pPr>
            <a:r>
              <a:rPr lang="en-US" sz="2000" dirty="0" smtClean="0"/>
              <a:t>Fixation on </a:t>
            </a:r>
            <a:r>
              <a:rPr lang="en-US" sz="2000" b="1" dirty="0" smtClean="0"/>
              <a:t>customer needs</a:t>
            </a:r>
            <a:endParaRPr lang="en-US" sz="2000" b="1" dirty="0"/>
          </a:p>
          <a:p>
            <a:pPr lvl="0">
              <a:spcAft>
                <a:spcPts val="500"/>
              </a:spcAft>
            </a:pPr>
            <a:r>
              <a:rPr lang="en-US" sz="2000" dirty="0" smtClean="0"/>
              <a:t>Attention to </a:t>
            </a:r>
            <a:r>
              <a:rPr lang="en-US" sz="2000" b="1" dirty="0" smtClean="0"/>
              <a:t>security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Enables us to </a:t>
            </a:r>
            <a:r>
              <a:rPr lang="en-US" sz="2000" b="1" dirty="0" smtClean="0"/>
              <a:t>innovate</a:t>
            </a:r>
          </a:p>
          <a:p>
            <a:endParaRPr lang="en-US" sz="2400" b="1" dirty="0" smtClean="0">
              <a:solidFill>
                <a:srgbClr val="002147"/>
              </a:solidFill>
            </a:endParaRPr>
          </a:p>
          <a:p>
            <a:endParaRPr lang="en-US" sz="2400" b="1" dirty="0">
              <a:solidFill>
                <a:srgbClr val="002147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Journey to Cloud ERP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sz="2000" dirty="0" smtClean="0"/>
          </a:p>
          <a:p>
            <a:endParaRPr lang="en-US" sz="2400" b="1" dirty="0" smtClean="0">
              <a:solidFill>
                <a:srgbClr val="002147"/>
              </a:solidFill>
            </a:endParaRPr>
          </a:p>
          <a:p>
            <a:endParaRPr lang="en-US" sz="2400" b="1" dirty="0">
              <a:solidFill>
                <a:srgbClr val="002147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765048" y="1135858"/>
            <a:ext cx="8153400" cy="37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8359" indent="-258359" algn="l" rtl="0" eaLnBrk="1" fontAlgn="base" hangingPunct="1">
              <a:spcBef>
                <a:spcPts val="525"/>
              </a:spcBef>
              <a:spcAft>
                <a:spcPct val="0"/>
              </a:spcAft>
              <a:buClr>
                <a:schemeClr val="accent5"/>
              </a:buClr>
              <a:buSzPct val="85000"/>
              <a:buFont typeface="Wingdings" charset="2"/>
              <a:buChar char="§"/>
              <a:defRPr sz="2250" kern="1200" baseline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17920" indent="-342892" algn="l" rtl="0" eaLnBrk="1" fontAlgn="base" hangingPunct="1">
              <a:spcBef>
                <a:spcPts val="413"/>
              </a:spcBef>
              <a:spcAft>
                <a:spcPct val="0"/>
              </a:spcAft>
              <a:buClr>
                <a:srgbClr val="AB0520"/>
              </a:buClr>
              <a:buSzPct val="85000"/>
              <a:buFont typeface="Wingdings" charset="2"/>
              <a:buChar char="§"/>
              <a:defRPr sz="22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73887" indent="-25955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5"/>
              </a:buClr>
              <a:buSzPct val="82000"/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069154" indent="-211926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AB0520"/>
              </a:buClr>
              <a:buSzPct val="80000"/>
              <a:buFont typeface="Wingdings" charset="2"/>
              <a:buChar char="§"/>
              <a:defRPr sz="195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415618" indent="-21549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5"/>
              </a:buClr>
              <a:buSzPct val="78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77300" indent="-171446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36" indent="-171446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771" indent="-17144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7144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400" b="1" dirty="0" smtClean="0"/>
              <a:t>RFP</a:t>
            </a:r>
          </a:p>
          <a:p>
            <a:pPr>
              <a:spcAft>
                <a:spcPts val="500"/>
              </a:spcAft>
            </a:pPr>
            <a:r>
              <a:rPr lang="en-US" sz="2400" b="1" dirty="0" smtClean="0"/>
              <a:t>Pilot</a:t>
            </a:r>
            <a:r>
              <a:rPr lang="en-US" sz="2400" dirty="0" smtClean="0"/>
              <a:t> Projects</a:t>
            </a:r>
          </a:p>
          <a:p>
            <a:r>
              <a:rPr lang="en-US" sz="2400" b="1" dirty="0" smtClean="0">
                <a:solidFill>
                  <a:srgbClr val="002147"/>
                </a:solidFill>
              </a:rPr>
              <a:t>Proof</a:t>
            </a:r>
            <a:r>
              <a:rPr lang="en-US" sz="2400" dirty="0" smtClean="0">
                <a:solidFill>
                  <a:srgbClr val="002147"/>
                </a:solidFill>
              </a:rPr>
              <a:t> of Concept</a:t>
            </a:r>
          </a:p>
          <a:p>
            <a:r>
              <a:rPr lang="en-US" sz="2400" dirty="0" smtClean="0">
                <a:solidFill>
                  <a:srgbClr val="002147"/>
                </a:solidFill>
              </a:rPr>
              <a:t>Staff </a:t>
            </a:r>
            <a:r>
              <a:rPr lang="en-US" sz="2400" b="1" dirty="0" smtClean="0">
                <a:solidFill>
                  <a:srgbClr val="002147"/>
                </a:solidFill>
              </a:rPr>
              <a:t>Training</a:t>
            </a:r>
          </a:p>
          <a:p>
            <a:r>
              <a:rPr lang="en-US" sz="2400" b="1" dirty="0" smtClean="0">
                <a:solidFill>
                  <a:srgbClr val="002147"/>
                </a:solidFill>
              </a:rPr>
              <a:t>Leadership</a:t>
            </a:r>
            <a:r>
              <a:rPr lang="en-US" sz="2400" dirty="0" smtClean="0">
                <a:solidFill>
                  <a:srgbClr val="002147"/>
                </a:solidFill>
              </a:rPr>
              <a:t> Commitment</a:t>
            </a:r>
          </a:p>
          <a:p>
            <a:endParaRPr lang="en-US" sz="2400" b="1" dirty="0" smtClean="0">
              <a:solidFill>
                <a:srgbClr val="002147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2" y="627827"/>
            <a:ext cx="6924907" cy="38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9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ERP Roadmap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F74D-593A-4B15-876C-81AF3020FE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2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O PPT Template white">
  <a:themeElements>
    <a:clrScheme name="UA Innovator">
      <a:dk1>
        <a:srgbClr val="0C234B"/>
      </a:dk1>
      <a:lt1>
        <a:sysClr val="window" lastClr="FFFFFF"/>
      </a:lt1>
      <a:dk2>
        <a:srgbClr val="0C234B"/>
      </a:dk2>
      <a:lt2>
        <a:srgbClr val="FFFFFF"/>
      </a:lt2>
      <a:accent1>
        <a:srgbClr val="B6BEC1"/>
      </a:accent1>
      <a:accent2>
        <a:srgbClr val="AB0520"/>
      </a:accent2>
      <a:accent3>
        <a:srgbClr val="076873"/>
      </a:accent3>
      <a:accent4>
        <a:srgbClr val="F19E1F"/>
      </a:accent4>
      <a:accent5>
        <a:srgbClr val="076873"/>
      </a:accent5>
      <a:accent6>
        <a:srgbClr val="84D2E2"/>
      </a:accent6>
      <a:hlink>
        <a:srgbClr val="076873"/>
      </a:hlink>
      <a:folHlink>
        <a:srgbClr val="5C872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O PPT Template white.potx" id="{819DF613-A39E-460F-8AB7-F09EEC2F0ABA}" vid="{F0191061-23D1-4D0A-8705-7070F94342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CIO PPT Template white.potx</Template>
  <TotalTime>38386</TotalTime>
  <Words>429</Words>
  <Application>Microsoft Macintosh PowerPoint</Application>
  <PresentationFormat>On-screen Show (16:9)</PresentationFormat>
  <Paragraphs>141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CIO PPT Template white</vt:lpstr>
      <vt:lpstr>Migrating Your ERP to the Cloud   The University of Arizona Experience</vt:lpstr>
      <vt:lpstr>Introductions</vt:lpstr>
      <vt:lpstr>Before We Begin</vt:lpstr>
      <vt:lpstr>The University of Arizona</vt:lpstr>
      <vt:lpstr>Our Challenge</vt:lpstr>
      <vt:lpstr>Why Cloud?</vt:lpstr>
      <vt:lpstr>Why AWS?</vt:lpstr>
      <vt:lpstr>The Journey to Cloud ERP</vt:lpstr>
      <vt:lpstr>ERP Roadmap</vt:lpstr>
      <vt:lpstr>Why Amazon RDS?</vt:lpstr>
      <vt:lpstr>Components for Success</vt:lpstr>
      <vt:lpstr>Measuring Success</vt:lpstr>
      <vt:lpstr>Resources and References</vt:lpstr>
      <vt:lpstr>Questions?</vt:lpstr>
      <vt:lpstr>Contact</vt:lpstr>
      <vt:lpstr>THANK YOU!</vt:lpstr>
      <vt:lpstr>Best Practices</vt:lpstr>
    </vt:vector>
  </TitlesOfParts>
  <Company>WNS-WSUS-SMS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South, Kelly C - (ksouth)</dc:creator>
  <cp:lastModifiedBy>Holland Lincoln</cp:lastModifiedBy>
  <cp:revision>635</cp:revision>
  <cp:lastPrinted>2015-06-04T21:29:48Z</cp:lastPrinted>
  <dcterms:created xsi:type="dcterms:W3CDTF">2014-07-07T22:26:04Z</dcterms:created>
  <dcterms:modified xsi:type="dcterms:W3CDTF">2017-12-11T21:19:27Z</dcterms:modified>
</cp:coreProperties>
</file>