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3"/>
  </p:notesMasterIdLst>
  <p:handoutMasterIdLst>
    <p:handoutMasterId r:id="rId14"/>
  </p:handoutMasterIdLst>
  <p:sldIdLst>
    <p:sldId id="256" r:id="rId2"/>
    <p:sldId id="315" r:id="rId3"/>
    <p:sldId id="305" r:id="rId4"/>
    <p:sldId id="321" r:id="rId5"/>
    <p:sldId id="307" r:id="rId6"/>
    <p:sldId id="287" r:id="rId7"/>
    <p:sldId id="319" r:id="rId8"/>
    <p:sldId id="318" r:id="rId9"/>
    <p:sldId id="317" r:id="rId10"/>
    <p:sldId id="316" r:id="rId11"/>
    <p:sldId id="282" r:id="rId1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sroom" initials="N" lastIdx="5" clrIdx="0">
    <p:extLst>
      <p:ext uri="{19B8F6BF-5375-455C-9EA6-DF929625EA0E}">
        <p15:presenceInfo xmlns:p15="http://schemas.microsoft.com/office/powerpoint/2012/main" userId="Newsroom" providerId="None"/>
      </p:ext>
    </p:extLst>
  </p:cmAuthor>
  <p:cmAuthor id="2" name="Doug Lederman" initials="DL" lastIdx="4" clrIdx="1">
    <p:extLst>
      <p:ext uri="{19B8F6BF-5375-455C-9EA6-DF929625EA0E}">
        <p15:presenceInfo xmlns:p15="http://schemas.microsoft.com/office/powerpoint/2012/main" userId="S::doug.lederman@insidehighered.com::f0d6a80e-db12-4d47-8af6-903616d9fb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690B33-F9BD-4491-AD1E-C0810EC42831}" v="113" dt="2021-07-27T21:24:32.1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501" autoAdjust="0"/>
  </p:normalViewPr>
  <p:slideViewPr>
    <p:cSldViewPr snapToGrid="0">
      <p:cViewPr varScale="1">
        <p:scale>
          <a:sx n="51" d="100"/>
          <a:sy n="51" d="100"/>
        </p:scale>
        <p:origin x="1956" y="60"/>
      </p:cViewPr>
      <p:guideLst>
        <p:guide orient="horz" pos="2160"/>
        <p:guide pos="2880"/>
      </p:guideLst>
    </p:cSldViewPr>
  </p:slideViewPr>
  <p:notesTextViewPr>
    <p:cViewPr>
      <p:scale>
        <a:sx n="1" d="1"/>
        <a:sy n="1" d="1"/>
      </p:scale>
      <p:origin x="0" y="-12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Lederman" userId="f0d6a80e-db12-4d47-8af6-903616d9fba3" providerId="ADAL" clId="{BA690B33-F9BD-4491-AD1E-C0810EC42831}"/>
    <pc:docChg chg="custSel addSld delSld modSld sldOrd">
      <pc:chgData name="Doug Lederman" userId="f0d6a80e-db12-4d47-8af6-903616d9fba3" providerId="ADAL" clId="{BA690B33-F9BD-4491-AD1E-C0810EC42831}" dt="2021-07-28T16:40:50.478" v="13260" actId="20577"/>
      <pc:docMkLst>
        <pc:docMk/>
      </pc:docMkLst>
      <pc:sldChg chg="addSp delSp modSp mod modNotesTx">
        <pc:chgData name="Doug Lederman" userId="f0d6a80e-db12-4d47-8af6-903616d9fba3" providerId="ADAL" clId="{BA690B33-F9BD-4491-AD1E-C0810EC42831}" dt="2021-07-27T21:24:20.060" v="9801" actId="20577"/>
        <pc:sldMkLst>
          <pc:docMk/>
          <pc:sldMk cId="0" sldId="256"/>
        </pc:sldMkLst>
        <pc:spChg chg="mod">
          <ac:chgData name="Doug Lederman" userId="f0d6a80e-db12-4d47-8af6-903616d9fba3" providerId="ADAL" clId="{BA690B33-F9BD-4491-AD1E-C0810EC42831}" dt="2021-07-27T21:24:20.060" v="9801" actId="20577"/>
          <ac:spMkLst>
            <pc:docMk/>
            <pc:sldMk cId="0" sldId="256"/>
            <ac:spMk id="11265" creationId="{00000000-0000-0000-0000-000000000000}"/>
          </ac:spMkLst>
        </pc:spChg>
        <pc:spChg chg="mod">
          <ac:chgData name="Doug Lederman" userId="f0d6a80e-db12-4d47-8af6-903616d9fba3" providerId="ADAL" clId="{BA690B33-F9BD-4491-AD1E-C0810EC42831}" dt="2021-07-27T18:53:15.152" v="3913" actId="20577"/>
          <ac:spMkLst>
            <pc:docMk/>
            <pc:sldMk cId="0" sldId="256"/>
            <ac:spMk id="11266" creationId="{00000000-0000-0000-0000-000000000000}"/>
          </ac:spMkLst>
        </pc:spChg>
        <pc:picChg chg="del">
          <ac:chgData name="Doug Lederman" userId="f0d6a80e-db12-4d47-8af6-903616d9fba3" providerId="ADAL" clId="{BA690B33-F9BD-4491-AD1E-C0810EC42831}" dt="2021-07-26T17:38:56.164" v="76" actId="478"/>
          <ac:picMkLst>
            <pc:docMk/>
            <pc:sldMk cId="0" sldId="256"/>
            <ac:picMk id="3" creationId="{42C03CCE-81FD-41D6-9BDE-0ED5B5138CD3}"/>
          </ac:picMkLst>
        </pc:picChg>
        <pc:picChg chg="add mod">
          <ac:chgData name="Doug Lederman" userId="f0d6a80e-db12-4d47-8af6-903616d9fba3" providerId="ADAL" clId="{BA690B33-F9BD-4491-AD1E-C0810EC42831}" dt="2021-07-26T19:25:54.819" v="3906" actId="1076"/>
          <ac:picMkLst>
            <pc:docMk/>
            <pc:sldMk cId="0" sldId="256"/>
            <ac:picMk id="4" creationId="{80A18A95-9779-4319-A635-2B38ECBC9DBE}"/>
          </ac:picMkLst>
        </pc:picChg>
      </pc:sldChg>
      <pc:sldChg chg="addSp delSp modSp mod">
        <pc:chgData name="Doug Lederman" userId="f0d6a80e-db12-4d47-8af6-903616d9fba3" providerId="ADAL" clId="{BA690B33-F9BD-4491-AD1E-C0810EC42831}" dt="2021-07-27T21:07:28.282" v="9799" actId="6549"/>
        <pc:sldMkLst>
          <pc:docMk/>
          <pc:sldMk cId="2892739611" sldId="282"/>
        </pc:sldMkLst>
        <pc:spChg chg="mod">
          <ac:chgData name="Doug Lederman" userId="f0d6a80e-db12-4d47-8af6-903616d9fba3" providerId="ADAL" clId="{BA690B33-F9BD-4491-AD1E-C0810EC42831}" dt="2021-07-27T21:07:28.282" v="9799" actId="6549"/>
          <ac:spMkLst>
            <pc:docMk/>
            <pc:sldMk cId="2892739611" sldId="282"/>
            <ac:spMk id="2" creationId="{EC6C427E-693D-4958-8352-42E7E146B093}"/>
          </ac:spMkLst>
        </pc:spChg>
        <pc:spChg chg="add del mod">
          <ac:chgData name="Doug Lederman" userId="f0d6a80e-db12-4d47-8af6-903616d9fba3" providerId="ADAL" clId="{BA690B33-F9BD-4491-AD1E-C0810EC42831}" dt="2021-07-27T21:07:16.381" v="9776"/>
          <ac:spMkLst>
            <pc:docMk/>
            <pc:sldMk cId="2892739611" sldId="282"/>
            <ac:spMk id="3" creationId="{CE7368D0-7847-40DC-BA7C-A88B58AC6D4A}"/>
          </ac:spMkLst>
        </pc:spChg>
        <pc:picChg chg="del">
          <ac:chgData name="Doug Lederman" userId="f0d6a80e-db12-4d47-8af6-903616d9fba3" providerId="ADAL" clId="{BA690B33-F9BD-4491-AD1E-C0810EC42831}" dt="2021-07-27T21:05:20.189" v="9775" actId="478"/>
          <ac:picMkLst>
            <pc:docMk/>
            <pc:sldMk cId="2892739611" sldId="282"/>
            <ac:picMk id="4" creationId="{F612936C-1DA4-4767-913C-5A5F68DC4C6F}"/>
          </ac:picMkLst>
        </pc:picChg>
        <pc:picChg chg="add mod">
          <ac:chgData name="Doug Lederman" userId="f0d6a80e-db12-4d47-8af6-903616d9fba3" providerId="ADAL" clId="{BA690B33-F9BD-4491-AD1E-C0810EC42831}" dt="2021-07-27T21:07:22.225" v="9778" actId="1076"/>
          <ac:picMkLst>
            <pc:docMk/>
            <pc:sldMk cId="2892739611" sldId="282"/>
            <ac:picMk id="2050" creationId="{7186A808-13F5-42C8-83AB-B919C79877B8}"/>
          </ac:picMkLst>
        </pc:picChg>
      </pc:sldChg>
      <pc:sldChg chg="addSp delSp modSp mod modNotesTx">
        <pc:chgData name="Doug Lederman" userId="f0d6a80e-db12-4d47-8af6-903616d9fba3" providerId="ADAL" clId="{BA690B33-F9BD-4491-AD1E-C0810EC42831}" dt="2021-07-27T20:53:42.482" v="9661" actId="20577"/>
        <pc:sldMkLst>
          <pc:docMk/>
          <pc:sldMk cId="140146759" sldId="287"/>
        </pc:sldMkLst>
        <pc:spChg chg="mod">
          <ac:chgData name="Doug Lederman" userId="f0d6a80e-db12-4d47-8af6-903616d9fba3" providerId="ADAL" clId="{BA690B33-F9BD-4491-AD1E-C0810EC42831}" dt="2021-07-26T19:22:22.758" v="3505" actId="20577"/>
          <ac:spMkLst>
            <pc:docMk/>
            <pc:sldMk cId="140146759" sldId="287"/>
            <ac:spMk id="2" creationId="{79E80CD2-A3EF-4800-A33F-030D25F9808F}"/>
          </ac:spMkLst>
        </pc:spChg>
        <pc:spChg chg="del mod">
          <ac:chgData name="Doug Lederman" userId="f0d6a80e-db12-4d47-8af6-903616d9fba3" providerId="ADAL" clId="{BA690B33-F9BD-4491-AD1E-C0810EC42831}" dt="2021-07-27T18:56:27.769" v="3915" actId="931"/>
          <ac:spMkLst>
            <pc:docMk/>
            <pc:sldMk cId="140146759" sldId="287"/>
            <ac:spMk id="3" creationId="{8C74C18C-CC10-4564-BA18-11F69ECD79DF}"/>
          </ac:spMkLst>
        </pc:spChg>
        <pc:spChg chg="add del mod">
          <ac:chgData name="Doug Lederman" userId="f0d6a80e-db12-4d47-8af6-903616d9fba3" providerId="ADAL" clId="{BA690B33-F9BD-4491-AD1E-C0810EC42831}" dt="2021-07-27T19:05:28.376" v="4885"/>
          <ac:spMkLst>
            <pc:docMk/>
            <pc:sldMk cId="140146759" sldId="287"/>
            <ac:spMk id="6" creationId="{0F1D7ACF-DAD0-4EEA-8133-70D79ACDF8E5}"/>
          </ac:spMkLst>
        </pc:spChg>
        <pc:spChg chg="add del mod">
          <ac:chgData name="Doug Lederman" userId="f0d6a80e-db12-4d47-8af6-903616d9fba3" providerId="ADAL" clId="{BA690B33-F9BD-4491-AD1E-C0810EC42831}" dt="2021-07-27T19:06:19.565" v="4918"/>
          <ac:spMkLst>
            <pc:docMk/>
            <pc:sldMk cId="140146759" sldId="287"/>
            <ac:spMk id="7" creationId="{1F6328AF-D2AC-4F47-A787-FC780FF634E4}"/>
          </ac:spMkLst>
        </pc:spChg>
        <pc:spChg chg="add mod">
          <ac:chgData name="Doug Lederman" userId="f0d6a80e-db12-4d47-8af6-903616d9fba3" providerId="ADAL" clId="{BA690B33-F9BD-4491-AD1E-C0810EC42831}" dt="2021-07-27T19:06:28.412" v="4919" actId="114"/>
          <ac:spMkLst>
            <pc:docMk/>
            <pc:sldMk cId="140146759" sldId="287"/>
            <ac:spMk id="8" creationId="{6AD337D9-99A3-4B69-8A5E-4DB720C1CB2C}"/>
          </ac:spMkLst>
        </pc:spChg>
        <pc:picChg chg="add mod">
          <ac:chgData name="Doug Lederman" userId="f0d6a80e-db12-4d47-8af6-903616d9fba3" providerId="ADAL" clId="{BA690B33-F9BD-4491-AD1E-C0810EC42831}" dt="2021-07-27T18:56:34.457" v="3918" actId="27614"/>
          <ac:picMkLst>
            <pc:docMk/>
            <pc:sldMk cId="140146759" sldId="287"/>
            <ac:picMk id="5" creationId="{5D306D40-27DD-4E66-B196-733CEAD23B38}"/>
          </ac:picMkLst>
        </pc:picChg>
      </pc:sldChg>
      <pc:sldChg chg="addSp delSp modSp mod modNotesTx">
        <pc:chgData name="Doug Lederman" userId="f0d6a80e-db12-4d47-8af6-903616d9fba3" providerId="ADAL" clId="{BA690B33-F9BD-4491-AD1E-C0810EC42831}" dt="2021-07-28T16:10:26.654" v="10276" actId="113"/>
        <pc:sldMkLst>
          <pc:docMk/>
          <pc:sldMk cId="2873720319" sldId="305"/>
        </pc:sldMkLst>
        <pc:spChg chg="mod">
          <ac:chgData name="Doug Lederman" userId="f0d6a80e-db12-4d47-8af6-903616d9fba3" providerId="ADAL" clId="{BA690B33-F9BD-4491-AD1E-C0810EC42831}" dt="2021-07-26T18:39:31.176" v="528" actId="20577"/>
          <ac:spMkLst>
            <pc:docMk/>
            <pc:sldMk cId="2873720319" sldId="305"/>
            <ac:spMk id="2" creationId="{3CE23260-C46A-4001-B8AB-70E66BDFFA36}"/>
          </ac:spMkLst>
        </pc:spChg>
        <pc:spChg chg="add del mod">
          <ac:chgData name="Doug Lederman" userId="f0d6a80e-db12-4d47-8af6-903616d9fba3" providerId="ADAL" clId="{BA690B33-F9BD-4491-AD1E-C0810EC42831}" dt="2021-07-26T18:37:56.273" v="342" actId="1032"/>
          <ac:spMkLst>
            <pc:docMk/>
            <pc:sldMk cId="2873720319" sldId="305"/>
            <ac:spMk id="3" creationId="{F553DED7-C210-40F3-B43D-5E5DFAD665C2}"/>
          </ac:spMkLst>
        </pc:spChg>
        <pc:graphicFrameChg chg="add mod modGraphic">
          <ac:chgData name="Doug Lederman" userId="f0d6a80e-db12-4d47-8af6-903616d9fba3" providerId="ADAL" clId="{BA690B33-F9BD-4491-AD1E-C0810EC42831}" dt="2021-07-26T18:38:37.204" v="410" actId="20577"/>
          <ac:graphicFrameMkLst>
            <pc:docMk/>
            <pc:sldMk cId="2873720319" sldId="305"/>
            <ac:graphicFrameMk id="6" creationId="{B1D179B8-8626-416D-9FD0-2CE6C33DA37C}"/>
          </ac:graphicFrameMkLst>
        </pc:graphicFrameChg>
        <pc:picChg chg="del">
          <ac:chgData name="Doug Lederman" userId="f0d6a80e-db12-4d47-8af6-903616d9fba3" providerId="ADAL" clId="{BA690B33-F9BD-4491-AD1E-C0810EC42831}" dt="2021-07-26T18:36:09.687" v="341" actId="478"/>
          <ac:picMkLst>
            <pc:docMk/>
            <pc:sldMk cId="2873720319" sldId="305"/>
            <ac:picMk id="7" creationId="{0C35B7A8-055C-4227-B53D-FEBC08EA8291}"/>
          </ac:picMkLst>
        </pc:picChg>
      </pc:sldChg>
      <pc:sldChg chg="addSp delSp modSp del mod ord">
        <pc:chgData name="Doug Lederman" userId="f0d6a80e-db12-4d47-8af6-903616d9fba3" providerId="ADAL" clId="{BA690B33-F9BD-4491-AD1E-C0810EC42831}" dt="2021-07-26T18:49:39.717" v="536" actId="47"/>
        <pc:sldMkLst>
          <pc:docMk/>
          <pc:sldMk cId="89242693" sldId="306"/>
        </pc:sldMkLst>
        <pc:spChg chg="mod">
          <ac:chgData name="Doug Lederman" userId="f0d6a80e-db12-4d47-8af6-903616d9fba3" providerId="ADAL" clId="{BA690B33-F9BD-4491-AD1E-C0810EC42831}" dt="2021-07-26T18:39:39.840" v="530" actId="6549"/>
          <ac:spMkLst>
            <pc:docMk/>
            <pc:sldMk cId="89242693" sldId="306"/>
            <ac:spMk id="2" creationId="{41B1C8D1-40C7-45F2-8FA0-5EF32A4D368C}"/>
          </ac:spMkLst>
        </pc:spChg>
        <pc:spChg chg="add mod">
          <ac:chgData name="Doug Lederman" userId="f0d6a80e-db12-4d47-8af6-903616d9fba3" providerId="ADAL" clId="{BA690B33-F9BD-4491-AD1E-C0810EC42831}" dt="2021-07-26T18:39:37.392" v="529" actId="478"/>
          <ac:spMkLst>
            <pc:docMk/>
            <pc:sldMk cId="89242693" sldId="306"/>
            <ac:spMk id="3" creationId="{748F9166-C3A6-40B6-B0DA-9BFEDD790140}"/>
          </ac:spMkLst>
        </pc:spChg>
        <pc:picChg chg="del">
          <ac:chgData name="Doug Lederman" userId="f0d6a80e-db12-4d47-8af6-903616d9fba3" providerId="ADAL" clId="{BA690B33-F9BD-4491-AD1E-C0810EC42831}" dt="2021-07-26T18:39:37.392" v="529" actId="478"/>
          <ac:picMkLst>
            <pc:docMk/>
            <pc:sldMk cId="89242693" sldId="306"/>
            <ac:picMk id="1026" creationId="{EB64B58A-6B15-496C-AE6D-F17D04D059E6}"/>
          </ac:picMkLst>
        </pc:picChg>
      </pc:sldChg>
      <pc:sldChg chg="modSp add mod modNotesTx">
        <pc:chgData name="Doug Lederman" userId="f0d6a80e-db12-4d47-8af6-903616d9fba3" providerId="ADAL" clId="{BA690B33-F9BD-4491-AD1E-C0810EC42831}" dt="2021-07-28T16:25:25.084" v="11870" actId="113"/>
        <pc:sldMkLst>
          <pc:docMk/>
          <pc:sldMk cId="1541640190" sldId="307"/>
        </pc:sldMkLst>
        <pc:spChg chg="mod">
          <ac:chgData name="Doug Lederman" userId="f0d6a80e-db12-4d47-8af6-903616d9fba3" providerId="ADAL" clId="{BA690B33-F9BD-4491-AD1E-C0810EC42831}" dt="2021-07-27T19:06:58.398" v="4921" actId="114"/>
          <ac:spMkLst>
            <pc:docMk/>
            <pc:sldMk cId="1541640190" sldId="307"/>
            <ac:spMk id="8" creationId="{E8C1C616-6DD5-4A9E-8FB7-636D83574B3A}"/>
          </ac:spMkLst>
        </pc:spChg>
      </pc:sldChg>
      <pc:sldChg chg="del">
        <pc:chgData name="Doug Lederman" userId="f0d6a80e-db12-4d47-8af6-903616d9fba3" providerId="ADAL" clId="{BA690B33-F9BD-4491-AD1E-C0810EC42831}" dt="2021-07-27T21:05:03.899" v="9770" actId="47"/>
        <pc:sldMkLst>
          <pc:docMk/>
          <pc:sldMk cId="718556917" sldId="308"/>
        </pc:sldMkLst>
      </pc:sldChg>
      <pc:sldChg chg="del">
        <pc:chgData name="Doug Lederman" userId="f0d6a80e-db12-4d47-8af6-903616d9fba3" providerId="ADAL" clId="{BA690B33-F9BD-4491-AD1E-C0810EC42831}" dt="2021-07-27T21:05:04.634" v="9771" actId="47"/>
        <pc:sldMkLst>
          <pc:docMk/>
          <pc:sldMk cId="654170978" sldId="309"/>
        </pc:sldMkLst>
      </pc:sldChg>
      <pc:sldChg chg="del">
        <pc:chgData name="Doug Lederman" userId="f0d6a80e-db12-4d47-8af6-903616d9fba3" providerId="ADAL" clId="{BA690B33-F9BD-4491-AD1E-C0810EC42831}" dt="2021-07-27T21:05:16.237" v="9774" actId="47"/>
        <pc:sldMkLst>
          <pc:docMk/>
          <pc:sldMk cId="3508446568" sldId="310"/>
        </pc:sldMkLst>
      </pc:sldChg>
      <pc:sldChg chg="del">
        <pc:chgData name="Doug Lederman" userId="f0d6a80e-db12-4d47-8af6-903616d9fba3" providerId="ADAL" clId="{BA690B33-F9BD-4491-AD1E-C0810EC42831}" dt="2021-07-27T21:05:06.205" v="9772" actId="47"/>
        <pc:sldMkLst>
          <pc:docMk/>
          <pc:sldMk cId="189229417" sldId="312"/>
        </pc:sldMkLst>
      </pc:sldChg>
      <pc:sldChg chg="modNotesTx">
        <pc:chgData name="Doug Lederman" userId="f0d6a80e-db12-4d47-8af6-903616d9fba3" providerId="ADAL" clId="{BA690B33-F9BD-4491-AD1E-C0810EC42831}" dt="2021-07-26T18:34:34.322" v="328" actId="20577"/>
        <pc:sldMkLst>
          <pc:docMk/>
          <pc:sldMk cId="3026883952" sldId="315"/>
        </pc:sldMkLst>
      </pc:sldChg>
      <pc:sldChg chg="addSp delSp modSp mod modNotesTx">
        <pc:chgData name="Doug Lederman" userId="f0d6a80e-db12-4d47-8af6-903616d9fba3" providerId="ADAL" clId="{BA690B33-F9BD-4491-AD1E-C0810EC42831}" dt="2021-07-28T16:34:18.033" v="12977" actId="20577"/>
        <pc:sldMkLst>
          <pc:docMk/>
          <pc:sldMk cId="3408873037" sldId="316"/>
        </pc:sldMkLst>
        <pc:spChg chg="mod">
          <ac:chgData name="Doug Lederman" userId="f0d6a80e-db12-4d47-8af6-903616d9fba3" providerId="ADAL" clId="{BA690B33-F9BD-4491-AD1E-C0810EC42831}" dt="2021-07-27T21:02:48.510" v="9764" actId="20577"/>
          <ac:spMkLst>
            <pc:docMk/>
            <pc:sldMk cId="3408873037" sldId="316"/>
            <ac:spMk id="2" creationId="{6801A675-3BAA-45FE-800B-8F06E4958785}"/>
          </ac:spMkLst>
        </pc:spChg>
        <pc:spChg chg="del mod">
          <ac:chgData name="Doug Lederman" userId="f0d6a80e-db12-4d47-8af6-903616d9fba3" providerId="ADAL" clId="{BA690B33-F9BD-4491-AD1E-C0810EC42831}" dt="2021-07-27T21:04:37.620" v="9766" actId="931"/>
          <ac:spMkLst>
            <pc:docMk/>
            <pc:sldMk cId="3408873037" sldId="316"/>
            <ac:spMk id="3" creationId="{DBCAD457-8B1B-4150-BD9F-BA9F9606AF1D}"/>
          </ac:spMkLst>
        </pc:spChg>
        <pc:picChg chg="del">
          <ac:chgData name="Doug Lederman" userId="f0d6a80e-db12-4d47-8af6-903616d9fba3" providerId="ADAL" clId="{BA690B33-F9BD-4491-AD1E-C0810EC42831}" dt="2021-07-27T21:02:38.773" v="9732" actId="478"/>
          <ac:picMkLst>
            <pc:docMk/>
            <pc:sldMk cId="3408873037" sldId="316"/>
            <ac:picMk id="5" creationId="{1327527D-B58A-4157-B2D4-3BBF1DFF59CB}"/>
          </ac:picMkLst>
        </pc:picChg>
        <pc:picChg chg="add mod">
          <ac:chgData name="Doug Lederman" userId="f0d6a80e-db12-4d47-8af6-903616d9fba3" providerId="ADAL" clId="{BA690B33-F9BD-4491-AD1E-C0810EC42831}" dt="2021-07-27T21:04:42.707" v="9768" actId="962"/>
          <ac:picMkLst>
            <pc:docMk/>
            <pc:sldMk cId="3408873037" sldId="316"/>
            <ac:picMk id="6" creationId="{655E33D9-9997-442A-8A14-98A5D1AEB7B4}"/>
          </ac:picMkLst>
        </pc:picChg>
      </pc:sldChg>
      <pc:sldChg chg="addSp delSp modSp mod setBg modNotesTx">
        <pc:chgData name="Doug Lederman" userId="f0d6a80e-db12-4d47-8af6-903616d9fba3" providerId="ADAL" clId="{BA690B33-F9BD-4491-AD1E-C0810EC42831}" dt="2021-07-28T16:40:50.478" v="13260" actId="20577"/>
        <pc:sldMkLst>
          <pc:docMk/>
          <pc:sldMk cId="257258551" sldId="317"/>
        </pc:sldMkLst>
        <pc:spChg chg="mod">
          <ac:chgData name="Doug Lederman" userId="f0d6a80e-db12-4d47-8af6-903616d9fba3" providerId="ADAL" clId="{BA690B33-F9BD-4491-AD1E-C0810EC42831}" dt="2021-07-27T21:01:59.885" v="9729" actId="2711"/>
          <ac:spMkLst>
            <pc:docMk/>
            <pc:sldMk cId="257258551" sldId="317"/>
            <ac:spMk id="2" creationId="{8535C181-4BAE-4115-9CFE-A22659793166}"/>
          </ac:spMkLst>
        </pc:spChg>
        <pc:spChg chg="mod">
          <ac:chgData name="Doug Lederman" userId="f0d6a80e-db12-4d47-8af6-903616d9fba3" providerId="ADAL" clId="{BA690B33-F9BD-4491-AD1E-C0810EC42831}" dt="2021-07-27T21:24:32.120" v="9803" actId="313"/>
          <ac:spMkLst>
            <pc:docMk/>
            <pc:sldMk cId="257258551" sldId="317"/>
            <ac:spMk id="3" creationId="{C4D7ACBD-3F3D-444A-AEBF-66161EDF2469}"/>
          </ac:spMkLst>
        </pc:spChg>
        <pc:spChg chg="ord">
          <ac:chgData name="Doug Lederman" userId="f0d6a80e-db12-4d47-8af6-903616d9fba3" providerId="ADAL" clId="{BA690B33-F9BD-4491-AD1E-C0810EC42831}" dt="2021-07-27T20:56:01.586" v="9672" actId="26606"/>
          <ac:spMkLst>
            <pc:docMk/>
            <pc:sldMk cId="257258551" sldId="317"/>
            <ac:spMk id="8" creationId="{87B25925-8C2D-43EF-A6B8-AC6C991CA33C}"/>
          </ac:spMkLst>
        </pc:spChg>
        <pc:picChg chg="add mod">
          <ac:chgData name="Doug Lederman" userId="f0d6a80e-db12-4d47-8af6-903616d9fba3" providerId="ADAL" clId="{BA690B33-F9BD-4491-AD1E-C0810EC42831}" dt="2021-07-27T20:56:01.586" v="9672" actId="26606"/>
          <ac:picMkLst>
            <pc:docMk/>
            <pc:sldMk cId="257258551" sldId="317"/>
            <ac:picMk id="5" creationId="{FD52C66C-C4F3-44C3-A32A-77A02E9D311C}"/>
          </ac:picMkLst>
        </pc:picChg>
        <pc:picChg chg="del">
          <ac:chgData name="Doug Lederman" userId="f0d6a80e-db12-4d47-8af6-903616d9fba3" providerId="ADAL" clId="{BA690B33-F9BD-4491-AD1E-C0810EC42831}" dt="2021-07-27T19:28:22.767" v="5374" actId="478"/>
          <ac:picMkLst>
            <pc:docMk/>
            <pc:sldMk cId="257258551" sldId="317"/>
            <ac:picMk id="7" creationId="{B5C922E6-249F-45B6-90F6-916F394DF071}"/>
          </ac:picMkLst>
        </pc:picChg>
        <pc:cxnChg chg="add">
          <ac:chgData name="Doug Lederman" userId="f0d6a80e-db12-4d47-8af6-903616d9fba3" providerId="ADAL" clId="{BA690B33-F9BD-4491-AD1E-C0810EC42831}" dt="2021-07-27T20:56:01.586" v="9672" actId="26606"/>
          <ac:cxnSpMkLst>
            <pc:docMk/>
            <pc:sldMk cId="257258551" sldId="317"/>
            <ac:cxnSpMk id="13" creationId="{E4A809D5-3600-46D4-A466-67F2349A54FB}"/>
          </ac:cxnSpMkLst>
        </pc:cxnChg>
      </pc:sldChg>
      <pc:sldChg chg="addSp modSp mod modNotesTx">
        <pc:chgData name="Doug Lederman" userId="f0d6a80e-db12-4d47-8af6-903616d9fba3" providerId="ADAL" clId="{BA690B33-F9BD-4491-AD1E-C0810EC42831}" dt="2021-07-27T20:47:14.629" v="9245" actId="20577"/>
        <pc:sldMkLst>
          <pc:docMk/>
          <pc:sldMk cId="3149904387" sldId="318"/>
        </pc:sldMkLst>
        <pc:spChg chg="mod">
          <ac:chgData name="Doug Lederman" userId="f0d6a80e-db12-4d47-8af6-903616d9fba3" providerId="ADAL" clId="{BA690B33-F9BD-4491-AD1E-C0810EC42831}" dt="2021-07-27T19:28:04.221" v="5369" actId="20577"/>
          <ac:spMkLst>
            <pc:docMk/>
            <pc:sldMk cId="3149904387" sldId="318"/>
            <ac:spMk id="2" creationId="{7B44D25C-AE6E-4B8E-9639-68705CF51E1B}"/>
          </ac:spMkLst>
        </pc:spChg>
        <pc:spChg chg="mod">
          <ac:chgData name="Doug Lederman" userId="f0d6a80e-db12-4d47-8af6-903616d9fba3" providerId="ADAL" clId="{BA690B33-F9BD-4491-AD1E-C0810EC42831}" dt="2021-07-27T20:17:32.150" v="6977" actId="21"/>
          <ac:spMkLst>
            <pc:docMk/>
            <pc:sldMk cId="3149904387" sldId="318"/>
            <ac:spMk id="3" creationId="{24BD552B-A2EB-4606-96CB-A07EE5205F17}"/>
          </ac:spMkLst>
        </pc:spChg>
        <pc:spChg chg="add mod">
          <ac:chgData name="Doug Lederman" userId="f0d6a80e-db12-4d47-8af6-903616d9fba3" providerId="ADAL" clId="{BA690B33-F9BD-4491-AD1E-C0810EC42831}" dt="2021-07-27T20:41:56.081" v="8459" actId="20577"/>
          <ac:spMkLst>
            <pc:docMk/>
            <pc:sldMk cId="3149904387" sldId="318"/>
            <ac:spMk id="5" creationId="{31045DCD-74B1-4247-9165-3BB2896615DA}"/>
          </ac:spMkLst>
        </pc:spChg>
        <pc:picChg chg="add mod">
          <ac:chgData name="Doug Lederman" userId="f0d6a80e-db12-4d47-8af6-903616d9fba3" providerId="ADAL" clId="{BA690B33-F9BD-4491-AD1E-C0810EC42831}" dt="2021-07-27T20:42:06.624" v="8460" actId="1076"/>
          <ac:picMkLst>
            <pc:docMk/>
            <pc:sldMk cId="3149904387" sldId="318"/>
            <ac:picMk id="1026" creationId="{B4550A44-6446-4670-A48A-F1949DA0BF47}"/>
          </ac:picMkLst>
        </pc:picChg>
      </pc:sldChg>
      <pc:sldChg chg="addSp delSp modSp mod modNotesTx">
        <pc:chgData name="Doug Lederman" userId="f0d6a80e-db12-4d47-8af6-903616d9fba3" providerId="ADAL" clId="{BA690B33-F9BD-4491-AD1E-C0810EC42831}" dt="2021-07-27T19:48:55.002" v="6976" actId="20577"/>
        <pc:sldMkLst>
          <pc:docMk/>
          <pc:sldMk cId="2034495024" sldId="319"/>
        </pc:sldMkLst>
        <pc:spChg chg="mod">
          <ac:chgData name="Doug Lederman" userId="f0d6a80e-db12-4d47-8af6-903616d9fba3" providerId="ADAL" clId="{BA690B33-F9BD-4491-AD1E-C0810EC42831}" dt="2021-07-27T19:36:33.598" v="5662" actId="20577"/>
          <ac:spMkLst>
            <pc:docMk/>
            <pc:sldMk cId="2034495024" sldId="319"/>
            <ac:spMk id="2" creationId="{D276C6DF-AD99-49BF-891F-262D82D9D984}"/>
          </ac:spMkLst>
        </pc:spChg>
        <pc:spChg chg="del mod">
          <ac:chgData name="Doug Lederman" userId="f0d6a80e-db12-4d47-8af6-903616d9fba3" providerId="ADAL" clId="{BA690B33-F9BD-4491-AD1E-C0810EC42831}" dt="2021-07-27T19:42:08.814" v="5663" actId="931"/>
          <ac:spMkLst>
            <pc:docMk/>
            <pc:sldMk cId="2034495024" sldId="319"/>
            <ac:spMk id="3" creationId="{DBBEA10F-D78D-4C36-991F-6687DC0CD079}"/>
          </ac:spMkLst>
        </pc:spChg>
        <pc:picChg chg="add mod">
          <ac:chgData name="Doug Lederman" userId="f0d6a80e-db12-4d47-8af6-903616d9fba3" providerId="ADAL" clId="{BA690B33-F9BD-4491-AD1E-C0810EC42831}" dt="2021-07-27T19:42:25.320" v="5668" actId="1076"/>
          <ac:picMkLst>
            <pc:docMk/>
            <pc:sldMk cId="2034495024" sldId="319"/>
            <ac:picMk id="5" creationId="{821B0FEE-1BA6-439A-9AC2-27CD04BE849A}"/>
          </ac:picMkLst>
        </pc:picChg>
      </pc:sldChg>
      <pc:sldChg chg="del">
        <pc:chgData name="Doug Lederman" userId="f0d6a80e-db12-4d47-8af6-903616d9fba3" providerId="ADAL" clId="{BA690B33-F9BD-4491-AD1E-C0810EC42831}" dt="2021-07-27T21:05:11.463" v="9773" actId="47"/>
        <pc:sldMkLst>
          <pc:docMk/>
          <pc:sldMk cId="2670646130" sldId="320"/>
        </pc:sldMkLst>
      </pc:sldChg>
      <pc:sldChg chg="addSp delSp modSp new mod ord modNotesTx">
        <pc:chgData name="Doug Lederman" userId="f0d6a80e-db12-4d47-8af6-903616d9fba3" providerId="ADAL" clId="{BA690B33-F9BD-4491-AD1E-C0810EC42831}" dt="2021-07-28T16:20:15.190" v="11252" actId="20577"/>
        <pc:sldMkLst>
          <pc:docMk/>
          <pc:sldMk cId="2148893268" sldId="321"/>
        </pc:sldMkLst>
        <pc:spChg chg="mod">
          <ac:chgData name="Doug Lederman" userId="f0d6a80e-db12-4d47-8af6-903616d9fba3" providerId="ADAL" clId="{BA690B33-F9BD-4491-AD1E-C0810EC42831}" dt="2021-07-26T19:00:49.430" v="2134" actId="313"/>
          <ac:spMkLst>
            <pc:docMk/>
            <pc:sldMk cId="2148893268" sldId="321"/>
            <ac:spMk id="2" creationId="{96947EE9-9ACE-4735-982D-5069A2447B33}"/>
          </ac:spMkLst>
        </pc:spChg>
        <pc:spChg chg="del">
          <ac:chgData name="Doug Lederman" userId="f0d6a80e-db12-4d47-8af6-903616d9fba3" providerId="ADAL" clId="{BA690B33-F9BD-4491-AD1E-C0810EC42831}" dt="2021-07-26T19:10:42.594" v="2135" actId="931"/>
          <ac:spMkLst>
            <pc:docMk/>
            <pc:sldMk cId="2148893268" sldId="321"/>
            <ac:spMk id="3" creationId="{76FC30BD-B927-47BD-BF10-DCA467E97CE8}"/>
          </ac:spMkLst>
        </pc:spChg>
        <pc:spChg chg="add mod">
          <ac:chgData name="Doug Lederman" userId="f0d6a80e-db12-4d47-8af6-903616d9fba3" providerId="ADAL" clId="{BA690B33-F9BD-4491-AD1E-C0810EC42831}" dt="2021-07-28T16:11:14.133" v="10365"/>
          <ac:spMkLst>
            <pc:docMk/>
            <pc:sldMk cId="2148893268" sldId="321"/>
            <ac:spMk id="6" creationId="{FE0A3335-A13A-4020-AF44-F19FF183B9B6}"/>
          </ac:spMkLst>
        </pc:spChg>
        <pc:picChg chg="add mod">
          <ac:chgData name="Doug Lederman" userId="f0d6a80e-db12-4d47-8af6-903616d9fba3" providerId="ADAL" clId="{BA690B33-F9BD-4491-AD1E-C0810EC42831}" dt="2021-07-26T19:10:44.324" v="2137" actId="962"/>
          <ac:picMkLst>
            <pc:docMk/>
            <pc:sldMk cId="2148893268" sldId="321"/>
            <ac:picMk id="5" creationId="{41405DFD-7507-446E-B86A-020BCD8BC10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17121C-91F9-49CC-9635-73B4DDC4321F}" type="doc">
      <dgm:prSet loTypeId="urn:microsoft.com/office/officeart/2005/8/layout/hProcess9" loCatId="process" qsTypeId="urn:microsoft.com/office/officeart/2005/8/quickstyle/simple1" qsCatId="simple" csTypeId="urn:microsoft.com/office/officeart/2005/8/colors/accent1_2" csCatId="accent1" phldr="1"/>
      <dgm:spPr/>
    </dgm:pt>
    <dgm:pt modelId="{3813072E-167F-4633-A93F-0B0B18DB58AC}">
      <dgm:prSet phldrT="[Text]"/>
      <dgm:spPr/>
      <dgm:t>
        <a:bodyPr/>
        <a:lstStyle/>
        <a:p>
          <a:r>
            <a:rPr lang="en-US"/>
            <a:t>Access</a:t>
          </a:r>
        </a:p>
      </dgm:t>
    </dgm:pt>
    <dgm:pt modelId="{FF375873-2AF3-467E-B403-B00EF29BB736}" type="parTrans" cxnId="{E34D1670-4A7D-4FDF-8F37-5C44AB139E71}">
      <dgm:prSet/>
      <dgm:spPr/>
      <dgm:t>
        <a:bodyPr/>
        <a:lstStyle/>
        <a:p>
          <a:endParaRPr lang="en-US"/>
        </a:p>
      </dgm:t>
    </dgm:pt>
    <dgm:pt modelId="{4EFFC149-FC5B-484E-8562-ECC6728C7037}" type="sibTrans" cxnId="{E34D1670-4A7D-4FDF-8F37-5C44AB139E71}">
      <dgm:prSet/>
      <dgm:spPr/>
      <dgm:t>
        <a:bodyPr/>
        <a:lstStyle/>
        <a:p>
          <a:endParaRPr lang="en-US"/>
        </a:p>
      </dgm:t>
    </dgm:pt>
    <dgm:pt modelId="{8C51DEE0-BD62-4634-9F8E-F3FADDCFB5CB}">
      <dgm:prSet phldrT="[Text]"/>
      <dgm:spPr/>
      <dgm:t>
        <a:bodyPr/>
        <a:lstStyle/>
        <a:p>
          <a:r>
            <a:rPr lang="en-US"/>
            <a:t>Completion</a:t>
          </a:r>
        </a:p>
      </dgm:t>
    </dgm:pt>
    <dgm:pt modelId="{EC793AA8-F22F-425D-BCF9-77606D255868}" type="parTrans" cxnId="{EF291CB7-7041-4EE7-9173-EE08F84B4573}">
      <dgm:prSet/>
      <dgm:spPr/>
      <dgm:t>
        <a:bodyPr/>
        <a:lstStyle/>
        <a:p>
          <a:endParaRPr lang="en-US"/>
        </a:p>
      </dgm:t>
    </dgm:pt>
    <dgm:pt modelId="{C8F8217D-D9BA-4995-B8B5-457BEA75438C}" type="sibTrans" cxnId="{EF291CB7-7041-4EE7-9173-EE08F84B4573}">
      <dgm:prSet/>
      <dgm:spPr/>
      <dgm:t>
        <a:bodyPr/>
        <a:lstStyle/>
        <a:p>
          <a:endParaRPr lang="en-US"/>
        </a:p>
      </dgm:t>
    </dgm:pt>
    <dgm:pt modelId="{1EF77ECF-1414-4768-AB86-A4E5058719F5}">
      <dgm:prSet phldrT="[Text]"/>
      <dgm:spPr/>
      <dgm:t>
        <a:bodyPr/>
        <a:lstStyle/>
        <a:p>
          <a:r>
            <a:rPr lang="en-US"/>
            <a:t>Student Success</a:t>
          </a:r>
        </a:p>
      </dgm:t>
    </dgm:pt>
    <dgm:pt modelId="{8F5B7DB3-F672-4ACC-8C52-C2C6D1D16200}" type="parTrans" cxnId="{A2A7E293-EAB1-4FDA-BC16-DA086C06D644}">
      <dgm:prSet/>
      <dgm:spPr/>
      <dgm:t>
        <a:bodyPr/>
        <a:lstStyle/>
        <a:p>
          <a:endParaRPr lang="en-US"/>
        </a:p>
      </dgm:t>
    </dgm:pt>
    <dgm:pt modelId="{01AD7E11-E4C3-4343-A932-6D931C264820}" type="sibTrans" cxnId="{A2A7E293-EAB1-4FDA-BC16-DA086C06D644}">
      <dgm:prSet/>
      <dgm:spPr/>
      <dgm:t>
        <a:bodyPr/>
        <a:lstStyle/>
        <a:p>
          <a:endParaRPr lang="en-US"/>
        </a:p>
      </dgm:t>
    </dgm:pt>
    <dgm:pt modelId="{CD94DE08-9CB5-4CBC-9AB7-4FD276D7D4D6}">
      <dgm:prSet/>
      <dgm:spPr/>
      <dgm:t>
        <a:bodyPr/>
        <a:lstStyle/>
        <a:p>
          <a:r>
            <a:rPr lang="en-US"/>
            <a:t>Lifelong Learning</a:t>
          </a:r>
        </a:p>
      </dgm:t>
    </dgm:pt>
    <dgm:pt modelId="{CD750734-1C6A-4BA9-AB59-3BEAD60702B7}" type="parTrans" cxnId="{897728E2-F21F-4369-8EF1-D860077BA74F}">
      <dgm:prSet/>
      <dgm:spPr/>
      <dgm:t>
        <a:bodyPr/>
        <a:lstStyle/>
        <a:p>
          <a:endParaRPr lang="en-US"/>
        </a:p>
      </dgm:t>
    </dgm:pt>
    <dgm:pt modelId="{A0E1C89D-21F2-4C1A-9A99-8407170D41DD}" type="sibTrans" cxnId="{897728E2-F21F-4369-8EF1-D860077BA74F}">
      <dgm:prSet/>
      <dgm:spPr/>
      <dgm:t>
        <a:bodyPr/>
        <a:lstStyle/>
        <a:p>
          <a:endParaRPr lang="en-US"/>
        </a:p>
      </dgm:t>
    </dgm:pt>
    <dgm:pt modelId="{C7B9A91F-2550-4D6B-94DC-619F92F7D7D0}" type="pres">
      <dgm:prSet presAssocID="{C317121C-91F9-49CC-9635-73B4DDC4321F}" presName="CompostProcess" presStyleCnt="0">
        <dgm:presLayoutVars>
          <dgm:dir/>
          <dgm:resizeHandles val="exact"/>
        </dgm:presLayoutVars>
      </dgm:prSet>
      <dgm:spPr/>
    </dgm:pt>
    <dgm:pt modelId="{EAD7EE6B-2F37-46FD-888D-1DD08FC000CA}" type="pres">
      <dgm:prSet presAssocID="{C317121C-91F9-49CC-9635-73B4DDC4321F}" presName="arrow" presStyleLbl="bgShp" presStyleIdx="0" presStyleCnt="1"/>
      <dgm:spPr/>
    </dgm:pt>
    <dgm:pt modelId="{E50B69FA-3B02-4AA4-9D43-5C6D6D350E7E}" type="pres">
      <dgm:prSet presAssocID="{C317121C-91F9-49CC-9635-73B4DDC4321F}" presName="linearProcess" presStyleCnt="0"/>
      <dgm:spPr/>
    </dgm:pt>
    <dgm:pt modelId="{DD55A2C1-363B-4821-82C4-88D4473D1F99}" type="pres">
      <dgm:prSet presAssocID="{3813072E-167F-4633-A93F-0B0B18DB58AC}" presName="textNode" presStyleLbl="node1" presStyleIdx="0" presStyleCnt="4">
        <dgm:presLayoutVars>
          <dgm:bulletEnabled val="1"/>
        </dgm:presLayoutVars>
      </dgm:prSet>
      <dgm:spPr/>
    </dgm:pt>
    <dgm:pt modelId="{36180F88-3666-4AE2-88EB-A1D676E2D8DA}" type="pres">
      <dgm:prSet presAssocID="{4EFFC149-FC5B-484E-8562-ECC6728C7037}" presName="sibTrans" presStyleCnt="0"/>
      <dgm:spPr/>
    </dgm:pt>
    <dgm:pt modelId="{3CA901DB-4547-4920-A3E5-AF462AEC264E}" type="pres">
      <dgm:prSet presAssocID="{8C51DEE0-BD62-4634-9F8E-F3FADDCFB5CB}" presName="textNode" presStyleLbl="node1" presStyleIdx="1" presStyleCnt="4">
        <dgm:presLayoutVars>
          <dgm:bulletEnabled val="1"/>
        </dgm:presLayoutVars>
      </dgm:prSet>
      <dgm:spPr/>
    </dgm:pt>
    <dgm:pt modelId="{534F70C5-BC83-4AD5-8BF4-D3A093489EBF}" type="pres">
      <dgm:prSet presAssocID="{C8F8217D-D9BA-4995-B8B5-457BEA75438C}" presName="sibTrans" presStyleCnt="0"/>
      <dgm:spPr/>
    </dgm:pt>
    <dgm:pt modelId="{E1C5C657-EAC9-40FB-B321-7675C5070B89}" type="pres">
      <dgm:prSet presAssocID="{1EF77ECF-1414-4768-AB86-A4E5058719F5}" presName="textNode" presStyleLbl="node1" presStyleIdx="2" presStyleCnt="4" custLinFactNeighborX="-7350">
        <dgm:presLayoutVars>
          <dgm:bulletEnabled val="1"/>
        </dgm:presLayoutVars>
      </dgm:prSet>
      <dgm:spPr/>
    </dgm:pt>
    <dgm:pt modelId="{E6EA969A-0593-42B5-8376-5FAFC4508483}" type="pres">
      <dgm:prSet presAssocID="{01AD7E11-E4C3-4343-A932-6D931C264820}" presName="sibTrans" presStyleCnt="0"/>
      <dgm:spPr/>
    </dgm:pt>
    <dgm:pt modelId="{91062FF4-87AE-4590-A931-60B72DB98262}" type="pres">
      <dgm:prSet presAssocID="{CD94DE08-9CB5-4CBC-9AB7-4FD276D7D4D6}" presName="textNode" presStyleLbl="node1" presStyleIdx="3" presStyleCnt="4">
        <dgm:presLayoutVars>
          <dgm:bulletEnabled val="1"/>
        </dgm:presLayoutVars>
      </dgm:prSet>
      <dgm:spPr/>
    </dgm:pt>
  </dgm:ptLst>
  <dgm:cxnLst>
    <dgm:cxn modelId="{12BEED06-7834-4290-BB2C-3F929D32833D}" type="presOf" srcId="{C317121C-91F9-49CC-9635-73B4DDC4321F}" destId="{C7B9A91F-2550-4D6B-94DC-619F92F7D7D0}" srcOrd="0" destOrd="0" presId="urn:microsoft.com/office/officeart/2005/8/layout/hProcess9"/>
    <dgm:cxn modelId="{E7EFA008-B3E6-4865-97EC-49B36F5A15F3}" type="presOf" srcId="{8C51DEE0-BD62-4634-9F8E-F3FADDCFB5CB}" destId="{3CA901DB-4547-4920-A3E5-AF462AEC264E}" srcOrd="0" destOrd="0" presId="urn:microsoft.com/office/officeart/2005/8/layout/hProcess9"/>
    <dgm:cxn modelId="{144F0D6D-D6DC-406D-914A-EF6410816321}" type="presOf" srcId="{3813072E-167F-4633-A93F-0B0B18DB58AC}" destId="{DD55A2C1-363B-4821-82C4-88D4473D1F99}" srcOrd="0" destOrd="0" presId="urn:microsoft.com/office/officeart/2005/8/layout/hProcess9"/>
    <dgm:cxn modelId="{AB9C6A6D-A5D4-4EF5-80D1-3F9AB2E92907}" type="presOf" srcId="{1EF77ECF-1414-4768-AB86-A4E5058719F5}" destId="{E1C5C657-EAC9-40FB-B321-7675C5070B89}" srcOrd="0" destOrd="0" presId="urn:microsoft.com/office/officeart/2005/8/layout/hProcess9"/>
    <dgm:cxn modelId="{E34D1670-4A7D-4FDF-8F37-5C44AB139E71}" srcId="{C317121C-91F9-49CC-9635-73B4DDC4321F}" destId="{3813072E-167F-4633-A93F-0B0B18DB58AC}" srcOrd="0" destOrd="0" parTransId="{FF375873-2AF3-467E-B403-B00EF29BB736}" sibTransId="{4EFFC149-FC5B-484E-8562-ECC6728C7037}"/>
    <dgm:cxn modelId="{A2A7E293-EAB1-4FDA-BC16-DA086C06D644}" srcId="{C317121C-91F9-49CC-9635-73B4DDC4321F}" destId="{1EF77ECF-1414-4768-AB86-A4E5058719F5}" srcOrd="2" destOrd="0" parTransId="{8F5B7DB3-F672-4ACC-8C52-C2C6D1D16200}" sibTransId="{01AD7E11-E4C3-4343-A932-6D931C264820}"/>
    <dgm:cxn modelId="{F9F7E8A0-4D09-42CC-A595-658131E6F9D8}" type="presOf" srcId="{CD94DE08-9CB5-4CBC-9AB7-4FD276D7D4D6}" destId="{91062FF4-87AE-4590-A931-60B72DB98262}" srcOrd="0" destOrd="0" presId="urn:microsoft.com/office/officeart/2005/8/layout/hProcess9"/>
    <dgm:cxn modelId="{EF291CB7-7041-4EE7-9173-EE08F84B4573}" srcId="{C317121C-91F9-49CC-9635-73B4DDC4321F}" destId="{8C51DEE0-BD62-4634-9F8E-F3FADDCFB5CB}" srcOrd="1" destOrd="0" parTransId="{EC793AA8-F22F-425D-BCF9-77606D255868}" sibTransId="{C8F8217D-D9BA-4995-B8B5-457BEA75438C}"/>
    <dgm:cxn modelId="{897728E2-F21F-4369-8EF1-D860077BA74F}" srcId="{C317121C-91F9-49CC-9635-73B4DDC4321F}" destId="{CD94DE08-9CB5-4CBC-9AB7-4FD276D7D4D6}" srcOrd="3" destOrd="0" parTransId="{CD750734-1C6A-4BA9-AB59-3BEAD60702B7}" sibTransId="{A0E1C89D-21F2-4C1A-9A99-8407170D41DD}"/>
    <dgm:cxn modelId="{6258CB76-541C-47A7-BB82-97B0EE085EC5}" type="presParOf" srcId="{C7B9A91F-2550-4D6B-94DC-619F92F7D7D0}" destId="{EAD7EE6B-2F37-46FD-888D-1DD08FC000CA}" srcOrd="0" destOrd="0" presId="urn:microsoft.com/office/officeart/2005/8/layout/hProcess9"/>
    <dgm:cxn modelId="{4B708137-5CF5-45AB-9DA9-57C9FC26D27E}" type="presParOf" srcId="{C7B9A91F-2550-4D6B-94DC-619F92F7D7D0}" destId="{E50B69FA-3B02-4AA4-9D43-5C6D6D350E7E}" srcOrd="1" destOrd="0" presId="urn:microsoft.com/office/officeart/2005/8/layout/hProcess9"/>
    <dgm:cxn modelId="{DBFE7E0B-3664-4178-9452-81A8ED01C920}" type="presParOf" srcId="{E50B69FA-3B02-4AA4-9D43-5C6D6D350E7E}" destId="{DD55A2C1-363B-4821-82C4-88D4473D1F99}" srcOrd="0" destOrd="0" presId="urn:microsoft.com/office/officeart/2005/8/layout/hProcess9"/>
    <dgm:cxn modelId="{67656FEC-9C46-49F5-9958-D1D57C1FE30A}" type="presParOf" srcId="{E50B69FA-3B02-4AA4-9D43-5C6D6D350E7E}" destId="{36180F88-3666-4AE2-88EB-A1D676E2D8DA}" srcOrd="1" destOrd="0" presId="urn:microsoft.com/office/officeart/2005/8/layout/hProcess9"/>
    <dgm:cxn modelId="{C9AFE62C-2DF1-4A4C-B7EE-F04FE8441D26}" type="presParOf" srcId="{E50B69FA-3B02-4AA4-9D43-5C6D6D350E7E}" destId="{3CA901DB-4547-4920-A3E5-AF462AEC264E}" srcOrd="2" destOrd="0" presId="urn:microsoft.com/office/officeart/2005/8/layout/hProcess9"/>
    <dgm:cxn modelId="{E6A05F55-8B31-4616-BC73-054580AAD6C0}" type="presParOf" srcId="{E50B69FA-3B02-4AA4-9D43-5C6D6D350E7E}" destId="{534F70C5-BC83-4AD5-8BF4-D3A093489EBF}" srcOrd="3" destOrd="0" presId="urn:microsoft.com/office/officeart/2005/8/layout/hProcess9"/>
    <dgm:cxn modelId="{A6073CFC-56FE-432A-A015-D77053D3F628}" type="presParOf" srcId="{E50B69FA-3B02-4AA4-9D43-5C6D6D350E7E}" destId="{E1C5C657-EAC9-40FB-B321-7675C5070B89}" srcOrd="4" destOrd="0" presId="urn:microsoft.com/office/officeart/2005/8/layout/hProcess9"/>
    <dgm:cxn modelId="{6790D9DB-D0B8-473D-8B6F-9C4548B4463E}" type="presParOf" srcId="{E50B69FA-3B02-4AA4-9D43-5C6D6D350E7E}" destId="{E6EA969A-0593-42B5-8376-5FAFC4508483}" srcOrd="5" destOrd="0" presId="urn:microsoft.com/office/officeart/2005/8/layout/hProcess9"/>
    <dgm:cxn modelId="{FB5786C1-C31F-415B-8585-6A40B6792967}" type="presParOf" srcId="{E50B69FA-3B02-4AA4-9D43-5C6D6D350E7E}" destId="{91062FF4-87AE-4590-A931-60B72DB9826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7EE6B-2F37-46FD-888D-1DD08FC000CA}">
      <dsp:nvSpPr>
        <dsp:cNvPr id="0" name=""/>
        <dsp:cNvSpPr/>
      </dsp:nvSpPr>
      <dsp:spPr>
        <a:xfrm>
          <a:off x="591502" y="0"/>
          <a:ext cx="6703695" cy="40862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55A2C1-363B-4821-82C4-88D4473D1F99}">
      <dsp:nvSpPr>
        <dsp:cNvPr id="0" name=""/>
        <dsp:cNvSpPr/>
      </dsp:nvSpPr>
      <dsp:spPr>
        <a:xfrm>
          <a:off x="1578" y="1225867"/>
          <a:ext cx="1883806" cy="1634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Access</a:t>
          </a:r>
        </a:p>
      </dsp:txBody>
      <dsp:txXfrm>
        <a:off x="81367" y="1305656"/>
        <a:ext cx="1724228" cy="1474912"/>
      </dsp:txXfrm>
    </dsp:sp>
    <dsp:sp modelId="{3CA901DB-4547-4920-A3E5-AF462AEC264E}">
      <dsp:nvSpPr>
        <dsp:cNvPr id="0" name=""/>
        <dsp:cNvSpPr/>
      </dsp:nvSpPr>
      <dsp:spPr>
        <a:xfrm>
          <a:off x="2001490" y="1225867"/>
          <a:ext cx="1883806" cy="1634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Completion</a:t>
          </a:r>
        </a:p>
      </dsp:txBody>
      <dsp:txXfrm>
        <a:off x="2081279" y="1305656"/>
        <a:ext cx="1724228" cy="1474912"/>
      </dsp:txXfrm>
    </dsp:sp>
    <dsp:sp modelId="{E1C5C657-EAC9-40FB-B321-7675C5070B89}">
      <dsp:nvSpPr>
        <dsp:cNvPr id="0" name=""/>
        <dsp:cNvSpPr/>
      </dsp:nvSpPr>
      <dsp:spPr>
        <a:xfrm>
          <a:off x="3992868" y="1225867"/>
          <a:ext cx="1883806" cy="1634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Student Success</a:t>
          </a:r>
        </a:p>
      </dsp:txBody>
      <dsp:txXfrm>
        <a:off x="4072657" y="1305656"/>
        <a:ext cx="1724228" cy="1474912"/>
      </dsp:txXfrm>
    </dsp:sp>
    <dsp:sp modelId="{91062FF4-87AE-4590-A931-60B72DB98262}">
      <dsp:nvSpPr>
        <dsp:cNvPr id="0" name=""/>
        <dsp:cNvSpPr/>
      </dsp:nvSpPr>
      <dsp:spPr>
        <a:xfrm>
          <a:off x="6001314" y="1225867"/>
          <a:ext cx="1883806" cy="1634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Lifelong Learning</a:t>
          </a:r>
        </a:p>
      </dsp:txBody>
      <dsp:txXfrm>
        <a:off x="6081103" y="1305656"/>
        <a:ext cx="1724228" cy="14749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fld id="{BFF95831-D4F0-45F0-8D6F-B3B094E34F89}" type="datetimeFigureOut">
              <a:rPr lang="en-US" altLang="en-US"/>
              <a:pPr/>
              <a:t>7/28/2021</a:t>
            </a:fld>
            <a:endParaRPr lang="en-US" alt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CFD3A605-2A3C-4ABB-8B94-09BA6DBEB5FE}" type="slidenum">
              <a:rPr lang="en-US" altLang="en-US"/>
              <a:pPr/>
              <a:t>‹#›</a:t>
            </a:fld>
            <a:endParaRPr lang="en-US" altLang="en-US"/>
          </a:p>
        </p:txBody>
      </p:sp>
    </p:spTree>
    <p:extLst>
      <p:ext uri="{BB962C8B-B14F-4D97-AF65-F5344CB8AC3E}">
        <p14:creationId xmlns:p14="http://schemas.microsoft.com/office/powerpoint/2010/main" val="1415872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1727"/>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fld id="{C1C1D878-88F3-4F73-BBEC-4A0743FD31FC}" type="datetimeFigureOut">
              <a:rPr lang="en-US" altLang="en-US"/>
              <a:pPr/>
              <a:t>7/28/2021</a:t>
            </a:fld>
            <a:endParaRPr lang="en-US" alt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9F8400C8-60EE-4331-8C35-B86CB286F615}" type="slidenum">
              <a:rPr lang="en-US" altLang="en-US"/>
              <a:pPr/>
              <a:t>‹#›</a:t>
            </a:fld>
            <a:endParaRPr lang="en-US" altLang="en-US"/>
          </a:p>
        </p:txBody>
      </p:sp>
    </p:spTree>
    <p:extLst>
      <p:ext uri="{BB962C8B-B14F-4D97-AF65-F5344CB8AC3E}">
        <p14:creationId xmlns:p14="http://schemas.microsoft.com/office/powerpoint/2010/main" val="10501748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Hello, and welcome to today’s webcast, “Personalizing Students’ Educational Journey.</a:t>
            </a:r>
            <a:r>
              <a:rPr lang="en-US" sz="4700">
                <a:latin typeface="Roboto Light"/>
                <a:ea typeface="Calibri" panose="020F0502020204030204" pitchFamily="34" charset="0"/>
              </a:rPr>
              <a:t>”</a:t>
            </a:r>
          </a:p>
          <a:p>
            <a:endParaRPr lang="en-US"/>
          </a:p>
          <a:p>
            <a:r>
              <a:rPr lang="en-US"/>
              <a:t>My name is Doug Lederman, editor and co-founder of Inside Higher Ed, and I want to thank you for taking time out of your busy days to join us for this event. </a:t>
            </a:r>
          </a:p>
          <a:p>
            <a:endParaRPr lang="en-US"/>
          </a:p>
          <a:p>
            <a:endParaRPr lang="en-US"/>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1</a:t>
            </a:fld>
            <a:endParaRPr lang="en-US" altLang="en-US"/>
          </a:p>
        </p:txBody>
      </p:sp>
    </p:spTree>
    <p:extLst>
      <p:ext uri="{BB962C8B-B14F-4D97-AF65-F5344CB8AC3E}">
        <p14:creationId xmlns:p14="http://schemas.microsoft.com/office/powerpoint/2010/main" val="94447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Roboto Lt"/>
              </a:rPr>
              <a:t>Talked earlier in the slide about how pandemic may have changed faculty members’ roles – making them the true front-line worker in higher ed, not just on the “learning” that happens in their classrooms but also many of the supplemental ways that institutions support students … profs as main conduit to academic services and the face of the institution as lots of other interactions were stripped away … </a:t>
            </a:r>
          </a:p>
          <a:p>
            <a:pPr algn="l"/>
            <a:endParaRPr lang="en-US" sz="1800" b="0" i="0" u="none" strike="noStrike" baseline="0" dirty="0">
              <a:solidFill>
                <a:srgbClr val="000000"/>
              </a:solidFill>
              <a:latin typeface="Roboto Lt"/>
            </a:endParaRPr>
          </a:p>
          <a:p>
            <a:pPr algn="l"/>
            <a:r>
              <a:rPr lang="en-US" sz="1800" b="0" i="0" u="none" strike="noStrike" baseline="0" dirty="0">
                <a:solidFill>
                  <a:srgbClr val="000000"/>
                </a:solidFill>
                <a:latin typeface="Roboto Lt"/>
              </a:rPr>
              <a:t>Probably laid bare for many faculty members how much their staff colleagues in academic and student support services do for students, and how essential they are, in ways that might help us move closer to the idea of education as a team sport.</a:t>
            </a:r>
          </a:p>
          <a:p>
            <a:pPr algn="l"/>
            <a:endParaRPr lang="en-US" sz="1800" b="0" i="0" u="none" strike="noStrike" baseline="0" dirty="0">
              <a:solidFill>
                <a:srgbClr val="000000"/>
              </a:solidFill>
              <a:latin typeface="Roboto Lt"/>
            </a:endParaRPr>
          </a:p>
          <a:p>
            <a:pPr algn="l"/>
            <a:r>
              <a:rPr lang="en-US" sz="1800" b="0" i="0" u="none" strike="noStrike" baseline="0" dirty="0">
                <a:solidFill>
                  <a:srgbClr val="000000"/>
                </a:solidFill>
                <a:latin typeface="Roboto Lt"/>
              </a:rPr>
              <a:t>But also increased awareness among college leaders about the importance of teaching and how important it is for them to make sure faculty members are prepared to be effective classroom leaders … saw a lot more professional development (mostly around online education, of course -- ) </a:t>
            </a:r>
          </a:p>
          <a:p>
            <a:pPr algn="l"/>
            <a:endParaRPr lang="en-US" sz="1800" b="0" i="0" u="none" strike="noStrike" baseline="0" dirty="0">
              <a:solidFill>
                <a:srgbClr val="000000"/>
              </a:solidFill>
              <a:latin typeface="Roboto Lt"/>
            </a:endParaRPr>
          </a:p>
          <a:p>
            <a:pPr algn="l"/>
            <a:endParaRPr lang="en-US" sz="1800" b="0" i="0" u="none" strike="noStrike" baseline="0" dirty="0">
              <a:solidFill>
                <a:srgbClr val="000000"/>
              </a:solidFill>
              <a:latin typeface="Roboto Lt"/>
            </a:endParaRPr>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10</a:t>
            </a:fld>
            <a:endParaRPr lang="en-US" altLang="en-US"/>
          </a:p>
        </p:txBody>
      </p:sp>
    </p:spTree>
    <p:extLst>
      <p:ext uri="{BB962C8B-B14F-4D97-AF65-F5344CB8AC3E}">
        <p14:creationId xmlns:p14="http://schemas.microsoft.com/office/powerpoint/2010/main" val="216382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11</a:t>
            </a:fld>
            <a:endParaRPr lang="en-US" altLang="en-US"/>
          </a:p>
        </p:txBody>
      </p:sp>
    </p:spTree>
    <p:extLst>
      <p:ext uri="{BB962C8B-B14F-4D97-AF65-F5344CB8AC3E}">
        <p14:creationId xmlns:p14="http://schemas.microsoft.com/office/powerpoint/2010/main" val="50610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Joined today by my co-editor and co-founder, Scott Jaschik. </a:t>
            </a:r>
          </a:p>
          <a:p>
            <a:endParaRPr lang="en-US" sz="1800"/>
          </a:p>
          <a:p>
            <a:r>
              <a:rPr lang="en-US" sz="1800"/>
              <a:t>In the first half hour or so, Scott and I are going to run through a presentation about what we mean by the student journey, why personalization is important, and some of the different ways that colleges, systems and others are going about incorporating personalization into their learning experiences.</a:t>
            </a:r>
          </a:p>
          <a:p>
            <a:endParaRPr lang="en-US" sz="1800"/>
          </a:p>
          <a:p>
            <a:r>
              <a:rPr lang="en-US" sz="1800"/>
              <a:t>IN the second part of the presentation, Scott and I will respond to your questions and comments. </a:t>
            </a:r>
          </a:p>
          <a:p>
            <a:endParaRPr lang="en-US" sz="1800"/>
          </a:p>
          <a:p>
            <a:r>
              <a:rPr lang="en-US" sz="1800"/>
              <a:t>You don’t have to wait until then, though, and we encourage you to start submitting any questions as soon as they occur to you. You can do that in the Q&amp;A field next to the presentation box on your screen. You’ll only see the questions that you submit. We won’t read your name or institution unless you specifically want us to – please include your name or institution, or institution type, in your question if you think that information will help us answer your question more effectively.</a:t>
            </a:r>
          </a:p>
          <a:p>
            <a:endParaRPr lang="en-US" sz="1800"/>
          </a:p>
          <a:p>
            <a:r>
              <a:rPr lang="en-US" sz="1800"/>
              <a:t>Couple other housekeeping items:</a:t>
            </a:r>
          </a:p>
          <a:p>
            <a:endParaRPr lang="en-US" sz="1800"/>
          </a:p>
          <a:p>
            <a:r>
              <a:rPr lang="en-US" sz="1800"/>
              <a:t>Encourage you to tweet about today’s webcast … hashtag is </a:t>
            </a:r>
            <a:r>
              <a:rPr lang="en-US" sz="1900">
                <a:solidFill>
                  <a:srgbClr val="000000"/>
                </a:solidFill>
                <a:latin typeface="Calibri" panose="020F0502020204030204" pitchFamily="34" charset="0"/>
                <a:ea typeface="Times New Roman" panose="02020603050405020304" pitchFamily="18" charset="0"/>
              </a:rPr>
              <a:t>#IHE</a:t>
            </a:r>
            <a:endParaRPr lang="en-US" sz="1800" b="1"/>
          </a:p>
          <a:p>
            <a:endParaRPr lang="en-US" sz="1800"/>
          </a:p>
          <a:p>
            <a:r>
              <a:rPr lang="en-US" sz="1800"/>
              <a:t>Before we begin, I wanted to offer a note of thanks to AWS, whose advertising support has made this webcast possible. AWS has numerous tools for cloud computing for colleges and universities, and we very much appreciate its support.</a:t>
            </a:r>
          </a:p>
          <a:p>
            <a:endParaRPr lang="en-US" sz="1800"/>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2</a:t>
            </a:fld>
            <a:endParaRPr lang="en-US" altLang="en-US"/>
          </a:p>
        </p:txBody>
      </p:sp>
    </p:spTree>
    <p:extLst>
      <p:ext uri="{BB962C8B-B14F-4D97-AF65-F5344CB8AC3E}">
        <p14:creationId xmlns:p14="http://schemas.microsoft.com/office/powerpoint/2010/main" val="386348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400" dirty="0">
                <a:effectLst/>
              </a:rPr>
              <a:t>Want to start with some background thoughts to put the discussion about personalization in content, starting with a discussion about how the thinking about a college education has evolved.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2400" dirty="0">
              <a:effectLs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400" dirty="0">
                <a:effectLst/>
              </a:rPr>
              <a:t>From early days … and by that I mean well into past,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400" dirty="0">
                <a:effectLst/>
              </a:rPr>
              <a:t>	college for the few, you’re lucky to be here to soak up the knowledge we’re going to impart to you …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dirty="0">
                <a:effectLst/>
              </a:rPr>
              <a:t>steady expansion of view of higher education as a public good (from land grants to GI Bill to Pell Grant) for which greater access was the goal …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dirty="0">
                <a:effectLst/>
              </a:rPr>
              <a:t>In last couple of decades, Increasing pressure on colleges (amid mounting tuition/debt, public doubts), from accountability standpoint and because it was “right thing to do”) to ensure that the students they enrolled completed their educational program; </a:t>
            </a:r>
            <a:r>
              <a:rPr lang="en-US" sz="2400" b="1" dirty="0">
                <a:effectLst/>
              </a:rPr>
              <a:t>not just students’ responsibility</a:t>
            </a:r>
            <a:r>
              <a:rPr lang="en-US" sz="2400" dirty="0">
                <a:effectLst/>
              </a:rPr>
              <a:t> whether they complete …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dirty="0">
                <a:effectLst/>
              </a:rPr>
              <a:t>We’ve refined that language in the last few years to being about “student success,” which recognizes that </a:t>
            </a:r>
            <a:r>
              <a:rPr lang="en-US" sz="2400" b="1" dirty="0">
                <a:effectLst/>
              </a:rPr>
              <a:t>completion of a credential</a:t>
            </a:r>
            <a:r>
              <a:rPr lang="en-US" sz="2400" dirty="0">
                <a:effectLst/>
              </a:rPr>
              <a:t> (almost always defined as a degree) may not be </a:t>
            </a:r>
            <a:r>
              <a:rPr lang="en-US" sz="2400" b="1" dirty="0">
                <a:effectLst/>
              </a:rPr>
              <a:t>a learner’s only goal</a:t>
            </a:r>
            <a:r>
              <a:rPr lang="en-US" sz="2400" dirty="0">
                <a:effectLst/>
              </a:rPr>
              <a:t>, and that more granular indicators of student progress and growth were needed. </a:t>
            </a:r>
            <a:br>
              <a:rPr lang="en-US" sz="2400" dirty="0">
                <a:effectLst/>
              </a:rPr>
            </a:br>
            <a:br>
              <a:rPr lang="en-US" sz="2400" dirty="0">
                <a:effectLst/>
              </a:rPr>
            </a:br>
            <a:r>
              <a:rPr lang="en-US" sz="2400" b="1" dirty="0">
                <a:effectLst/>
              </a:rPr>
              <a:t>And that it was an institution’s obligation to help students get there. </a:t>
            </a:r>
            <a:r>
              <a:rPr lang="en-US" sz="2400" dirty="0">
                <a:effectLst/>
              </a:rPr>
              <a:t>(striking, related to one of the articles in the booklet on which this webcast is based, that Biden admin’s American Families Plan would include sizable pot of $$ ($62B) to help institutions that enroll </a:t>
            </a:r>
            <a:r>
              <a:rPr lang="en-US" sz="2400" dirty="0" err="1">
                <a:effectLst/>
              </a:rPr>
              <a:t>signif</a:t>
            </a:r>
            <a:r>
              <a:rPr lang="en-US" sz="2400" dirty="0">
                <a:effectLst/>
              </a:rPr>
              <a:t> numbers of low-income students support persistence and completion … probably biggest investment ever in “student success” …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dirty="0">
                <a:effectLst/>
              </a:rPr>
              <a:t>Additional reality: given the pace at which economy (and jobs) are changing, most people will need to continue to learn new skills and accumulate new knowledge to keep pace. So less about finishing one credential or segment of learning and more about regular growth, ideally always contextualized in what has come before (and what might follow).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400" dirty="0">
              <a:effectLst/>
            </a:endParaRPr>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3</a:t>
            </a:fld>
            <a:endParaRPr lang="en-US" altLang="en-US"/>
          </a:p>
        </p:txBody>
      </p:sp>
    </p:spTree>
    <p:extLst>
      <p:ext uri="{BB962C8B-B14F-4D97-AF65-F5344CB8AC3E}">
        <p14:creationId xmlns:p14="http://schemas.microsoft.com/office/powerpoint/2010/main" val="214886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reality is that as higher education has become much more diverse over time, it’s become more and more obvious just how different learners’ backgrounds, preparation, goals and the like can be.</a:t>
            </a:r>
          </a:p>
          <a:p>
            <a:endParaRPr lang="en-US" dirty="0"/>
          </a:p>
          <a:p>
            <a:r>
              <a:rPr lang="en-US" dirty="0"/>
              <a:t>The matrix of possibilities is almost limitless now – variations based on </a:t>
            </a:r>
            <a:r>
              <a:rPr lang="en-US" b="1" dirty="0"/>
              <a:t>demographic traits</a:t>
            </a:r>
            <a:r>
              <a:rPr lang="en-US" dirty="0"/>
              <a:t> such as gender, age, race and ethnicity, first gen status, socioeconomic background; situational questions such as intensity of study, whether they work; online vs. in-person (and along that continuum); program of study, academic strengths and weaknesses;</a:t>
            </a:r>
          </a:p>
          <a:p>
            <a:endParaRPr lang="en-US" dirty="0"/>
          </a:p>
          <a:p>
            <a:r>
              <a:rPr lang="en-US" dirty="0"/>
              <a:t>Many of those can affect a learner’s success in various ways … </a:t>
            </a:r>
          </a:p>
          <a:p>
            <a:r>
              <a:rPr lang="en-US" dirty="0"/>
              <a:t>so institutions need to understand how different types of students fare; so question of “what do we do well? And not” is far too simplistic a question if institutions are going to be held responsible for how their students do collectively …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4</a:t>
            </a:fld>
            <a:endParaRPr lang="en-US" altLang="en-US"/>
          </a:p>
        </p:txBody>
      </p:sp>
    </p:spTree>
    <p:extLst>
      <p:ext uri="{BB962C8B-B14F-4D97-AF65-F5344CB8AC3E}">
        <p14:creationId xmlns:p14="http://schemas.microsoft.com/office/powerpoint/2010/main" val="55132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So many ways that pandemic and recession affected higher education – some it’s probably too early for us to know for sure. </a:t>
            </a:r>
          </a:p>
          <a:p>
            <a:endParaRPr lang="en-US" sz="1600" dirty="0"/>
          </a:p>
          <a:p>
            <a:r>
              <a:rPr lang="en-US" sz="1600" dirty="0"/>
              <a:t>Among those that are most relevant to this presentation, including the ways in which the pandemic may have changed institutions’ view about how they deliver their educations … as well as student expectations.</a:t>
            </a:r>
          </a:p>
          <a:p>
            <a:endParaRPr lang="en-US" sz="1600" dirty="0"/>
          </a:p>
          <a:p>
            <a:r>
              <a:rPr lang="en-US" sz="1600" dirty="0"/>
              <a:t>Most significant may be renewed/expanded appreciation for students </a:t>
            </a:r>
            <a:r>
              <a:rPr lang="en-US" sz="1600" i="1" dirty="0"/>
              <a:t>as people</a:t>
            </a:r>
            <a:r>
              <a:rPr lang="en-US" sz="1600" dirty="0"/>
              <a:t>, and how different their situations and experiences are. Quite literally got a view inside students’ lives – issues that mattered pre-pandemic but became </a:t>
            </a:r>
            <a:r>
              <a:rPr lang="en-US" sz="1600" b="1" dirty="0"/>
              <a:t>front and center during it.</a:t>
            </a:r>
            <a:r>
              <a:rPr lang="en-US" sz="1600" dirty="0"/>
              <a:t> </a:t>
            </a:r>
            <a:br>
              <a:rPr lang="en-US" sz="1600" dirty="0"/>
            </a:br>
            <a:r>
              <a:rPr lang="en-US" sz="1600" dirty="0"/>
              <a:t>Do they have decent technology? </a:t>
            </a:r>
            <a:br>
              <a:rPr lang="en-US" sz="1600" dirty="0"/>
            </a:br>
            <a:r>
              <a:rPr lang="en-US" sz="1600" dirty="0"/>
              <a:t>Safe/comfortable places to study? </a:t>
            </a:r>
            <a:br>
              <a:rPr lang="en-US" sz="1600" dirty="0"/>
            </a:br>
            <a:r>
              <a:rPr lang="en-US" sz="1600" dirty="0"/>
              <a:t>Balance school and work and life?  </a:t>
            </a:r>
          </a:p>
          <a:p>
            <a:endParaRPr lang="en-US" sz="1600" dirty="0"/>
          </a:p>
          <a:p>
            <a:r>
              <a:rPr lang="en-US" sz="1600" dirty="0"/>
              <a:t>Heightened awareness of the unlevel playing field makes even more important (per the last slide) a greater recognition of just how many different paths they may want to take, and the need to get a clearer, more granular sense of who our students are, how different types of them are faring, and – ultimately and perhaps ideally – a greater ability to </a:t>
            </a:r>
            <a:r>
              <a:rPr lang="en-US" sz="1600" b="1" dirty="0"/>
              <a:t>give each of them the experience they individually want or need.</a:t>
            </a:r>
          </a:p>
          <a:p>
            <a:endParaRPr lang="en-US" sz="1600" dirty="0"/>
          </a:p>
          <a:p>
            <a:r>
              <a:rPr lang="en-US" sz="1600" dirty="0"/>
              <a:t>That may remain aspirational to some extent, but at least moving in that direction is also becoming an imperative … and rest of webcast will talk about some of the prerequisites for personalizing students’ learning paths … </a:t>
            </a:r>
          </a:p>
          <a:p>
            <a:endParaRPr lang="en-US" sz="1600" dirty="0"/>
          </a:p>
          <a:p>
            <a:r>
              <a:rPr lang="en-US" sz="1600" dirty="0"/>
              <a:t>Also a reality (setting up next slide) that the increased use of virtual/remote learning may have opened up a lot of faculty eyes (and perhaps administrative ones, too) to how much more we (CAN, MIGHT, if not DO) learn about students through virtual interactions – a lot more information is captured … (</a:t>
            </a:r>
            <a:r>
              <a:rPr lang="en-US" sz="1600" dirty="0" err="1"/>
              <a:t>segueway</a:t>
            </a:r>
            <a:r>
              <a:rPr lang="en-US" sz="1600" dirty="0"/>
              <a:t> to next slide)</a:t>
            </a:r>
          </a:p>
          <a:p>
            <a:endParaRPr lang="en-US" sz="1600" dirty="0"/>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5</a:t>
            </a:fld>
            <a:endParaRPr lang="en-US" altLang="en-US"/>
          </a:p>
        </p:txBody>
      </p:sp>
    </p:spTree>
    <p:extLst>
      <p:ext uri="{BB962C8B-B14F-4D97-AF65-F5344CB8AC3E}">
        <p14:creationId xmlns:p14="http://schemas.microsoft.com/office/powerpoint/2010/main" val="1318901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a:t>All the reasons why institutions need to have a better sense of how different groups of students fare … as granular as possible. </a:t>
            </a:r>
          </a:p>
          <a:p>
            <a:pPr marL="0" indent="0">
              <a:buNone/>
            </a:pPr>
            <a:endParaRPr lang="en-US" sz="1600"/>
          </a:p>
          <a:p>
            <a:pPr marL="0" indent="0">
              <a:buNone/>
            </a:pPr>
            <a:r>
              <a:rPr lang="en-US" sz="1600"/>
              <a:t>--From start of journey – which students typically thrive at the institution; for those who don’t, why not; how to get better? Who should be admitted? </a:t>
            </a:r>
          </a:p>
          <a:p>
            <a:pPr marL="0" indent="0">
              <a:buNone/>
            </a:pPr>
            <a:r>
              <a:rPr lang="en-US" sz="1600"/>
              <a:t>--how do institutions decide what a student’s needs are as they enter? And decide what kind of supports to provide to students based on their educational (and other) needs?</a:t>
            </a:r>
          </a:p>
          <a:p>
            <a:pPr marL="0" indent="0">
              <a:buNone/>
            </a:pPr>
            <a:r>
              <a:rPr lang="en-US" sz="1600"/>
              <a:t>--continues all the way through the student’s journey:</a:t>
            </a:r>
          </a:p>
          <a:p>
            <a:pPr marL="285750" indent="-285750">
              <a:buFont typeface="Arial" panose="020B0604020202020204" pitchFamily="34" charset="0"/>
              <a:buChar char="•"/>
            </a:pPr>
            <a:r>
              <a:rPr lang="en-US" sz="1600"/>
              <a:t>in helping them understand which programs of study might be best for them</a:t>
            </a:r>
          </a:p>
          <a:p>
            <a:pPr marL="285750" indent="-285750">
              <a:buFont typeface="Arial" panose="020B0604020202020204" pitchFamily="34" charset="0"/>
              <a:buChar char="•"/>
            </a:pPr>
            <a:r>
              <a:rPr lang="en-US" sz="1600"/>
              <a:t>Getting alerted (and reaching out to the students) when they stumble</a:t>
            </a:r>
          </a:p>
          <a:p>
            <a:pPr marL="285750" indent="-285750">
              <a:buFont typeface="Arial" panose="020B0604020202020204" pitchFamily="34" charset="0"/>
              <a:buChar char="•"/>
            </a:pPr>
            <a:r>
              <a:rPr lang="en-US" sz="1600"/>
              <a:t>Understanding how they learn best (in what modes, etc.)</a:t>
            </a:r>
          </a:p>
          <a:p>
            <a:pPr marL="0" indent="0">
              <a:buNone/>
            </a:pPr>
            <a:r>
              <a:rPr lang="en-US" sz="1600"/>
              <a:t>All the way through to careers … </a:t>
            </a:r>
          </a:p>
          <a:p>
            <a:endParaRPr lang="en-US" sz="1600"/>
          </a:p>
          <a:p>
            <a:r>
              <a:rPr lang="en-US" sz="1600"/>
              <a:t>Any thoughtful strategy of using data to help students on their educational paths has to take seriously issues of privacy and student awareness of how their data are being used … that’s another webcast altogether, but would be remiss not to mention it … </a:t>
            </a:r>
          </a:p>
          <a:p>
            <a:endParaRPr lang="en-US" sz="1600"/>
          </a:p>
          <a:p>
            <a:r>
              <a:rPr lang="en-US" sz="1600"/>
              <a:t>Now going to shift to some of the other topics explored in the booklet … </a:t>
            </a:r>
          </a:p>
          <a:p>
            <a:endParaRPr lang="en-US" sz="1600"/>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6</a:t>
            </a:fld>
            <a:endParaRPr lang="en-US" altLang="en-US"/>
          </a:p>
        </p:txBody>
      </p:sp>
    </p:spTree>
    <p:extLst>
      <p:ext uri="{BB962C8B-B14F-4D97-AF65-F5344CB8AC3E}">
        <p14:creationId xmlns:p14="http://schemas.microsoft.com/office/powerpoint/2010/main" val="129160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always had some students who determine (and probably more who would like to determine) how and when they learn … </a:t>
            </a:r>
          </a:p>
          <a:p>
            <a:endParaRPr lang="en-US"/>
          </a:p>
          <a:p>
            <a:r>
              <a:rPr lang="en-US"/>
              <a:t>But particularly for a lot of traditional-age undergrads, they’ve often been limited in their options – this is when this course is, this is how we’re teaching it, take it or not.</a:t>
            </a:r>
          </a:p>
          <a:p>
            <a:endParaRPr lang="en-US"/>
          </a:p>
          <a:p>
            <a:r>
              <a:rPr lang="en-US"/>
              <a:t>Pandemic blew that up … and while many students yearn to return to campus, don’t think institutions can comfortably assume that their expectations for how they learn will remain as they were.</a:t>
            </a:r>
          </a:p>
          <a:p>
            <a:endParaRPr lang="en-US"/>
          </a:p>
          <a:p>
            <a:r>
              <a:rPr lang="en-US"/>
              <a:t>Don’t think we’re going to see millions more students flock to online only study – but may see many more students wanting the flexibility that many of them experienced (some for the first time) during pandemic’s remote learning. How will institutions fare with that – will they let students truly choose, giving them more control over their learning environments and experiences? Or try to force them back into what works best for the institution (and faculty)? </a:t>
            </a:r>
          </a:p>
          <a:p>
            <a:endParaRPr lang="en-US"/>
          </a:p>
          <a:p>
            <a:r>
              <a:rPr lang="en-US"/>
              <a:t>Speaking of: not sure we know how FACULTY will respond, either. Lots of professors enjoyed their newfound flexibility, too … </a:t>
            </a:r>
          </a:p>
          <a:p>
            <a:endParaRPr lang="en-US"/>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7</a:t>
            </a:fld>
            <a:endParaRPr lang="en-US" altLang="en-US"/>
          </a:p>
        </p:txBody>
      </p:sp>
    </p:spTree>
    <p:extLst>
      <p:ext uri="{BB962C8B-B14F-4D97-AF65-F5344CB8AC3E}">
        <p14:creationId xmlns:p14="http://schemas.microsoft.com/office/powerpoint/2010/main" val="272883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a:t>Technology often overpromises … and critics often assume that technology produces a lowest-common-denominator result, taking out the human element of unpredictability and choice.</a:t>
            </a:r>
          </a:p>
          <a:p>
            <a:pPr marL="0" indent="0">
              <a:buNone/>
            </a:pPr>
            <a:endParaRPr lang="en-US" sz="3600"/>
          </a:p>
          <a:p>
            <a:pPr marL="0" indent="0">
              <a:buNone/>
            </a:pPr>
            <a:r>
              <a:rPr lang="en-US" sz="3600"/>
              <a:t>But of course all depends on how it’s employed …. </a:t>
            </a:r>
          </a:p>
          <a:p>
            <a:pPr marL="0" indent="0">
              <a:buNone/>
            </a:pPr>
            <a:endParaRPr lang="en-US" sz="3600"/>
          </a:p>
          <a:p>
            <a:pPr marL="0" indent="0">
              <a:buNone/>
            </a:pPr>
            <a:r>
              <a:rPr lang="en-US" sz="3600"/>
              <a:t>Nuanced discussions about the role of technology – all too rare in today’s ever-politicized environment – avoid suggesting that technology is going to improve on the work of learning professionals (be they faculty or staff) and instead focus on the ways that giving those professionals more tools with which to do their work is going to help them serve students better. </a:t>
            </a:r>
          </a:p>
          <a:p>
            <a:pPr marL="0" indent="0">
              <a:buNone/>
            </a:pPr>
            <a:endParaRPr lang="en-US" sz="3600"/>
          </a:p>
          <a:p>
            <a:pPr marL="0" indent="0">
              <a:buNone/>
            </a:pPr>
            <a:r>
              <a:rPr lang="en-US" sz="3600"/>
              <a:t>Various ways it can do that:</a:t>
            </a:r>
          </a:p>
          <a:p>
            <a:pPr marL="0" indent="0">
              <a:buNone/>
            </a:pPr>
            <a:r>
              <a:rPr lang="en-US" sz="3600"/>
              <a:t>--extending their reach by creating interactions with students at times and in places that people can’t (or that institutions historically don’t)</a:t>
            </a:r>
          </a:p>
          <a:p>
            <a:pPr marL="0" indent="0">
              <a:buNone/>
            </a:pPr>
            <a:r>
              <a:rPr lang="en-US" sz="3600"/>
              <a:t>--letting technology perform functions (typically lower level ones) so that the human beings can focus on the things that people do best (or sorting </a:t>
            </a:r>
          </a:p>
          <a:p>
            <a:pPr marL="0" indent="0">
              <a:buNone/>
            </a:pPr>
            <a:r>
              <a:rPr lang="en-US" sz="3600"/>
              <a:t>--</a:t>
            </a:r>
          </a:p>
          <a:p>
            <a:pPr marL="0" indent="0">
              <a:buNone/>
            </a:pPr>
            <a:endParaRPr lang="en-US" sz="3600"/>
          </a:p>
          <a:p>
            <a:pPr marL="0" indent="0">
              <a:buNone/>
            </a:pPr>
            <a:r>
              <a:rPr lang="en-US" sz="3600"/>
              <a:t>Pandemic forced student services areas that hadn’t necessarily been easily accessible to change … tutoring, etc. (story in there about new providers. ..)</a:t>
            </a:r>
          </a:p>
          <a:p>
            <a:pPr marL="0" indent="0">
              <a:buNone/>
            </a:pPr>
            <a:endParaRPr lang="en-US" sz="3600"/>
          </a:p>
          <a:p>
            <a:r>
              <a:rPr lang="en-US" sz="1600"/>
              <a:t>Story about software Arizona State has built to help transfer students maneuver into and through the massive university.</a:t>
            </a:r>
          </a:p>
          <a:p>
            <a:endParaRPr lang="en-US" sz="1600"/>
          </a:p>
          <a:p>
            <a:r>
              <a:rPr lang="en-US" sz="1600"/>
              <a:t>Software does many things, including helping an individual student determine how many credits he or she will be able to transfer into the university, and to match those credits to the university’s programs so a student knows how far along she will be in the various majors she’s interested in.</a:t>
            </a:r>
          </a:p>
          <a:p>
            <a:endParaRPr lang="en-US" sz="1600"/>
          </a:p>
          <a:p>
            <a:r>
              <a:rPr lang="en-US" sz="1600"/>
              <a:t>Also allows for much greater personalization of advising. This is one of those areas where, theoretically, technology might be seen as replacing a whole cadre of tutors that a community college or four-year university might hire. </a:t>
            </a:r>
          </a:p>
          <a:p>
            <a:endParaRPr lang="en-US" sz="1800" b="0" i="0" u="none" strike="noStrike" baseline="0">
              <a:solidFill>
                <a:srgbClr val="000000"/>
              </a:solidFill>
              <a:latin typeface="Roboto Light" panose="02000000000000000000" pitchFamily="2" charset="0"/>
            </a:endParaRPr>
          </a:p>
          <a:p>
            <a:r>
              <a:rPr lang="en-US" sz="1800" b="0" i="0" u="none" strike="noStrike" baseline="0">
                <a:solidFill>
                  <a:srgbClr val="000000"/>
                </a:solidFill>
                <a:latin typeface="Roboto Light" panose="02000000000000000000" pitchFamily="2" charset="0"/>
              </a:rPr>
              <a:t>But as Maria Hesse and Cheryl Hyman write, “For years, people have proposed increasing the number of advisers at community colleges and universities, to help students make informed choices about their career goals, select an academic program and support their progress toward a degree. But the reality is that budget constraints do not allow most institutions to add significant numbers of new positions that would bring down advising caseloads to more manageable sizes. Further, no one adviser can or should be expected to know all there is to know about the hundreds </a:t>
            </a:r>
            <a:endParaRPr lang="en-US" sz="1600"/>
          </a:p>
          <a:p>
            <a:endParaRPr lang="en-US" sz="1600"/>
          </a:p>
          <a:p>
            <a:r>
              <a:rPr lang="en-US" sz="1600"/>
              <a:t>So in this case technology isn’t replacing people – it’s providing support that wouldn’t necessarily get provided at all … </a:t>
            </a:r>
          </a:p>
          <a:p>
            <a:endParaRPr lang="en-US" sz="1600"/>
          </a:p>
          <a:p>
            <a:endParaRPr lang="en-US" sz="1600"/>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8</a:t>
            </a:fld>
            <a:endParaRPr lang="en-US" altLang="en-US"/>
          </a:p>
        </p:txBody>
      </p:sp>
    </p:spTree>
    <p:extLst>
      <p:ext uri="{BB962C8B-B14F-4D97-AF65-F5344CB8AC3E}">
        <p14:creationId xmlns:p14="http://schemas.microsoft.com/office/powerpoint/2010/main" val="413955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latin typeface="Roboto Lt"/>
              </a:rPr>
              <a:t>(reminder about questions)</a:t>
            </a:r>
          </a:p>
          <a:p>
            <a:endParaRPr lang="en-US" sz="1600" dirty="0">
              <a:solidFill>
                <a:srgbClr val="000000"/>
              </a:solidFill>
              <a:latin typeface="Roboto Lt"/>
            </a:endParaRPr>
          </a:p>
          <a:p>
            <a:r>
              <a:rPr lang="en-US" sz="1600" dirty="0">
                <a:solidFill>
                  <a:srgbClr val="000000"/>
                </a:solidFill>
                <a:latin typeface="Roboto Lt"/>
              </a:rPr>
              <a:t>In booklet … two examples of institutional experiments (</a:t>
            </a:r>
            <a:r>
              <a:rPr lang="en-US" sz="1600" dirty="0" err="1">
                <a:solidFill>
                  <a:srgbClr val="000000"/>
                </a:solidFill>
                <a:latin typeface="Roboto Lt"/>
              </a:rPr>
              <a:t>nyu</a:t>
            </a:r>
            <a:r>
              <a:rPr lang="en-US" sz="1600" dirty="0">
                <a:solidFill>
                  <a:srgbClr val="000000"/>
                </a:solidFill>
                <a:latin typeface="Roboto Lt"/>
              </a:rPr>
              <a:t> and duke) with various kinds </a:t>
            </a:r>
            <a:r>
              <a:rPr lang="en-US" sz="1600">
                <a:solidFill>
                  <a:srgbClr val="000000"/>
                </a:solidFill>
                <a:latin typeface="Roboto Lt"/>
              </a:rPr>
              <a:t>of nudging … </a:t>
            </a:r>
            <a:endParaRPr lang="en-US" sz="1600" dirty="0">
              <a:solidFill>
                <a:srgbClr val="000000"/>
              </a:solidFill>
              <a:latin typeface="Roboto Lt"/>
            </a:endParaRPr>
          </a:p>
          <a:p>
            <a:endParaRPr lang="en-US" sz="1600" dirty="0">
              <a:solidFill>
                <a:srgbClr val="000000"/>
              </a:solidFill>
              <a:latin typeface="Roboto Lt"/>
            </a:endParaRPr>
          </a:p>
          <a:p>
            <a:r>
              <a:rPr lang="en-US" sz="1600" dirty="0">
                <a:solidFill>
                  <a:srgbClr val="000000"/>
                </a:solidFill>
                <a:latin typeface="Roboto Lt"/>
              </a:rPr>
              <a:t>different “nudges” work differently … and not a panacea</a:t>
            </a:r>
          </a:p>
          <a:p>
            <a:endParaRPr lang="en-US" sz="1600" dirty="0">
              <a:solidFill>
                <a:srgbClr val="000000"/>
              </a:solidFill>
              <a:latin typeface="Roboto Lt"/>
            </a:endParaRPr>
          </a:p>
          <a:p>
            <a:r>
              <a:rPr lang="en-US" sz="1800" b="0" i="0" u="none" strike="noStrike" baseline="0" dirty="0">
                <a:solidFill>
                  <a:srgbClr val="000000"/>
                </a:solidFill>
                <a:latin typeface="Roboto Light" panose="02000000000000000000" pitchFamily="2" charset="0"/>
              </a:rPr>
              <a:t>Nudging should be considered when the goal is to create small, incremental changes in student choices, not effect large behavior changes. </a:t>
            </a:r>
            <a:endParaRPr lang="en-US" sz="1600" dirty="0">
              <a:solidFill>
                <a:srgbClr val="000000"/>
              </a:solidFill>
              <a:latin typeface="Roboto Lt"/>
            </a:endParaRPr>
          </a:p>
          <a:p>
            <a:endParaRPr lang="en-US" sz="1600" dirty="0">
              <a:solidFill>
                <a:srgbClr val="000000"/>
              </a:solidFill>
              <a:latin typeface="Roboto Lt"/>
            </a:endParaRPr>
          </a:p>
          <a:p>
            <a:r>
              <a:rPr lang="en-US" sz="1800" b="0" i="0" u="none" strike="noStrike" baseline="0" dirty="0">
                <a:solidFill>
                  <a:srgbClr val="000000"/>
                </a:solidFill>
                <a:latin typeface="Roboto Light" panose="02000000000000000000" pitchFamily="2" charset="0"/>
              </a:rPr>
              <a:t>Difference between “nudges” and nags:  (“no one likes being nagged”)</a:t>
            </a:r>
          </a:p>
          <a:p>
            <a:endParaRPr lang="en-US" sz="1800" b="0" i="0" u="none" strike="noStrike" baseline="0" dirty="0">
              <a:solidFill>
                <a:srgbClr val="000000"/>
              </a:solidFill>
              <a:latin typeface="Roboto Light" panose="02000000000000000000" pitchFamily="2" charset="0"/>
            </a:endParaRPr>
          </a:p>
          <a:p>
            <a:r>
              <a:rPr lang="en-US" sz="1600" dirty="0">
                <a:solidFill>
                  <a:srgbClr val="000000"/>
                </a:solidFill>
                <a:latin typeface="Roboto Lt"/>
              </a:rPr>
              <a:t>Not just reminders to do things … </a:t>
            </a:r>
          </a:p>
          <a:p>
            <a:endParaRPr lang="en-US" sz="1600" dirty="0">
              <a:solidFill>
                <a:srgbClr val="000000"/>
              </a:solidFill>
              <a:latin typeface="Roboto Lt"/>
            </a:endParaRPr>
          </a:p>
          <a:p>
            <a:r>
              <a:rPr lang="en-US" sz="1800" b="0" i="0" u="none" strike="noStrike" baseline="0" dirty="0">
                <a:solidFill>
                  <a:srgbClr val="000000"/>
                </a:solidFill>
                <a:latin typeface="Roboto Light" panose="02000000000000000000" pitchFamily="2" charset="0"/>
              </a:rPr>
              <a:t>Georgia State University found that offering customized messages, instead of form letters, reminding students of pre-matriculation tasks reduced the number of enrolled students who never showed up on campus by 21 percent. Several other universities found that slightly reducing the size of dorm rooms while offering expanded common spaces increased student retention and collaboration. </a:t>
            </a:r>
            <a:endParaRPr lang="en-US" sz="1600" dirty="0">
              <a:solidFill>
                <a:srgbClr val="000000"/>
              </a:solidFill>
              <a:latin typeface="Roboto Lt"/>
            </a:endParaRPr>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9</a:t>
            </a:fld>
            <a:endParaRPr lang="en-US" altLang="en-US"/>
          </a:p>
        </p:txBody>
      </p:sp>
    </p:spTree>
    <p:extLst>
      <p:ext uri="{BB962C8B-B14F-4D97-AF65-F5344CB8AC3E}">
        <p14:creationId xmlns:p14="http://schemas.microsoft.com/office/powerpoint/2010/main" val="3011147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544513" y="1081088"/>
            <a:ext cx="1731962" cy="92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8" y="1187450"/>
            <a:ext cx="1536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10200" y="1109663"/>
            <a:ext cx="908050"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sp>
        <p:nvSpPr>
          <p:cNvPr id="7" name="Rectangle 6"/>
          <p:cNvSpPr/>
          <p:nvPr/>
        </p:nvSpPr>
        <p:spPr>
          <a:xfrm>
            <a:off x="6570663" y="1109663"/>
            <a:ext cx="906462"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sp>
        <p:nvSpPr>
          <p:cNvPr id="8" name="Rectangle 7"/>
          <p:cNvSpPr/>
          <p:nvPr/>
        </p:nvSpPr>
        <p:spPr>
          <a:xfrm>
            <a:off x="7710488" y="1111250"/>
            <a:ext cx="908050" cy="90646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1195388"/>
            <a:ext cx="7096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9088" y="1195388"/>
            <a:ext cx="715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1800" y="1195388"/>
            <a:ext cx="714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419060"/>
            <a:ext cx="7886700" cy="692219"/>
          </a:xfrm>
        </p:spPr>
        <p:txBody>
          <a:bodyPr anchor="b">
            <a:normAutofit/>
          </a:bodyPr>
          <a:lstStyle>
            <a:lvl1pPr algn="ctr">
              <a:defRPr sz="4000">
                <a:latin typeface="Roboto Slab Light" charset="0"/>
                <a:ea typeface="Roboto Slab Light" charset="0"/>
                <a:cs typeface="Roboto Slab Light" charset="0"/>
              </a:defRPr>
            </a:lvl1pPr>
          </a:lstStyle>
          <a:p>
            <a:r>
              <a:rPr lang="en-US"/>
              <a:t>Click to edit Master title style</a:t>
            </a:r>
          </a:p>
        </p:txBody>
      </p:sp>
      <p:sp>
        <p:nvSpPr>
          <p:cNvPr id="3" name="Subtitle 2"/>
          <p:cNvSpPr>
            <a:spLocks noGrp="1"/>
          </p:cNvSpPr>
          <p:nvPr>
            <p:ph type="subTitle" idx="1"/>
          </p:nvPr>
        </p:nvSpPr>
        <p:spPr>
          <a:xfrm>
            <a:off x="628650" y="4405933"/>
            <a:ext cx="7886700" cy="1655762"/>
          </a:xfrm>
        </p:spPr>
        <p:txBody>
          <a:bodyPr>
            <a:normAutofit/>
          </a:bodyPr>
          <a:lstStyle>
            <a:lvl1pPr marL="0" indent="0" algn="ctr">
              <a:buNone/>
              <a:defRPr sz="2000" b="0" i="0">
                <a:latin typeface="Roboto Light" charset="0"/>
                <a:ea typeface="Roboto Light" charset="0"/>
                <a:cs typeface="Roboto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p:cNvSpPr>
            <a:spLocks noGrp="1"/>
          </p:cNvSpPr>
          <p:nvPr>
            <p:ph type="ftr" sz="quarter" idx="10"/>
          </p:nvPr>
        </p:nvSpPr>
        <p:spPr/>
        <p:txBody>
          <a:bodyPr/>
          <a:lstStyle>
            <a:lvl1pPr>
              <a:defRPr>
                <a:solidFill>
                  <a:schemeClr val="bg1">
                    <a:lumMod val="65000"/>
                  </a:schemeClr>
                </a:solidFill>
              </a:defRPr>
            </a:lvl1pPr>
          </a:lstStyle>
          <a:p>
            <a:pPr>
              <a:defRPr/>
            </a:pPr>
            <a:endParaRPr lang="en-US"/>
          </a:p>
        </p:txBody>
      </p:sp>
    </p:spTree>
    <p:extLst>
      <p:ext uri="{BB962C8B-B14F-4D97-AF65-F5344CB8AC3E}">
        <p14:creationId xmlns:p14="http://schemas.microsoft.com/office/powerpoint/2010/main" val="303609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41DAF00-002B-4AD8-9639-A8AFC9A86FBD}" type="slidenum">
              <a:rPr lang="en-US" altLang="en-US" sz="1200">
                <a:solidFill>
                  <a:srgbClr val="A6A6A6"/>
                </a:solidFill>
              </a:rPr>
              <a:pPr algn="ctr" eaLnBrk="1" hangingPunct="1"/>
              <a:t>‹#›</a:t>
            </a:fld>
            <a:endParaRPr lang="en-US" altLang="en-US" sz="1200">
              <a:solidFill>
                <a:srgbClr val="A6A6A6"/>
              </a:solidFill>
            </a:endParaRPr>
          </a:p>
        </p:txBody>
      </p:sp>
      <p:sp>
        <p:nvSpPr>
          <p:cNvPr id="2"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p>
        </p:txBody>
      </p:sp>
      <p:sp>
        <p:nvSpPr>
          <p:cNvPr id="3" name="Content Placeholder 2"/>
          <p:cNvSpPr>
            <a:spLocks noGrp="1"/>
          </p:cNvSpPr>
          <p:nvPr>
            <p:ph idx="1"/>
          </p:nvPr>
        </p:nvSpPr>
        <p:spPr>
          <a:xfrm>
            <a:off x="628650" y="1958010"/>
            <a:ext cx="7886700" cy="4084982"/>
          </a:xfrm>
        </p:spPr>
        <p:txBody>
          <a:bodyPr/>
          <a:lstStyle>
            <a:lvl1pPr>
              <a:defRPr b="0" i="0">
                <a:latin typeface="Roboto Regular"/>
                <a:ea typeface="Roboto Medium" charset="0"/>
                <a:cs typeface="Roboto Regular"/>
              </a:defRPr>
            </a:lvl1pPr>
            <a:lvl2pPr>
              <a:defRPr sz="2000" b="0" i="0">
                <a:latin typeface="Roboto Regular"/>
                <a:ea typeface="Roboto Medium" charset="0"/>
                <a:cs typeface="Roboto Regular"/>
              </a:defRPr>
            </a:lvl2pPr>
            <a:lvl3pPr>
              <a:defRPr sz="2000" b="0" i="0">
                <a:latin typeface="Roboto Regular"/>
                <a:ea typeface="Roboto Medium" charset="0"/>
                <a:cs typeface="Roboto Regular"/>
              </a:defRPr>
            </a:lvl3pPr>
            <a:lvl4pPr>
              <a:defRPr sz="2000" b="0" i="0">
                <a:latin typeface="Roboto Regular"/>
                <a:ea typeface="Roboto Medium" charset="0"/>
                <a:cs typeface="Roboto Regular"/>
              </a:defRPr>
            </a:lvl4pPr>
            <a:lvl5pPr>
              <a:defRPr sz="20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01561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32214D1-F091-4247-91D1-F6D965FFC9A3}"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sz="half" idx="1"/>
          </p:nvPr>
        </p:nvSpPr>
        <p:spPr>
          <a:xfrm>
            <a:off x="6286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half" idx="13"/>
          </p:nvPr>
        </p:nvSpPr>
        <p:spPr>
          <a:xfrm>
            <a:off x="46291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4813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D04BB98-AB85-47FF-9A0E-BEFF45E6100A}" type="slidenum">
              <a:rPr lang="en-US" altLang="en-US" sz="1200">
                <a:solidFill>
                  <a:srgbClr val="A6A6A6"/>
                </a:solidFill>
              </a:rPr>
              <a:pPr algn="ctr" eaLnBrk="1" hangingPunct="1"/>
              <a:t>‹#›</a:t>
            </a:fld>
            <a:endParaRPr lang="en-US" altLang="en-US" sz="1200">
              <a:solidFill>
                <a:srgbClr val="A6A6A6"/>
              </a:solidFill>
            </a:endParaRPr>
          </a:p>
        </p:txBody>
      </p:sp>
      <p:sp>
        <p:nvSpPr>
          <p:cNvPr id="3" name="Text Placeholder 2"/>
          <p:cNvSpPr>
            <a:spLocks noGrp="1"/>
          </p:cNvSpPr>
          <p:nvPr>
            <p:ph type="body" idx="1"/>
          </p:nvPr>
        </p:nvSpPr>
        <p:spPr>
          <a:xfrm>
            <a:off x="629842" y="2017643"/>
            <a:ext cx="3868340"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917031"/>
            <a:ext cx="3868340"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2017643"/>
            <a:ext cx="3887391"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29150" y="2917031"/>
            <a:ext cx="3887391"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p>
        </p:txBody>
      </p:sp>
      <p:sp>
        <p:nvSpPr>
          <p:cNvPr id="9" name="Footer Placeholder 7"/>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08775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p>
        </p:txBody>
      </p:sp>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9FE33B1-A9F0-4406-B133-6C9703E9914F}" type="slidenum">
              <a:rPr lang="en-US" altLang="en-US" sz="1200">
                <a:solidFill>
                  <a:srgbClr val="A6A6A6"/>
                </a:solidFill>
              </a:rPr>
              <a:pPr algn="ctr" eaLnBrk="1" hangingPunct="1"/>
              <a:t>‹#›</a:t>
            </a:fld>
            <a:endParaRPr lang="en-US" altLang="en-US" sz="1200">
              <a:solidFill>
                <a:srgbClr val="A6A6A6"/>
              </a:solidFill>
            </a:endParaRPr>
          </a:p>
        </p:txBody>
      </p:sp>
      <p:sp>
        <p:nvSpPr>
          <p:cNvPr id="5"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77119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8A0CF78D-E9E1-4557-9E41-C0A1B8BB7223}"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idx="1"/>
          </p:nvPr>
        </p:nvSpPr>
        <p:spPr>
          <a:xfrm>
            <a:off x="3887391" y="1987826"/>
            <a:ext cx="4629150" cy="4045226"/>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987826"/>
            <a:ext cx="2949178" cy="4045226"/>
          </a:xfrm>
        </p:spPr>
        <p:txBody>
          <a:bodyPr/>
          <a:lstStyle>
            <a:lvl1pPr marL="0" indent="0">
              <a:buNone/>
              <a:defRPr sz="1600">
                <a:latin typeface="Roboto" charset="0"/>
                <a:ea typeface="Roboto" charset="0"/>
                <a:cs typeface="Robot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5"/>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47313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371133B-4911-469D-87A5-5B28965E2007}" type="slidenum">
              <a:rPr lang="en-US" altLang="en-US" sz="1200">
                <a:solidFill>
                  <a:srgbClr val="A6A6A6"/>
                </a:solidFill>
              </a:rPr>
              <a:pPr algn="ctr" eaLnBrk="1" hangingPunct="1"/>
              <a:t>‹#›</a:t>
            </a:fld>
            <a:endParaRPr lang="en-US" altLang="en-US" sz="1200">
              <a:solidFill>
                <a:srgbClr val="A6A6A6"/>
              </a:solidFill>
            </a:endParaRPr>
          </a:p>
        </p:txBody>
      </p:sp>
      <p:sp>
        <p:nvSpPr>
          <p:cNvPr id="3" name="Picture Placeholder 2"/>
          <p:cNvSpPr>
            <a:spLocks noGrp="1" noChangeAspect="1"/>
          </p:cNvSpPr>
          <p:nvPr>
            <p:ph type="pic" idx="1"/>
          </p:nvPr>
        </p:nvSpPr>
        <p:spPr>
          <a:xfrm>
            <a:off x="4621695" y="1958008"/>
            <a:ext cx="3894845" cy="4025349"/>
          </a:xfrm>
        </p:spPr>
        <p:txBody>
          <a:bodyPr rtlCol="0">
            <a:normAutofit/>
          </a:bodyPr>
          <a:lstStyle>
            <a:lvl1pPr marL="0" indent="0">
              <a:buNone/>
              <a:defRPr sz="3200">
                <a:latin typeface="Roboto" charset="0"/>
                <a:ea typeface="Roboto" charset="0"/>
                <a:cs typeface="Robot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1" name="Content Placeholder 2"/>
          <p:cNvSpPr>
            <a:spLocks noGrp="1"/>
          </p:cNvSpPr>
          <p:nvPr>
            <p:ph idx="13"/>
          </p:nvPr>
        </p:nvSpPr>
        <p:spPr>
          <a:xfrm>
            <a:off x="628650" y="1958008"/>
            <a:ext cx="3814141" cy="4025349"/>
          </a:xfrm>
        </p:spPr>
        <p:txBody>
          <a:bodyPr>
            <a:normAutofit/>
          </a:bodyPr>
          <a:lstStyle>
            <a:lvl1pPr>
              <a:defRPr sz="1800">
                <a:latin typeface="Roboto" charset="0"/>
                <a:ea typeface="Roboto" charset="0"/>
                <a:cs typeface="Roboto" charset="0"/>
              </a:defRPr>
            </a:lvl1pPr>
            <a:lvl2pPr>
              <a:defRPr sz="1800">
                <a:latin typeface="Roboto" charset="0"/>
                <a:ea typeface="Roboto" charset="0"/>
                <a:cs typeface="Roboto" charset="0"/>
              </a:defRPr>
            </a:lvl2pPr>
            <a:lvl3pPr>
              <a:defRPr sz="1800">
                <a:latin typeface="Roboto" charset="0"/>
                <a:ea typeface="Roboto" charset="0"/>
                <a:cs typeface="Roboto" charset="0"/>
              </a:defRPr>
            </a:lvl3pPr>
            <a:lvl4pPr>
              <a:defRPr sz="1800">
                <a:latin typeface="Roboto" charset="0"/>
                <a:ea typeface="Roboto" charset="0"/>
                <a:cs typeface="Roboto" charset="0"/>
              </a:defRPr>
            </a:lvl4pPr>
            <a:lvl5pPr>
              <a:defRPr sz="18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04822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170238"/>
            <a:ext cx="78867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3965575"/>
            <a:ext cx="78867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fontAlgn="auto">
              <a:spcBef>
                <a:spcPts val="0"/>
              </a:spcBef>
              <a:spcAft>
                <a:spcPts val="0"/>
              </a:spcAft>
              <a:defRPr sz="1100" b="0" i="0">
                <a:solidFill>
                  <a:schemeClr val="bg1">
                    <a:lumMod val="65000"/>
                  </a:schemeClr>
                </a:solidFill>
                <a:latin typeface="Roboto Regular"/>
                <a:ea typeface="+mn-ea"/>
                <a:cs typeface="Roboto Regular"/>
              </a:defRPr>
            </a:lvl1pPr>
          </a:lstStyle>
          <a:p>
            <a:pPr>
              <a:defRPr/>
            </a:pPr>
            <a:endParaRPr lang="en-US"/>
          </a:p>
        </p:txBody>
      </p:sp>
      <p:sp>
        <p:nvSpPr>
          <p:cNvPr id="6" name="Slide Number Placeholder 5"/>
          <p:cNvSpPr>
            <a:spLocks noGrp="1"/>
          </p:cNvSpPr>
          <p:nvPr>
            <p:ph type="sldNum" sz="quarter" idx="4"/>
          </p:nvPr>
        </p:nvSpPr>
        <p:spPr>
          <a:xfrm>
            <a:off x="8515350" y="6356350"/>
            <a:ext cx="62865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A6A6A6"/>
                </a:solidFill>
                <a:latin typeface="Roboto Regular" charset="0"/>
              </a:defRPr>
            </a:lvl1pPr>
          </a:lstStyle>
          <a:p>
            <a:fld id="{F92C3C43-6534-4BB7-BC4F-5F9DBA35E20A}" type="slidenum">
              <a:rPr lang="en-US" altLang="en-US"/>
              <a:pPr/>
              <a:t>‹#›</a:t>
            </a:fld>
            <a:endParaRPr lang="en-US" altLang="en-US"/>
          </a:p>
        </p:txBody>
      </p:sp>
      <p:sp>
        <p:nvSpPr>
          <p:cNvPr id="7" name="Rectangle 6"/>
          <p:cNvSpPr/>
          <p:nvPr/>
        </p:nvSpPr>
        <p:spPr>
          <a:xfrm>
            <a:off x="-7938" y="0"/>
            <a:ext cx="9159876" cy="1573213"/>
          </a:xfrm>
          <a:prstGeom prst="rect">
            <a:avLst/>
          </a:prstGeom>
          <a:solidFill>
            <a:srgbClr val="EE75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Roboto Medium"/>
          <a:ea typeface="MS PGothic" pitchFamily="34" charset="-128"/>
          <a:cs typeface="Roboto Medium"/>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Roboto Regular"/>
          <a:ea typeface="MS PGothic" pitchFamily="34" charset="-128"/>
          <a:cs typeface="Roboto Regular"/>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Roboto Regular"/>
          <a:ea typeface="MS PGothic" pitchFamily="34" charset="-128"/>
          <a:cs typeface="Roboto Regular"/>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Roboto Regular"/>
          <a:ea typeface="MS PGothic" pitchFamily="34" charset="-128"/>
          <a:cs typeface="Roboto Regular"/>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Roboto Regular"/>
          <a:ea typeface="MS PGothic" pitchFamily="34" charset="-128"/>
          <a:cs typeface="Roboto Regular"/>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Roboto Regular"/>
          <a:ea typeface="MS PGothic" pitchFamily="34" charset="-128"/>
          <a:cs typeface="Roboto Regular"/>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cott.jaschik@insidehighered.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s.wikipedia.org/wiki/COVID-1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628650" y="2841673"/>
            <a:ext cx="7886700" cy="1269951"/>
          </a:xfrm>
        </p:spPr>
        <p:txBody>
          <a:bodyPr>
            <a:normAutofit/>
          </a:bodyPr>
          <a:lstStyle/>
          <a:p>
            <a:r>
              <a:rPr lang="en-US" altLang="en-US">
                <a:ea typeface="MS PGothic" pitchFamily="34" charset="-128"/>
              </a:rPr>
              <a:t>Personalizing Students’ Educational Journey</a:t>
            </a:r>
          </a:p>
        </p:txBody>
      </p:sp>
      <p:sp>
        <p:nvSpPr>
          <p:cNvPr id="11266" name="Subtitle 2"/>
          <p:cNvSpPr>
            <a:spLocks noGrp="1"/>
          </p:cNvSpPr>
          <p:nvPr>
            <p:ph type="subTitle" idx="1"/>
          </p:nvPr>
        </p:nvSpPr>
        <p:spPr>
          <a:xfrm>
            <a:off x="628650" y="4729654"/>
            <a:ext cx="7886700" cy="1087822"/>
          </a:xfrm>
        </p:spPr>
        <p:txBody>
          <a:bodyPr>
            <a:normAutofit/>
          </a:bodyPr>
          <a:lstStyle/>
          <a:p>
            <a:pPr eaLnBrk="1" hangingPunct="1"/>
            <a:r>
              <a:rPr lang="en-US" altLang="en-US">
                <a:ea typeface="MS PGothic" pitchFamily="34" charset="-128"/>
              </a:rPr>
              <a:t>                An </a:t>
            </a:r>
            <a:r>
              <a:rPr lang="en-US" altLang="en-US" i="1">
                <a:ea typeface="MS PGothic" pitchFamily="34" charset="-128"/>
              </a:rPr>
              <a:t>Inside Higher Ed</a:t>
            </a:r>
            <a:r>
              <a:rPr lang="en-US" altLang="en-US">
                <a:ea typeface="MS PGothic" pitchFamily="34" charset="-128"/>
              </a:rPr>
              <a:t> webcast</a:t>
            </a:r>
            <a:br>
              <a:rPr lang="en-US" altLang="en-US">
                <a:ea typeface="MS PGothic" pitchFamily="34" charset="-128"/>
              </a:rPr>
            </a:br>
            <a:r>
              <a:rPr lang="en-US" altLang="en-US">
                <a:ea typeface="MS PGothic" pitchFamily="34" charset="-128"/>
              </a:rPr>
              <a:t>	Wednesday, July 28, 2021</a:t>
            </a:r>
            <a:br>
              <a:rPr lang="en-US" altLang="en-US">
                <a:ea typeface="MS PGothic" pitchFamily="34" charset="-128"/>
              </a:rPr>
            </a:br>
            <a:r>
              <a:rPr lang="en-US" altLang="en-US">
                <a:ea typeface="MS PGothic" pitchFamily="34" charset="-128"/>
              </a:rPr>
              <a:t>               2:30 p.m. Eastern</a:t>
            </a:r>
          </a:p>
        </p:txBody>
      </p:sp>
      <p:pic>
        <p:nvPicPr>
          <p:cNvPr id="4" name="Picture 3" descr="Graphical user interface, website&#10;&#10;Description automatically generated">
            <a:extLst>
              <a:ext uri="{FF2B5EF4-FFF2-40B4-BE49-F238E27FC236}">
                <a16:creationId xmlns:a16="http://schemas.microsoft.com/office/drawing/2014/main" id="{80A18A95-9779-4319-A635-2B38ECBC9DBE}"/>
              </a:ext>
            </a:extLst>
          </p:cNvPr>
          <p:cNvPicPr>
            <a:picLocks noChangeAspect="1"/>
          </p:cNvPicPr>
          <p:nvPr/>
        </p:nvPicPr>
        <p:blipFill>
          <a:blip r:embed="rId3"/>
          <a:stretch>
            <a:fillRect/>
          </a:stretch>
        </p:blipFill>
        <p:spPr>
          <a:xfrm>
            <a:off x="1849491" y="4293927"/>
            <a:ext cx="1571625" cy="2028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675-3BAA-45FE-800B-8F06E4958785}"/>
              </a:ext>
            </a:extLst>
          </p:cNvPr>
          <p:cNvSpPr>
            <a:spLocks noGrp="1"/>
          </p:cNvSpPr>
          <p:nvPr>
            <p:ph type="title"/>
          </p:nvPr>
        </p:nvSpPr>
        <p:spPr/>
        <p:txBody>
          <a:bodyPr/>
          <a:lstStyle/>
          <a:p>
            <a:pPr algn="ctr"/>
            <a:r>
              <a:rPr lang="en-US"/>
              <a:t>The Secret Weapon: The Faculty</a:t>
            </a:r>
          </a:p>
        </p:txBody>
      </p:sp>
      <p:pic>
        <p:nvPicPr>
          <p:cNvPr id="6" name="Content Placeholder 5" descr="A picture containing text, computer, person, indoor&#10;&#10;Description automatically generated">
            <a:extLst>
              <a:ext uri="{FF2B5EF4-FFF2-40B4-BE49-F238E27FC236}">
                <a16:creationId xmlns:a16="http://schemas.microsoft.com/office/drawing/2014/main" id="{655E33D9-9997-442A-8A14-98A5D1AEB7B4}"/>
              </a:ext>
            </a:extLst>
          </p:cNvPr>
          <p:cNvPicPr>
            <a:picLocks noGrp="1" noChangeAspect="1"/>
          </p:cNvPicPr>
          <p:nvPr>
            <p:ph idx="1"/>
          </p:nvPr>
        </p:nvPicPr>
        <p:blipFill>
          <a:blip r:embed="rId3"/>
          <a:stretch>
            <a:fillRect/>
          </a:stretch>
        </p:blipFill>
        <p:spPr>
          <a:xfrm>
            <a:off x="1507331" y="1957388"/>
            <a:ext cx="6129337" cy="4086225"/>
          </a:xfrm>
        </p:spPr>
      </p:pic>
    </p:spTree>
    <p:extLst>
      <p:ext uri="{BB962C8B-B14F-4D97-AF65-F5344CB8AC3E}">
        <p14:creationId xmlns:p14="http://schemas.microsoft.com/office/powerpoint/2010/main" val="340887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427E-693D-4958-8352-42E7E146B093}"/>
              </a:ext>
            </a:extLst>
          </p:cNvPr>
          <p:cNvSpPr>
            <a:spLocks noGrp="1"/>
          </p:cNvSpPr>
          <p:nvPr>
            <p:ph type="title"/>
          </p:nvPr>
        </p:nvSpPr>
        <p:spPr/>
        <p:txBody>
          <a:bodyPr/>
          <a:lstStyle/>
          <a:p>
            <a:r>
              <a:rPr lang="en-US"/>
              <a:t>Your Questions? And Thanks …</a:t>
            </a:r>
          </a:p>
        </p:txBody>
      </p:sp>
      <p:pic>
        <p:nvPicPr>
          <p:cNvPr id="2050" name="Picture 2" descr="Educational Technology Services | Blackboard | North America">
            <a:extLst>
              <a:ext uri="{FF2B5EF4-FFF2-40B4-BE49-F238E27FC236}">
                <a16:creationId xmlns:a16="http://schemas.microsoft.com/office/drawing/2014/main" id="{7186A808-13F5-42C8-83AB-B919C79877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4719" y="2640889"/>
            <a:ext cx="4274562" cy="226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39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Presenters</a:t>
            </a:r>
          </a:p>
        </p:txBody>
      </p:sp>
      <p:sp>
        <p:nvSpPr>
          <p:cNvPr id="3" name="Content Placeholder 2"/>
          <p:cNvSpPr>
            <a:spLocks noGrp="1"/>
          </p:cNvSpPr>
          <p:nvPr>
            <p:ph idx="1"/>
          </p:nvPr>
        </p:nvSpPr>
        <p:spPr>
          <a:xfrm>
            <a:off x="628650" y="1958010"/>
            <a:ext cx="8153400" cy="4084982"/>
          </a:xfrm>
        </p:spPr>
        <p:txBody>
          <a:bodyPr/>
          <a:lstStyle/>
          <a:p>
            <a:pPr marL="0" indent="0">
              <a:buNone/>
            </a:pPr>
            <a:r>
              <a:rPr lang="en-US"/>
              <a:t>	       Doug Lederman </a:t>
            </a:r>
            <a:br>
              <a:rPr lang="en-US"/>
            </a:br>
            <a:r>
              <a:rPr lang="en-US"/>
              <a:t>	       Editor and co-founder, </a:t>
            </a:r>
            <a:r>
              <a:rPr lang="en-US" i="1"/>
              <a:t>Inside Higher Ed</a:t>
            </a:r>
            <a:br>
              <a:rPr lang="en-US" i="1"/>
            </a:br>
            <a:r>
              <a:rPr lang="en-US" i="1"/>
              <a:t>	       </a:t>
            </a:r>
            <a:r>
              <a:rPr lang="en-US" u="sng">
                <a:solidFill>
                  <a:srgbClr val="EE7531"/>
                </a:solidFill>
              </a:rPr>
              <a:t>doug.lederman@insidehighered.com</a:t>
            </a:r>
          </a:p>
          <a:p>
            <a:pPr marL="0" indent="0">
              <a:buNone/>
            </a:pPr>
            <a:endParaRPr lang="en-US"/>
          </a:p>
          <a:p>
            <a:pPr marL="0" indent="0">
              <a:buNone/>
            </a:pPr>
            <a:endParaRPr lang="en-US"/>
          </a:p>
          <a:p>
            <a:pPr marL="0" indent="0">
              <a:buNone/>
            </a:pPr>
            <a:r>
              <a:rPr lang="en-US"/>
              <a:t>	      Scott Jaschik</a:t>
            </a:r>
            <a:br>
              <a:rPr lang="en-US"/>
            </a:br>
            <a:r>
              <a:rPr lang="en-US"/>
              <a:t>	      Editor and co-founder, </a:t>
            </a:r>
            <a:r>
              <a:rPr lang="en-US" i="1"/>
              <a:t>Inside Higher Ed</a:t>
            </a:r>
            <a:br>
              <a:rPr lang="en-US"/>
            </a:br>
            <a:r>
              <a:rPr lang="en-US"/>
              <a:t>                </a:t>
            </a:r>
            <a:r>
              <a:rPr lang="en-US">
                <a:hlinkClick r:id="rId3"/>
              </a:rPr>
              <a:t>scott.jaschik@insidehighered.com</a:t>
            </a:r>
            <a:endParaRPr lang="en-US"/>
          </a:p>
          <a:p>
            <a:pPr marL="0" indent="0">
              <a:buNone/>
            </a:pPr>
            <a:br>
              <a:rPr lang="en-US"/>
            </a:br>
            <a:endParaRPr lang="en-US"/>
          </a:p>
          <a:p>
            <a:endParaRPr lang="en-US"/>
          </a:p>
        </p:txBody>
      </p:sp>
      <p:pic>
        <p:nvPicPr>
          <p:cNvPr id="5" name="Picture 4" descr="A person wearing glasses and looking at the camera&#10;&#10;Description automatically generated">
            <a:extLst>
              <a:ext uri="{FF2B5EF4-FFF2-40B4-BE49-F238E27FC236}">
                <a16:creationId xmlns:a16="http://schemas.microsoft.com/office/drawing/2014/main" id="{02D5CF4C-E51C-4C45-8AA8-D014438237FC}"/>
              </a:ext>
            </a:extLst>
          </p:cNvPr>
          <p:cNvPicPr>
            <a:picLocks noChangeAspect="1"/>
          </p:cNvPicPr>
          <p:nvPr/>
        </p:nvPicPr>
        <p:blipFill>
          <a:blip r:embed="rId4"/>
          <a:stretch>
            <a:fillRect/>
          </a:stretch>
        </p:blipFill>
        <p:spPr>
          <a:xfrm>
            <a:off x="0" y="1560443"/>
            <a:ext cx="2134595" cy="2194560"/>
          </a:xfrm>
          <a:prstGeom prst="rect">
            <a:avLst/>
          </a:prstGeom>
        </p:spPr>
      </p:pic>
      <p:pic>
        <p:nvPicPr>
          <p:cNvPr id="10" name="Picture 9" descr="A person wearing a suit and tie smiling at the camera&#10;&#10;Description automatically generated">
            <a:extLst>
              <a:ext uri="{FF2B5EF4-FFF2-40B4-BE49-F238E27FC236}">
                <a16:creationId xmlns:a16="http://schemas.microsoft.com/office/drawing/2014/main" id="{90B495C7-4A84-49F4-9AE7-AC566B777463}"/>
              </a:ext>
            </a:extLst>
          </p:cNvPr>
          <p:cNvPicPr>
            <a:picLocks noChangeAspect="1"/>
          </p:cNvPicPr>
          <p:nvPr/>
        </p:nvPicPr>
        <p:blipFill>
          <a:blip r:embed="rId5"/>
          <a:stretch>
            <a:fillRect/>
          </a:stretch>
        </p:blipFill>
        <p:spPr>
          <a:xfrm>
            <a:off x="106491" y="3755003"/>
            <a:ext cx="1921612" cy="2166924"/>
          </a:xfrm>
          <a:prstGeom prst="rect">
            <a:avLst/>
          </a:prstGeom>
        </p:spPr>
      </p:pic>
    </p:spTree>
    <p:extLst>
      <p:ext uri="{BB962C8B-B14F-4D97-AF65-F5344CB8AC3E}">
        <p14:creationId xmlns:p14="http://schemas.microsoft.com/office/powerpoint/2010/main" val="302688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3260-C46A-4001-B8AB-70E66BDFFA36}"/>
              </a:ext>
            </a:extLst>
          </p:cNvPr>
          <p:cNvSpPr>
            <a:spLocks noGrp="1"/>
          </p:cNvSpPr>
          <p:nvPr>
            <p:ph type="title"/>
          </p:nvPr>
        </p:nvSpPr>
        <p:spPr/>
        <p:txBody>
          <a:bodyPr>
            <a:normAutofit/>
          </a:bodyPr>
          <a:lstStyle/>
          <a:p>
            <a:pPr algn="ctr"/>
            <a:r>
              <a:rPr lang="en-US"/>
              <a:t>Evolution in Perception </a:t>
            </a:r>
            <a:br>
              <a:rPr lang="en-US"/>
            </a:br>
            <a:r>
              <a:rPr lang="en-US"/>
              <a:t>of the Institution’s Role</a:t>
            </a:r>
          </a:p>
        </p:txBody>
      </p:sp>
      <p:graphicFrame>
        <p:nvGraphicFramePr>
          <p:cNvPr id="6" name="Content Placeholder 5">
            <a:extLst>
              <a:ext uri="{FF2B5EF4-FFF2-40B4-BE49-F238E27FC236}">
                <a16:creationId xmlns:a16="http://schemas.microsoft.com/office/drawing/2014/main" id="{B1D179B8-8626-416D-9FD0-2CE6C33DA37C}"/>
              </a:ext>
            </a:extLst>
          </p:cNvPr>
          <p:cNvGraphicFramePr>
            <a:graphicFrameLocks noGrp="1"/>
          </p:cNvGraphicFramePr>
          <p:nvPr>
            <p:ph idx="1"/>
            <p:extLst>
              <p:ext uri="{D42A27DB-BD31-4B8C-83A1-F6EECF244321}">
                <p14:modId xmlns:p14="http://schemas.microsoft.com/office/powerpoint/2010/main" val="2466907906"/>
              </p:ext>
            </p:extLst>
          </p:nvPr>
        </p:nvGraphicFramePr>
        <p:xfrm>
          <a:off x="628650" y="1957388"/>
          <a:ext cx="7886700" cy="408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3720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7EE9-9ACE-4735-982D-5069A2447B33}"/>
              </a:ext>
            </a:extLst>
          </p:cNvPr>
          <p:cNvSpPr>
            <a:spLocks noGrp="1"/>
          </p:cNvSpPr>
          <p:nvPr>
            <p:ph type="title"/>
          </p:nvPr>
        </p:nvSpPr>
        <p:spPr/>
        <p:txBody>
          <a:bodyPr/>
          <a:lstStyle/>
          <a:p>
            <a:pPr algn="ctr"/>
            <a:r>
              <a:rPr lang="en-US"/>
              <a:t>No Single ‘Journey’</a:t>
            </a:r>
          </a:p>
        </p:txBody>
      </p:sp>
      <p:pic>
        <p:nvPicPr>
          <p:cNvPr id="5" name="Content Placeholder 4" descr="A picture containing timeline&#10;&#10;Description automatically generated">
            <a:extLst>
              <a:ext uri="{FF2B5EF4-FFF2-40B4-BE49-F238E27FC236}">
                <a16:creationId xmlns:a16="http://schemas.microsoft.com/office/drawing/2014/main" id="{41405DFD-7507-446E-B86A-020BCD8BC10E}"/>
              </a:ext>
            </a:extLst>
          </p:cNvPr>
          <p:cNvPicPr>
            <a:picLocks noGrp="1" noChangeAspect="1"/>
          </p:cNvPicPr>
          <p:nvPr>
            <p:ph idx="1"/>
          </p:nvPr>
        </p:nvPicPr>
        <p:blipFill>
          <a:blip r:embed="rId3"/>
          <a:stretch>
            <a:fillRect/>
          </a:stretch>
        </p:blipFill>
        <p:spPr>
          <a:xfrm>
            <a:off x="628650" y="2218645"/>
            <a:ext cx="7886700" cy="3563710"/>
          </a:xfrm>
        </p:spPr>
      </p:pic>
      <p:sp>
        <p:nvSpPr>
          <p:cNvPr id="6" name="TextBox 5">
            <a:extLst>
              <a:ext uri="{FF2B5EF4-FFF2-40B4-BE49-F238E27FC236}">
                <a16:creationId xmlns:a16="http://schemas.microsoft.com/office/drawing/2014/main" id="{FE0A3335-A13A-4020-AF44-F19FF183B9B6}"/>
              </a:ext>
            </a:extLst>
          </p:cNvPr>
          <p:cNvSpPr txBox="1"/>
          <p:nvPr/>
        </p:nvSpPr>
        <p:spPr>
          <a:xfrm>
            <a:off x="1466193" y="6180083"/>
            <a:ext cx="3294993" cy="307777"/>
          </a:xfrm>
          <a:prstGeom prst="rect">
            <a:avLst/>
          </a:prstGeom>
          <a:noFill/>
        </p:spPr>
        <p:txBody>
          <a:bodyPr wrap="square" rtlCol="0">
            <a:spAutoFit/>
          </a:bodyPr>
          <a:lstStyle/>
          <a:p>
            <a:r>
              <a:rPr lang="en-US" sz="1400" i="1" dirty="0" err="1"/>
              <a:t>Aelitta</a:t>
            </a:r>
            <a:r>
              <a:rPr lang="en-US" sz="1400" i="1" dirty="0"/>
              <a:t>/iStock/Getty Images</a:t>
            </a:r>
          </a:p>
        </p:txBody>
      </p:sp>
    </p:spTree>
    <p:extLst>
      <p:ext uri="{BB962C8B-B14F-4D97-AF65-F5344CB8AC3E}">
        <p14:creationId xmlns:p14="http://schemas.microsoft.com/office/powerpoint/2010/main" val="2148893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1F88-99FC-4378-A230-48EF38E23D0F}"/>
              </a:ext>
            </a:extLst>
          </p:cNvPr>
          <p:cNvSpPr>
            <a:spLocks noGrp="1"/>
          </p:cNvSpPr>
          <p:nvPr>
            <p:ph type="title"/>
          </p:nvPr>
        </p:nvSpPr>
        <p:spPr/>
        <p:txBody>
          <a:bodyPr/>
          <a:lstStyle/>
          <a:p>
            <a:pPr algn="ctr"/>
            <a:r>
              <a:rPr lang="en-US"/>
              <a:t>The COVID-19 Impact</a:t>
            </a:r>
          </a:p>
        </p:txBody>
      </p:sp>
      <p:pic>
        <p:nvPicPr>
          <p:cNvPr id="7" name="Content Placeholder 6" descr="A picture containing cake, decorated, fruit, plant&#10;&#10;Description automatically generated">
            <a:extLst>
              <a:ext uri="{FF2B5EF4-FFF2-40B4-BE49-F238E27FC236}">
                <a16:creationId xmlns:a16="http://schemas.microsoft.com/office/drawing/2014/main" id="{BA05F970-A79A-47E0-9B3D-28F12C1B52CD}"/>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2530589" y="1957388"/>
            <a:ext cx="4082822" cy="4086225"/>
          </a:xfrm>
        </p:spPr>
      </p:pic>
      <p:sp>
        <p:nvSpPr>
          <p:cNvPr id="8" name="TextBox 7">
            <a:extLst>
              <a:ext uri="{FF2B5EF4-FFF2-40B4-BE49-F238E27FC236}">
                <a16:creationId xmlns:a16="http://schemas.microsoft.com/office/drawing/2014/main" id="{E8C1C616-6DD5-4A9E-8FB7-636D83574B3A}"/>
              </a:ext>
            </a:extLst>
          </p:cNvPr>
          <p:cNvSpPr txBox="1"/>
          <p:nvPr/>
        </p:nvSpPr>
        <p:spPr>
          <a:xfrm>
            <a:off x="2530589" y="6043613"/>
            <a:ext cx="4082822" cy="276999"/>
          </a:xfrm>
          <a:prstGeom prst="rect">
            <a:avLst/>
          </a:prstGeom>
          <a:noFill/>
        </p:spPr>
        <p:txBody>
          <a:bodyPr wrap="square" rtlCol="0">
            <a:spAutoFit/>
          </a:bodyPr>
          <a:lstStyle/>
          <a:p>
            <a:r>
              <a:rPr lang="en-US" sz="1200" i="1">
                <a:hlinkClick r:id="rId4" tooltip="https://cs.wikipedia.org/wiki/COVID-19"/>
              </a:rPr>
              <a:t>This Photo</a:t>
            </a:r>
            <a:r>
              <a:rPr lang="en-US" sz="1200" i="1"/>
              <a:t> by Unknown Author is licensed under </a:t>
            </a:r>
            <a:r>
              <a:rPr lang="en-US" sz="1200" i="1">
                <a:hlinkClick r:id="rId5" tooltip="https://creativecommons.org/licenses/by-sa/3.0/"/>
              </a:rPr>
              <a:t>CC BY-SA</a:t>
            </a:r>
            <a:endParaRPr lang="en-US" sz="1200" i="1"/>
          </a:p>
        </p:txBody>
      </p:sp>
    </p:spTree>
    <p:extLst>
      <p:ext uri="{BB962C8B-B14F-4D97-AF65-F5344CB8AC3E}">
        <p14:creationId xmlns:p14="http://schemas.microsoft.com/office/powerpoint/2010/main" val="1541640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0CD2-A3EF-4800-A33F-030D25F9808F}"/>
              </a:ext>
            </a:extLst>
          </p:cNvPr>
          <p:cNvSpPr>
            <a:spLocks noGrp="1"/>
          </p:cNvSpPr>
          <p:nvPr>
            <p:ph type="title"/>
          </p:nvPr>
        </p:nvSpPr>
        <p:spPr>
          <a:xfrm>
            <a:off x="133563" y="0"/>
            <a:ext cx="8796427" cy="1560443"/>
          </a:xfrm>
        </p:spPr>
        <p:txBody>
          <a:bodyPr>
            <a:normAutofit/>
          </a:bodyPr>
          <a:lstStyle/>
          <a:p>
            <a:pPr algn="ctr"/>
            <a:r>
              <a:rPr lang="en-US" sz="3600"/>
              <a:t>The Data Imperative</a:t>
            </a:r>
          </a:p>
        </p:txBody>
      </p:sp>
      <p:pic>
        <p:nvPicPr>
          <p:cNvPr id="5" name="Content Placeholder 4" descr="A picture containing text&#10;&#10;Description automatically generated">
            <a:extLst>
              <a:ext uri="{FF2B5EF4-FFF2-40B4-BE49-F238E27FC236}">
                <a16:creationId xmlns:a16="http://schemas.microsoft.com/office/drawing/2014/main" id="{5D306D40-27DD-4E66-B196-733CEAD23B38}"/>
              </a:ext>
            </a:extLst>
          </p:cNvPr>
          <p:cNvPicPr>
            <a:picLocks noGrp="1" noChangeAspect="1"/>
          </p:cNvPicPr>
          <p:nvPr>
            <p:ph idx="1"/>
          </p:nvPr>
        </p:nvPicPr>
        <p:blipFill>
          <a:blip r:embed="rId3"/>
          <a:stretch>
            <a:fillRect/>
          </a:stretch>
        </p:blipFill>
        <p:spPr>
          <a:xfrm>
            <a:off x="764965" y="1663700"/>
            <a:ext cx="7055706" cy="4348163"/>
          </a:xfrm>
        </p:spPr>
      </p:pic>
      <p:sp>
        <p:nvSpPr>
          <p:cNvPr id="8" name="TextBox 7">
            <a:extLst>
              <a:ext uri="{FF2B5EF4-FFF2-40B4-BE49-F238E27FC236}">
                <a16:creationId xmlns:a16="http://schemas.microsoft.com/office/drawing/2014/main" id="{6AD337D9-99A3-4B69-8A5E-4DB720C1CB2C}"/>
              </a:ext>
            </a:extLst>
          </p:cNvPr>
          <p:cNvSpPr txBox="1"/>
          <p:nvPr/>
        </p:nvSpPr>
        <p:spPr>
          <a:xfrm>
            <a:off x="977462" y="6115120"/>
            <a:ext cx="4051738" cy="307777"/>
          </a:xfrm>
          <a:prstGeom prst="rect">
            <a:avLst/>
          </a:prstGeom>
          <a:noFill/>
        </p:spPr>
        <p:txBody>
          <a:bodyPr wrap="square" rtlCol="0">
            <a:spAutoFit/>
          </a:bodyPr>
          <a:lstStyle/>
          <a:p>
            <a:r>
              <a:rPr lang="en-US" sz="1400" i="1" err="1"/>
              <a:t>Metamorworks</a:t>
            </a:r>
            <a:r>
              <a:rPr lang="en-US" sz="1400" i="1"/>
              <a:t>/iStock/Getty Images</a:t>
            </a:r>
          </a:p>
        </p:txBody>
      </p:sp>
    </p:spTree>
    <p:extLst>
      <p:ext uri="{BB962C8B-B14F-4D97-AF65-F5344CB8AC3E}">
        <p14:creationId xmlns:p14="http://schemas.microsoft.com/office/powerpoint/2010/main" val="140146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C6DF-AD99-49BF-891F-262D82D9D984}"/>
              </a:ext>
            </a:extLst>
          </p:cNvPr>
          <p:cNvSpPr>
            <a:spLocks noGrp="1"/>
          </p:cNvSpPr>
          <p:nvPr>
            <p:ph type="title"/>
          </p:nvPr>
        </p:nvSpPr>
        <p:spPr/>
        <p:txBody>
          <a:bodyPr/>
          <a:lstStyle/>
          <a:p>
            <a:pPr algn="ctr"/>
            <a:r>
              <a:rPr lang="en-US"/>
              <a:t>Student Expectations </a:t>
            </a:r>
            <a:br>
              <a:rPr lang="en-US"/>
            </a:br>
            <a:r>
              <a:rPr lang="en-US"/>
              <a:t>for How They Learn</a:t>
            </a:r>
          </a:p>
        </p:txBody>
      </p:sp>
      <p:pic>
        <p:nvPicPr>
          <p:cNvPr id="5" name="Content Placeholder 4" descr="A picture containing text, wall, indoor, room&#10;&#10;Description automatically generated">
            <a:extLst>
              <a:ext uri="{FF2B5EF4-FFF2-40B4-BE49-F238E27FC236}">
                <a16:creationId xmlns:a16="http://schemas.microsoft.com/office/drawing/2014/main" id="{821B0FEE-1BA6-439A-9AC2-27CD04BE849A}"/>
              </a:ext>
            </a:extLst>
          </p:cNvPr>
          <p:cNvPicPr>
            <a:picLocks noGrp="1" noChangeAspect="1"/>
          </p:cNvPicPr>
          <p:nvPr>
            <p:ph idx="1"/>
          </p:nvPr>
        </p:nvPicPr>
        <p:blipFill>
          <a:blip r:embed="rId3"/>
          <a:stretch>
            <a:fillRect/>
          </a:stretch>
        </p:blipFill>
        <p:spPr>
          <a:xfrm>
            <a:off x="2112579" y="1809094"/>
            <a:ext cx="4524704" cy="4524704"/>
          </a:xfrm>
        </p:spPr>
      </p:pic>
    </p:spTree>
    <p:extLst>
      <p:ext uri="{BB962C8B-B14F-4D97-AF65-F5344CB8AC3E}">
        <p14:creationId xmlns:p14="http://schemas.microsoft.com/office/powerpoint/2010/main" val="2034495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D25C-AE6E-4B8E-9639-68705CF51E1B}"/>
              </a:ext>
            </a:extLst>
          </p:cNvPr>
          <p:cNvSpPr>
            <a:spLocks noGrp="1"/>
          </p:cNvSpPr>
          <p:nvPr>
            <p:ph type="title"/>
          </p:nvPr>
        </p:nvSpPr>
        <p:spPr/>
        <p:txBody>
          <a:bodyPr/>
          <a:lstStyle/>
          <a:p>
            <a:pPr algn="ctr"/>
            <a:r>
              <a:rPr lang="en-US"/>
              <a:t>The Role of Technology</a:t>
            </a:r>
          </a:p>
        </p:txBody>
      </p:sp>
      <p:sp>
        <p:nvSpPr>
          <p:cNvPr id="3" name="Content Placeholder 2">
            <a:extLst>
              <a:ext uri="{FF2B5EF4-FFF2-40B4-BE49-F238E27FC236}">
                <a16:creationId xmlns:a16="http://schemas.microsoft.com/office/drawing/2014/main" id="{24BD552B-A2EB-4606-96CB-A07EE5205F17}"/>
              </a:ext>
            </a:extLst>
          </p:cNvPr>
          <p:cNvSpPr>
            <a:spLocks noGrp="1"/>
          </p:cNvSpPr>
          <p:nvPr>
            <p:ph idx="1"/>
          </p:nvPr>
        </p:nvSpPr>
        <p:spPr/>
        <p:txBody>
          <a:bodyPr/>
          <a:lstStyle/>
          <a:p>
            <a:pPr marL="0" indent="0">
              <a:buNone/>
            </a:pPr>
            <a:endParaRPr lang="en-US"/>
          </a:p>
          <a:p>
            <a:pPr marL="0" indent="0">
              <a:buNone/>
            </a:pPr>
            <a:endParaRPr lang="en-US"/>
          </a:p>
          <a:p>
            <a:pPr marL="0" indent="0">
              <a:buNone/>
            </a:pPr>
            <a:endParaRPr lang="en-US"/>
          </a:p>
        </p:txBody>
      </p:sp>
      <p:sp>
        <p:nvSpPr>
          <p:cNvPr id="5" name="TextBox 4">
            <a:extLst>
              <a:ext uri="{FF2B5EF4-FFF2-40B4-BE49-F238E27FC236}">
                <a16:creationId xmlns:a16="http://schemas.microsoft.com/office/drawing/2014/main" id="{31045DCD-74B1-4247-9165-3BB2896615DA}"/>
              </a:ext>
            </a:extLst>
          </p:cNvPr>
          <p:cNvSpPr txBox="1"/>
          <p:nvPr/>
        </p:nvSpPr>
        <p:spPr>
          <a:xfrm>
            <a:off x="628650" y="1859340"/>
            <a:ext cx="7886700" cy="4154984"/>
          </a:xfrm>
          <a:prstGeom prst="rect">
            <a:avLst/>
          </a:prstGeom>
          <a:noFill/>
        </p:spPr>
        <p:txBody>
          <a:bodyPr wrap="square">
            <a:spAutoFit/>
          </a:bodyPr>
          <a:lstStyle/>
          <a:p>
            <a:r>
              <a:rPr lang="en-US" sz="2400" b="0" i="0" u="none" strike="noStrike" baseline="0">
                <a:solidFill>
                  <a:srgbClr val="000000"/>
                </a:solidFill>
                <a:latin typeface="Roboto Light" panose="02000000000000000000" pitchFamily="2" charset="0"/>
              </a:rPr>
              <a:t>“Technology tools can also give students </a:t>
            </a:r>
            <a:br>
              <a:rPr lang="en-US" sz="2400" b="0" i="0" u="none" strike="noStrike" baseline="0">
                <a:solidFill>
                  <a:srgbClr val="000000"/>
                </a:solidFill>
                <a:latin typeface="Roboto Light" panose="02000000000000000000" pitchFamily="2" charset="0"/>
              </a:rPr>
            </a:br>
            <a:r>
              <a:rPr lang="en-US" sz="2400" b="0" i="0" u="none" strike="noStrike" baseline="0">
                <a:solidFill>
                  <a:srgbClr val="000000"/>
                </a:solidFill>
                <a:latin typeface="Roboto Light" panose="02000000000000000000" pitchFamily="2" charset="0"/>
              </a:rPr>
              <a:t>more control over their academic and </a:t>
            </a:r>
            <a:br>
              <a:rPr lang="en-US" sz="2400" b="0" i="0" u="none" strike="noStrike" baseline="0">
                <a:solidFill>
                  <a:srgbClr val="000000"/>
                </a:solidFill>
                <a:latin typeface="Roboto Light" panose="02000000000000000000" pitchFamily="2" charset="0"/>
              </a:rPr>
            </a:br>
            <a:r>
              <a:rPr lang="en-US" sz="2400" b="0" i="0" u="none" strike="noStrike" baseline="0">
                <a:solidFill>
                  <a:srgbClr val="000000"/>
                </a:solidFill>
                <a:latin typeface="Roboto Light" panose="02000000000000000000" pitchFamily="2" charset="0"/>
              </a:rPr>
              <a:t>career pathways. Many higher education </a:t>
            </a:r>
            <a:br>
              <a:rPr lang="en-US" sz="2400" b="0" i="0" u="none" strike="noStrike" baseline="0">
                <a:solidFill>
                  <a:srgbClr val="000000"/>
                </a:solidFill>
                <a:latin typeface="Roboto Light" panose="02000000000000000000" pitchFamily="2" charset="0"/>
              </a:rPr>
            </a:br>
            <a:r>
              <a:rPr lang="en-US" sz="2400" b="0" i="0" u="none" strike="noStrike" baseline="0">
                <a:solidFill>
                  <a:srgbClr val="000000"/>
                </a:solidFill>
                <a:latin typeface="Roboto Light" panose="02000000000000000000" pitchFamily="2" charset="0"/>
              </a:rPr>
              <a:t>professionals take pride in guiding students </a:t>
            </a:r>
            <a:br>
              <a:rPr lang="en-US" sz="2400" b="0" i="0" u="none" strike="noStrike" baseline="0">
                <a:solidFill>
                  <a:srgbClr val="000000"/>
                </a:solidFill>
                <a:latin typeface="Roboto Light" panose="02000000000000000000" pitchFamily="2" charset="0"/>
              </a:rPr>
            </a:br>
            <a:r>
              <a:rPr lang="en-US" sz="2400" b="0" i="0" u="none" strike="noStrike" baseline="0">
                <a:solidFill>
                  <a:srgbClr val="000000"/>
                </a:solidFill>
                <a:latin typeface="Roboto Light" panose="02000000000000000000" pitchFamily="2" charset="0"/>
              </a:rPr>
              <a:t>through the higher education system, but </a:t>
            </a:r>
            <a:br>
              <a:rPr lang="en-US" sz="2400" b="0" i="0" u="none" strike="noStrike" baseline="0">
                <a:solidFill>
                  <a:srgbClr val="000000"/>
                </a:solidFill>
                <a:latin typeface="Roboto Light" panose="02000000000000000000" pitchFamily="2" charset="0"/>
              </a:rPr>
            </a:br>
            <a:r>
              <a:rPr lang="en-US" sz="2400" b="0" i="0" u="none" strike="noStrike" baseline="0">
                <a:solidFill>
                  <a:srgbClr val="000000"/>
                </a:solidFill>
                <a:latin typeface="Roboto Light" panose="02000000000000000000" pitchFamily="2" charset="0"/>
              </a:rPr>
              <a:t>our goal should be to make the system transparent and easy to navigate. We need to put the right information into the hands of students at the right time so that they have the agency and autonomy to do what is in their best interests.”</a:t>
            </a:r>
          </a:p>
          <a:p>
            <a:r>
              <a:rPr lang="en-US" sz="2400" i="1">
                <a:solidFill>
                  <a:srgbClr val="000000"/>
                </a:solidFill>
                <a:latin typeface="Roboto Light" panose="02000000000000000000" pitchFamily="2" charset="0"/>
                <a:ea typeface="Roboto Light" panose="02000000000000000000" pitchFamily="2" charset="0"/>
              </a:rPr>
              <a:t>--</a:t>
            </a:r>
            <a:r>
              <a:rPr lang="en-US" sz="2400" i="1" u="none" strike="noStrike" baseline="0">
                <a:solidFill>
                  <a:srgbClr val="000000"/>
                </a:solidFill>
                <a:latin typeface="Roboto Light" panose="02000000000000000000" pitchFamily="2" charset="0"/>
                <a:ea typeface="Roboto Light" panose="02000000000000000000" pitchFamily="2" charset="0"/>
              </a:rPr>
              <a:t>Maria Hesse and Cheryl Hyman, Arizona State U</a:t>
            </a:r>
            <a:r>
              <a:rPr lang="en-US" sz="2400" i="0" u="none" strike="noStrike" baseline="0">
                <a:solidFill>
                  <a:srgbClr val="000000"/>
                </a:solidFill>
                <a:latin typeface="Roboto Light" panose="02000000000000000000" pitchFamily="2" charset="0"/>
                <a:ea typeface="Roboto Light" panose="02000000000000000000" pitchFamily="2" charset="0"/>
              </a:rPr>
              <a:t>  </a:t>
            </a:r>
            <a:endParaRPr lang="en-US" sz="2400">
              <a:latin typeface="Roboto Light" panose="02000000000000000000" pitchFamily="2" charset="0"/>
              <a:ea typeface="Roboto Light" panose="02000000000000000000" pitchFamily="2" charset="0"/>
            </a:endParaRPr>
          </a:p>
        </p:txBody>
      </p:sp>
      <p:pic>
        <p:nvPicPr>
          <p:cNvPr id="1026" name="Picture 2" descr="Mypath2asu - Home | Facebook">
            <a:extLst>
              <a:ext uri="{FF2B5EF4-FFF2-40B4-BE49-F238E27FC236}">
                <a16:creationId xmlns:a16="http://schemas.microsoft.com/office/drawing/2014/main" id="{B4550A44-6446-4670-A48A-F1949DA0B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197" y="156044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04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C181-4BAE-4115-9CFE-A22659793166}"/>
              </a:ext>
            </a:extLst>
          </p:cNvPr>
          <p:cNvSpPr>
            <a:spLocks noGrp="1"/>
          </p:cNvSpPr>
          <p:nvPr>
            <p:ph type="title"/>
          </p:nvPr>
        </p:nvSpPr>
        <p:spPr>
          <a:xfrm>
            <a:off x="491490" y="365125"/>
            <a:ext cx="3840085" cy="1085298"/>
          </a:xfrm>
        </p:spPr>
        <p:txBody>
          <a:bodyPr vert="horz" lIns="91440" tIns="45720" rIns="91440" bIns="45720" rtlCol="0" anchor="ctr">
            <a:normAutofit fontScale="90000"/>
          </a:bodyPr>
          <a:lstStyle/>
          <a:p>
            <a:r>
              <a:rPr lang="en-US" sz="3700">
                <a:latin typeface="Roboto Medium" panose="02000000000000000000" pitchFamily="2" charset="0"/>
                <a:ea typeface="Roboto Medium" panose="02000000000000000000" pitchFamily="2" charset="0"/>
                <a:cs typeface="+mj-cs"/>
              </a:rPr>
              <a:t>Nudging’s Promise (and Limits)</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D7ACBD-3F3D-444A-AEBF-66161EDF2469}"/>
              </a:ext>
            </a:extLst>
          </p:cNvPr>
          <p:cNvSpPr>
            <a:spLocks noGrp="1"/>
          </p:cNvSpPr>
          <p:nvPr>
            <p:ph idx="1"/>
          </p:nvPr>
        </p:nvSpPr>
        <p:spPr>
          <a:xfrm>
            <a:off x="252248" y="2575034"/>
            <a:ext cx="4572000" cy="3462228"/>
          </a:xfrm>
        </p:spPr>
        <p:txBody>
          <a:bodyPr vert="horz" lIns="91440" tIns="45720" rIns="91440" bIns="45720" rtlCol="0">
            <a:normAutofit/>
          </a:bodyPr>
          <a:lstStyle/>
          <a:p>
            <a:pPr marL="0" indent="0">
              <a:buNone/>
            </a:pPr>
            <a:r>
              <a:rPr lang="en-US" sz="2400">
                <a:latin typeface="+mn-lt"/>
                <a:ea typeface="+mn-ea"/>
                <a:cs typeface="+mn-cs"/>
              </a:rPr>
              <a:t>“Is text message-based nudging a magic bullet that can solve all of the issues facing higher education during this challenging period? No. But it can be an effective, scalable and efficient way to engage, support and encourage college students in this unprecedented time.” </a:t>
            </a:r>
            <a:br>
              <a:rPr lang="en-US" sz="2400">
                <a:latin typeface="+mn-lt"/>
                <a:ea typeface="+mn-ea"/>
                <a:cs typeface="+mn-cs"/>
              </a:rPr>
            </a:br>
            <a:r>
              <a:rPr lang="en-US" sz="2400">
                <a:latin typeface="+mn-lt"/>
                <a:ea typeface="+mn-ea"/>
                <a:cs typeface="+mn-cs"/>
              </a:rPr>
              <a:t>--John M. Burdick and Emily Peeler</a:t>
            </a:r>
            <a:endParaRPr lang="en-US" sz="1600">
              <a:latin typeface="+mn-lt"/>
              <a:ea typeface="+mn-ea"/>
              <a:cs typeface="+mn-cs"/>
            </a:endParaRPr>
          </a:p>
          <a:p>
            <a:endParaRPr lang="en-US" sz="1600">
              <a:latin typeface="+mn-lt"/>
              <a:ea typeface="+mn-ea"/>
              <a:cs typeface="+mn-cs"/>
            </a:endParaRPr>
          </a:p>
          <a:p>
            <a:endParaRPr lang="en-US" sz="1600">
              <a:latin typeface="+mn-lt"/>
              <a:ea typeface="+mn-ea"/>
              <a:cs typeface="+mn-cs"/>
            </a:endParaRPr>
          </a:p>
          <a:p>
            <a:pPr lvl="1"/>
            <a:endParaRPr lang="en-US" sz="1600">
              <a:latin typeface="+mn-lt"/>
              <a:ea typeface="+mn-ea"/>
              <a:cs typeface="+mn-cs"/>
            </a:endParaRPr>
          </a:p>
          <a:p>
            <a:pPr lvl="1"/>
            <a:endParaRPr lang="en-US" sz="1600">
              <a:latin typeface="+mn-lt"/>
              <a:ea typeface="+mn-ea"/>
              <a:cs typeface="+mn-cs"/>
            </a:endParaRPr>
          </a:p>
          <a:p>
            <a:pPr lvl="1"/>
            <a:endParaRPr lang="en-US" sz="1600">
              <a:latin typeface="+mn-lt"/>
              <a:ea typeface="+mn-ea"/>
              <a:cs typeface="+mn-cs"/>
            </a:endParaRPr>
          </a:p>
          <a:p>
            <a:pPr marL="457200" lvl="1"/>
            <a:endParaRPr lang="en-US" sz="1600">
              <a:latin typeface="+mn-lt"/>
              <a:ea typeface="+mn-ea"/>
              <a:cs typeface="+mn-cs"/>
            </a:endParaRPr>
          </a:p>
          <a:p>
            <a:pPr marL="457200" lvl="1"/>
            <a:endParaRPr lang="en-US" sz="1600">
              <a:latin typeface="+mn-lt"/>
              <a:ea typeface="+mn-ea"/>
              <a:cs typeface="+mn-cs"/>
            </a:endParaRPr>
          </a:p>
          <a:p>
            <a:pPr marL="457200" lvl="1"/>
            <a:endParaRPr lang="en-US" sz="1600">
              <a:latin typeface="+mn-lt"/>
              <a:ea typeface="+mn-ea"/>
              <a:cs typeface="+mn-cs"/>
            </a:endParaRPr>
          </a:p>
          <a:p>
            <a:pPr marL="457200" lvl="1"/>
            <a:endParaRPr lang="en-US" sz="1600">
              <a:latin typeface="+mn-lt"/>
              <a:ea typeface="+mn-ea"/>
              <a:cs typeface="+mn-cs"/>
            </a:endParaRPr>
          </a:p>
        </p:txBody>
      </p:sp>
      <p:pic>
        <p:nvPicPr>
          <p:cNvPr id="5" name="Picture 4" descr="Icon&#10;&#10;Description automatically generated">
            <a:extLst>
              <a:ext uri="{FF2B5EF4-FFF2-40B4-BE49-F238E27FC236}">
                <a16:creationId xmlns:a16="http://schemas.microsoft.com/office/drawing/2014/main" id="{FD52C66C-C4F3-44C3-A32A-77A02E9D311C}"/>
              </a:ext>
            </a:extLst>
          </p:cNvPr>
          <p:cNvPicPr>
            <a:picLocks noChangeAspect="1"/>
          </p:cNvPicPr>
          <p:nvPr/>
        </p:nvPicPr>
        <p:blipFill rotWithShape="1">
          <a:blip r:embed="rId3"/>
          <a:srcRect l="12495" r="18463"/>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TextBox 7">
            <a:extLst>
              <a:ext uri="{FF2B5EF4-FFF2-40B4-BE49-F238E27FC236}">
                <a16:creationId xmlns:a16="http://schemas.microsoft.com/office/drawing/2014/main" id="{87B25925-8C2D-43EF-A6B8-AC6C991CA33C}"/>
              </a:ext>
            </a:extLst>
          </p:cNvPr>
          <p:cNvSpPr txBox="1"/>
          <p:nvPr/>
        </p:nvSpPr>
        <p:spPr>
          <a:xfrm>
            <a:off x="7258929" y="4398275"/>
            <a:ext cx="1772529" cy="307777"/>
          </a:xfrm>
          <a:prstGeom prst="rect">
            <a:avLst/>
          </a:prstGeom>
          <a:noFill/>
        </p:spPr>
        <p:txBody>
          <a:bodyPr wrap="square" rtlCol="0">
            <a:spAutoFit/>
          </a:bodyPr>
          <a:lstStyle/>
          <a:p>
            <a:endParaRPr lang="en-US" sz="1400" i="1"/>
          </a:p>
        </p:txBody>
      </p:sp>
    </p:spTree>
    <p:extLst>
      <p:ext uri="{BB962C8B-B14F-4D97-AF65-F5344CB8AC3E}">
        <p14:creationId xmlns:p14="http://schemas.microsoft.com/office/powerpoint/2010/main" val="257258551"/>
      </p:ext>
    </p:extLst>
  </p:cSld>
  <p:clrMapOvr>
    <a:masterClrMapping/>
  </p:clrMapOvr>
</p:sld>
</file>

<file path=ppt/theme/theme1.xml><?xml version="1.0" encoding="utf-8"?>
<a:theme xmlns:a="http://schemas.openxmlformats.org/drawingml/2006/main" name="PowerPointTemplate-standard">
  <a:themeElements>
    <a:clrScheme name="DRAFT - IHE Branding 2017">
      <a:dk1>
        <a:srgbClr val="333333"/>
      </a:dk1>
      <a:lt1>
        <a:sysClr val="window" lastClr="FFFFFF"/>
      </a:lt1>
      <a:dk2>
        <a:srgbClr val="000000"/>
      </a:dk2>
      <a:lt2>
        <a:srgbClr val="E7E6E6"/>
      </a:lt2>
      <a:accent1>
        <a:srgbClr val="EF7521"/>
      </a:accent1>
      <a:accent2>
        <a:srgbClr val="8FAA3F"/>
      </a:accent2>
      <a:accent3>
        <a:srgbClr val="3E67A7"/>
      </a:accent3>
      <a:accent4>
        <a:srgbClr val="333333"/>
      </a:accent4>
      <a:accent5>
        <a:srgbClr val="E4E4E4"/>
      </a:accent5>
      <a:accent6>
        <a:srgbClr val="EF7521"/>
      </a:accent6>
      <a:hlink>
        <a:srgbClr val="EF7521"/>
      </a:hlink>
      <a:folHlink>
        <a:srgbClr val="EF752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AWS webcast 3-21</Template>
  <TotalTime>0</TotalTime>
  <Words>2591</Words>
  <Application>Microsoft Office PowerPoint</Application>
  <PresentationFormat>On-screen Show (4:3)</PresentationFormat>
  <Paragraphs>150</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Calibri Light</vt:lpstr>
      <vt:lpstr>Roboto</vt:lpstr>
      <vt:lpstr>Roboto Light</vt:lpstr>
      <vt:lpstr>Roboto Lt</vt:lpstr>
      <vt:lpstr>Roboto Medium</vt:lpstr>
      <vt:lpstr>Roboto Regular</vt:lpstr>
      <vt:lpstr>Roboto Slab Light</vt:lpstr>
      <vt:lpstr>PowerPointTemplate-standard</vt:lpstr>
      <vt:lpstr>Personalizing Students’ Educational Journey</vt:lpstr>
      <vt:lpstr>Presenters</vt:lpstr>
      <vt:lpstr>Evolution in Perception  of the Institution’s Role</vt:lpstr>
      <vt:lpstr>No Single ‘Journey’</vt:lpstr>
      <vt:lpstr>The COVID-19 Impact</vt:lpstr>
      <vt:lpstr>The Data Imperative</vt:lpstr>
      <vt:lpstr>Student Expectations  for How They Learn</vt:lpstr>
      <vt:lpstr>The Role of Technology</vt:lpstr>
      <vt:lpstr>Nudging’s Promise (and Limits)</vt:lpstr>
      <vt:lpstr>The Secret Weapon: The Faculty</vt:lpstr>
      <vt:lpstr>Your Questions? And Thanks …</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Driving Transformation  in Higher Education</dc:title>
  <dc:creator>Doug Lederman</dc:creator>
  <cp:lastModifiedBy>Doug Lederman</cp:lastModifiedBy>
  <cp:revision>1</cp:revision>
  <cp:lastPrinted>2021-05-10T17:17:32Z</cp:lastPrinted>
  <dcterms:created xsi:type="dcterms:W3CDTF">2021-05-09T14:12:47Z</dcterms:created>
  <dcterms:modified xsi:type="dcterms:W3CDTF">2021-07-28T16:41:09Z</dcterms:modified>
</cp:coreProperties>
</file>