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6" r:id="rId3"/>
    <p:sldId id="258" r:id="rId4"/>
    <p:sldId id="259" r:id="rId5"/>
    <p:sldId id="261" r:id="rId6"/>
    <p:sldId id="264" r:id="rId7"/>
    <p:sldId id="263" r:id="rId8"/>
    <p:sldId id="262" r:id="rId9"/>
    <p:sldId id="260" r:id="rId10"/>
    <p:sldId id="265" r:id="rId11"/>
    <p:sldId id="277" r:id="rId12"/>
    <p:sldId id="26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970D505-1EE7-4A79-BA2A-AC639B767CB4}">
          <p14:sldIdLst>
            <p14:sldId id="256"/>
            <p14:sldId id="276"/>
            <p14:sldId id="258"/>
            <p14:sldId id="259"/>
            <p14:sldId id="261"/>
            <p14:sldId id="264"/>
            <p14:sldId id="263"/>
            <p14:sldId id="262"/>
            <p14:sldId id="260"/>
            <p14:sldId id="265"/>
            <p14:sldId id="277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74" autoAdjust="0"/>
  </p:normalViewPr>
  <p:slideViewPr>
    <p:cSldViewPr snapToGrid="0" snapToObjects="1">
      <p:cViewPr>
        <p:scale>
          <a:sx n="90" d="100"/>
          <a:sy n="90" d="100"/>
        </p:scale>
        <p:origin x="1262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C4A934-D0CC-4D40-83E7-0CAC5E5817F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139C7CA9-6653-4B77-8DC0-2C78F8BFC4CD}">
      <dgm:prSet/>
      <dgm:spPr/>
      <dgm:t>
        <a:bodyPr/>
        <a:lstStyle/>
        <a:p>
          <a:r>
            <a:rPr lang="en-US" dirty="0"/>
            <a:t>42% of American adults hold at least an associate degree; 30% of African Americans, 22% of Latinos</a:t>
          </a:r>
        </a:p>
      </dgm:t>
    </dgm:pt>
    <dgm:pt modelId="{50C3307A-4BFD-4479-9E13-2567110F4E68}" type="parTrans" cxnId="{2139BDDE-5AEC-435E-9CFB-8BB84F71131C}">
      <dgm:prSet/>
      <dgm:spPr/>
      <dgm:t>
        <a:bodyPr/>
        <a:lstStyle/>
        <a:p>
          <a:endParaRPr lang="en-US"/>
        </a:p>
      </dgm:t>
    </dgm:pt>
    <dgm:pt modelId="{28E07149-571A-4ABB-9FFF-5FB463D17AC2}" type="sibTrans" cxnId="{2139BDDE-5AEC-435E-9CFB-8BB84F71131C}">
      <dgm:prSet/>
      <dgm:spPr/>
      <dgm:t>
        <a:bodyPr/>
        <a:lstStyle/>
        <a:p>
          <a:endParaRPr lang="en-US"/>
        </a:p>
      </dgm:t>
    </dgm:pt>
    <dgm:pt modelId="{ACB89E7E-8B8D-4C54-95FB-00549AE7892D}">
      <dgm:prSet/>
      <dgm:spPr/>
      <dgm:t>
        <a:bodyPr/>
        <a:lstStyle/>
        <a:p>
          <a:r>
            <a:rPr lang="en-US"/>
            <a:t>Two-thirds of all jobs will soon require some kind of post-high school education</a:t>
          </a:r>
        </a:p>
      </dgm:t>
    </dgm:pt>
    <dgm:pt modelId="{34C17541-73E2-4F43-86B3-D81BE7502871}" type="parTrans" cxnId="{0E81A883-E78A-457A-AB07-CCA0DA1E1714}">
      <dgm:prSet/>
      <dgm:spPr/>
      <dgm:t>
        <a:bodyPr/>
        <a:lstStyle/>
        <a:p>
          <a:endParaRPr lang="en-US"/>
        </a:p>
      </dgm:t>
    </dgm:pt>
    <dgm:pt modelId="{78B49F57-2ACB-4498-B76F-8E9575CA84FB}" type="sibTrans" cxnId="{0E81A883-E78A-457A-AB07-CCA0DA1E1714}">
      <dgm:prSet/>
      <dgm:spPr/>
      <dgm:t>
        <a:bodyPr/>
        <a:lstStyle/>
        <a:p>
          <a:endParaRPr lang="en-US"/>
        </a:p>
      </dgm:t>
    </dgm:pt>
    <dgm:pt modelId="{35735B38-F773-4D8C-A772-F0183D537DFD}">
      <dgm:prSet/>
      <dgm:spPr/>
      <dgm:t>
        <a:bodyPr/>
        <a:lstStyle/>
        <a:p>
          <a:r>
            <a:rPr lang="en-US"/>
            <a:t>Workers stay in jobs for an average of 4.2 years while job skills evaporate in less than 5 years</a:t>
          </a:r>
        </a:p>
      </dgm:t>
    </dgm:pt>
    <dgm:pt modelId="{88CE63BC-EF04-41A2-9231-D88869218E7D}" type="parTrans" cxnId="{AC65CDCB-2059-4CF4-9CFE-8AC13ABFA911}">
      <dgm:prSet/>
      <dgm:spPr/>
      <dgm:t>
        <a:bodyPr/>
        <a:lstStyle/>
        <a:p>
          <a:endParaRPr lang="en-US"/>
        </a:p>
      </dgm:t>
    </dgm:pt>
    <dgm:pt modelId="{9FB37764-8FDA-4457-BC9F-327042B0146F}" type="sibTrans" cxnId="{AC65CDCB-2059-4CF4-9CFE-8AC13ABFA911}">
      <dgm:prSet/>
      <dgm:spPr/>
      <dgm:t>
        <a:bodyPr/>
        <a:lstStyle/>
        <a:p>
          <a:endParaRPr lang="en-US"/>
        </a:p>
      </dgm:t>
    </dgm:pt>
    <dgm:pt modelId="{C89A2039-06D0-42C4-B796-73E4EA6752F1}">
      <dgm:prSet/>
      <dgm:spPr/>
      <dgm:t>
        <a:bodyPr/>
        <a:lstStyle/>
        <a:p>
          <a:r>
            <a:rPr lang="en-US"/>
            <a:t>Undergraduate enrollment in the U.S. is down 1.2 million over six years; further declines projected</a:t>
          </a:r>
        </a:p>
      </dgm:t>
    </dgm:pt>
    <dgm:pt modelId="{C5168A93-3056-4E51-BAFC-02B4E6F8D77F}" type="parTrans" cxnId="{BBD8B7FB-C4D9-49CF-9076-7C1038E413D7}">
      <dgm:prSet/>
      <dgm:spPr/>
      <dgm:t>
        <a:bodyPr/>
        <a:lstStyle/>
        <a:p>
          <a:endParaRPr lang="en-US"/>
        </a:p>
      </dgm:t>
    </dgm:pt>
    <dgm:pt modelId="{B55BDAED-8048-4FB5-ABB1-95F50C4B4126}" type="sibTrans" cxnId="{BBD8B7FB-C4D9-49CF-9076-7C1038E413D7}">
      <dgm:prSet/>
      <dgm:spPr/>
      <dgm:t>
        <a:bodyPr/>
        <a:lstStyle/>
        <a:p>
          <a:endParaRPr lang="en-US"/>
        </a:p>
      </dgm:t>
    </dgm:pt>
    <dgm:pt modelId="{40EE1FE3-83E5-4113-AD2A-AFD0878EB845}" type="pres">
      <dgm:prSet presAssocID="{D9C4A934-D0CC-4D40-83E7-0CAC5E5817F2}" presName="root" presStyleCnt="0">
        <dgm:presLayoutVars>
          <dgm:dir/>
          <dgm:resizeHandles val="exact"/>
        </dgm:presLayoutVars>
      </dgm:prSet>
      <dgm:spPr/>
    </dgm:pt>
    <dgm:pt modelId="{EF2931BA-8119-40E3-B6E0-8E6496FBD7D8}" type="pres">
      <dgm:prSet presAssocID="{139C7CA9-6653-4B77-8DC0-2C78F8BFC4CD}" presName="compNode" presStyleCnt="0"/>
      <dgm:spPr/>
    </dgm:pt>
    <dgm:pt modelId="{DBD84F13-9AF5-4512-B5C5-39B9B27E53EF}" type="pres">
      <dgm:prSet presAssocID="{139C7CA9-6653-4B77-8DC0-2C78F8BFC4CD}" presName="bgRect" presStyleLbl="bgShp" presStyleIdx="0" presStyleCnt="4"/>
      <dgm:spPr/>
    </dgm:pt>
    <dgm:pt modelId="{3F68FAFE-15F7-42BB-9F56-1A11054596A0}" type="pres">
      <dgm:prSet presAssocID="{139C7CA9-6653-4B77-8DC0-2C78F8BFC4C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90A4C229-2FC0-4627-8FA7-F5A5846996F7}" type="pres">
      <dgm:prSet presAssocID="{139C7CA9-6653-4B77-8DC0-2C78F8BFC4CD}" presName="spaceRect" presStyleCnt="0"/>
      <dgm:spPr/>
    </dgm:pt>
    <dgm:pt modelId="{D4460942-4422-446E-8DEA-2CCA2C824102}" type="pres">
      <dgm:prSet presAssocID="{139C7CA9-6653-4B77-8DC0-2C78F8BFC4CD}" presName="parTx" presStyleLbl="revTx" presStyleIdx="0" presStyleCnt="4">
        <dgm:presLayoutVars>
          <dgm:chMax val="0"/>
          <dgm:chPref val="0"/>
        </dgm:presLayoutVars>
      </dgm:prSet>
      <dgm:spPr/>
    </dgm:pt>
    <dgm:pt modelId="{618C18FE-C12C-4638-B8F4-4CF3E4DB4C98}" type="pres">
      <dgm:prSet presAssocID="{28E07149-571A-4ABB-9FFF-5FB463D17AC2}" presName="sibTrans" presStyleCnt="0"/>
      <dgm:spPr/>
    </dgm:pt>
    <dgm:pt modelId="{07DB26C7-C38B-4F8A-A1F6-81ED66117023}" type="pres">
      <dgm:prSet presAssocID="{ACB89E7E-8B8D-4C54-95FB-00549AE7892D}" presName="compNode" presStyleCnt="0"/>
      <dgm:spPr/>
    </dgm:pt>
    <dgm:pt modelId="{B4F74CDE-B25E-45FA-9D08-744780BEDF31}" type="pres">
      <dgm:prSet presAssocID="{ACB89E7E-8B8D-4C54-95FB-00549AE7892D}" presName="bgRect" presStyleLbl="bgShp" presStyleIdx="1" presStyleCnt="4"/>
      <dgm:spPr/>
    </dgm:pt>
    <dgm:pt modelId="{B4C9820B-4081-453B-9961-AE0347F88FF4}" type="pres">
      <dgm:prSet presAssocID="{ACB89E7E-8B8D-4C54-95FB-00549AE7892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B0036A6-BD2D-4533-B492-482D940A07D0}" type="pres">
      <dgm:prSet presAssocID="{ACB89E7E-8B8D-4C54-95FB-00549AE7892D}" presName="spaceRect" presStyleCnt="0"/>
      <dgm:spPr/>
    </dgm:pt>
    <dgm:pt modelId="{E1E5F8CF-6C2B-41C1-B6C2-3FBDD09B40B3}" type="pres">
      <dgm:prSet presAssocID="{ACB89E7E-8B8D-4C54-95FB-00549AE7892D}" presName="parTx" presStyleLbl="revTx" presStyleIdx="1" presStyleCnt="4">
        <dgm:presLayoutVars>
          <dgm:chMax val="0"/>
          <dgm:chPref val="0"/>
        </dgm:presLayoutVars>
      </dgm:prSet>
      <dgm:spPr/>
    </dgm:pt>
    <dgm:pt modelId="{28FF0F05-25F6-45C4-8532-5B0E1C1BC9E5}" type="pres">
      <dgm:prSet presAssocID="{78B49F57-2ACB-4498-B76F-8E9575CA84FB}" presName="sibTrans" presStyleCnt="0"/>
      <dgm:spPr/>
    </dgm:pt>
    <dgm:pt modelId="{22516650-0746-42D1-A818-A1FDE02D8F74}" type="pres">
      <dgm:prSet presAssocID="{35735B38-F773-4D8C-A772-F0183D537DFD}" presName="compNode" presStyleCnt="0"/>
      <dgm:spPr/>
    </dgm:pt>
    <dgm:pt modelId="{9CDD0A36-A2A1-47FC-8C84-D6EB7B7185E4}" type="pres">
      <dgm:prSet presAssocID="{35735B38-F773-4D8C-A772-F0183D537DFD}" presName="bgRect" presStyleLbl="bgShp" presStyleIdx="2" presStyleCnt="4"/>
      <dgm:spPr/>
    </dgm:pt>
    <dgm:pt modelId="{CC2903CC-C42F-446E-9B8B-DCD6FCD663F5}" type="pres">
      <dgm:prSet presAssocID="{35735B38-F773-4D8C-A772-F0183D537DF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n"/>
        </a:ext>
      </dgm:extLst>
    </dgm:pt>
    <dgm:pt modelId="{FBE1B39F-DE65-437D-B9F1-FC58213B08E5}" type="pres">
      <dgm:prSet presAssocID="{35735B38-F773-4D8C-A772-F0183D537DFD}" presName="spaceRect" presStyleCnt="0"/>
      <dgm:spPr/>
    </dgm:pt>
    <dgm:pt modelId="{3CC8B915-41F8-4FF5-8FAD-0960DECCCEE0}" type="pres">
      <dgm:prSet presAssocID="{35735B38-F773-4D8C-A772-F0183D537DFD}" presName="parTx" presStyleLbl="revTx" presStyleIdx="2" presStyleCnt="4">
        <dgm:presLayoutVars>
          <dgm:chMax val="0"/>
          <dgm:chPref val="0"/>
        </dgm:presLayoutVars>
      </dgm:prSet>
      <dgm:spPr/>
    </dgm:pt>
    <dgm:pt modelId="{82DA8A4B-38CA-47EC-B069-E21DB2216491}" type="pres">
      <dgm:prSet presAssocID="{9FB37764-8FDA-4457-BC9F-327042B0146F}" presName="sibTrans" presStyleCnt="0"/>
      <dgm:spPr/>
    </dgm:pt>
    <dgm:pt modelId="{9A36B563-AF1B-4701-8329-193058399915}" type="pres">
      <dgm:prSet presAssocID="{C89A2039-06D0-42C4-B796-73E4EA6752F1}" presName="compNode" presStyleCnt="0"/>
      <dgm:spPr/>
    </dgm:pt>
    <dgm:pt modelId="{F725FAA9-78B0-4133-B835-8269DCEF4BFE}" type="pres">
      <dgm:prSet presAssocID="{C89A2039-06D0-42C4-B796-73E4EA6752F1}" presName="bgRect" presStyleLbl="bgShp" presStyleIdx="3" presStyleCnt="4"/>
      <dgm:spPr/>
    </dgm:pt>
    <dgm:pt modelId="{333FD60F-0B20-48C0-ABCC-5FE5CB4B0B70}" type="pres">
      <dgm:prSet presAssocID="{C89A2039-06D0-42C4-B796-73E4EA6752F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C4630F87-B23D-482F-BD27-71B1739C1773}" type="pres">
      <dgm:prSet presAssocID="{C89A2039-06D0-42C4-B796-73E4EA6752F1}" presName="spaceRect" presStyleCnt="0"/>
      <dgm:spPr/>
    </dgm:pt>
    <dgm:pt modelId="{C3E6CF52-F0FA-4D11-BD9F-54EC6C9296ED}" type="pres">
      <dgm:prSet presAssocID="{C89A2039-06D0-42C4-B796-73E4EA6752F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D31AE0C-A0ED-4905-95C9-692D535ADAD6}" type="presOf" srcId="{139C7CA9-6653-4B77-8DC0-2C78F8BFC4CD}" destId="{D4460942-4422-446E-8DEA-2CCA2C824102}" srcOrd="0" destOrd="0" presId="urn:microsoft.com/office/officeart/2018/2/layout/IconVerticalSolidList"/>
    <dgm:cxn modelId="{2E950C6C-4788-4E47-B3CF-C7B921CBC75A}" type="presOf" srcId="{ACB89E7E-8B8D-4C54-95FB-00549AE7892D}" destId="{E1E5F8CF-6C2B-41C1-B6C2-3FBDD09B40B3}" srcOrd="0" destOrd="0" presId="urn:microsoft.com/office/officeart/2018/2/layout/IconVerticalSolidList"/>
    <dgm:cxn modelId="{49042A53-B8C5-4E62-83C1-2699DC863C08}" type="presOf" srcId="{35735B38-F773-4D8C-A772-F0183D537DFD}" destId="{3CC8B915-41F8-4FF5-8FAD-0960DECCCEE0}" srcOrd="0" destOrd="0" presId="urn:microsoft.com/office/officeart/2018/2/layout/IconVerticalSolidList"/>
    <dgm:cxn modelId="{0E81A883-E78A-457A-AB07-CCA0DA1E1714}" srcId="{D9C4A934-D0CC-4D40-83E7-0CAC5E5817F2}" destId="{ACB89E7E-8B8D-4C54-95FB-00549AE7892D}" srcOrd="1" destOrd="0" parTransId="{34C17541-73E2-4F43-86B3-D81BE7502871}" sibTransId="{78B49F57-2ACB-4498-B76F-8E9575CA84FB}"/>
    <dgm:cxn modelId="{E91A3595-08F3-41E4-95B7-2321267A1080}" type="presOf" srcId="{D9C4A934-D0CC-4D40-83E7-0CAC5E5817F2}" destId="{40EE1FE3-83E5-4113-AD2A-AFD0878EB845}" srcOrd="0" destOrd="0" presId="urn:microsoft.com/office/officeart/2018/2/layout/IconVerticalSolidList"/>
    <dgm:cxn modelId="{AC65CDCB-2059-4CF4-9CFE-8AC13ABFA911}" srcId="{D9C4A934-D0CC-4D40-83E7-0CAC5E5817F2}" destId="{35735B38-F773-4D8C-A772-F0183D537DFD}" srcOrd="2" destOrd="0" parTransId="{88CE63BC-EF04-41A2-9231-D88869218E7D}" sibTransId="{9FB37764-8FDA-4457-BC9F-327042B0146F}"/>
    <dgm:cxn modelId="{2139BDDE-5AEC-435E-9CFB-8BB84F71131C}" srcId="{D9C4A934-D0CC-4D40-83E7-0CAC5E5817F2}" destId="{139C7CA9-6653-4B77-8DC0-2C78F8BFC4CD}" srcOrd="0" destOrd="0" parTransId="{50C3307A-4BFD-4479-9E13-2567110F4E68}" sibTransId="{28E07149-571A-4ABB-9FFF-5FB463D17AC2}"/>
    <dgm:cxn modelId="{DE0DB2F6-763F-40BE-9564-96585461958D}" type="presOf" srcId="{C89A2039-06D0-42C4-B796-73E4EA6752F1}" destId="{C3E6CF52-F0FA-4D11-BD9F-54EC6C9296ED}" srcOrd="0" destOrd="0" presId="urn:microsoft.com/office/officeart/2018/2/layout/IconVerticalSolidList"/>
    <dgm:cxn modelId="{BBD8B7FB-C4D9-49CF-9076-7C1038E413D7}" srcId="{D9C4A934-D0CC-4D40-83E7-0CAC5E5817F2}" destId="{C89A2039-06D0-42C4-B796-73E4EA6752F1}" srcOrd="3" destOrd="0" parTransId="{C5168A93-3056-4E51-BAFC-02B4E6F8D77F}" sibTransId="{B55BDAED-8048-4FB5-ABB1-95F50C4B4126}"/>
    <dgm:cxn modelId="{62B57A95-DE43-416D-BC5F-FBF9EBDB899B}" type="presParOf" srcId="{40EE1FE3-83E5-4113-AD2A-AFD0878EB845}" destId="{EF2931BA-8119-40E3-B6E0-8E6496FBD7D8}" srcOrd="0" destOrd="0" presId="urn:microsoft.com/office/officeart/2018/2/layout/IconVerticalSolidList"/>
    <dgm:cxn modelId="{A768FFB1-10F3-4880-A946-C1F3A6EDAC19}" type="presParOf" srcId="{EF2931BA-8119-40E3-B6E0-8E6496FBD7D8}" destId="{DBD84F13-9AF5-4512-B5C5-39B9B27E53EF}" srcOrd="0" destOrd="0" presId="urn:microsoft.com/office/officeart/2018/2/layout/IconVerticalSolidList"/>
    <dgm:cxn modelId="{4105A861-9E1A-4D73-B714-62E90C8A2FE4}" type="presParOf" srcId="{EF2931BA-8119-40E3-B6E0-8E6496FBD7D8}" destId="{3F68FAFE-15F7-42BB-9F56-1A11054596A0}" srcOrd="1" destOrd="0" presId="urn:microsoft.com/office/officeart/2018/2/layout/IconVerticalSolidList"/>
    <dgm:cxn modelId="{53CB6AB6-ED72-47B7-BDF8-F97F35DFD7C5}" type="presParOf" srcId="{EF2931BA-8119-40E3-B6E0-8E6496FBD7D8}" destId="{90A4C229-2FC0-4627-8FA7-F5A5846996F7}" srcOrd="2" destOrd="0" presId="urn:microsoft.com/office/officeart/2018/2/layout/IconVerticalSolidList"/>
    <dgm:cxn modelId="{6D69F130-0CCB-483A-8D54-102FAFDBCE0A}" type="presParOf" srcId="{EF2931BA-8119-40E3-B6E0-8E6496FBD7D8}" destId="{D4460942-4422-446E-8DEA-2CCA2C824102}" srcOrd="3" destOrd="0" presId="urn:microsoft.com/office/officeart/2018/2/layout/IconVerticalSolidList"/>
    <dgm:cxn modelId="{0EE46CD0-30EC-4BF8-9BFC-9D8095D4EED8}" type="presParOf" srcId="{40EE1FE3-83E5-4113-AD2A-AFD0878EB845}" destId="{618C18FE-C12C-4638-B8F4-4CF3E4DB4C98}" srcOrd="1" destOrd="0" presId="urn:microsoft.com/office/officeart/2018/2/layout/IconVerticalSolidList"/>
    <dgm:cxn modelId="{972542B7-463D-4480-836E-6C761B7654A5}" type="presParOf" srcId="{40EE1FE3-83E5-4113-AD2A-AFD0878EB845}" destId="{07DB26C7-C38B-4F8A-A1F6-81ED66117023}" srcOrd="2" destOrd="0" presId="urn:microsoft.com/office/officeart/2018/2/layout/IconVerticalSolidList"/>
    <dgm:cxn modelId="{8877A791-F685-4FC4-9499-DD87ED71FAD5}" type="presParOf" srcId="{07DB26C7-C38B-4F8A-A1F6-81ED66117023}" destId="{B4F74CDE-B25E-45FA-9D08-744780BEDF31}" srcOrd="0" destOrd="0" presId="urn:microsoft.com/office/officeart/2018/2/layout/IconVerticalSolidList"/>
    <dgm:cxn modelId="{37A2EF1D-FE93-4D03-9D89-56C2B27B6390}" type="presParOf" srcId="{07DB26C7-C38B-4F8A-A1F6-81ED66117023}" destId="{B4C9820B-4081-453B-9961-AE0347F88FF4}" srcOrd="1" destOrd="0" presId="urn:microsoft.com/office/officeart/2018/2/layout/IconVerticalSolidList"/>
    <dgm:cxn modelId="{494871BA-24C0-4996-A9EC-F46DB8FC6AB5}" type="presParOf" srcId="{07DB26C7-C38B-4F8A-A1F6-81ED66117023}" destId="{AB0036A6-BD2D-4533-B492-482D940A07D0}" srcOrd="2" destOrd="0" presId="urn:microsoft.com/office/officeart/2018/2/layout/IconVerticalSolidList"/>
    <dgm:cxn modelId="{D2B6C8F3-8959-4DBB-B6B9-2267F80D0A2B}" type="presParOf" srcId="{07DB26C7-C38B-4F8A-A1F6-81ED66117023}" destId="{E1E5F8CF-6C2B-41C1-B6C2-3FBDD09B40B3}" srcOrd="3" destOrd="0" presId="urn:microsoft.com/office/officeart/2018/2/layout/IconVerticalSolidList"/>
    <dgm:cxn modelId="{EB52AF21-314C-4FAC-9552-0A420AC8DEC0}" type="presParOf" srcId="{40EE1FE3-83E5-4113-AD2A-AFD0878EB845}" destId="{28FF0F05-25F6-45C4-8532-5B0E1C1BC9E5}" srcOrd="3" destOrd="0" presId="urn:microsoft.com/office/officeart/2018/2/layout/IconVerticalSolidList"/>
    <dgm:cxn modelId="{38CCB124-06FA-437B-B9E1-B1F30EFB776B}" type="presParOf" srcId="{40EE1FE3-83E5-4113-AD2A-AFD0878EB845}" destId="{22516650-0746-42D1-A818-A1FDE02D8F74}" srcOrd="4" destOrd="0" presId="urn:microsoft.com/office/officeart/2018/2/layout/IconVerticalSolidList"/>
    <dgm:cxn modelId="{F640962B-D3B7-4E21-B2E2-F740AE7B9211}" type="presParOf" srcId="{22516650-0746-42D1-A818-A1FDE02D8F74}" destId="{9CDD0A36-A2A1-47FC-8C84-D6EB7B7185E4}" srcOrd="0" destOrd="0" presId="urn:microsoft.com/office/officeart/2018/2/layout/IconVerticalSolidList"/>
    <dgm:cxn modelId="{350411E6-983F-4142-A624-39A302BC67FA}" type="presParOf" srcId="{22516650-0746-42D1-A818-A1FDE02D8F74}" destId="{CC2903CC-C42F-446E-9B8B-DCD6FCD663F5}" srcOrd="1" destOrd="0" presId="urn:microsoft.com/office/officeart/2018/2/layout/IconVerticalSolidList"/>
    <dgm:cxn modelId="{E42ABA8B-E0CF-4651-9F01-B700E562EF8F}" type="presParOf" srcId="{22516650-0746-42D1-A818-A1FDE02D8F74}" destId="{FBE1B39F-DE65-437D-B9F1-FC58213B08E5}" srcOrd="2" destOrd="0" presId="urn:microsoft.com/office/officeart/2018/2/layout/IconVerticalSolidList"/>
    <dgm:cxn modelId="{B56AAF60-8D77-45C4-AF3B-AECD0CA53B22}" type="presParOf" srcId="{22516650-0746-42D1-A818-A1FDE02D8F74}" destId="{3CC8B915-41F8-4FF5-8FAD-0960DECCCEE0}" srcOrd="3" destOrd="0" presId="urn:microsoft.com/office/officeart/2018/2/layout/IconVerticalSolidList"/>
    <dgm:cxn modelId="{8F799C2C-F77A-4D24-AF60-68157D406091}" type="presParOf" srcId="{40EE1FE3-83E5-4113-AD2A-AFD0878EB845}" destId="{82DA8A4B-38CA-47EC-B069-E21DB2216491}" srcOrd="5" destOrd="0" presId="urn:microsoft.com/office/officeart/2018/2/layout/IconVerticalSolidList"/>
    <dgm:cxn modelId="{8BC38AFE-41CB-4E53-9399-B25B3729E7B2}" type="presParOf" srcId="{40EE1FE3-83E5-4113-AD2A-AFD0878EB845}" destId="{9A36B563-AF1B-4701-8329-193058399915}" srcOrd="6" destOrd="0" presId="urn:microsoft.com/office/officeart/2018/2/layout/IconVerticalSolidList"/>
    <dgm:cxn modelId="{DE160220-BE63-48F8-9D23-93128F8A0FD6}" type="presParOf" srcId="{9A36B563-AF1B-4701-8329-193058399915}" destId="{F725FAA9-78B0-4133-B835-8269DCEF4BFE}" srcOrd="0" destOrd="0" presId="urn:microsoft.com/office/officeart/2018/2/layout/IconVerticalSolidList"/>
    <dgm:cxn modelId="{7AE5F4AD-0876-41E0-BAF3-8891BB63FE42}" type="presParOf" srcId="{9A36B563-AF1B-4701-8329-193058399915}" destId="{333FD60F-0B20-48C0-ABCC-5FE5CB4B0B70}" srcOrd="1" destOrd="0" presId="urn:microsoft.com/office/officeart/2018/2/layout/IconVerticalSolidList"/>
    <dgm:cxn modelId="{F0D320A5-09A2-4B45-8FCD-D01B0BBEC0BB}" type="presParOf" srcId="{9A36B563-AF1B-4701-8329-193058399915}" destId="{C4630F87-B23D-482F-BD27-71B1739C1773}" srcOrd="2" destOrd="0" presId="urn:microsoft.com/office/officeart/2018/2/layout/IconVerticalSolidList"/>
    <dgm:cxn modelId="{40F036D8-AC23-4998-B1AA-BD98D3F969F0}" type="presParOf" srcId="{9A36B563-AF1B-4701-8329-193058399915}" destId="{C3E6CF52-F0FA-4D11-BD9F-54EC6C9296E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84F13-9AF5-4512-B5C5-39B9B27E53EF}">
      <dsp:nvSpPr>
        <dsp:cNvPr id="0" name=""/>
        <dsp:cNvSpPr/>
      </dsp:nvSpPr>
      <dsp:spPr>
        <a:xfrm>
          <a:off x="0" y="1805"/>
          <a:ext cx="7886700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68FAFE-15F7-42BB-9F56-1A11054596A0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460942-4422-446E-8DEA-2CCA2C824102}">
      <dsp:nvSpPr>
        <dsp:cNvPr id="0" name=""/>
        <dsp:cNvSpPr/>
      </dsp:nvSpPr>
      <dsp:spPr>
        <a:xfrm>
          <a:off x="1057183" y="1805"/>
          <a:ext cx="68295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42% of American adults hold at least an associate degree; 30% of African Americans, 22% of Latinos</a:t>
          </a:r>
        </a:p>
      </dsp:txBody>
      <dsp:txXfrm>
        <a:off x="1057183" y="1805"/>
        <a:ext cx="6829516" cy="915310"/>
      </dsp:txXfrm>
    </dsp:sp>
    <dsp:sp modelId="{B4F74CDE-B25E-45FA-9D08-744780BEDF31}">
      <dsp:nvSpPr>
        <dsp:cNvPr id="0" name=""/>
        <dsp:cNvSpPr/>
      </dsp:nvSpPr>
      <dsp:spPr>
        <a:xfrm>
          <a:off x="0" y="1145944"/>
          <a:ext cx="7886700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C9820B-4081-453B-9961-AE0347F88FF4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E5F8CF-6C2B-41C1-B6C2-3FBDD09B40B3}">
      <dsp:nvSpPr>
        <dsp:cNvPr id="0" name=""/>
        <dsp:cNvSpPr/>
      </dsp:nvSpPr>
      <dsp:spPr>
        <a:xfrm>
          <a:off x="1057183" y="1145944"/>
          <a:ext cx="68295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Two-thirds of all jobs will soon require some kind of post-high school education</a:t>
          </a:r>
        </a:p>
      </dsp:txBody>
      <dsp:txXfrm>
        <a:off x="1057183" y="1145944"/>
        <a:ext cx="6829516" cy="915310"/>
      </dsp:txXfrm>
    </dsp:sp>
    <dsp:sp modelId="{9CDD0A36-A2A1-47FC-8C84-D6EB7B7185E4}">
      <dsp:nvSpPr>
        <dsp:cNvPr id="0" name=""/>
        <dsp:cNvSpPr/>
      </dsp:nvSpPr>
      <dsp:spPr>
        <a:xfrm>
          <a:off x="0" y="2290082"/>
          <a:ext cx="7886700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2903CC-C42F-446E-9B8B-DCD6FCD663F5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C8B915-41F8-4FF5-8FAD-0960DECCCEE0}">
      <dsp:nvSpPr>
        <dsp:cNvPr id="0" name=""/>
        <dsp:cNvSpPr/>
      </dsp:nvSpPr>
      <dsp:spPr>
        <a:xfrm>
          <a:off x="1057183" y="2290082"/>
          <a:ext cx="68295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Workers stay in jobs for an average of 4.2 years while job skills evaporate in less than 5 years</a:t>
          </a:r>
        </a:p>
      </dsp:txBody>
      <dsp:txXfrm>
        <a:off x="1057183" y="2290082"/>
        <a:ext cx="6829516" cy="915310"/>
      </dsp:txXfrm>
    </dsp:sp>
    <dsp:sp modelId="{F725FAA9-78B0-4133-B835-8269DCEF4BFE}">
      <dsp:nvSpPr>
        <dsp:cNvPr id="0" name=""/>
        <dsp:cNvSpPr/>
      </dsp:nvSpPr>
      <dsp:spPr>
        <a:xfrm>
          <a:off x="0" y="3434221"/>
          <a:ext cx="7886700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3FD60F-0B20-48C0-ABCC-5FE5CB4B0B70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E6CF52-F0FA-4D11-BD9F-54EC6C9296ED}">
      <dsp:nvSpPr>
        <dsp:cNvPr id="0" name=""/>
        <dsp:cNvSpPr/>
      </dsp:nvSpPr>
      <dsp:spPr>
        <a:xfrm>
          <a:off x="1057183" y="3434221"/>
          <a:ext cx="68295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Undergraduate enrollment in the U.S. is down 1.2 million over six years; further declines projected</a:t>
          </a:r>
        </a:p>
      </dsp:txBody>
      <dsp:txXfrm>
        <a:off x="1057183" y="3434221"/>
        <a:ext cx="6829516" cy="91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F57E69-7503-44A6-8526-0CFDF59DAADD}" type="datetimeFigureOut">
              <a:rPr lang="en-US" altLang="en-US"/>
              <a:pPr/>
              <a:t>10/9/2018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914D262-9257-486B-9601-9A1B96F0B8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7074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838BF6-8B0E-4E26-9FB9-B94FF31539A4}" type="datetimeFigureOut">
              <a:rPr lang="en-US" altLang="en-US"/>
              <a:pPr/>
              <a:t>10/8/2018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6C8E5B7-C956-43A7-BE49-FFD1C306F9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8672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Tenure?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8E5B7-C956-43A7-BE49-FFD1C306F954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096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National demographics???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8E5B7-C956-43A7-BE49-FFD1C306F954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069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513" y="1081088"/>
            <a:ext cx="1731962" cy="925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187450"/>
            <a:ext cx="1536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1109663"/>
            <a:ext cx="908050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70663" y="1109663"/>
            <a:ext cx="906462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10488" y="1111250"/>
            <a:ext cx="908050" cy="9064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195388"/>
            <a:ext cx="70961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1195388"/>
            <a:ext cx="7159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195388"/>
            <a:ext cx="7143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19060"/>
            <a:ext cx="7886700" cy="692219"/>
          </a:xfrm>
        </p:spPr>
        <p:txBody>
          <a:bodyPr anchor="b">
            <a:noAutofit/>
          </a:bodyPr>
          <a:lstStyle>
            <a:lvl1pPr algn="ctr">
              <a:defRPr sz="4400" b="0" i="0">
                <a:latin typeface="Calibri"/>
                <a:ea typeface="Roboto Slab Light" charset="0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405933"/>
            <a:ext cx="78867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latin typeface="Calibri"/>
                <a:ea typeface="Roboto Light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82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latin typeface="Calibri"/>
                <a:cs typeface="Calibri"/>
              </a:rPr>
              <a:t>Click to edit Master title style</a:t>
            </a:r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D9DE5A2A-C1F4-4619-8E6C-DC6A66EBAAB6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01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9D0C212A-87F8-4BC9-A017-3877F1204CA4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Calibri"/>
                <a:ea typeface="Roboto Medium" charset="0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8010"/>
            <a:ext cx="7886700" cy="4084982"/>
          </a:xfrm>
        </p:spPr>
        <p:txBody>
          <a:bodyPr/>
          <a:lstStyle>
            <a:lvl1pPr>
              <a:defRPr sz="3000" b="0" i="0">
                <a:latin typeface="Calibri"/>
                <a:ea typeface="Roboto Medium" charset="0"/>
                <a:cs typeface="Calibri"/>
              </a:defRPr>
            </a:lvl1pPr>
            <a:lvl2pPr>
              <a:defRPr sz="2400" b="0" i="0">
                <a:latin typeface="Calibri"/>
                <a:ea typeface="Roboto Medium" charset="0"/>
                <a:cs typeface="Calibri"/>
              </a:defRPr>
            </a:lvl2pPr>
            <a:lvl3pPr>
              <a:defRPr sz="2000" b="0" i="0">
                <a:latin typeface="Calibri"/>
                <a:ea typeface="Roboto Medium" charset="0"/>
                <a:cs typeface="Calibri"/>
              </a:defRPr>
            </a:lvl3pPr>
            <a:lvl4pPr>
              <a:defRPr sz="1800" b="0" i="0">
                <a:latin typeface="Calibri"/>
                <a:ea typeface="Roboto Medium" charset="0"/>
                <a:cs typeface="Calibri"/>
              </a:defRPr>
            </a:lvl4pPr>
            <a:lvl5pPr>
              <a:defRPr sz="1800" b="0" i="0">
                <a:latin typeface="Calibri"/>
                <a:ea typeface="Roboto Medium" charset="0"/>
                <a:cs typeface="Calibri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43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14DFBE21-BE3C-456B-84F6-C0682C68235B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2"/>
          </p:nvPr>
        </p:nvSpPr>
        <p:spPr>
          <a:xfrm>
            <a:off x="628650" y="1935898"/>
            <a:ext cx="7886700" cy="41070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Calibri"/>
                <a:ea typeface="Roboto Medium" charset="0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27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latin typeface="Calibri"/>
                <a:cs typeface="Calibri"/>
              </a:rPr>
              <a:t>Click to edit Master title style</a:t>
            </a: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8CCC62A2-EB60-4BB2-89DA-118B41FA2396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7705"/>
            <a:ext cx="3886200" cy="4005470"/>
          </a:xfrm>
        </p:spPr>
        <p:txBody>
          <a:bodyPr/>
          <a:lstStyle>
            <a:lvl1pPr>
              <a:defRPr b="0" i="0">
                <a:latin typeface="Calibri"/>
                <a:ea typeface="Roboto Medium" charset="0"/>
                <a:cs typeface="Calibri"/>
              </a:defRPr>
            </a:lvl1pPr>
            <a:lvl2pPr>
              <a:defRPr sz="1800" b="0" i="0">
                <a:latin typeface="Calibri"/>
                <a:ea typeface="Roboto Medium" charset="0"/>
                <a:cs typeface="Calibri"/>
              </a:defRPr>
            </a:lvl2pPr>
            <a:lvl3pPr>
              <a:defRPr sz="1800" b="0" i="0">
                <a:latin typeface="Calibri"/>
                <a:ea typeface="Roboto Medium" charset="0"/>
                <a:cs typeface="Calibri"/>
              </a:defRPr>
            </a:lvl3pPr>
            <a:lvl4pPr>
              <a:defRPr sz="1800" b="0" i="0">
                <a:latin typeface="Calibri"/>
                <a:ea typeface="Roboto Medium" charset="0"/>
                <a:cs typeface="Calibri"/>
              </a:defRPr>
            </a:lvl4pPr>
            <a:lvl5pPr>
              <a:defRPr sz="1800" b="0" i="0">
                <a:latin typeface="Calibri"/>
                <a:ea typeface="Roboto Medium" charset="0"/>
                <a:cs typeface="Calibri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2007705"/>
            <a:ext cx="3886200" cy="4005470"/>
          </a:xfrm>
        </p:spPr>
        <p:txBody>
          <a:bodyPr/>
          <a:lstStyle>
            <a:lvl1pPr>
              <a:defRPr b="0" i="0">
                <a:latin typeface="Calibri"/>
                <a:ea typeface="Roboto Medium" charset="0"/>
                <a:cs typeface="Calibri"/>
              </a:defRPr>
            </a:lvl1pPr>
            <a:lvl2pPr>
              <a:defRPr sz="1800" b="0" i="0">
                <a:latin typeface="Calibri"/>
                <a:ea typeface="Roboto Medium" charset="0"/>
                <a:cs typeface="Calibri"/>
              </a:defRPr>
            </a:lvl2pPr>
            <a:lvl3pPr>
              <a:defRPr sz="1800" b="0" i="0">
                <a:latin typeface="Calibri"/>
                <a:ea typeface="Roboto Medium" charset="0"/>
                <a:cs typeface="Calibri"/>
              </a:defRPr>
            </a:lvl3pPr>
            <a:lvl4pPr>
              <a:defRPr sz="1800" b="0" i="0">
                <a:latin typeface="Calibri"/>
                <a:ea typeface="Roboto Medium" charset="0"/>
                <a:cs typeface="Calibri"/>
              </a:defRPr>
            </a:lvl4pPr>
            <a:lvl5pPr>
              <a:defRPr sz="1800" b="0" i="0">
                <a:latin typeface="Calibri"/>
                <a:ea typeface="Roboto Medium" charset="0"/>
                <a:cs typeface="Calibri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98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C694F958-AC36-46E4-BA25-3B55D8FFC5D5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17643"/>
            <a:ext cx="3868340" cy="899388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latin typeface="Calibri"/>
                <a:ea typeface="Roboto" charset="0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17031"/>
            <a:ext cx="3868340" cy="3272632"/>
          </a:xfrm>
        </p:spPr>
        <p:txBody>
          <a:bodyPr>
            <a:normAutofit/>
          </a:bodyPr>
          <a:lstStyle>
            <a:lvl1pPr>
              <a:defRPr sz="2200">
                <a:latin typeface="Calibri"/>
                <a:ea typeface="Roboto" charset="0"/>
                <a:cs typeface="Calibri"/>
              </a:defRPr>
            </a:lvl1pPr>
            <a:lvl2pPr>
              <a:defRPr sz="2200">
                <a:latin typeface="Calibri"/>
                <a:ea typeface="Roboto" charset="0"/>
                <a:cs typeface="Calibri"/>
              </a:defRPr>
            </a:lvl2pPr>
            <a:lvl3pPr>
              <a:defRPr sz="2200">
                <a:latin typeface="Calibri"/>
                <a:ea typeface="Roboto" charset="0"/>
                <a:cs typeface="Calibri"/>
              </a:defRPr>
            </a:lvl3pPr>
            <a:lvl4pPr>
              <a:defRPr sz="2200">
                <a:latin typeface="Calibri"/>
                <a:ea typeface="Roboto" charset="0"/>
                <a:cs typeface="Calibri"/>
              </a:defRPr>
            </a:lvl4pPr>
            <a:lvl5pPr>
              <a:defRPr sz="2200">
                <a:latin typeface="Calibri"/>
                <a:ea typeface="Roboto" charset="0"/>
                <a:cs typeface="Calibri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17643"/>
            <a:ext cx="3887391" cy="899388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latin typeface="Calibri"/>
                <a:ea typeface="Roboto" charset="0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7031"/>
            <a:ext cx="3887391" cy="3272632"/>
          </a:xfrm>
        </p:spPr>
        <p:txBody>
          <a:bodyPr>
            <a:normAutofit/>
          </a:bodyPr>
          <a:lstStyle>
            <a:lvl1pPr>
              <a:defRPr sz="2200">
                <a:latin typeface="Calibri"/>
                <a:ea typeface="Roboto" charset="0"/>
                <a:cs typeface="Calibri"/>
              </a:defRPr>
            </a:lvl1pPr>
            <a:lvl2pPr>
              <a:defRPr sz="2200">
                <a:latin typeface="Calibri"/>
                <a:ea typeface="Roboto" charset="0"/>
                <a:cs typeface="Calibri"/>
              </a:defRPr>
            </a:lvl2pPr>
            <a:lvl3pPr>
              <a:defRPr sz="2200">
                <a:latin typeface="Calibri"/>
                <a:ea typeface="Roboto" charset="0"/>
                <a:cs typeface="Calibri"/>
              </a:defRPr>
            </a:lvl3pPr>
            <a:lvl4pPr>
              <a:defRPr sz="2200">
                <a:latin typeface="Calibri"/>
                <a:ea typeface="Roboto" charset="0"/>
                <a:cs typeface="Calibri"/>
              </a:defRPr>
            </a:lvl4pPr>
            <a:lvl5pPr>
              <a:defRPr sz="2200">
                <a:latin typeface="Calibri"/>
                <a:ea typeface="Roboto" charset="0"/>
                <a:cs typeface="Calibri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Calibri"/>
                <a:ea typeface="Roboto Medium" charset="0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0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latin typeface="Calibri"/>
                <a:cs typeface="Calibri"/>
              </a:rPr>
              <a:t>Click to edit Master title style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34D19036-35E7-4E64-8780-B3302733E14F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87826"/>
            <a:ext cx="4629150" cy="4045226"/>
          </a:xfrm>
        </p:spPr>
        <p:txBody>
          <a:bodyPr>
            <a:normAutofit/>
          </a:bodyPr>
          <a:lstStyle>
            <a:lvl1pPr>
              <a:defRPr sz="2200">
                <a:latin typeface="Calibri"/>
                <a:ea typeface="Roboto" charset="0"/>
                <a:cs typeface="Calibri"/>
              </a:defRPr>
            </a:lvl1pPr>
            <a:lvl2pPr>
              <a:defRPr sz="2200">
                <a:latin typeface="Calibri"/>
                <a:ea typeface="Roboto" charset="0"/>
                <a:cs typeface="Calibri"/>
              </a:defRPr>
            </a:lvl2pPr>
            <a:lvl3pPr>
              <a:defRPr sz="2200">
                <a:latin typeface="Calibri"/>
                <a:ea typeface="Roboto" charset="0"/>
                <a:cs typeface="Calibri"/>
              </a:defRPr>
            </a:lvl3pPr>
            <a:lvl4pPr>
              <a:defRPr sz="2200">
                <a:latin typeface="Calibri"/>
                <a:ea typeface="Roboto" charset="0"/>
                <a:cs typeface="Calibri"/>
              </a:defRPr>
            </a:lvl4pPr>
            <a:lvl5pPr>
              <a:defRPr sz="2200">
                <a:latin typeface="Calibri"/>
                <a:ea typeface="Roboto" charset="0"/>
                <a:cs typeface="Calibri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87826"/>
            <a:ext cx="2949178" cy="4045226"/>
          </a:xfrm>
        </p:spPr>
        <p:txBody>
          <a:bodyPr/>
          <a:lstStyle>
            <a:lvl1pPr marL="0" indent="0">
              <a:buNone/>
              <a:defRPr sz="2000">
                <a:latin typeface="Calibri"/>
                <a:ea typeface="Roboto" charset="0"/>
                <a:cs typeface="Calibri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7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latin typeface="Calibri"/>
                <a:cs typeface="Calibri"/>
              </a:rPr>
              <a:t>Click to edit Master title style</a:t>
            </a: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6D4E67F2-81D0-45F3-B8B4-70DFFAAA04C0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1695" y="1958008"/>
            <a:ext cx="3894845" cy="402534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/>
                <a:ea typeface="Roboto" charset="0"/>
                <a:cs typeface="Calibr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8650" y="1958008"/>
            <a:ext cx="3814141" cy="4025349"/>
          </a:xfrm>
        </p:spPr>
        <p:txBody>
          <a:bodyPr>
            <a:normAutofit/>
          </a:bodyPr>
          <a:lstStyle>
            <a:lvl1pPr>
              <a:defRPr sz="2000">
                <a:latin typeface="Calibri"/>
                <a:ea typeface="Roboto" charset="0"/>
                <a:cs typeface="Calibri"/>
              </a:defRPr>
            </a:lvl1pPr>
            <a:lvl2pPr>
              <a:defRPr sz="2000">
                <a:latin typeface="Calibri"/>
                <a:ea typeface="Roboto" charset="0"/>
                <a:cs typeface="Calibri"/>
              </a:defRPr>
            </a:lvl2pPr>
            <a:lvl3pPr>
              <a:defRPr sz="2000">
                <a:latin typeface="Calibri"/>
                <a:ea typeface="Roboto" charset="0"/>
                <a:cs typeface="Calibri"/>
              </a:defRPr>
            </a:lvl3pPr>
            <a:lvl4pPr>
              <a:defRPr sz="2000">
                <a:latin typeface="Calibri"/>
                <a:ea typeface="Roboto" charset="0"/>
                <a:cs typeface="Calibri"/>
              </a:defRPr>
            </a:lvl4pPr>
            <a:lvl5pPr>
              <a:defRPr sz="2000">
                <a:latin typeface="Calibri"/>
                <a:ea typeface="Roboto" charset="0"/>
                <a:cs typeface="Calibri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56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170238"/>
            <a:ext cx="78867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3965575"/>
            <a:ext cx="78867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 dirty="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356350"/>
            <a:ext cx="628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A6A6A6"/>
                </a:solidFill>
              </a:defRPr>
            </a:lvl1pPr>
          </a:lstStyle>
          <a:p>
            <a:fld id="{CC550DAC-763D-401F-B340-2B9598AFDA7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-7938" y="0"/>
            <a:ext cx="9159876" cy="1573213"/>
          </a:xfrm>
          <a:prstGeom prst="rect">
            <a:avLst/>
          </a:prstGeom>
          <a:solidFill>
            <a:srgbClr val="EE7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30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Paul.fain@insidehighered.com" TargetMode="External"/><Relationship Id="rId2" Type="http://schemas.openxmlformats.org/officeDocument/2006/relationships/hyperlink" Target="https://www.insidehighered.com/content/alternative-credentials-and-emerging-pathways-between-education-and-work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Doug.lederman@insidehighered.com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ctrTitle"/>
          </p:nvPr>
        </p:nvSpPr>
        <p:spPr>
          <a:xfrm>
            <a:off x="628650" y="2535810"/>
            <a:ext cx="7886700" cy="2026323"/>
          </a:xfrm>
          <a:ln>
            <a:solidFill>
              <a:schemeClr val="accent1">
                <a:alpha val="98000"/>
              </a:schemeClr>
            </a:solidFill>
          </a:ln>
        </p:spPr>
        <p:txBody>
          <a:bodyPr/>
          <a:lstStyle/>
          <a:p>
            <a:r>
              <a:rPr lang="en-US" sz="3600" dirty="0">
                <a:latin typeface="Roboto Light" pitchFamily="2" charset="0"/>
                <a:ea typeface="Roboto Light" pitchFamily="2" charset="0"/>
              </a:rPr>
              <a:t>On-Ramps and Off-Ramps: </a:t>
            </a:r>
            <a:br>
              <a:rPr lang="en-US" sz="3600" dirty="0">
                <a:latin typeface="Roboto Light" pitchFamily="2" charset="0"/>
                <a:ea typeface="Roboto Light" pitchFamily="2" charset="0"/>
              </a:rPr>
            </a:br>
            <a:r>
              <a:rPr lang="en-US" sz="3600" dirty="0">
                <a:latin typeface="Roboto Light" pitchFamily="2" charset="0"/>
                <a:ea typeface="Roboto Light" pitchFamily="2" charset="0"/>
              </a:rPr>
              <a:t>Alternative Credentials and </a:t>
            </a:r>
            <a:br>
              <a:rPr lang="en-US" sz="3600" dirty="0">
                <a:latin typeface="Roboto Light" pitchFamily="2" charset="0"/>
                <a:ea typeface="Roboto Light" pitchFamily="2" charset="0"/>
              </a:rPr>
            </a:br>
            <a:r>
              <a:rPr lang="en-US" sz="3600" dirty="0">
                <a:latin typeface="Roboto Light" pitchFamily="2" charset="0"/>
                <a:ea typeface="Roboto Light" pitchFamily="2" charset="0"/>
              </a:rPr>
              <a:t>Emerging Pathways Between </a:t>
            </a:r>
            <a:br>
              <a:rPr lang="en-US" sz="3600" dirty="0">
                <a:latin typeface="Roboto Light" pitchFamily="2" charset="0"/>
                <a:ea typeface="Roboto Light" pitchFamily="2" charset="0"/>
              </a:rPr>
            </a:br>
            <a:r>
              <a:rPr lang="en-US" sz="3600" dirty="0">
                <a:latin typeface="Roboto Light" pitchFamily="2" charset="0"/>
                <a:ea typeface="Roboto Light" pitchFamily="2" charset="0"/>
              </a:rPr>
              <a:t>Education and Work</a:t>
            </a:r>
            <a:endParaRPr lang="en-US" altLang="en-US" sz="3600" dirty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20482" name="Subtitle 2"/>
          <p:cNvSpPr>
            <a:spLocks noGrp="1"/>
          </p:cNvSpPr>
          <p:nvPr>
            <p:ph type="subTitle" idx="1"/>
          </p:nvPr>
        </p:nvSpPr>
        <p:spPr>
          <a:xfrm>
            <a:off x="628650" y="4694547"/>
            <a:ext cx="7886700" cy="1545261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altLang="en-US" dirty="0">
                <a:latin typeface="Roboto Light" pitchFamily="2" charset="0"/>
                <a:ea typeface="Roboto Light" pitchFamily="2" charset="0"/>
              </a:rPr>
              <a:t>An Inside Higher Ed webcast</a:t>
            </a:r>
          </a:p>
          <a:p>
            <a:r>
              <a:rPr lang="en-US" altLang="en-US" dirty="0">
                <a:latin typeface="Roboto Light" pitchFamily="2" charset="0"/>
                <a:ea typeface="Roboto Light" pitchFamily="2" charset="0"/>
              </a:rPr>
              <a:t>Tuesday, Oct. 9, 2018</a:t>
            </a:r>
          </a:p>
          <a:p>
            <a:r>
              <a:rPr lang="en-US" altLang="en-US" dirty="0">
                <a:latin typeface="Roboto Light" pitchFamily="2" charset="0"/>
                <a:ea typeface="Roboto Light" pitchFamily="2" charset="0"/>
              </a:rPr>
              <a:t>2 p.m. 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Roboto Regular" pitchFamily="2" charset="0"/>
                <a:ea typeface="Roboto Regular" pitchFamily="2" charset="0"/>
              </a:rPr>
              <a:t>IV: Alternative Graduate Credentials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72" y="1870841"/>
            <a:ext cx="8136978" cy="417215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Open sans"/>
              </a:rPr>
              <a:t>Selective universities working with MOOC providers like Coursera and edX to spur expansion of mostly online, shorter-term credentials.</a:t>
            </a:r>
          </a:p>
          <a:p>
            <a:pPr marL="0" indent="0">
              <a:buNone/>
            </a:pPr>
            <a:r>
              <a:rPr lang="en-US" sz="2400" b="1" dirty="0">
                <a:latin typeface="Open sans"/>
              </a:rPr>
              <a:t>Examples:</a:t>
            </a:r>
          </a:p>
          <a:p>
            <a:pPr marL="0" indent="0">
              <a:buNone/>
            </a:pPr>
            <a:r>
              <a:rPr lang="en-US" sz="2400" dirty="0" err="1">
                <a:latin typeface="Open sans"/>
              </a:rPr>
              <a:t>iMBA</a:t>
            </a:r>
            <a:r>
              <a:rPr lang="en-US" sz="2400" dirty="0">
                <a:latin typeface="Open sans"/>
              </a:rPr>
              <a:t> online degree from </a:t>
            </a:r>
            <a:r>
              <a:rPr lang="en-US" sz="2400" b="1" dirty="0">
                <a:latin typeface="Open sans"/>
              </a:rPr>
              <a:t>Illinois Urbana-Champaign</a:t>
            </a:r>
            <a:r>
              <a:rPr lang="en-US" sz="2400" dirty="0">
                <a:latin typeface="Open sans"/>
              </a:rPr>
              <a:t> and </a:t>
            </a:r>
            <a:r>
              <a:rPr lang="en-US" sz="2400" b="1" dirty="0">
                <a:latin typeface="Open sans"/>
              </a:rPr>
              <a:t>Coursera</a:t>
            </a:r>
          </a:p>
          <a:p>
            <a:r>
              <a:rPr lang="en-US" sz="2400" dirty="0">
                <a:latin typeface="Open sans"/>
              </a:rPr>
              <a:t>$22,000 compared to $82,026 for campus MBA</a:t>
            </a:r>
          </a:p>
          <a:p>
            <a:r>
              <a:rPr lang="en-US" sz="2400" dirty="0">
                <a:latin typeface="Open sans"/>
              </a:rPr>
              <a:t>1,600 students enrolled this spring (average age of 37 with 12 years of work experience</a:t>
            </a:r>
          </a:p>
          <a:p>
            <a:pPr marL="0" indent="0">
              <a:buNone/>
            </a:pPr>
            <a:r>
              <a:rPr lang="en-US" sz="2400" b="1" dirty="0">
                <a:latin typeface="Open sans"/>
              </a:rPr>
              <a:t>Georgia Tech</a:t>
            </a:r>
            <a:r>
              <a:rPr lang="en-US" sz="2400" dirty="0">
                <a:latin typeface="Open sans"/>
              </a:rPr>
              <a:t>'s ambitious take on lifelong learning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53928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Roboto Regular" pitchFamily="2" charset="0"/>
                <a:ea typeface="Roboto Regular" pitchFamily="2" charset="0"/>
              </a:rPr>
              <a:t>More on the Special Report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latin typeface="Open sans"/>
                <a:ea typeface="Roboto Regular" pitchFamily="2" charset="0"/>
              </a:rPr>
              <a:t>Purchase or download free preview:</a:t>
            </a:r>
          </a:p>
          <a:p>
            <a:pPr marL="0" indent="0">
              <a:buNone/>
            </a:pPr>
            <a:r>
              <a:rPr lang="en-US" sz="2800" dirty="0">
                <a:latin typeface="Open sans"/>
                <a:ea typeface="Roboto Regular" pitchFamily="2" charset="0"/>
                <a:hlinkClick r:id="rId2"/>
              </a:rPr>
              <a:t>https://www.insidehighered.com/content/alternative-credentials-and-emerging-pathways-between-education-and-work</a:t>
            </a:r>
            <a:endParaRPr lang="en-US" sz="2800" dirty="0">
              <a:latin typeface="Open sans"/>
              <a:ea typeface="Roboto Regular" pitchFamily="2" charset="0"/>
            </a:endParaRPr>
          </a:p>
          <a:p>
            <a:pPr marL="0" indent="0">
              <a:buNone/>
            </a:pPr>
            <a:endParaRPr lang="en-US" sz="2800" dirty="0">
              <a:latin typeface="Open sans"/>
              <a:ea typeface="Roboto Regular" pitchFamily="2" charset="0"/>
            </a:endParaRPr>
          </a:p>
          <a:p>
            <a:pPr marL="0" indent="0">
              <a:buNone/>
            </a:pPr>
            <a:r>
              <a:rPr lang="en-US" sz="2800" dirty="0">
                <a:latin typeface="Open sans"/>
                <a:ea typeface="Roboto Regular" pitchFamily="2" charset="0"/>
              </a:rPr>
              <a:t>Contact us:</a:t>
            </a:r>
          </a:p>
          <a:p>
            <a:pPr marL="0" indent="0">
              <a:buNone/>
            </a:pPr>
            <a:r>
              <a:rPr lang="en-US" sz="2800" dirty="0">
                <a:latin typeface="Open sans"/>
                <a:ea typeface="Roboto Regular" pitchFamily="2" charset="0"/>
                <a:hlinkClick r:id="rId3"/>
              </a:rPr>
              <a:t>paul.fain@insidehighered.com</a:t>
            </a:r>
            <a:endParaRPr lang="en-US" sz="2800" dirty="0">
              <a:latin typeface="Open sans"/>
              <a:ea typeface="Roboto Regular" pitchFamily="2" charset="0"/>
            </a:endParaRPr>
          </a:p>
          <a:p>
            <a:pPr marL="0" indent="0">
              <a:buNone/>
            </a:pPr>
            <a:r>
              <a:rPr lang="en-US" sz="2800" dirty="0">
                <a:latin typeface="Open sans"/>
                <a:ea typeface="Roboto Regular" pitchFamily="2" charset="0"/>
                <a:hlinkClick r:id="rId4"/>
              </a:rPr>
              <a:t>doug.lederman@insidehighered.com</a:t>
            </a:r>
            <a:endParaRPr lang="en-US" sz="2800" dirty="0">
              <a:latin typeface="Open sans"/>
              <a:ea typeface="Roboto Regular" pitchFamily="2" charset="0"/>
            </a:endParaRPr>
          </a:p>
          <a:p>
            <a:pPr marL="0" indent="0">
              <a:buNone/>
            </a:pPr>
            <a:endParaRPr lang="en-US" dirty="0">
              <a:latin typeface="Roboto Regular" pitchFamily="2" charset="0"/>
              <a:ea typeface="Roboto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377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 Regular" pitchFamily="2" charset="0"/>
                <a:ea typeface="Roboto Regular" pitchFamily="2" charset="0"/>
              </a:rPr>
              <a:t>Thanks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C38138E-7BC1-4683-AD05-488657976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033" y="3429000"/>
            <a:ext cx="7509933" cy="97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0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Presenters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Open sans"/>
              </a:rPr>
              <a:t>Doug Lederman, </a:t>
            </a:r>
            <a:r>
              <a:rPr lang="en-US" dirty="0">
                <a:latin typeface="Open sans"/>
              </a:rPr>
              <a:t>editor/co-founder </a:t>
            </a:r>
            <a:br>
              <a:rPr lang="en-US" dirty="0">
                <a:latin typeface="Open sans"/>
              </a:rPr>
            </a:br>
            <a:r>
              <a:rPr lang="en-US" i="1" dirty="0">
                <a:latin typeface="Open sans"/>
              </a:rPr>
              <a:t>Inside Higher Ed</a:t>
            </a:r>
          </a:p>
          <a:p>
            <a:pPr marL="0" indent="0">
              <a:buNone/>
            </a:pPr>
            <a:endParaRPr lang="en-US" i="1" dirty="0">
              <a:latin typeface="Open sans"/>
            </a:endParaRPr>
          </a:p>
          <a:p>
            <a:pPr marL="0" indent="0">
              <a:buNone/>
            </a:pPr>
            <a:endParaRPr lang="en-US" i="1" dirty="0">
              <a:latin typeface="Open sans"/>
            </a:endParaRPr>
          </a:p>
          <a:p>
            <a:pPr marL="0" indent="0">
              <a:buNone/>
            </a:pPr>
            <a:r>
              <a:rPr lang="en-US" b="1" dirty="0">
                <a:latin typeface="Open sans"/>
              </a:rPr>
              <a:t>                    Paul Fain,</a:t>
            </a:r>
            <a:r>
              <a:rPr lang="en-US" dirty="0">
                <a:latin typeface="Open sans"/>
              </a:rPr>
              <a:t> news editor</a:t>
            </a:r>
            <a:br>
              <a:rPr lang="en-US" i="1" dirty="0">
                <a:latin typeface="Open sans"/>
              </a:rPr>
            </a:br>
            <a:r>
              <a:rPr lang="en-US" i="1" dirty="0">
                <a:latin typeface="Open sans"/>
              </a:rPr>
              <a:t>                    Inside Higher Ed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           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793" y="1801284"/>
            <a:ext cx="1797141" cy="1690145"/>
          </a:xfrm>
          <a:prstGeom prst="rect">
            <a:avLst/>
          </a:prstGeom>
        </p:spPr>
      </p:pic>
      <p:pic>
        <p:nvPicPr>
          <p:cNvPr id="8" name="Picture 7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FC016141-B7D2-452C-A25B-23DF14A29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71" y="3429000"/>
            <a:ext cx="1967897" cy="196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72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23"/>
            <a:ext cx="7886700" cy="15775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 dirty="0">
                <a:latin typeface="+mj-lt"/>
                <a:ea typeface="+mj-ea"/>
                <a:cs typeface="+mj-cs"/>
              </a:rPr>
              <a:t>The Landscape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6" name="Content Placeholder 4">
            <a:extLst>
              <a:ext uri="{FF2B5EF4-FFF2-40B4-BE49-F238E27FC236}">
                <a16:creationId xmlns:a16="http://schemas.microsoft.com/office/drawing/2014/main" id="{F36E0B53-5565-46E5-B093-0CB4BF85A7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297473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5447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 Regular" pitchFamily="2" charset="0"/>
                <a:ea typeface="Roboto Regular" pitchFamily="2" charset="0"/>
              </a:rPr>
              <a:t>Report’s Central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8010"/>
            <a:ext cx="7886700" cy="408498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Open sans"/>
              </a:rPr>
              <a:t>Can colleges and nonaccredited </a:t>
            </a:r>
            <a:br>
              <a:rPr lang="en-US" sz="2800" dirty="0">
                <a:latin typeface="Open sans"/>
              </a:rPr>
            </a:br>
            <a:r>
              <a:rPr lang="en-US" sz="2800" dirty="0">
                <a:latin typeface="Open sans"/>
              </a:rPr>
              <a:t>education providers team up </a:t>
            </a:r>
            <a:br>
              <a:rPr lang="en-US" sz="2800" dirty="0">
                <a:latin typeface="Open sans"/>
              </a:rPr>
            </a:br>
            <a:r>
              <a:rPr lang="en-US" sz="2800" dirty="0">
                <a:latin typeface="Open sans"/>
              </a:rPr>
              <a:t>with employers to create viable </a:t>
            </a:r>
            <a:br>
              <a:rPr lang="en-US" sz="2800" dirty="0">
                <a:latin typeface="Open sans"/>
              </a:rPr>
            </a:br>
            <a:r>
              <a:rPr lang="en-US" sz="2800" dirty="0">
                <a:latin typeface="Open sans"/>
              </a:rPr>
              <a:t>forms of alternative credentials </a:t>
            </a:r>
            <a:br>
              <a:rPr lang="en-US" sz="2800" dirty="0">
                <a:latin typeface="Open sans"/>
              </a:rPr>
            </a:br>
            <a:r>
              <a:rPr lang="en-US" sz="2800" dirty="0">
                <a:latin typeface="Open sans"/>
              </a:rPr>
              <a:t>that will help more Americans </a:t>
            </a:r>
            <a:br>
              <a:rPr lang="en-US" sz="2800" dirty="0">
                <a:latin typeface="Open sans"/>
              </a:rPr>
            </a:br>
            <a:r>
              <a:rPr lang="en-US" sz="2800" dirty="0">
                <a:latin typeface="Open sans"/>
              </a:rPr>
              <a:t>get a first job or promotion </a:t>
            </a:r>
            <a:br>
              <a:rPr lang="en-US" sz="2800" dirty="0">
                <a:latin typeface="Open sans"/>
              </a:rPr>
            </a:br>
            <a:r>
              <a:rPr lang="en-US" sz="2800" dirty="0">
                <a:latin typeface="Open sans"/>
              </a:rPr>
              <a:t>or make a career change?</a:t>
            </a:r>
          </a:p>
          <a:p>
            <a:endParaRPr lang="en-US" sz="2800" dirty="0">
              <a:latin typeface="Roboto Regular" pitchFamily="2" charset="0"/>
              <a:ea typeface="Roboto Regular" pitchFamily="2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3E0432F7-8A4A-4DE3-8D83-AF9A6C359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865" y="2037948"/>
            <a:ext cx="2251485" cy="291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37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 Regular" pitchFamily="2" charset="0"/>
                <a:ea typeface="Roboto Regular" pitchFamily="2" charset="0"/>
              </a:rPr>
              <a:t>Contested Terrain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Open sans"/>
              </a:rPr>
              <a:t>Critics’ concerns: credential inflation,</a:t>
            </a:r>
            <a:br>
              <a:rPr lang="en-US" sz="2800" dirty="0">
                <a:latin typeface="Open sans"/>
              </a:rPr>
            </a:br>
            <a:r>
              <a:rPr lang="en-US" sz="2800" dirty="0">
                <a:latin typeface="Open sans"/>
              </a:rPr>
              <a:t>gender gaps, low quality credentials and </a:t>
            </a:r>
            <a:br>
              <a:rPr lang="en-US" sz="2800" dirty="0">
                <a:latin typeface="Open sans"/>
              </a:rPr>
            </a:br>
            <a:r>
              <a:rPr lang="en-US" sz="2800" dirty="0">
                <a:latin typeface="Open sans"/>
              </a:rPr>
              <a:t>a shifting of responsibility to pay for job </a:t>
            </a:r>
            <a:br>
              <a:rPr lang="en-US" sz="2800" dirty="0">
                <a:latin typeface="Open sans"/>
              </a:rPr>
            </a:br>
            <a:r>
              <a:rPr lang="en-US" sz="2800" dirty="0">
                <a:latin typeface="Open sans"/>
              </a:rPr>
              <a:t>training from employers to lower-income workers, a growing number of whom are </a:t>
            </a:r>
            <a:br>
              <a:rPr lang="en-US" sz="2800" dirty="0">
                <a:latin typeface="Open sans"/>
              </a:rPr>
            </a:br>
            <a:r>
              <a:rPr lang="en-US" sz="2800" dirty="0">
                <a:latin typeface="Open sans"/>
              </a:rPr>
              <a:t>from minority groups</a:t>
            </a:r>
          </a:p>
          <a:p>
            <a:r>
              <a:rPr lang="en-US" sz="2800" dirty="0">
                <a:latin typeface="Open sans"/>
              </a:rPr>
              <a:t>Counterpoint: high-quality alternative credential pathways, backed by labor market data, could increase access to postsecondary education, well-paying jobs and the middle class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picture containing silhouette&#10;&#10;Description generated with high confidence">
            <a:extLst>
              <a:ext uri="{FF2B5EF4-FFF2-40B4-BE49-F238E27FC236}">
                <a16:creationId xmlns:a16="http://schemas.microsoft.com/office/drawing/2014/main" id="{D47AC3F7-4873-433D-920F-66A2C5BE9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934" y="0"/>
            <a:ext cx="21590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38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/>
          <a:lstStyle/>
          <a:p>
            <a:r>
              <a:rPr lang="en-US">
                <a:latin typeface="Roboto Regular" pitchFamily="2" charset="0"/>
                <a:ea typeface="Roboto Regular" pitchFamily="2" charset="0"/>
              </a:rPr>
              <a:t>I: College Optional</a:t>
            </a:r>
            <a:endParaRPr lang="en-US" dirty="0">
              <a:latin typeface="Roboto Regular" pitchFamily="2" charset="0"/>
              <a:ea typeface="Roboto Regular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38227"/>
            <a:ext cx="8081717" cy="4204765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>
                <a:latin typeface="Open sans"/>
                <a:ea typeface="Roboto Regular" pitchFamily="2" charset="0"/>
              </a:rPr>
              <a:t>What:</a:t>
            </a:r>
            <a:r>
              <a:rPr lang="en-US" sz="2600" dirty="0">
                <a:latin typeface="Open sans"/>
                <a:ea typeface="Roboto Regular" pitchFamily="2" charset="0"/>
              </a:rPr>
              <a:t> Employers in growth industries </a:t>
            </a:r>
            <a:br>
              <a:rPr lang="en-US" sz="2600" dirty="0">
                <a:latin typeface="Open sans"/>
                <a:ea typeface="Roboto Regular" pitchFamily="2" charset="0"/>
              </a:rPr>
            </a:br>
            <a:r>
              <a:rPr lang="en-US" sz="2600" dirty="0">
                <a:latin typeface="Open sans"/>
                <a:ea typeface="Roboto Regular" pitchFamily="2" charset="0"/>
              </a:rPr>
              <a:t>focused on apprenticeships to train </a:t>
            </a:r>
            <a:br>
              <a:rPr lang="en-US" sz="2600" dirty="0">
                <a:latin typeface="Open sans"/>
                <a:ea typeface="Roboto Regular" pitchFamily="2" charset="0"/>
              </a:rPr>
            </a:br>
            <a:r>
              <a:rPr lang="en-US" sz="2600" dirty="0">
                <a:latin typeface="Open sans"/>
                <a:ea typeface="Roboto Regular" pitchFamily="2" charset="0"/>
              </a:rPr>
              <a:t>entry-level workers.</a:t>
            </a:r>
          </a:p>
          <a:p>
            <a:r>
              <a:rPr lang="en-US" sz="2600" dirty="0">
                <a:latin typeface="Open sans"/>
                <a:ea typeface="Roboto Regular" pitchFamily="2" charset="0"/>
              </a:rPr>
              <a:t>Often subsidized by governments/foundations</a:t>
            </a:r>
          </a:p>
          <a:p>
            <a:r>
              <a:rPr lang="en-US" sz="2600" dirty="0">
                <a:latin typeface="Open sans"/>
                <a:ea typeface="Roboto Regular" pitchFamily="2" charset="0"/>
              </a:rPr>
              <a:t>Many include stackable credential </a:t>
            </a:r>
            <a:br>
              <a:rPr lang="en-US" sz="2600" dirty="0">
                <a:latin typeface="Open sans"/>
                <a:ea typeface="Roboto Regular" pitchFamily="2" charset="0"/>
              </a:rPr>
            </a:br>
            <a:r>
              <a:rPr lang="en-US" sz="2600" dirty="0">
                <a:latin typeface="Open sans"/>
                <a:ea typeface="Roboto Regular" pitchFamily="2" charset="0"/>
              </a:rPr>
              <a:t>or pathway to credit</a:t>
            </a:r>
          </a:p>
          <a:p>
            <a:pPr marL="0" indent="0">
              <a:buNone/>
            </a:pPr>
            <a:r>
              <a:rPr lang="en-US" sz="2600" b="1" dirty="0">
                <a:latin typeface="Open sans"/>
                <a:ea typeface="Roboto Regular" pitchFamily="2" charset="0"/>
              </a:rPr>
              <a:t>Example: Arapahoe CC and </a:t>
            </a:r>
            <a:r>
              <a:rPr lang="en-US" sz="2600" b="1" dirty="0" err="1">
                <a:latin typeface="Open sans"/>
                <a:ea typeface="Roboto Regular" pitchFamily="2" charset="0"/>
              </a:rPr>
              <a:t>Centura</a:t>
            </a:r>
            <a:r>
              <a:rPr lang="en-US" sz="2600" b="1" dirty="0">
                <a:latin typeface="Open sans"/>
                <a:ea typeface="Roboto Regular" pitchFamily="2" charset="0"/>
              </a:rPr>
              <a:t> Health</a:t>
            </a:r>
          </a:p>
          <a:p>
            <a:r>
              <a:rPr lang="en-US" sz="2600" dirty="0">
                <a:latin typeface="Open sans"/>
                <a:ea typeface="Roboto Regular" pitchFamily="2" charset="0"/>
              </a:rPr>
              <a:t>6-month apprenticeship for medical assistants</a:t>
            </a:r>
          </a:p>
          <a:p>
            <a:r>
              <a:rPr lang="en-US" sz="2600" dirty="0">
                <a:latin typeface="Open sans"/>
                <a:ea typeface="Roboto Regular" pitchFamily="2" charset="0"/>
              </a:rPr>
              <a:t>Guaranteed job</a:t>
            </a:r>
          </a:p>
          <a:p>
            <a:r>
              <a:rPr lang="en-US" sz="2600" dirty="0">
                <a:latin typeface="Open sans"/>
                <a:ea typeface="Roboto Regular" pitchFamily="2" charset="0"/>
              </a:rPr>
              <a:t>Replicable credit pathway</a:t>
            </a:r>
          </a:p>
          <a:p>
            <a:endParaRPr lang="en-US" sz="2800" dirty="0">
              <a:latin typeface="Roboto Regular" pitchFamily="2" charset="0"/>
              <a:ea typeface="Roboto Regular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659011-8328-4A43-8686-2B0EC767C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456" y="948127"/>
            <a:ext cx="2427544" cy="178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38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 Regular" pitchFamily="2" charset="0"/>
                <a:ea typeface="Roboto Regular" pitchFamily="2" charset="0"/>
              </a:rPr>
              <a:t>II: College à la Carte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993" y="1826035"/>
            <a:ext cx="7886700" cy="4084982"/>
          </a:xfrm>
        </p:spPr>
        <p:txBody>
          <a:bodyPr/>
          <a:lstStyle/>
          <a:p>
            <a:r>
              <a:rPr lang="en-US" sz="2600" dirty="0">
                <a:latin typeface="Open sans"/>
                <a:ea typeface="Roboto Regular" pitchFamily="2" charset="0"/>
              </a:rPr>
              <a:t>More colleges partnering with employers, nonaccredited providers and intermediaries </a:t>
            </a:r>
            <a:br>
              <a:rPr lang="en-US" sz="2600" dirty="0">
                <a:latin typeface="Open sans"/>
                <a:ea typeface="Roboto Regular" pitchFamily="2" charset="0"/>
              </a:rPr>
            </a:br>
            <a:r>
              <a:rPr lang="en-US" sz="2600" dirty="0">
                <a:latin typeface="Open sans"/>
                <a:ea typeface="Roboto Regular" pitchFamily="2" charset="0"/>
              </a:rPr>
              <a:t>to create online pathways to certificate or degree.</a:t>
            </a:r>
          </a:p>
          <a:p>
            <a:r>
              <a:rPr lang="en-US" sz="2600" dirty="0">
                <a:latin typeface="Open sans"/>
                <a:ea typeface="Roboto Regular" pitchFamily="2" charset="0"/>
              </a:rPr>
              <a:t>Target market: 30 million Americans with some college credits/no degree, and 45% of part-time undergrads who work at least 35 hours a week.</a:t>
            </a:r>
          </a:p>
          <a:p>
            <a:pPr marL="0" indent="0">
              <a:buNone/>
            </a:pPr>
            <a:r>
              <a:rPr lang="en-US" sz="2600" b="1" dirty="0">
                <a:latin typeface="Open sans"/>
                <a:ea typeface="Roboto Regular" pitchFamily="2" charset="0"/>
              </a:rPr>
              <a:t>Examples: </a:t>
            </a:r>
            <a:r>
              <a:rPr lang="en-US" sz="2600" dirty="0">
                <a:latin typeface="Open sans"/>
                <a:ea typeface="Roboto Regular" pitchFamily="2" charset="0"/>
              </a:rPr>
              <a:t>California’s new online community college and the "stranded worker”</a:t>
            </a:r>
          </a:p>
          <a:p>
            <a:pPr marL="0" indent="0">
              <a:buNone/>
            </a:pPr>
            <a:r>
              <a:rPr lang="en-US" sz="2600" dirty="0" err="1">
                <a:latin typeface="Open sans"/>
                <a:ea typeface="Roboto Regular" pitchFamily="2" charset="0"/>
              </a:rPr>
              <a:t>StraighterLine</a:t>
            </a:r>
            <a:r>
              <a:rPr lang="en-US" sz="2600" dirty="0">
                <a:latin typeface="Open sans"/>
                <a:ea typeface="Roboto Regular" pitchFamily="2" charset="0"/>
              </a:rPr>
              <a:t>/New England College partnership on accredited associate degree in professional studies. As little as 15 months, total tuition of $9,900.</a:t>
            </a:r>
          </a:p>
          <a:p>
            <a:endParaRPr lang="en-US" sz="2400" dirty="0">
              <a:latin typeface="Roboto Regular" pitchFamily="2" charset="0"/>
              <a:ea typeface="Roboto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716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 Regular" pitchFamily="2" charset="0"/>
                <a:ea typeface="Roboto Regular" pitchFamily="2" charset="0"/>
              </a:rPr>
              <a:t>The Policy Landscape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Open sans"/>
              </a:rPr>
              <a:t>Bipartisan interest in opening up Pell </a:t>
            </a:r>
            <a:br>
              <a:rPr lang="en-US" sz="2800" dirty="0">
                <a:latin typeface="Open sans"/>
              </a:rPr>
            </a:br>
            <a:r>
              <a:rPr lang="en-US" sz="2800" dirty="0">
                <a:latin typeface="Open sans"/>
              </a:rPr>
              <a:t>Grants to short-term education programs – </a:t>
            </a:r>
            <a:br>
              <a:rPr lang="en-US" sz="2800" dirty="0">
                <a:latin typeface="Open sans"/>
              </a:rPr>
            </a:br>
            <a:r>
              <a:rPr lang="en-US" sz="2800" dirty="0">
                <a:latin typeface="Open sans"/>
              </a:rPr>
              <a:t>plus push for new forms of accreditation or quality assurance -- is driving private investment in alternative credential programs.</a:t>
            </a:r>
          </a:p>
          <a:p>
            <a:r>
              <a:rPr lang="en-US" sz="2800" dirty="0">
                <a:latin typeface="Open sans"/>
              </a:rPr>
              <a:t>But if more government money flows to such programs, experts say adequate guard rails will be needed to prevent rise of fraudulent or low-quality providers, and resulting backlash that could hurt the growth in the space.</a:t>
            </a:r>
          </a:p>
        </p:txBody>
      </p:sp>
      <p:pic>
        <p:nvPicPr>
          <p:cNvPr id="7" name="Picture 6" descr="A large white building&#10;&#10;Description generated with very high confidence">
            <a:extLst>
              <a:ext uri="{FF2B5EF4-FFF2-40B4-BE49-F238E27FC236}">
                <a16:creationId xmlns:a16="http://schemas.microsoft.com/office/drawing/2014/main" id="{F9309ED3-168B-4597-8346-9DD6F34BE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263" y="0"/>
            <a:ext cx="1697334" cy="238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35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 Regular" pitchFamily="2" charset="0"/>
                <a:ea typeface="Roboto Regular" pitchFamily="2" charset="0"/>
              </a:rPr>
              <a:t>III: Add-Ons to the Degree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>
                <a:latin typeface="Open sans"/>
                <a:ea typeface="Roboto Regular" pitchFamily="2" charset="0"/>
              </a:rPr>
              <a:t>Few viable alternatives to four-year degree exist. But students seeking to bulk up employability with digital badges, last-mile training at a boot camp, or project-based internships. Colleges trying to bolster grads’ workforce readiness.</a:t>
            </a:r>
          </a:p>
          <a:p>
            <a:pPr marL="0" indent="0">
              <a:buNone/>
            </a:pPr>
            <a:r>
              <a:rPr lang="en-US" sz="2600" b="1" dirty="0">
                <a:latin typeface="Open sans"/>
                <a:ea typeface="Roboto Regular" pitchFamily="2" charset="0"/>
              </a:rPr>
              <a:t>Example:</a:t>
            </a:r>
            <a:r>
              <a:rPr lang="en-US" sz="2600" dirty="0">
                <a:latin typeface="Open sans"/>
                <a:ea typeface="Roboto Regular" pitchFamily="2" charset="0"/>
              </a:rPr>
              <a:t> </a:t>
            </a:r>
            <a:r>
              <a:rPr lang="en-US" sz="2600" b="1" dirty="0">
                <a:latin typeface="Open sans"/>
                <a:ea typeface="Roboto Regular" pitchFamily="2" charset="0"/>
              </a:rPr>
              <a:t>Parker Dewey.</a:t>
            </a:r>
            <a:r>
              <a:rPr lang="en-US" sz="2600" dirty="0">
                <a:latin typeface="Open sans"/>
                <a:ea typeface="Roboto Regular" pitchFamily="2" charset="0"/>
              </a:rPr>
              <a:t> Employers post </a:t>
            </a:r>
            <a:br>
              <a:rPr lang="en-US" sz="2600" dirty="0">
                <a:latin typeface="Open sans"/>
                <a:ea typeface="Roboto Regular" pitchFamily="2" charset="0"/>
              </a:rPr>
            </a:br>
            <a:r>
              <a:rPr lang="en-US" sz="2600" dirty="0">
                <a:latin typeface="Open sans"/>
                <a:ea typeface="Roboto Regular" pitchFamily="2" charset="0"/>
              </a:rPr>
              <a:t>short-term digital projects (time demand </a:t>
            </a:r>
            <a:br>
              <a:rPr lang="en-US" sz="2600" dirty="0">
                <a:latin typeface="Open sans"/>
                <a:ea typeface="Roboto Regular" pitchFamily="2" charset="0"/>
              </a:rPr>
            </a:br>
            <a:r>
              <a:rPr lang="en-US" sz="2600" dirty="0">
                <a:latin typeface="Open sans"/>
                <a:ea typeface="Roboto Regular" pitchFamily="2" charset="0"/>
              </a:rPr>
              <a:t>of 10-40 hours, payments ranging from </a:t>
            </a:r>
            <a:br>
              <a:rPr lang="en-US" sz="2600" dirty="0">
                <a:latin typeface="Open sans"/>
                <a:ea typeface="Roboto Regular" pitchFamily="2" charset="0"/>
              </a:rPr>
            </a:br>
            <a:r>
              <a:rPr lang="en-US" sz="2600" dirty="0">
                <a:latin typeface="Open sans"/>
                <a:ea typeface="Roboto Regular" pitchFamily="2" charset="0"/>
              </a:rPr>
              <a:t>$200-$800) for undergrads and recent </a:t>
            </a:r>
            <a:br>
              <a:rPr lang="en-US" sz="2600" dirty="0">
                <a:latin typeface="Open sans"/>
                <a:ea typeface="Roboto Regular" pitchFamily="2" charset="0"/>
              </a:rPr>
            </a:br>
            <a:r>
              <a:rPr lang="en-US" sz="2600" dirty="0">
                <a:latin typeface="Open sans"/>
                <a:ea typeface="Roboto Regular" pitchFamily="2" charset="0"/>
              </a:rPr>
              <a:t>graduates of partner colleges, like Purdue University.</a:t>
            </a:r>
          </a:p>
          <a:p>
            <a:pPr marL="0" indent="0">
              <a:buNone/>
            </a:pPr>
            <a:endParaRPr lang="en-US" sz="2800" dirty="0">
              <a:latin typeface="Roboto Regular" pitchFamily="2" charset="0"/>
              <a:ea typeface="Roboto Regular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3C5838-1B69-45A8-A153-E59F9A95C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9151" y="3552620"/>
            <a:ext cx="1564849" cy="156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50156"/>
      </p:ext>
    </p:extLst>
  </p:cSld>
  <p:clrMapOvr>
    <a:masterClrMapping/>
  </p:clrMapOvr>
</p:sld>
</file>

<file path=ppt/theme/theme1.xml><?xml version="1.0" encoding="utf-8"?>
<a:theme xmlns:a="http://schemas.openxmlformats.org/drawingml/2006/main" name="AASCU presentation 7-2017">
  <a:themeElements>
    <a:clrScheme name="DRAFT - IHE Branding 2017">
      <a:dk1>
        <a:srgbClr val="333333"/>
      </a:dk1>
      <a:lt1>
        <a:sysClr val="window" lastClr="FFFFFF"/>
      </a:lt1>
      <a:dk2>
        <a:srgbClr val="000000"/>
      </a:dk2>
      <a:lt2>
        <a:srgbClr val="E7E6E6"/>
      </a:lt2>
      <a:accent1>
        <a:srgbClr val="EF7521"/>
      </a:accent1>
      <a:accent2>
        <a:srgbClr val="8FAA3F"/>
      </a:accent2>
      <a:accent3>
        <a:srgbClr val="3E67A7"/>
      </a:accent3>
      <a:accent4>
        <a:srgbClr val="333333"/>
      </a:accent4>
      <a:accent5>
        <a:srgbClr val="E4E4E4"/>
      </a:accent5>
      <a:accent6>
        <a:srgbClr val="EF7521"/>
      </a:accent6>
      <a:hlink>
        <a:srgbClr val="EF7521"/>
      </a:hlink>
      <a:folHlink>
        <a:srgbClr val="EF752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1684</TotalTime>
  <Words>281</Words>
  <Application>Microsoft Office PowerPoint</Application>
  <PresentationFormat>On-screen Show (4:3)</PresentationFormat>
  <Paragraphs>59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MS PGothic</vt:lpstr>
      <vt:lpstr>MS PGothic</vt:lpstr>
      <vt:lpstr>Arial</vt:lpstr>
      <vt:lpstr>Calibri</vt:lpstr>
      <vt:lpstr>Calibri Light</vt:lpstr>
      <vt:lpstr>Open sans</vt:lpstr>
      <vt:lpstr>Roboto</vt:lpstr>
      <vt:lpstr>Roboto Light</vt:lpstr>
      <vt:lpstr>Roboto Medium</vt:lpstr>
      <vt:lpstr>Roboto Regular</vt:lpstr>
      <vt:lpstr>Roboto Slab Light</vt:lpstr>
      <vt:lpstr>AASCU presentation 7-2017</vt:lpstr>
      <vt:lpstr>On-Ramps and Off-Ramps:  Alternative Credentials and  Emerging Pathways Between  Education and Work</vt:lpstr>
      <vt:lpstr>Presenters</vt:lpstr>
      <vt:lpstr>The Landscape</vt:lpstr>
      <vt:lpstr>Report’s Central Question</vt:lpstr>
      <vt:lpstr>Contested Terrain</vt:lpstr>
      <vt:lpstr>I: College Optional</vt:lpstr>
      <vt:lpstr>II: College à la Carte</vt:lpstr>
      <vt:lpstr>The Policy Landscape</vt:lpstr>
      <vt:lpstr>III: Add-Ons to the Degree</vt:lpstr>
      <vt:lpstr>IV: Alternative Graduate Credentials</vt:lpstr>
      <vt:lpstr>More on the Special Report 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On-Ramps and Off-Ramps:  Alternative Credentials and Emerging Pathways Between  Education and Work</dc:title>
  <dc:creator>Doug Lederman</dc:creator>
  <cp:lastModifiedBy>Morgan Hutchings</cp:lastModifiedBy>
  <cp:revision>21</cp:revision>
  <dcterms:created xsi:type="dcterms:W3CDTF">2018-10-07T12:29:31Z</dcterms:created>
  <dcterms:modified xsi:type="dcterms:W3CDTF">2018-10-09T14:32:08Z</dcterms:modified>
</cp:coreProperties>
</file>