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83" r:id="rId4"/>
    <p:sldId id="284" r:id="rId5"/>
    <p:sldId id="285" r:id="rId6"/>
    <p:sldId id="287" r:id="rId7"/>
    <p:sldId id="288" r:id="rId8"/>
    <p:sldId id="289" r:id="rId9"/>
    <p:sldId id="291" r:id="rId10"/>
    <p:sldId id="292" r:id="rId11"/>
    <p:sldId id="293" r:id="rId12"/>
    <p:sldId id="290" r:id="rId13"/>
    <p:sldId id="294" r:id="rId14"/>
    <p:sldId id="282" r:id="rId15"/>
    <p:sldId id="270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ewsroom" initials="N" lastIdx="5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75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000"/>
    <p:restoredTop sz="94613"/>
  </p:normalViewPr>
  <p:slideViewPr>
    <p:cSldViewPr snapToGrid="0" snapToObjects="1">
      <p:cViewPr varScale="1">
        <p:scale>
          <a:sx n="80" d="100"/>
          <a:sy n="80" d="100"/>
        </p:scale>
        <p:origin x="-104" y="-3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FF95831-D4F0-45F0-8D6F-B3B094E34F89}" type="datetimeFigureOut">
              <a:rPr lang="en-US" altLang="en-US"/>
              <a:pPr/>
              <a:t>6/16/2020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FD3A605-2A3C-4ABB-8B94-09BA6DBEB5F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587251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1C1D878-88F3-4F73-BBEC-4A0743FD31FC}" type="datetimeFigureOut">
              <a:rPr lang="en-US" altLang="en-US"/>
              <a:pPr/>
              <a:t>6/16/2020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F8400C8-60EE-4331-8C35-B86CB286F6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017486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44513" y="1081088"/>
            <a:ext cx="1731962" cy="9255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5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288" y="1187450"/>
            <a:ext cx="153670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5410200" y="1109663"/>
            <a:ext cx="908050" cy="90805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570663" y="1109663"/>
            <a:ext cx="906462" cy="90805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710488" y="1111250"/>
            <a:ext cx="908050" cy="906463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9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5738" y="1195388"/>
            <a:ext cx="709612" cy="71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9088" y="1195388"/>
            <a:ext cx="715962" cy="71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1800" y="1195388"/>
            <a:ext cx="714375" cy="71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8650" y="3419060"/>
            <a:ext cx="7886700" cy="692219"/>
          </a:xfrm>
        </p:spPr>
        <p:txBody>
          <a:bodyPr anchor="b">
            <a:normAutofit/>
          </a:bodyPr>
          <a:lstStyle>
            <a:lvl1pPr algn="ctr">
              <a:defRPr sz="4000">
                <a:latin typeface="Roboto Slab Light" charset="0"/>
                <a:ea typeface="Roboto Slab Light" charset="0"/>
                <a:cs typeface="Roboto Slab Light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8650" y="4405933"/>
            <a:ext cx="78867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000" b="0" i="0">
                <a:latin typeface="Roboto Light" charset="0"/>
                <a:ea typeface="Roboto Light" charset="0"/>
                <a:cs typeface="Roboto Light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099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1925" y="6356350"/>
            <a:ext cx="7334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5"/>
          <p:cNvSpPr txBox="1">
            <a:spLocks/>
          </p:cNvSpPr>
          <p:nvPr/>
        </p:nvSpPr>
        <p:spPr>
          <a:xfrm>
            <a:off x="8515350" y="6356350"/>
            <a:ext cx="628650" cy="358775"/>
          </a:xfrm>
          <a:prstGeom prst="rect">
            <a:avLst/>
          </a:prstGeom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/>
            <a:fld id="{241DAF00-002B-4AD8-9639-A8AFC9A86FBD}" type="slidenum">
              <a:rPr lang="en-US" altLang="en-US" sz="1200">
                <a:solidFill>
                  <a:srgbClr val="A6A6A6"/>
                </a:solidFill>
              </a:rPr>
              <a:pPr algn="ctr" eaLnBrk="1" hangingPunct="1"/>
              <a:t>‹#›</a:t>
            </a:fld>
            <a:endParaRPr lang="en-US" altLang="en-US" sz="1200">
              <a:solidFill>
                <a:srgbClr val="A6A6A6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560443"/>
          </a:xfrm>
        </p:spPr>
        <p:txBody>
          <a:bodyPr>
            <a:normAutofit/>
          </a:bodyPr>
          <a:lstStyle>
            <a:lvl1pPr algn="l">
              <a:defRPr sz="4000" b="0" i="0">
                <a:solidFill>
                  <a:schemeClr val="bg1"/>
                </a:solidFill>
                <a:latin typeface="Roboto Medium" charset="0"/>
                <a:ea typeface="Roboto Medium" charset="0"/>
                <a:cs typeface="Roboto Medium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58010"/>
            <a:ext cx="7886700" cy="4084982"/>
          </a:xfrm>
        </p:spPr>
        <p:txBody>
          <a:bodyPr/>
          <a:lstStyle>
            <a:lvl1pPr>
              <a:defRPr b="0" i="0">
                <a:latin typeface="Roboto Regular"/>
                <a:ea typeface="Roboto Medium" charset="0"/>
                <a:cs typeface="Roboto Regular"/>
              </a:defRPr>
            </a:lvl1pPr>
            <a:lvl2pPr>
              <a:defRPr sz="2000" b="0" i="0">
                <a:latin typeface="Roboto Regular"/>
                <a:ea typeface="Roboto Medium" charset="0"/>
                <a:cs typeface="Roboto Regular"/>
              </a:defRPr>
            </a:lvl2pPr>
            <a:lvl3pPr>
              <a:defRPr sz="2000" b="0" i="0">
                <a:latin typeface="Roboto Regular"/>
                <a:ea typeface="Roboto Medium" charset="0"/>
                <a:cs typeface="Roboto Regular"/>
              </a:defRPr>
            </a:lvl3pPr>
            <a:lvl4pPr>
              <a:defRPr sz="2000" b="0" i="0">
                <a:latin typeface="Roboto Regular"/>
                <a:ea typeface="Roboto Medium" charset="0"/>
                <a:cs typeface="Roboto Regular"/>
              </a:defRPr>
            </a:lvl4pPr>
            <a:lvl5pPr>
              <a:defRPr sz="2000" b="0" i="0">
                <a:latin typeface="Roboto Regular"/>
                <a:ea typeface="Roboto Medium" charset="0"/>
                <a:cs typeface="Roboto Regular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617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28650" y="0"/>
            <a:ext cx="7886700" cy="1560513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0" i="0" kern="1200">
                <a:solidFill>
                  <a:schemeClr val="bg1"/>
                </a:solidFill>
                <a:latin typeface="Roboto Medium" charset="0"/>
                <a:ea typeface="Roboto Medium" charset="0"/>
                <a:cs typeface="Roboto Medium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5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1925" y="6356350"/>
            <a:ext cx="7334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 txBox="1">
            <a:spLocks/>
          </p:cNvSpPr>
          <p:nvPr/>
        </p:nvSpPr>
        <p:spPr>
          <a:xfrm>
            <a:off x="8515350" y="6356350"/>
            <a:ext cx="628650" cy="358775"/>
          </a:xfrm>
          <a:prstGeom prst="rect">
            <a:avLst/>
          </a:prstGeom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/>
            <a:fld id="{132214D1-F091-4247-91D1-F6D965FFC9A3}" type="slidenum">
              <a:rPr lang="en-US" altLang="en-US" sz="1200">
                <a:solidFill>
                  <a:srgbClr val="A6A6A6"/>
                </a:solidFill>
              </a:rPr>
              <a:pPr algn="ctr" eaLnBrk="1" hangingPunct="1"/>
              <a:t>‹#›</a:t>
            </a:fld>
            <a:endParaRPr lang="en-US" altLang="en-US" sz="1200">
              <a:solidFill>
                <a:srgbClr val="A6A6A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2007705"/>
            <a:ext cx="3886200" cy="4005470"/>
          </a:xfrm>
        </p:spPr>
        <p:txBody>
          <a:bodyPr/>
          <a:lstStyle>
            <a:lvl1pPr>
              <a:defRPr b="0" i="0">
                <a:latin typeface="Roboto Regular"/>
                <a:ea typeface="Roboto Medium" charset="0"/>
                <a:cs typeface="Roboto Regular"/>
              </a:defRPr>
            </a:lvl1pPr>
            <a:lvl2pPr>
              <a:defRPr sz="1800" b="0" i="0">
                <a:latin typeface="Roboto Regular"/>
                <a:ea typeface="Roboto Medium" charset="0"/>
                <a:cs typeface="Roboto Regular"/>
              </a:defRPr>
            </a:lvl2pPr>
            <a:lvl3pPr>
              <a:defRPr sz="1800" b="0" i="0">
                <a:latin typeface="Roboto Regular"/>
                <a:ea typeface="Roboto Medium" charset="0"/>
                <a:cs typeface="Roboto Regular"/>
              </a:defRPr>
            </a:lvl3pPr>
            <a:lvl4pPr>
              <a:defRPr sz="1800" b="0" i="0">
                <a:latin typeface="Roboto Regular"/>
                <a:ea typeface="Roboto Medium" charset="0"/>
                <a:cs typeface="Roboto Regular"/>
              </a:defRPr>
            </a:lvl4pPr>
            <a:lvl5pPr>
              <a:defRPr sz="1800" b="0" i="0">
                <a:latin typeface="Roboto Regular"/>
                <a:ea typeface="Roboto Medium" charset="0"/>
                <a:cs typeface="Roboto Regular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4629150" y="2007705"/>
            <a:ext cx="3886200" cy="4005470"/>
          </a:xfrm>
        </p:spPr>
        <p:txBody>
          <a:bodyPr/>
          <a:lstStyle>
            <a:lvl1pPr>
              <a:defRPr b="0" i="0">
                <a:latin typeface="Roboto Regular"/>
                <a:ea typeface="Roboto Medium" charset="0"/>
                <a:cs typeface="Roboto Regular"/>
              </a:defRPr>
            </a:lvl1pPr>
            <a:lvl2pPr>
              <a:defRPr sz="1800" b="0" i="0">
                <a:latin typeface="Roboto Regular"/>
                <a:ea typeface="Roboto Medium" charset="0"/>
                <a:cs typeface="Roboto Regular"/>
              </a:defRPr>
            </a:lvl2pPr>
            <a:lvl3pPr>
              <a:defRPr sz="1800" b="0" i="0">
                <a:latin typeface="Roboto Regular"/>
                <a:ea typeface="Roboto Medium" charset="0"/>
                <a:cs typeface="Roboto Regular"/>
              </a:defRPr>
            </a:lvl3pPr>
            <a:lvl4pPr>
              <a:defRPr sz="1800" b="0" i="0">
                <a:latin typeface="Roboto Regular"/>
                <a:ea typeface="Roboto Medium" charset="0"/>
                <a:cs typeface="Roboto Regular"/>
              </a:defRPr>
            </a:lvl4pPr>
            <a:lvl5pPr>
              <a:defRPr sz="1800" b="0" i="0">
                <a:latin typeface="Roboto Regular"/>
                <a:ea typeface="Roboto Medium" charset="0"/>
                <a:cs typeface="Roboto Regular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36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1925" y="6356350"/>
            <a:ext cx="7334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lide Number Placeholder 5"/>
          <p:cNvSpPr txBox="1">
            <a:spLocks/>
          </p:cNvSpPr>
          <p:nvPr/>
        </p:nvSpPr>
        <p:spPr>
          <a:xfrm>
            <a:off x="8515350" y="6356350"/>
            <a:ext cx="628650" cy="358775"/>
          </a:xfrm>
          <a:prstGeom prst="rect">
            <a:avLst/>
          </a:prstGeom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/>
            <a:fld id="{BD04BB98-AB85-47FF-9A0E-BEFF45E6100A}" type="slidenum">
              <a:rPr lang="en-US" altLang="en-US" sz="1200">
                <a:solidFill>
                  <a:srgbClr val="A6A6A6"/>
                </a:solidFill>
              </a:rPr>
              <a:pPr algn="ctr" eaLnBrk="1" hangingPunct="1"/>
              <a:t>‹#›</a:t>
            </a:fld>
            <a:endParaRPr lang="en-US" altLang="en-US" sz="1200">
              <a:solidFill>
                <a:srgbClr val="A6A6A6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2017643"/>
            <a:ext cx="3868340" cy="899388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Roboto" charset="0"/>
                <a:ea typeface="Roboto" charset="0"/>
                <a:cs typeface="Roboto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917031"/>
            <a:ext cx="3868340" cy="3272632"/>
          </a:xfrm>
        </p:spPr>
        <p:txBody>
          <a:bodyPr>
            <a:normAutofit/>
          </a:bodyPr>
          <a:lstStyle>
            <a:lvl1pPr>
              <a:defRPr sz="2000">
                <a:latin typeface="Roboto" charset="0"/>
                <a:ea typeface="Roboto" charset="0"/>
                <a:cs typeface="Roboto" charset="0"/>
              </a:defRPr>
            </a:lvl1pPr>
            <a:lvl2pPr>
              <a:defRPr sz="2000">
                <a:latin typeface="Roboto" charset="0"/>
                <a:ea typeface="Roboto" charset="0"/>
                <a:cs typeface="Roboto" charset="0"/>
              </a:defRPr>
            </a:lvl2pPr>
            <a:lvl3pPr>
              <a:defRPr sz="2000">
                <a:latin typeface="Roboto" charset="0"/>
                <a:ea typeface="Roboto" charset="0"/>
                <a:cs typeface="Roboto" charset="0"/>
              </a:defRPr>
            </a:lvl3pPr>
            <a:lvl4pPr>
              <a:defRPr sz="2000">
                <a:latin typeface="Roboto" charset="0"/>
                <a:ea typeface="Roboto" charset="0"/>
                <a:cs typeface="Roboto" charset="0"/>
              </a:defRPr>
            </a:lvl4pPr>
            <a:lvl5pPr>
              <a:defRPr sz="2000">
                <a:latin typeface="Roboto" charset="0"/>
                <a:ea typeface="Roboto" charset="0"/>
                <a:cs typeface="Roboto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2017643"/>
            <a:ext cx="3887391" cy="899388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Roboto" charset="0"/>
                <a:ea typeface="Roboto" charset="0"/>
                <a:cs typeface="Roboto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917031"/>
            <a:ext cx="3887391" cy="3272632"/>
          </a:xfrm>
        </p:spPr>
        <p:txBody>
          <a:bodyPr>
            <a:normAutofit/>
          </a:bodyPr>
          <a:lstStyle>
            <a:lvl1pPr>
              <a:defRPr sz="2000">
                <a:latin typeface="Roboto" charset="0"/>
                <a:ea typeface="Roboto" charset="0"/>
                <a:cs typeface="Roboto" charset="0"/>
              </a:defRPr>
            </a:lvl1pPr>
            <a:lvl2pPr>
              <a:defRPr sz="2000">
                <a:latin typeface="Roboto" charset="0"/>
                <a:ea typeface="Roboto" charset="0"/>
                <a:cs typeface="Roboto" charset="0"/>
              </a:defRPr>
            </a:lvl2pPr>
            <a:lvl3pPr>
              <a:defRPr sz="2000">
                <a:latin typeface="Roboto" charset="0"/>
                <a:ea typeface="Roboto" charset="0"/>
                <a:cs typeface="Roboto" charset="0"/>
              </a:defRPr>
            </a:lvl3pPr>
            <a:lvl4pPr>
              <a:defRPr sz="2000">
                <a:latin typeface="Roboto" charset="0"/>
                <a:ea typeface="Roboto" charset="0"/>
                <a:cs typeface="Roboto" charset="0"/>
              </a:defRPr>
            </a:lvl4pPr>
            <a:lvl5pPr>
              <a:defRPr sz="2000">
                <a:latin typeface="Roboto" charset="0"/>
                <a:ea typeface="Roboto" charset="0"/>
                <a:cs typeface="Roboto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560443"/>
          </a:xfrm>
        </p:spPr>
        <p:txBody>
          <a:bodyPr>
            <a:normAutofit/>
          </a:bodyPr>
          <a:lstStyle>
            <a:lvl1pPr algn="l">
              <a:defRPr sz="4000" b="0" i="0">
                <a:solidFill>
                  <a:schemeClr val="bg1"/>
                </a:solidFill>
                <a:latin typeface="Roboto Medium" charset="0"/>
                <a:ea typeface="Roboto Medium" charset="0"/>
                <a:cs typeface="Roboto Medium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751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28650" y="0"/>
            <a:ext cx="7886700" cy="1560513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0" i="0" kern="1200">
                <a:solidFill>
                  <a:schemeClr val="bg1"/>
                </a:solidFill>
                <a:latin typeface="Roboto Medium" charset="0"/>
                <a:ea typeface="Roboto Medium" charset="0"/>
                <a:cs typeface="Roboto Medium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3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1925" y="6356350"/>
            <a:ext cx="7334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5"/>
          <p:cNvSpPr txBox="1">
            <a:spLocks/>
          </p:cNvSpPr>
          <p:nvPr/>
        </p:nvSpPr>
        <p:spPr>
          <a:xfrm>
            <a:off x="8515350" y="6356350"/>
            <a:ext cx="628650" cy="358775"/>
          </a:xfrm>
          <a:prstGeom prst="rect">
            <a:avLst/>
          </a:prstGeom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/>
            <a:fld id="{B9FE33B1-A9F0-4406-B133-6C9703E9914F}" type="slidenum">
              <a:rPr lang="en-US" altLang="en-US" sz="1200">
                <a:solidFill>
                  <a:srgbClr val="A6A6A6"/>
                </a:solidFill>
              </a:rPr>
              <a:pPr algn="ctr" eaLnBrk="1" hangingPunct="1"/>
              <a:t>‹#›</a:t>
            </a:fld>
            <a:endParaRPr lang="en-US" altLang="en-US" sz="1200">
              <a:solidFill>
                <a:srgbClr val="A6A6A6"/>
              </a:solidFill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198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628650" y="0"/>
            <a:ext cx="7886700" cy="1560513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0" i="0" kern="1200">
                <a:solidFill>
                  <a:schemeClr val="bg1"/>
                </a:solidFill>
                <a:latin typeface="Roboto Medium" charset="0"/>
                <a:ea typeface="Roboto Medium" charset="0"/>
                <a:cs typeface="Roboto Medium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dirty="0"/>
              <a:t>Click to edit Master title style</a:t>
            </a:r>
          </a:p>
        </p:txBody>
      </p:sp>
      <p:pic>
        <p:nvPicPr>
          <p:cNvPr id="6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1925" y="6356350"/>
            <a:ext cx="7334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5"/>
          <p:cNvSpPr txBox="1">
            <a:spLocks/>
          </p:cNvSpPr>
          <p:nvPr/>
        </p:nvSpPr>
        <p:spPr>
          <a:xfrm>
            <a:off x="8515350" y="6356350"/>
            <a:ext cx="628650" cy="358775"/>
          </a:xfrm>
          <a:prstGeom prst="rect">
            <a:avLst/>
          </a:prstGeom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/>
            <a:fld id="{8A0CF78D-E9E1-4557-9E41-C0A1B8BB7223}" type="slidenum">
              <a:rPr lang="en-US" altLang="en-US" sz="1200">
                <a:solidFill>
                  <a:srgbClr val="A6A6A6"/>
                </a:solidFill>
              </a:rPr>
              <a:pPr algn="ctr" eaLnBrk="1" hangingPunct="1"/>
              <a:t>‹#›</a:t>
            </a:fld>
            <a:endParaRPr lang="en-US" altLang="en-US" sz="1200">
              <a:solidFill>
                <a:srgbClr val="A6A6A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987826"/>
            <a:ext cx="4629150" cy="4045226"/>
          </a:xfrm>
        </p:spPr>
        <p:txBody>
          <a:bodyPr>
            <a:normAutofit/>
          </a:bodyPr>
          <a:lstStyle>
            <a:lvl1pPr>
              <a:defRPr sz="2000">
                <a:latin typeface="Roboto" charset="0"/>
                <a:ea typeface="Roboto" charset="0"/>
                <a:cs typeface="Roboto" charset="0"/>
              </a:defRPr>
            </a:lvl1pPr>
            <a:lvl2pPr>
              <a:defRPr sz="2000">
                <a:latin typeface="Roboto" charset="0"/>
                <a:ea typeface="Roboto" charset="0"/>
                <a:cs typeface="Roboto" charset="0"/>
              </a:defRPr>
            </a:lvl2pPr>
            <a:lvl3pPr>
              <a:defRPr sz="2000">
                <a:latin typeface="Roboto" charset="0"/>
                <a:ea typeface="Roboto" charset="0"/>
                <a:cs typeface="Roboto" charset="0"/>
              </a:defRPr>
            </a:lvl3pPr>
            <a:lvl4pPr>
              <a:defRPr sz="2000">
                <a:latin typeface="Roboto" charset="0"/>
                <a:ea typeface="Roboto" charset="0"/>
                <a:cs typeface="Roboto" charset="0"/>
              </a:defRPr>
            </a:lvl4pPr>
            <a:lvl5pPr>
              <a:defRPr sz="2000">
                <a:latin typeface="Roboto" charset="0"/>
                <a:ea typeface="Roboto" charset="0"/>
                <a:cs typeface="Roboto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987826"/>
            <a:ext cx="2949178" cy="4045226"/>
          </a:xfrm>
        </p:spPr>
        <p:txBody>
          <a:bodyPr/>
          <a:lstStyle>
            <a:lvl1pPr marL="0" indent="0">
              <a:buNone/>
              <a:defRPr sz="1600">
                <a:latin typeface="Roboto" charset="0"/>
                <a:ea typeface="Roboto" charset="0"/>
                <a:cs typeface="Roboto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134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28650" y="0"/>
            <a:ext cx="7886700" cy="1560513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0" i="0" kern="1200">
                <a:solidFill>
                  <a:schemeClr val="bg1"/>
                </a:solidFill>
                <a:latin typeface="Roboto Medium" charset="0"/>
                <a:ea typeface="Roboto Medium" charset="0"/>
                <a:cs typeface="Roboto Medium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5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1925" y="6356350"/>
            <a:ext cx="7334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 txBox="1">
            <a:spLocks/>
          </p:cNvSpPr>
          <p:nvPr/>
        </p:nvSpPr>
        <p:spPr>
          <a:xfrm>
            <a:off x="8515350" y="6356350"/>
            <a:ext cx="628650" cy="358775"/>
          </a:xfrm>
          <a:prstGeom prst="rect">
            <a:avLst/>
          </a:prstGeom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/>
            <a:fld id="{B371133B-4911-469D-87A5-5B28965E2007}" type="slidenum">
              <a:rPr lang="en-US" altLang="en-US" sz="1200">
                <a:solidFill>
                  <a:srgbClr val="A6A6A6"/>
                </a:solidFill>
              </a:rPr>
              <a:pPr algn="ctr" eaLnBrk="1" hangingPunct="1"/>
              <a:t>‹#›</a:t>
            </a:fld>
            <a:endParaRPr lang="en-US" altLang="en-US" sz="1200">
              <a:solidFill>
                <a:srgbClr val="A6A6A6"/>
              </a:solidFill>
            </a:endParaRP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621695" y="1958008"/>
            <a:ext cx="3894845" cy="4025349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latin typeface="Roboto" charset="0"/>
                <a:ea typeface="Roboto" charset="0"/>
                <a:cs typeface="Roboto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1" name="Content Placeholder 2"/>
          <p:cNvSpPr>
            <a:spLocks noGrp="1"/>
          </p:cNvSpPr>
          <p:nvPr>
            <p:ph idx="13"/>
          </p:nvPr>
        </p:nvSpPr>
        <p:spPr>
          <a:xfrm>
            <a:off x="628650" y="1958008"/>
            <a:ext cx="3814141" cy="4025349"/>
          </a:xfrm>
        </p:spPr>
        <p:txBody>
          <a:bodyPr>
            <a:normAutofit/>
          </a:bodyPr>
          <a:lstStyle>
            <a:lvl1pPr>
              <a:defRPr sz="1800">
                <a:latin typeface="Roboto" charset="0"/>
                <a:ea typeface="Roboto" charset="0"/>
                <a:cs typeface="Roboto" charset="0"/>
              </a:defRPr>
            </a:lvl1pPr>
            <a:lvl2pPr>
              <a:defRPr sz="1800">
                <a:latin typeface="Roboto" charset="0"/>
                <a:ea typeface="Roboto" charset="0"/>
                <a:cs typeface="Roboto" charset="0"/>
              </a:defRPr>
            </a:lvl2pPr>
            <a:lvl3pPr>
              <a:defRPr sz="1800">
                <a:latin typeface="Roboto" charset="0"/>
                <a:ea typeface="Roboto" charset="0"/>
                <a:cs typeface="Roboto" charset="0"/>
              </a:defRPr>
            </a:lvl3pPr>
            <a:lvl4pPr>
              <a:defRPr sz="1800">
                <a:latin typeface="Roboto" charset="0"/>
                <a:ea typeface="Roboto" charset="0"/>
                <a:cs typeface="Roboto" charset="0"/>
              </a:defRPr>
            </a:lvl4pPr>
            <a:lvl5pPr>
              <a:defRPr sz="1800">
                <a:latin typeface="Roboto" charset="0"/>
                <a:ea typeface="Roboto" charset="0"/>
                <a:cs typeface="Roboto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226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170238"/>
            <a:ext cx="7886700" cy="795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3965575"/>
            <a:ext cx="7886700" cy="2211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86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b="0" i="0">
                <a:solidFill>
                  <a:schemeClr val="bg1">
                    <a:lumMod val="65000"/>
                  </a:schemeClr>
                </a:solidFill>
                <a:latin typeface="Roboto Regular"/>
                <a:ea typeface="+mn-ea"/>
                <a:cs typeface="Roboto Regular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15350" y="6356350"/>
            <a:ext cx="62865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100">
                <a:solidFill>
                  <a:srgbClr val="A6A6A6"/>
                </a:solidFill>
                <a:latin typeface="Roboto Regular" charset="0"/>
              </a:defRPr>
            </a:lvl1pPr>
          </a:lstStyle>
          <a:p>
            <a:fld id="{F92C3C43-6534-4BB7-BC4F-5F9DBA35E20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6"/>
          <p:cNvSpPr/>
          <p:nvPr/>
        </p:nvSpPr>
        <p:spPr>
          <a:xfrm>
            <a:off x="-7938" y="0"/>
            <a:ext cx="9159876" cy="1573213"/>
          </a:xfrm>
          <a:prstGeom prst="rect">
            <a:avLst/>
          </a:prstGeom>
          <a:solidFill>
            <a:srgbClr val="EE75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</p:sldLayoutIdLst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Roboto Medium"/>
          <a:ea typeface="MS PGothic" pitchFamily="34" charset="-128"/>
          <a:cs typeface="Roboto Medium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boto Medium" charset="0"/>
          <a:ea typeface="MS PGothic" pitchFamily="34" charset="-128"/>
          <a:cs typeface="ＭＳ Ｐゴシック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boto Medium" charset="0"/>
          <a:ea typeface="MS PGothic" pitchFamily="34" charset="-128"/>
          <a:cs typeface="ＭＳ Ｐゴシック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boto Medium" charset="0"/>
          <a:ea typeface="MS PGothic" pitchFamily="34" charset="-128"/>
          <a:cs typeface="ＭＳ Ｐゴシック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boto Medium" charset="0"/>
          <a:ea typeface="MS PGothic" pitchFamily="34" charset="-128"/>
          <a:cs typeface="ＭＳ Ｐゴシック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Roboto Regular"/>
          <a:ea typeface="MS PGothic" pitchFamily="34" charset="-128"/>
          <a:cs typeface="Roboto Regular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Roboto Regular"/>
          <a:ea typeface="MS PGothic" pitchFamily="34" charset="-128"/>
          <a:cs typeface="Roboto Regular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Roboto Regular"/>
          <a:ea typeface="MS PGothic" pitchFamily="34" charset="-128"/>
          <a:cs typeface="Roboto Regular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Roboto Regular"/>
          <a:ea typeface="MS PGothic" pitchFamily="34" charset="-128"/>
          <a:cs typeface="Roboto Regular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Roboto Regular"/>
          <a:ea typeface="MS PGothic" pitchFamily="34" charset="-128"/>
          <a:cs typeface="Roboto Regular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scott.jaschik@insidehighered.co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itle 1"/>
          <p:cNvSpPr>
            <a:spLocks noGrp="1"/>
          </p:cNvSpPr>
          <p:nvPr>
            <p:ph type="ctrTitle"/>
          </p:nvPr>
        </p:nvSpPr>
        <p:spPr>
          <a:xfrm>
            <a:off x="462395" y="3530311"/>
            <a:ext cx="7886700" cy="692150"/>
          </a:xfrm>
        </p:spPr>
        <p:txBody>
          <a:bodyPr>
            <a:normAutofit fontScale="90000"/>
          </a:bodyPr>
          <a:lstStyle/>
          <a:p>
            <a:r>
              <a:rPr lang="en-US" altLang="en-US" dirty="0">
                <a:ea typeface="MS PGothic" pitchFamily="34" charset="-128"/>
              </a:rPr>
              <a:t>Enrollment Concerns</a:t>
            </a:r>
            <a:br>
              <a:rPr lang="en-US" altLang="en-US" dirty="0">
                <a:ea typeface="MS PGothic" pitchFamily="34" charset="-128"/>
              </a:rPr>
            </a:br>
            <a:endParaRPr lang="en-US" altLang="en-US" dirty="0">
              <a:ea typeface="MS PGothic" pitchFamily="34" charset="-128"/>
            </a:endParaRPr>
          </a:p>
        </p:txBody>
      </p:sp>
      <p:sp>
        <p:nvSpPr>
          <p:cNvPr id="11266" name="Subtitle 2"/>
          <p:cNvSpPr>
            <a:spLocks noGrp="1"/>
          </p:cNvSpPr>
          <p:nvPr>
            <p:ph type="subTitle" idx="1"/>
          </p:nvPr>
        </p:nvSpPr>
        <p:spPr>
          <a:xfrm>
            <a:off x="628650" y="4405313"/>
            <a:ext cx="7886700" cy="1655762"/>
          </a:xfrm>
        </p:spPr>
        <p:txBody>
          <a:bodyPr/>
          <a:lstStyle/>
          <a:p>
            <a:pPr eaLnBrk="1" hangingPunct="1"/>
            <a:r>
              <a:rPr lang="en-US" altLang="en-US" dirty="0">
                <a:ea typeface="MS PGothic" pitchFamily="34" charset="-128"/>
              </a:rPr>
              <a:t>An </a:t>
            </a:r>
            <a:r>
              <a:rPr lang="en-US" altLang="en-US" i="1" dirty="0">
                <a:ea typeface="MS PGothic" pitchFamily="34" charset="-128"/>
              </a:rPr>
              <a:t>Inside Higher Ed</a:t>
            </a:r>
            <a:r>
              <a:rPr lang="en-US" altLang="en-US" dirty="0">
                <a:ea typeface="MS PGothic" pitchFamily="34" charset="-128"/>
              </a:rPr>
              <a:t> webcast</a:t>
            </a:r>
          </a:p>
          <a:p>
            <a:pPr eaLnBrk="1" hangingPunct="1"/>
            <a:r>
              <a:rPr lang="en-US" altLang="en-US" dirty="0">
                <a:ea typeface="MS PGothic" pitchFamily="34" charset="-128"/>
              </a:rPr>
              <a:t>Wednesday, June 17, 2020</a:t>
            </a:r>
          </a:p>
          <a:p>
            <a:pPr eaLnBrk="1" hangingPunct="1"/>
            <a:r>
              <a:rPr lang="en-US" altLang="en-US" dirty="0">
                <a:ea typeface="MS PGothic" pitchFamily="34" charset="-128"/>
              </a:rPr>
              <a:t>2 p.m. Eastern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CCE37E1-2AF5-46B3-B3F1-D8BCD07AB0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Liberal Arts Colleges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AB4A522-47B6-4CA1-B2C1-B6151837D5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1200" i="1" dirty="0"/>
              <a:t>                                                                                                                                    --Williams College</a:t>
            </a:r>
          </a:p>
        </p:txBody>
      </p:sp>
      <p:pic>
        <p:nvPicPr>
          <p:cNvPr id="5" name="Picture 4" descr="A castle on top of a building&#10;&#10;Description automatically generated">
            <a:extLst>
              <a:ext uri="{FF2B5EF4-FFF2-40B4-BE49-F238E27FC236}">
                <a16:creationId xmlns="" xmlns:a16="http://schemas.microsoft.com/office/drawing/2014/main" id="{A8FB1071-E806-46EB-9A4C-D965FE96D8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125" y="1916990"/>
            <a:ext cx="4536029" cy="3024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3833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CCA6497-7C47-4BA7-9E42-C92B607A63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Community Colleges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17625B1-CA33-4150-871C-1C4A4D1A80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1200" i="1" dirty="0"/>
          </a:p>
          <a:p>
            <a:pPr marL="0" indent="0">
              <a:buNone/>
            </a:pPr>
            <a:endParaRPr lang="en-US" sz="1200" i="1" dirty="0"/>
          </a:p>
          <a:p>
            <a:pPr marL="0" indent="0">
              <a:buNone/>
            </a:pPr>
            <a:r>
              <a:rPr lang="en-US" sz="1200" i="1" dirty="0"/>
              <a:t>                                                                                                      --Florida Community College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 descr="A group of people posing for the camera&#10;&#10;Description automatically generated">
            <a:extLst>
              <a:ext uri="{FF2B5EF4-FFF2-40B4-BE49-F238E27FC236}">
                <a16:creationId xmlns="" xmlns:a16="http://schemas.microsoft.com/office/drawing/2014/main" id="{B3EB497C-A87A-4B2C-A8BB-45458F044C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774" y="2044848"/>
            <a:ext cx="8724452" cy="2908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4193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C029D1F-C4AD-48C3-BC5B-9CB4DE4F2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Big Ifs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E4C8787-1FB2-47DF-9C9A-2EE28930F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much summer melt?</a:t>
            </a:r>
          </a:p>
          <a:p>
            <a:r>
              <a:rPr lang="en-US" dirty="0"/>
              <a:t>How will the health situation change?</a:t>
            </a:r>
          </a:p>
          <a:p>
            <a:r>
              <a:rPr lang="en-US"/>
              <a:t>Finances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9539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824DDCE-4073-4442-ADA5-8DEC0506A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Getting Back to Normal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C10E7AD-0CA4-4C08-9795-A292997BEC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Will students embrace alternative providers?</a:t>
            </a:r>
          </a:p>
          <a:p>
            <a:r>
              <a:rPr lang="en-US" dirty="0"/>
              <a:t>Will students embrace (or reject) online learning?</a:t>
            </a:r>
          </a:p>
          <a:p>
            <a:r>
              <a:rPr lang="en-US" dirty="0"/>
              <a:t>Who will gain students from colleges that close?</a:t>
            </a:r>
          </a:p>
        </p:txBody>
      </p:sp>
    </p:spTree>
    <p:extLst>
      <p:ext uri="{BB962C8B-B14F-4D97-AF65-F5344CB8AC3E}">
        <p14:creationId xmlns:p14="http://schemas.microsoft.com/office/powerpoint/2010/main" val="2542280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C6C427E-693D-4958-8352-42E7E146B0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With Thanks …</a:t>
            </a:r>
          </a:p>
        </p:txBody>
      </p:sp>
      <p:pic>
        <p:nvPicPr>
          <p:cNvPr id="4" name="Picture 3" descr="D2L_logo.sv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2624" y="3106618"/>
            <a:ext cx="5635625" cy="2381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27396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A290158-04ED-CB47-A218-B4A797EED8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8594820-8C48-BD48-8DE7-A7E139FD62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4915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Scott Jaschik, editor, </a:t>
            </a:r>
            <a:r>
              <a:rPr lang="en-US" i="1" dirty="0"/>
              <a:t>Inside Higher Ed, </a:t>
            </a:r>
            <a:r>
              <a:rPr lang="en-US" dirty="0">
                <a:hlinkClick r:id="rId2"/>
              </a:rPr>
              <a:t>scott.jaschik@insidehighered.com</a:t>
            </a:r>
            <a:endParaRPr lang="en-US" dirty="0"/>
          </a:p>
          <a:p>
            <a:r>
              <a:rPr lang="en-US" dirty="0"/>
              <a:t>Doug Lederman, editor, </a:t>
            </a:r>
            <a:r>
              <a:rPr lang="en-US" i="1" dirty="0"/>
              <a:t>Inside Higher Ed, </a:t>
            </a:r>
            <a:r>
              <a:rPr lang="en-US" u="sng" dirty="0">
                <a:solidFill>
                  <a:srgbClr val="EE7531"/>
                </a:solidFill>
              </a:rPr>
              <a:t>doug.lederman@insidehighered.com</a:t>
            </a:r>
          </a:p>
        </p:txBody>
      </p:sp>
    </p:spTree>
    <p:extLst>
      <p:ext uri="{BB962C8B-B14F-4D97-AF65-F5344CB8AC3E}">
        <p14:creationId xmlns:p14="http://schemas.microsoft.com/office/powerpoint/2010/main" val="3665279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C9590A6-85ED-4EA3-B052-DCDCDE4AF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Before COVID-19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B356CAC-9882-408B-B542-0BF6CEF8A0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Competitive private colleges</a:t>
            </a:r>
          </a:p>
          <a:p>
            <a:r>
              <a:rPr lang="en-US" dirty="0"/>
              <a:t>Public research universities</a:t>
            </a:r>
          </a:p>
          <a:p>
            <a:r>
              <a:rPr lang="en-US" dirty="0"/>
              <a:t>Regional state universities</a:t>
            </a:r>
          </a:p>
          <a:p>
            <a:r>
              <a:rPr lang="en-US" dirty="0"/>
              <a:t>Liberal arts colleges</a:t>
            </a:r>
          </a:p>
          <a:p>
            <a:r>
              <a:rPr lang="en-US" dirty="0"/>
              <a:t>Community colleges</a:t>
            </a:r>
          </a:p>
        </p:txBody>
      </p:sp>
    </p:spTree>
    <p:extLst>
      <p:ext uri="{BB962C8B-B14F-4D97-AF65-F5344CB8AC3E}">
        <p14:creationId xmlns:p14="http://schemas.microsoft.com/office/powerpoint/2010/main" val="12090458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E57355B-CAD4-49A5-B961-139A77FCC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the Surveys Said…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E932E8D-0A89-420D-AE59-8AEACD3959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Students weren’t going to come.</a:t>
            </a:r>
          </a:p>
          <a:p>
            <a:r>
              <a:rPr lang="en-US" dirty="0"/>
              <a:t>Students would stay close to home.</a:t>
            </a:r>
          </a:p>
          <a:p>
            <a:r>
              <a:rPr lang="en-US" dirty="0"/>
              <a:t>Concerns over health and finances were ruling the day.</a:t>
            </a:r>
          </a:p>
        </p:txBody>
      </p:sp>
    </p:spTree>
    <p:extLst>
      <p:ext uri="{BB962C8B-B14F-4D97-AF65-F5344CB8AC3E}">
        <p14:creationId xmlns:p14="http://schemas.microsoft.com/office/powerpoint/2010/main" val="2158406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B057182-BC55-42BE-8E2E-A805896CCB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Is the </a:t>
            </a:r>
            <a:r>
              <a:rPr lang="en-US"/>
              <a:t>Reality Different?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394A9AE-8475-45EF-B349-CA9FFCCCD6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Colleges have announced their plans, and many of those plans involve re-opening.</a:t>
            </a:r>
          </a:p>
          <a:p>
            <a:r>
              <a:rPr lang="en-US" dirty="0"/>
              <a:t>Most students believe they will be healthy.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624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4FEA541-9B7D-48C2-A260-005167AE65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International Students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0B21D38-83D2-41D0-B50C-D537ACF021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1200" i="1" dirty="0"/>
              <a:t>                                                                                                                                           --Wichita State University</a:t>
            </a:r>
          </a:p>
        </p:txBody>
      </p:sp>
      <p:pic>
        <p:nvPicPr>
          <p:cNvPr id="5" name="Picture 4" descr="A group of people in a room&#10;&#10;Description automatically generated">
            <a:extLst>
              <a:ext uri="{FF2B5EF4-FFF2-40B4-BE49-F238E27FC236}">
                <a16:creationId xmlns="" xmlns:a16="http://schemas.microsoft.com/office/drawing/2014/main" id="{180238CE-6C92-4390-9FBE-8C1ECFAB7F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1958010"/>
            <a:ext cx="5348344" cy="4011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05258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2972F27-007B-432E-9DE5-7D658DD1BF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Very Competitive Colleges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0C164A2-4DE4-473E-BE66-BBBDEE5EB5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1200" i="1" dirty="0"/>
              <a:t>                                                                                                                                                   --Yale University</a:t>
            </a:r>
          </a:p>
        </p:txBody>
      </p:sp>
      <p:pic>
        <p:nvPicPr>
          <p:cNvPr id="5" name="Picture 4" descr="A picture containing building, table, sitting, front&#10;&#10;Description automatically generated">
            <a:extLst>
              <a:ext uri="{FF2B5EF4-FFF2-40B4-BE49-F238E27FC236}">
                <a16:creationId xmlns="" xmlns:a16="http://schemas.microsoft.com/office/drawing/2014/main" id="{6F1B9127-4CD2-4978-A578-7E642A8B67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5750" y="2203450"/>
            <a:ext cx="4417198" cy="3100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93057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949B2F1-1BD5-4B64-B2B2-7BC6A6C48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Research Universities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11A5D32-E3DD-408E-B38A-05D39837D2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1200" i="1" dirty="0"/>
              <a:t>                                                                                                                     --North Carolina State University</a:t>
            </a:r>
          </a:p>
        </p:txBody>
      </p:sp>
      <p:pic>
        <p:nvPicPr>
          <p:cNvPr id="5" name="Picture 4" descr="A large white building&#10;&#10;Description automatically generated">
            <a:extLst>
              <a:ext uri="{FF2B5EF4-FFF2-40B4-BE49-F238E27FC236}">
                <a16:creationId xmlns="" xmlns:a16="http://schemas.microsoft.com/office/drawing/2014/main" id="{6A48470A-A65A-487F-955F-79A442C0E9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6151" y="1958010"/>
            <a:ext cx="5733978" cy="3224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21804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CE95838-0127-4E28-839A-3399D248FA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Regional State Universities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4F55D91-99AC-42AA-A71E-2D74F430EF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 clear trend</a:t>
            </a:r>
          </a:p>
        </p:txBody>
      </p:sp>
    </p:spTree>
    <p:extLst>
      <p:ext uri="{BB962C8B-B14F-4D97-AF65-F5344CB8AC3E}">
        <p14:creationId xmlns:p14="http://schemas.microsoft.com/office/powerpoint/2010/main" val="28474844"/>
      </p:ext>
    </p:extLst>
  </p:cSld>
  <p:clrMapOvr>
    <a:masterClrMapping/>
  </p:clrMapOvr>
</p:sld>
</file>

<file path=ppt/theme/theme1.xml><?xml version="1.0" encoding="utf-8"?>
<a:theme xmlns:a="http://schemas.openxmlformats.org/drawingml/2006/main" name="PowerPointTemplate-standard">
  <a:themeElements>
    <a:clrScheme name="DRAFT - IHE Branding 2017">
      <a:dk1>
        <a:srgbClr val="333333"/>
      </a:dk1>
      <a:lt1>
        <a:sysClr val="window" lastClr="FFFFFF"/>
      </a:lt1>
      <a:dk2>
        <a:srgbClr val="000000"/>
      </a:dk2>
      <a:lt2>
        <a:srgbClr val="E7E6E6"/>
      </a:lt2>
      <a:accent1>
        <a:srgbClr val="EF7521"/>
      </a:accent1>
      <a:accent2>
        <a:srgbClr val="8FAA3F"/>
      </a:accent2>
      <a:accent3>
        <a:srgbClr val="3E67A7"/>
      </a:accent3>
      <a:accent4>
        <a:srgbClr val="333333"/>
      </a:accent4>
      <a:accent5>
        <a:srgbClr val="E4E4E4"/>
      </a:accent5>
      <a:accent6>
        <a:srgbClr val="EF7521"/>
      </a:accent6>
      <a:hlink>
        <a:srgbClr val="EF7521"/>
      </a:hlink>
      <a:folHlink>
        <a:srgbClr val="EF7521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PowerPointTemplate-standard</Template>
  <TotalTime>1009</TotalTime>
  <Words>203</Words>
  <Application>Microsoft Office PowerPoint</Application>
  <PresentationFormat>On-screen Show (4:3)</PresentationFormat>
  <Paragraphs>78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6" baseType="lpstr">
      <vt:lpstr>ＭＳ Ｐゴシック</vt:lpstr>
      <vt:lpstr>ＭＳ Ｐゴシック</vt:lpstr>
      <vt:lpstr>Arial</vt:lpstr>
      <vt:lpstr>Calibri</vt:lpstr>
      <vt:lpstr>Calibri Light</vt:lpstr>
      <vt:lpstr>Roboto</vt:lpstr>
      <vt:lpstr>Roboto Light</vt:lpstr>
      <vt:lpstr>Roboto Medium</vt:lpstr>
      <vt:lpstr>Roboto Regular</vt:lpstr>
      <vt:lpstr>Roboto Slab Light</vt:lpstr>
      <vt:lpstr>PowerPointTemplate-standard</vt:lpstr>
      <vt:lpstr>Enrollment Concerns </vt:lpstr>
      <vt:lpstr>Presenters</vt:lpstr>
      <vt:lpstr>Before COVID-19</vt:lpstr>
      <vt:lpstr>What the Surveys Said…</vt:lpstr>
      <vt:lpstr>Why Is the Reality Different?</vt:lpstr>
      <vt:lpstr>International Students</vt:lpstr>
      <vt:lpstr>Very Competitive Colleges</vt:lpstr>
      <vt:lpstr>Public Research Universities</vt:lpstr>
      <vt:lpstr>Regional State Universities</vt:lpstr>
      <vt:lpstr>Liberal Arts Colleges</vt:lpstr>
      <vt:lpstr>Community Colleges</vt:lpstr>
      <vt:lpstr>The Big Ifs</vt:lpstr>
      <vt:lpstr>Getting Back to Normal</vt:lpstr>
      <vt:lpstr>With Thanks …</vt:lpstr>
      <vt:lpstr>Your Questions</vt:lpstr>
    </vt:vector>
  </TitlesOfParts>
  <Company>Microsoft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scott jaschik</dc:creator>
  <cp:lastModifiedBy>svcs_pdf</cp:lastModifiedBy>
  <cp:revision>115</cp:revision>
  <dcterms:created xsi:type="dcterms:W3CDTF">2017-05-09T13:33:13Z</dcterms:created>
  <dcterms:modified xsi:type="dcterms:W3CDTF">2020-06-16T17:34:34Z</dcterms:modified>
</cp:coreProperties>
</file>