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60" r:id="rId4"/>
    <p:sldId id="271" r:id="rId5"/>
    <p:sldId id="272" r:id="rId6"/>
    <p:sldId id="273" r:id="rId7"/>
    <p:sldId id="274" r:id="rId8"/>
    <p:sldId id="275" r:id="rId9"/>
    <p:sldId id="276" r:id="rId10"/>
    <p:sldId id="277" r:id="rId11"/>
    <p:sldId id="278" r:id="rId12"/>
    <p:sldId id="279" r:id="rId13"/>
    <p:sldId id="281" r:id="rId14"/>
    <p:sldId id="283" r:id="rId15"/>
    <p:sldId id="280" r:id="rId16"/>
    <p:sldId id="282" r:id="rId17"/>
    <p:sldId id="28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Lederman" initials="DL" lastIdx="2" clrIdx="0">
    <p:extLst>
      <p:ext uri="{19B8F6BF-5375-455C-9EA6-DF929625EA0E}">
        <p15:presenceInfo xmlns:p15="http://schemas.microsoft.com/office/powerpoint/2012/main" userId="S::doug.lederman@insidehighered.com::f0d6a80e-db12-4d47-8af6-903616d9fb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28"/>
    <p:restoredTop sz="94545"/>
  </p:normalViewPr>
  <p:slideViewPr>
    <p:cSldViewPr snapToGrid="0" snapToObjects="1">
      <p:cViewPr varScale="1">
        <p:scale>
          <a:sx n="81" d="100"/>
          <a:sy n="81" d="100"/>
        </p:scale>
        <p:origin x="102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FF95831-D4F0-45F0-8D6F-B3B094E34F89}" type="datetimeFigureOut">
              <a:rPr lang="en-US" altLang="en-US"/>
              <a:pPr/>
              <a:t>12/5/2019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D3A605-2A3C-4ABB-8B94-09BA6DBEB5FE}" type="slidenum">
              <a:rPr lang="en-US" altLang="en-US"/>
              <a:pPr/>
              <a:t>‹#›</a:t>
            </a:fld>
            <a:endParaRPr lang="en-US" altLang="en-US"/>
          </a:p>
        </p:txBody>
      </p:sp>
    </p:spTree>
    <p:extLst>
      <p:ext uri="{BB962C8B-B14F-4D97-AF65-F5344CB8AC3E}">
        <p14:creationId xmlns:p14="http://schemas.microsoft.com/office/powerpoint/2010/main" val="1415872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C1D878-88F3-4F73-BBEC-4A0743FD31FC}" type="datetimeFigureOut">
              <a:rPr lang="en-US" altLang="en-US"/>
              <a:pPr/>
              <a:t>12/5/2019</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8400C8-60EE-4331-8C35-B86CB286F615}" type="slidenum">
              <a:rPr lang="en-US" altLang="en-US"/>
              <a:pPr/>
              <a:t>‹#›</a:t>
            </a:fld>
            <a:endParaRPr lang="en-US" altLang="en-US"/>
          </a:p>
        </p:txBody>
      </p:sp>
    </p:spTree>
    <p:extLst>
      <p:ext uri="{BB962C8B-B14F-4D97-AF65-F5344CB8AC3E}">
        <p14:creationId xmlns:p14="http://schemas.microsoft.com/office/powerpoint/2010/main" val="10501748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t>
            </a:r>
          </a:p>
          <a:p>
            <a:endParaRPr lang="en-US" dirty="0"/>
          </a:p>
          <a:p>
            <a:r>
              <a:rPr lang="en-US" dirty="0"/>
              <a:t>My name is Doug Lederman, editor and co-founder of Inside Higher Ed. </a:t>
            </a:r>
          </a:p>
          <a:p>
            <a:endParaRPr lang="en-US" dirty="0"/>
          </a:p>
          <a:p>
            <a:r>
              <a:rPr lang="en-US" dirty="0"/>
              <a:t>Thanks for joining us today for this webcast on IHE’s 2019 survey of college and university business officers.</a:t>
            </a:r>
          </a:p>
          <a:p>
            <a:endParaRPr lang="en-US" dirty="0"/>
          </a:p>
          <a:p>
            <a:r>
              <a:rPr lang="en-US" dirty="0"/>
              <a:t>Really pleased you’re taking time out of your busy days to participate in this discussion.</a:t>
            </a:r>
          </a:p>
          <a:p>
            <a:endParaRPr lang="en-US" dirty="0"/>
          </a:p>
          <a:p>
            <a:r>
              <a:rPr lang="en-US" dirty="0"/>
              <a:t>(Shift slides)</a:t>
            </a:r>
          </a:p>
          <a:p>
            <a:endParaRPr lang="en-US" dirty="0"/>
          </a:p>
          <a:p>
            <a:r>
              <a:rPr lang="en-US" dirty="0"/>
              <a:t>Joined today … </a:t>
            </a:r>
          </a:p>
          <a:p>
            <a:endParaRPr lang="en-US" dirty="0"/>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1</a:t>
            </a:fld>
            <a:endParaRPr lang="en-US" altLang="en-US"/>
          </a:p>
        </p:txBody>
      </p:sp>
    </p:spTree>
    <p:extLst>
      <p:ext uri="{BB962C8B-B14F-4D97-AF65-F5344CB8AC3E}">
        <p14:creationId xmlns:p14="http://schemas.microsoft.com/office/powerpoint/2010/main" val="332970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only area in which a majority of online education administrators (61 percent) and a near majority of faculty members (44 percent) favor the use of outside companies is in marketing to prospective students.</a:t>
            </a:r>
          </a:p>
          <a:p>
            <a:endParaRPr lang="en-US" dirty="0"/>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16</a:t>
            </a:fld>
            <a:endParaRPr lang="en-US" altLang="en-US"/>
          </a:p>
        </p:txBody>
      </p:sp>
    </p:spTree>
    <p:extLst>
      <p:ext uri="{BB962C8B-B14F-4D97-AF65-F5344CB8AC3E}">
        <p14:creationId xmlns:p14="http://schemas.microsoft.com/office/powerpoint/2010/main" val="328423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Joined today by my co-editor and co-founder, Scott Jaschik. </a:t>
            </a:r>
          </a:p>
          <a:p>
            <a:endParaRPr lang="en-US" dirty="0"/>
          </a:p>
          <a:p>
            <a:r>
              <a:rPr lang="en-US" dirty="0"/>
              <a:t>In the first half hour or so, Scott and I are going to run through the results of the survey, and then we’ll try to address your questions. </a:t>
            </a:r>
          </a:p>
          <a:p>
            <a:r>
              <a:rPr lang="en-US" dirty="0"/>
              <a:t>You don’t have to wait until then, though, and we encourage you to start submitting your questions as soon as they occur to you. You can do that in the Q&amp;A field next to the presentation box on your screen.</a:t>
            </a:r>
          </a:p>
          <a:p>
            <a:endParaRPr lang="en-US" dirty="0"/>
          </a:p>
          <a:p>
            <a:r>
              <a:rPr lang="en-US" dirty="0"/>
              <a:t>Wanted to offer a couple of thanks.</a:t>
            </a:r>
          </a:p>
          <a:p>
            <a:r>
              <a:rPr lang="en-US" dirty="0"/>
              <a:t>First to our colleagues at Gallup, our survey partner, who did the survey work and much of the data analysis for us. </a:t>
            </a:r>
          </a:p>
          <a:p>
            <a:r>
              <a:rPr lang="en-US" dirty="0"/>
              <a:t>Second, thanks to the advertisers whose financial support </a:t>
            </a:r>
            <a:r>
              <a:rPr lang="en-US" b="1" dirty="0"/>
              <a:t>helped make survey possible</a:t>
            </a:r>
            <a:r>
              <a:rPr lang="en-US" dirty="0"/>
              <a:t>:</a:t>
            </a:r>
          </a:p>
          <a:p>
            <a:r>
              <a:rPr lang="en-US" dirty="0"/>
              <a:t>EY Parthenon</a:t>
            </a:r>
            <a:br>
              <a:rPr lang="en-US" dirty="0"/>
            </a:br>
            <a:r>
              <a:rPr lang="en-US" dirty="0"/>
              <a:t>Jenzabar</a:t>
            </a:r>
            <a:br>
              <a:rPr lang="en-US" dirty="0"/>
            </a:br>
            <a:r>
              <a:rPr lang="en-US" dirty="0"/>
              <a:t>Laserfiche</a:t>
            </a:r>
            <a:br>
              <a:rPr lang="en-US" dirty="0"/>
            </a:br>
            <a:r>
              <a:rPr lang="en-US" dirty="0"/>
              <a:t>Oracle</a:t>
            </a:r>
            <a:br>
              <a:rPr lang="en-US" dirty="0"/>
            </a:br>
            <a:r>
              <a:rPr lang="en-US" dirty="0" err="1"/>
              <a:t>Touchnet</a:t>
            </a:r>
            <a:r>
              <a:rPr lang="en-US" dirty="0"/>
              <a:t> </a:t>
            </a:r>
          </a:p>
          <a:p>
            <a:endParaRPr lang="en-US" dirty="0"/>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2</a:t>
            </a:fld>
            <a:endParaRPr lang="en-US" altLang="en-US"/>
          </a:p>
        </p:txBody>
      </p:sp>
    </p:spTree>
    <p:extLst>
      <p:ext uri="{BB962C8B-B14F-4D97-AF65-F5344CB8AC3E}">
        <p14:creationId xmlns:p14="http://schemas.microsoft.com/office/powerpoint/2010/main" val="33844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t>Bit of background on surveys: CBO  survey is part of series that </a:t>
            </a:r>
            <a:r>
              <a:rPr lang="en-US" i="1" dirty="0"/>
              <a:t>Inside Higher Ed</a:t>
            </a:r>
            <a:r>
              <a:rPr lang="en-US" dirty="0"/>
              <a:t> started in 2011 to take the temperature of key campus decision makers on pressing and timely issues confronting their institutions.</a:t>
            </a:r>
          </a:p>
          <a:p>
            <a:r>
              <a:rPr lang="en-US" dirty="0"/>
              <a:t>Our goal – </a:t>
            </a:r>
            <a:r>
              <a:rPr lang="en-US" b="1" dirty="0"/>
              <a:t>help</a:t>
            </a:r>
            <a:r>
              <a:rPr lang="en-US" dirty="0"/>
              <a:t> </a:t>
            </a:r>
            <a:r>
              <a:rPr lang="en-US" b="1" dirty="0"/>
              <a:t>campus leaders understand,</a:t>
            </a:r>
            <a:r>
              <a:rPr lang="en-US" dirty="0"/>
              <a:t> at a national level, what their peers are thinking and doing about the </a:t>
            </a:r>
            <a:r>
              <a:rPr lang="en-US" b="1" dirty="0"/>
              <a:t>common issues and challenges</a:t>
            </a:r>
            <a:r>
              <a:rPr lang="en-US" dirty="0"/>
              <a:t> they’re </a:t>
            </a:r>
            <a:r>
              <a:rPr lang="en-US" b="1" dirty="0"/>
              <a:t>wrestling with</a:t>
            </a:r>
            <a:r>
              <a:rPr lang="en-US" dirty="0"/>
              <a:t>. </a:t>
            </a:r>
          </a:p>
          <a:p>
            <a:r>
              <a:rPr lang="en-US" dirty="0"/>
              <a:t>Have also surveyed presidents, cc presidents, provosts, admissions directors, and we do an annual survey of faculty views on technology.</a:t>
            </a:r>
          </a:p>
          <a:p>
            <a:r>
              <a:rPr lang="en-US" dirty="0"/>
              <a:t>In each year’s survey, we ask some questions that stay the same from year to year, to try to build some longitudinal data that allow for temperature taking of the state of the enterprise, and some new questions designed to zero in on  the issues of the moment.</a:t>
            </a:r>
          </a:p>
          <a:p>
            <a:endParaRPr lang="en-US" dirty="0"/>
          </a:p>
          <a:p>
            <a:r>
              <a:rPr lang="en-US" dirty="0"/>
              <a:t>See questions this year about </a:t>
            </a:r>
          </a:p>
          <a:p>
            <a:r>
              <a:rPr lang="en-US" dirty="0"/>
              <a:t>Quick look at methodology … </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85372" indent="-302066" eaLnBrk="0" hangingPunct="0">
              <a:defRPr>
                <a:solidFill>
                  <a:schemeClr val="tx1"/>
                </a:solidFill>
                <a:latin typeface="Arial" charset="0"/>
                <a:ea typeface="ＭＳ Ｐゴシック" charset="0"/>
              </a:defRPr>
            </a:lvl2pPr>
            <a:lvl3pPr marL="1208265" indent="-241653" eaLnBrk="0" hangingPunct="0">
              <a:defRPr>
                <a:solidFill>
                  <a:schemeClr val="tx1"/>
                </a:solidFill>
                <a:latin typeface="Arial" charset="0"/>
                <a:ea typeface="ＭＳ Ｐゴシック" charset="0"/>
              </a:defRPr>
            </a:lvl3pPr>
            <a:lvl4pPr marL="1691571" indent="-241653" eaLnBrk="0" hangingPunct="0">
              <a:defRPr>
                <a:solidFill>
                  <a:schemeClr val="tx1"/>
                </a:solidFill>
                <a:latin typeface="Arial" charset="0"/>
                <a:ea typeface="ＭＳ Ｐゴシック" charset="0"/>
              </a:defRPr>
            </a:lvl4pPr>
            <a:lvl5pPr marL="2174878" indent="-241653" eaLnBrk="0" hangingPunct="0">
              <a:defRPr>
                <a:solidFill>
                  <a:schemeClr val="tx1"/>
                </a:solidFill>
                <a:latin typeface="Arial" charset="0"/>
                <a:ea typeface="ＭＳ Ｐゴシック" charset="0"/>
              </a:defRPr>
            </a:lvl5pPr>
            <a:lvl6pPr marL="2658184" indent="-241653" eaLnBrk="0" fontAlgn="base" hangingPunct="0">
              <a:spcBef>
                <a:spcPct val="0"/>
              </a:spcBef>
              <a:spcAft>
                <a:spcPct val="0"/>
              </a:spcAft>
              <a:defRPr>
                <a:solidFill>
                  <a:schemeClr val="tx1"/>
                </a:solidFill>
                <a:latin typeface="Arial" charset="0"/>
                <a:ea typeface="ＭＳ Ｐゴシック" charset="0"/>
              </a:defRPr>
            </a:lvl6pPr>
            <a:lvl7pPr marL="3141490" indent="-241653" eaLnBrk="0" fontAlgn="base" hangingPunct="0">
              <a:spcBef>
                <a:spcPct val="0"/>
              </a:spcBef>
              <a:spcAft>
                <a:spcPct val="0"/>
              </a:spcAft>
              <a:defRPr>
                <a:solidFill>
                  <a:schemeClr val="tx1"/>
                </a:solidFill>
                <a:latin typeface="Arial" charset="0"/>
                <a:ea typeface="ＭＳ Ｐゴシック" charset="0"/>
              </a:defRPr>
            </a:lvl7pPr>
            <a:lvl8pPr marL="3624796" indent="-241653" eaLnBrk="0" fontAlgn="base" hangingPunct="0">
              <a:spcBef>
                <a:spcPct val="0"/>
              </a:spcBef>
              <a:spcAft>
                <a:spcPct val="0"/>
              </a:spcAft>
              <a:defRPr>
                <a:solidFill>
                  <a:schemeClr val="tx1"/>
                </a:solidFill>
                <a:latin typeface="Arial" charset="0"/>
                <a:ea typeface="ＭＳ Ｐゴシック" charset="0"/>
              </a:defRPr>
            </a:lvl8pPr>
            <a:lvl9pPr marL="4108102" indent="-24165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E629927-531A-A448-817C-B7094716F2DF}" type="slidenum">
              <a:rPr lang="en-US"/>
              <a:pPr eaLnBrk="1" hangingPunct="1"/>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As seen in the chart below, which begins with Gallup's first iteration of the survey in 2013, that percentage has grown from three in 10 and seems on an inexorable march toward half and beyond.</a:t>
            </a:r>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4</a:t>
            </a:fld>
            <a:endParaRPr lang="en-US" altLang="en-US"/>
          </a:p>
        </p:txBody>
      </p:sp>
    </p:spTree>
    <p:extLst>
      <p:ext uri="{BB962C8B-B14F-4D97-AF65-F5344CB8AC3E}">
        <p14:creationId xmlns:p14="http://schemas.microsoft.com/office/powerpoint/2010/main" val="218101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faculty participation in online learning continues to edge up over all, it is extremely uneven -- by institution type, discipline and mind-set. As seen in the table below, public college instructors are far likelier than their private college peers to have taught an online course; midcareer professors are more likely to teach online than are their younger or older peers; and social science and professional school faculty members are likelier to teach online than their science and humanities counterparts.</a:t>
            </a:r>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5</a:t>
            </a:fld>
            <a:endParaRPr lang="en-US" altLang="en-US"/>
          </a:p>
        </p:txBody>
      </p:sp>
    </p:spTree>
    <p:extLst>
      <p:ext uri="{BB962C8B-B14F-4D97-AF65-F5344CB8AC3E}">
        <p14:creationId xmlns:p14="http://schemas.microsoft.com/office/powerpoint/2010/main" val="48838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Stubborn </a:t>
            </a:r>
          </a:p>
          <a:p>
            <a:r>
              <a:rPr lang="en-US" dirty="0"/>
              <a:t>As seen in the chart below, slightly more faculty respondents disagree (36 percent) than agree (32 percent) that "online courses can achieve student learning outcomes at least equivalent to in-person courses at any institution" -- presumably representing their overall view of online education. (The other 32 percent of respondents chose a middle ground.) Those figures have remained largely steady in the last three years of the </a:t>
            </a:r>
            <a:r>
              <a:rPr lang="en-US" i="1" dirty="0"/>
              <a:t>Inside Higher Ed</a:t>
            </a:r>
            <a:r>
              <a:rPr lang="en-US" dirty="0"/>
              <a:t> survey.</a:t>
            </a:r>
            <a:br>
              <a:rPr lang="en-US" dirty="0"/>
            </a:br>
            <a:endParaRPr lang="en-US" dirty="0"/>
          </a:p>
          <a:p>
            <a:r>
              <a:rPr lang="en-US" dirty="0"/>
              <a:t>But feel better about online closer to what they know … </a:t>
            </a:r>
          </a:p>
          <a:p>
            <a:endParaRPr lang="en-US" dirty="0"/>
          </a:p>
          <a:p>
            <a:r>
              <a:rPr lang="en-US" dirty="0"/>
              <a:t>The ratios change significantly by subgroup of faculty members. Community college instructors, for instance, are more likely to agree than disagree that online learning can achieve equivalent outcomes in the classes they teach by a 53 to 31 percent margin, while the ratio for private college baccalaureate professors is 15 percent agree to 72 percent disagree.</a:t>
            </a:r>
          </a:p>
          <a:p>
            <a:r>
              <a:rPr lang="en-US" dirty="0"/>
              <a:t>Forty-six percent of female professors agree and 36 percent disagree with that statement, while the ratio for men is 31 percent agree vs. 49 percent disagree.</a:t>
            </a:r>
          </a:p>
          <a:p>
            <a:endParaRPr lang="en-US" dirty="0"/>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7</a:t>
            </a:fld>
            <a:endParaRPr lang="en-US" altLang="en-US"/>
          </a:p>
        </p:txBody>
      </p:sp>
    </p:spTree>
    <p:extLst>
      <p:ext uri="{BB962C8B-B14F-4D97-AF65-F5344CB8AC3E}">
        <p14:creationId xmlns:p14="http://schemas.microsoft.com/office/powerpoint/2010/main" val="144311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biggest divide of all, not surprisingly, comes among those who have taught online vs. not, as seen in the chart below: 61 percent of those who have taught online agree that outcomes can be at least equivalent, compared to 14 percent of those who have not taught online.</a:t>
            </a:r>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8</a:t>
            </a:fld>
            <a:endParaRPr lang="en-US" altLang="en-US"/>
          </a:p>
        </p:txBody>
      </p:sp>
    </p:spTree>
    <p:extLst>
      <p:ext uri="{BB962C8B-B14F-4D97-AF65-F5344CB8AC3E}">
        <p14:creationId xmlns:p14="http://schemas.microsoft.com/office/powerpoint/2010/main" val="196348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9</a:t>
            </a:fld>
            <a:endParaRPr lang="en-US" altLang="en-US"/>
          </a:p>
        </p:txBody>
      </p:sp>
    </p:spTree>
    <p:extLst>
      <p:ext uri="{BB962C8B-B14F-4D97-AF65-F5344CB8AC3E}">
        <p14:creationId xmlns:p14="http://schemas.microsoft.com/office/powerpoint/2010/main" val="309216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Many professors don’t like assessment: 49% say their college's use of it is "more about keeping accreditors and politicians happy than it is about teaching and learning." </a:t>
            </a:r>
          </a:p>
          <a:p>
            <a:pPr marL="0" indent="0">
              <a:buNone/>
            </a:pPr>
            <a:r>
              <a:rPr lang="en-US" sz="1200" dirty="0"/>
              <a:t>And only a third agree that "assessment efforts have improved the quality of teaching and learning at my institution. </a:t>
            </a:r>
          </a:p>
          <a:p>
            <a:pPr marL="0" indent="0">
              <a:buNone/>
            </a:pPr>
            <a:r>
              <a:rPr lang="en-US" sz="1200" dirty="0"/>
              <a:t>But in 2018, 59% agreed with that "assessment efforts seem primarily focused on satisfying outside groups such as accreditors or politicians." </a:t>
            </a:r>
          </a:p>
          <a:p>
            <a:pPr marL="0" indent="0">
              <a:buNone/>
            </a:pPr>
            <a:r>
              <a:rPr lang="en-US" sz="1200" dirty="0"/>
              <a:t>And 25% agreed that assessment has improved the quality of teaching and learning at their institutions.</a:t>
            </a:r>
            <a:endParaRPr lang="en-US" dirty="0"/>
          </a:p>
        </p:txBody>
      </p:sp>
      <p:sp>
        <p:nvSpPr>
          <p:cNvPr id="4" name="Slide Number Placeholder 3"/>
          <p:cNvSpPr>
            <a:spLocks noGrp="1"/>
          </p:cNvSpPr>
          <p:nvPr>
            <p:ph type="sldNum" sz="quarter" idx="5"/>
          </p:nvPr>
        </p:nvSpPr>
        <p:spPr/>
        <p:txBody>
          <a:bodyPr/>
          <a:lstStyle/>
          <a:p>
            <a:fld id="{9F8400C8-60EE-4331-8C35-B86CB286F615}" type="slidenum">
              <a:rPr lang="en-US" altLang="en-US" smtClean="0"/>
              <a:pPr/>
              <a:t>14</a:t>
            </a:fld>
            <a:endParaRPr lang="en-US" altLang="en-US"/>
          </a:p>
        </p:txBody>
      </p:sp>
    </p:spTree>
    <p:extLst>
      <p:ext uri="{BB962C8B-B14F-4D97-AF65-F5344CB8AC3E}">
        <p14:creationId xmlns:p14="http://schemas.microsoft.com/office/powerpoint/2010/main" val="1867493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544513" y="1081088"/>
            <a:ext cx="1731962" cy="92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187450"/>
            <a:ext cx="1536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10200" y="1109663"/>
            <a:ext cx="908050"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6570663" y="1109663"/>
            <a:ext cx="906462"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8" name="Rectangle 7"/>
          <p:cNvSpPr/>
          <p:nvPr/>
        </p:nvSpPr>
        <p:spPr>
          <a:xfrm>
            <a:off x="7710488" y="1111250"/>
            <a:ext cx="908050" cy="90646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1195388"/>
            <a:ext cx="7096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088" y="1195388"/>
            <a:ext cx="7159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1800" y="1195388"/>
            <a:ext cx="7143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650" y="3419060"/>
            <a:ext cx="7886700" cy="692219"/>
          </a:xfrm>
        </p:spPr>
        <p:txBody>
          <a:bodyPr anchor="b">
            <a:normAutofit/>
          </a:bodyPr>
          <a:lstStyle>
            <a:lvl1pPr algn="ctr">
              <a:defRPr sz="4000">
                <a:latin typeface="Roboto Slab Light" charset="0"/>
                <a:ea typeface="Roboto Slab Light" charset="0"/>
                <a:cs typeface="Roboto Slab Light" charset="0"/>
              </a:defRPr>
            </a:lvl1pPr>
          </a:lstStyle>
          <a:p>
            <a:r>
              <a:rPr lang="en-US"/>
              <a:t>Click to edit Master title style</a:t>
            </a:r>
            <a:endParaRPr lang="en-US" dirty="0"/>
          </a:p>
        </p:txBody>
      </p:sp>
      <p:sp>
        <p:nvSpPr>
          <p:cNvPr id="3" name="Subtitle 2"/>
          <p:cNvSpPr>
            <a:spLocks noGrp="1"/>
          </p:cNvSpPr>
          <p:nvPr>
            <p:ph type="subTitle" idx="1"/>
          </p:nvPr>
        </p:nvSpPr>
        <p:spPr>
          <a:xfrm>
            <a:off x="628650" y="4405933"/>
            <a:ext cx="7886700" cy="1655762"/>
          </a:xfrm>
        </p:spPr>
        <p:txBody>
          <a:bodyPr>
            <a:normAutofit/>
          </a:bodyPr>
          <a:lstStyle>
            <a:lvl1pPr marL="0" indent="0" algn="ctr">
              <a:buNone/>
              <a:defRPr sz="2000" b="0" i="0">
                <a:latin typeface="Roboto Light" charset="0"/>
                <a:ea typeface="Roboto Light" charset="0"/>
                <a:cs typeface="Robot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Footer Placeholder 4"/>
          <p:cNvSpPr>
            <a:spLocks noGrp="1"/>
          </p:cNvSpPr>
          <p:nvPr>
            <p:ph type="ftr" sz="quarter" idx="10"/>
          </p:nvPr>
        </p:nvSpPr>
        <p:spPr/>
        <p:txBody>
          <a:bodyPr/>
          <a:lstStyle>
            <a:lvl1pPr>
              <a:defRPr>
                <a:solidFill>
                  <a:schemeClr val="bg1">
                    <a:lumMod val="65000"/>
                  </a:schemeClr>
                </a:solidFill>
              </a:defRPr>
            </a:lvl1pPr>
          </a:lstStyle>
          <a:p>
            <a:pPr>
              <a:defRPr/>
            </a:pPr>
            <a:endParaRPr lang="en-US"/>
          </a:p>
        </p:txBody>
      </p:sp>
    </p:spTree>
    <p:extLst>
      <p:ext uri="{BB962C8B-B14F-4D97-AF65-F5344CB8AC3E}">
        <p14:creationId xmlns:p14="http://schemas.microsoft.com/office/powerpoint/2010/main" val="30360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241DAF00-002B-4AD8-9639-A8AFC9A86FBD}" type="slidenum">
              <a:rPr lang="en-US" altLang="en-US" sz="1200">
                <a:solidFill>
                  <a:srgbClr val="A6A6A6"/>
                </a:solidFill>
              </a:rPr>
              <a:pPr algn="ctr" eaLnBrk="1" hangingPunct="1"/>
              <a:t>‹#›</a:t>
            </a:fld>
            <a:endParaRPr lang="en-US" altLang="en-US" sz="1200">
              <a:solidFill>
                <a:srgbClr val="A6A6A6"/>
              </a:solidFill>
            </a:endParaRPr>
          </a:p>
        </p:txBody>
      </p:sp>
      <p:sp>
        <p:nvSpPr>
          <p:cNvPr id="2" name="Title 1"/>
          <p:cNvSpPr>
            <a:spLocks noGrp="1"/>
          </p:cNvSpPr>
          <p:nvPr>
            <p:ph type="title"/>
          </p:nvPr>
        </p:nvSpPr>
        <p:spPr>
          <a:xfrm>
            <a:off x="628650" y="0"/>
            <a:ext cx="7886700" cy="1560443"/>
          </a:xfrm>
        </p:spPr>
        <p:txBody>
          <a:bodyPr>
            <a:normAutofit/>
          </a:bodyPr>
          <a:lstStyle>
            <a:lvl1pPr algn="l">
              <a:defRPr sz="4000" b="0" i="0">
                <a:solidFill>
                  <a:schemeClr val="bg1"/>
                </a:solidFill>
                <a:latin typeface="Roboto Medium" charset="0"/>
                <a:ea typeface="Roboto Medium" charset="0"/>
                <a:cs typeface="Roboto Medium" charset="0"/>
              </a:defRPr>
            </a:lvl1pPr>
          </a:lstStyle>
          <a:p>
            <a:r>
              <a:rPr lang="en-US"/>
              <a:t>Click to edit Master title style</a:t>
            </a:r>
            <a:endParaRPr lang="en-US" dirty="0"/>
          </a:p>
        </p:txBody>
      </p:sp>
      <p:sp>
        <p:nvSpPr>
          <p:cNvPr id="3" name="Content Placeholder 2"/>
          <p:cNvSpPr>
            <a:spLocks noGrp="1"/>
          </p:cNvSpPr>
          <p:nvPr>
            <p:ph idx="1"/>
          </p:nvPr>
        </p:nvSpPr>
        <p:spPr>
          <a:xfrm>
            <a:off x="628650" y="1958010"/>
            <a:ext cx="7886700" cy="4084982"/>
          </a:xfrm>
        </p:spPr>
        <p:txBody>
          <a:bodyPr/>
          <a:lstStyle>
            <a:lvl1pPr>
              <a:defRPr b="0" i="0">
                <a:latin typeface="Roboto Regular"/>
                <a:ea typeface="Roboto Medium" charset="0"/>
                <a:cs typeface="Roboto Regular"/>
              </a:defRPr>
            </a:lvl1pPr>
            <a:lvl2pPr>
              <a:defRPr sz="2000" b="0" i="0">
                <a:latin typeface="Roboto Regular"/>
                <a:ea typeface="Roboto Medium" charset="0"/>
                <a:cs typeface="Roboto Regular"/>
              </a:defRPr>
            </a:lvl2pPr>
            <a:lvl3pPr>
              <a:defRPr sz="2000" b="0" i="0">
                <a:latin typeface="Roboto Regular"/>
                <a:ea typeface="Roboto Medium" charset="0"/>
                <a:cs typeface="Roboto Regular"/>
              </a:defRPr>
            </a:lvl3pPr>
            <a:lvl4pPr>
              <a:defRPr sz="2000" b="0" i="0">
                <a:latin typeface="Roboto Regular"/>
                <a:ea typeface="Roboto Medium" charset="0"/>
                <a:cs typeface="Roboto Regular"/>
              </a:defRPr>
            </a:lvl4pPr>
            <a:lvl5pPr>
              <a:defRPr sz="20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01561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132214D1-F091-4247-91D1-F6D965FFC9A3}"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sz="half" idx="1"/>
          </p:nvPr>
        </p:nvSpPr>
        <p:spPr>
          <a:xfrm>
            <a:off x="628650" y="2007705"/>
            <a:ext cx="3886200" cy="4005470"/>
          </a:xfrm>
        </p:spPr>
        <p:txBody>
          <a:bodyPr/>
          <a:lstStyle>
            <a:lvl1pPr>
              <a:defRPr b="0" i="0">
                <a:latin typeface="Roboto Regular"/>
                <a:ea typeface="Roboto Medium" charset="0"/>
                <a:cs typeface="Roboto Regular"/>
              </a:defRPr>
            </a:lvl1pPr>
            <a:lvl2pPr>
              <a:defRPr sz="1800" b="0" i="0">
                <a:latin typeface="Roboto Regular"/>
                <a:ea typeface="Roboto Medium" charset="0"/>
                <a:cs typeface="Roboto Regular"/>
              </a:defRPr>
            </a:lvl2pPr>
            <a:lvl3pPr>
              <a:defRPr sz="1800" b="0" i="0">
                <a:latin typeface="Roboto Regular"/>
                <a:ea typeface="Roboto Medium" charset="0"/>
                <a:cs typeface="Roboto Regular"/>
              </a:defRPr>
            </a:lvl3pPr>
            <a:lvl4pPr>
              <a:defRPr sz="1800" b="0" i="0">
                <a:latin typeface="Roboto Regular"/>
                <a:ea typeface="Roboto Medium" charset="0"/>
                <a:cs typeface="Roboto Regular"/>
              </a:defRPr>
            </a:lvl4pPr>
            <a:lvl5pPr>
              <a:defRPr sz="18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4629150" y="2007705"/>
            <a:ext cx="3886200" cy="4005470"/>
          </a:xfrm>
        </p:spPr>
        <p:txBody>
          <a:bodyPr/>
          <a:lstStyle>
            <a:lvl1pPr>
              <a:defRPr b="0" i="0">
                <a:latin typeface="Roboto Regular"/>
                <a:ea typeface="Roboto Medium" charset="0"/>
                <a:cs typeface="Roboto Regular"/>
              </a:defRPr>
            </a:lvl1pPr>
            <a:lvl2pPr>
              <a:defRPr sz="1800" b="0" i="0">
                <a:latin typeface="Roboto Regular"/>
                <a:ea typeface="Roboto Medium" charset="0"/>
                <a:cs typeface="Roboto Regular"/>
              </a:defRPr>
            </a:lvl2pPr>
            <a:lvl3pPr>
              <a:defRPr sz="1800" b="0" i="0">
                <a:latin typeface="Roboto Regular"/>
                <a:ea typeface="Roboto Medium" charset="0"/>
                <a:cs typeface="Roboto Regular"/>
              </a:defRPr>
            </a:lvl3pPr>
            <a:lvl4pPr>
              <a:defRPr sz="1800" b="0" i="0">
                <a:latin typeface="Roboto Regular"/>
                <a:ea typeface="Roboto Medium" charset="0"/>
                <a:cs typeface="Roboto Regular"/>
              </a:defRPr>
            </a:lvl4pPr>
            <a:lvl5pPr>
              <a:defRPr sz="18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4813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D04BB98-AB85-47FF-9A0E-BEFF45E6100A}" type="slidenum">
              <a:rPr lang="en-US" altLang="en-US" sz="1200">
                <a:solidFill>
                  <a:srgbClr val="A6A6A6"/>
                </a:solidFill>
              </a:rPr>
              <a:pPr algn="ctr" eaLnBrk="1" hangingPunct="1"/>
              <a:t>‹#›</a:t>
            </a:fld>
            <a:endParaRPr lang="en-US" altLang="en-US" sz="1200">
              <a:solidFill>
                <a:srgbClr val="A6A6A6"/>
              </a:solidFill>
            </a:endParaRPr>
          </a:p>
        </p:txBody>
      </p:sp>
      <p:sp>
        <p:nvSpPr>
          <p:cNvPr id="3" name="Text Placeholder 2"/>
          <p:cNvSpPr>
            <a:spLocks noGrp="1"/>
          </p:cNvSpPr>
          <p:nvPr>
            <p:ph type="body" idx="1"/>
          </p:nvPr>
        </p:nvSpPr>
        <p:spPr>
          <a:xfrm>
            <a:off x="629842" y="2017643"/>
            <a:ext cx="3868340" cy="899388"/>
          </a:xfrm>
        </p:spPr>
        <p:txBody>
          <a:bodyPr anchor="b">
            <a:normAutofit/>
          </a:bodyPr>
          <a:lstStyle>
            <a:lvl1pPr marL="0" indent="0">
              <a:buNone/>
              <a:defRPr sz="2000" b="1">
                <a:latin typeface="Roboto" charset="0"/>
                <a:ea typeface="Roboto" charset="0"/>
                <a:cs typeface="Robot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17031"/>
            <a:ext cx="3868340" cy="3272632"/>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17643"/>
            <a:ext cx="3887391" cy="899388"/>
          </a:xfrm>
        </p:spPr>
        <p:txBody>
          <a:bodyPr anchor="b">
            <a:normAutofit/>
          </a:bodyPr>
          <a:lstStyle>
            <a:lvl1pPr marL="0" indent="0">
              <a:buNone/>
              <a:defRPr sz="2000" b="1">
                <a:latin typeface="Roboto" charset="0"/>
                <a:ea typeface="Roboto" charset="0"/>
                <a:cs typeface="Robot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29150" y="2917031"/>
            <a:ext cx="3887391" cy="3272632"/>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28650" y="0"/>
            <a:ext cx="7886700" cy="1560443"/>
          </a:xfrm>
        </p:spPr>
        <p:txBody>
          <a:bodyPr>
            <a:normAutofit/>
          </a:bodyPr>
          <a:lstStyle>
            <a:lvl1pPr algn="l">
              <a:defRPr sz="4000" b="0" i="0">
                <a:solidFill>
                  <a:schemeClr val="bg1"/>
                </a:solidFill>
                <a:latin typeface="Roboto Medium" charset="0"/>
                <a:ea typeface="Roboto Medium" charset="0"/>
                <a:cs typeface="Roboto Medium" charset="0"/>
              </a:defRPr>
            </a:lvl1pPr>
          </a:lstStyle>
          <a:p>
            <a:r>
              <a:rPr lang="en-US"/>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08775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9FE33B1-A9F0-4406-B133-6C9703E9914F}" type="slidenum">
              <a:rPr lang="en-US" altLang="en-US" sz="1200">
                <a:solidFill>
                  <a:srgbClr val="A6A6A6"/>
                </a:solidFill>
              </a:rPr>
              <a:pPr algn="ctr" eaLnBrk="1" hangingPunct="1"/>
              <a:t>‹#›</a:t>
            </a:fld>
            <a:endParaRPr lang="en-US" altLang="en-US" sz="1200">
              <a:solidFill>
                <a:srgbClr val="A6A6A6"/>
              </a:solidFill>
            </a:endParaRPr>
          </a:p>
        </p:txBody>
      </p:sp>
      <p:sp>
        <p:nvSpPr>
          <p:cNvPr id="5" name="Footer Placeholder 3"/>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77119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dirty="0"/>
              <a:t>Click to edit Master title style</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8A0CF78D-E9E1-4557-9E41-C0A1B8BB7223}"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idx="1"/>
          </p:nvPr>
        </p:nvSpPr>
        <p:spPr>
          <a:xfrm>
            <a:off x="3887391" y="1987826"/>
            <a:ext cx="4629150" cy="4045226"/>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987826"/>
            <a:ext cx="2949178" cy="4045226"/>
          </a:xfrm>
        </p:spPr>
        <p:txBody>
          <a:bodyPr/>
          <a:lstStyle>
            <a:lvl1pPr marL="0" indent="0">
              <a:buNone/>
              <a:defRPr sz="1600">
                <a:latin typeface="Roboto" charset="0"/>
                <a:ea typeface="Roboto" charset="0"/>
                <a:cs typeface="Robot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5"/>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47313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371133B-4911-469D-87A5-5B28965E2007}" type="slidenum">
              <a:rPr lang="en-US" altLang="en-US" sz="1200">
                <a:solidFill>
                  <a:srgbClr val="A6A6A6"/>
                </a:solidFill>
              </a:rPr>
              <a:pPr algn="ctr" eaLnBrk="1" hangingPunct="1"/>
              <a:t>‹#›</a:t>
            </a:fld>
            <a:endParaRPr lang="en-US" altLang="en-US" sz="1200">
              <a:solidFill>
                <a:srgbClr val="A6A6A6"/>
              </a:solidFill>
            </a:endParaRPr>
          </a:p>
        </p:txBody>
      </p:sp>
      <p:sp>
        <p:nvSpPr>
          <p:cNvPr id="3" name="Picture Placeholder 2"/>
          <p:cNvSpPr>
            <a:spLocks noGrp="1" noChangeAspect="1"/>
          </p:cNvSpPr>
          <p:nvPr>
            <p:ph type="pic" idx="1"/>
          </p:nvPr>
        </p:nvSpPr>
        <p:spPr>
          <a:xfrm>
            <a:off x="4621695" y="1958008"/>
            <a:ext cx="3894845" cy="4025349"/>
          </a:xfrm>
        </p:spPr>
        <p:txBody>
          <a:bodyPr rtlCol="0">
            <a:normAutofit/>
          </a:bodyPr>
          <a:lstStyle>
            <a:lvl1pPr marL="0" indent="0">
              <a:buNone/>
              <a:defRPr sz="3200">
                <a:latin typeface="Roboto" charset="0"/>
                <a:ea typeface="Roboto" charset="0"/>
                <a:cs typeface="Roboto"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Content Placeholder 2"/>
          <p:cNvSpPr>
            <a:spLocks noGrp="1"/>
          </p:cNvSpPr>
          <p:nvPr>
            <p:ph idx="13"/>
          </p:nvPr>
        </p:nvSpPr>
        <p:spPr>
          <a:xfrm>
            <a:off x="628650" y="1958008"/>
            <a:ext cx="3814141" cy="4025349"/>
          </a:xfrm>
        </p:spPr>
        <p:txBody>
          <a:bodyPr>
            <a:normAutofit/>
          </a:bodyPr>
          <a:lstStyle>
            <a:lvl1pPr>
              <a:defRPr sz="1800">
                <a:latin typeface="Roboto" charset="0"/>
                <a:ea typeface="Roboto" charset="0"/>
                <a:cs typeface="Roboto" charset="0"/>
              </a:defRPr>
            </a:lvl1pPr>
            <a:lvl2pPr>
              <a:defRPr sz="1800">
                <a:latin typeface="Roboto" charset="0"/>
                <a:ea typeface="Roboto" charset="0"/>
                <a:cs typeface="Roboto" charset="0"/>
              </a:defRPr>
            </a:lvl2pPr>
            <a:lvl3pPr>
              <a:defRPr sz="1800">
                <a:latin typeface="Roboto" charset="0"/>
                <a:ea typeface="Roboto" charset="0"/>
                <a:cs typeface="Roboto" charset="0"/>
              </a:defRPr>
            </a:lvl3pPr>
            <a:lvl4pPr>
              <a:defRPr sz="1800">
                <a:latin typeface="Roboto" charset="0"/>
                <a:ea typeface="Roboto" charset="0"/>
                <a:cs typeface="Roboto" charset="0"/>
              </a:defRPr>
            </a:lvl4pPr>
            <a:lvl5pPr>
              <a:defRPr sz="1800">
                <a:latin typeface="Roboto" charset="0"/>
                <a:ea typeface="Roboto" charset="0"/>
                <a:cs typeface="Robot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04822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sz="2800">
                <a:solidFill>
                  <a:srgbClr val="3F3F3F"/>
                </a:solidFill>
                <a:latin typeface="+mj-lt"/>
              </a:defRPr>
            </a:lvl1pPr>
          </a:lstStyle>
          <a:p>
            <a:r>
              <a:rPr lang="en-US" dirty="0"/>
              <a:t>Click to edit Master title style</a:t>
            </a:r>
          </a:p>
        </p:txBody>
      </p:sp>
      <p:sp>
        <p:nvSpPr>
          <p:cNvPr id="3" name="Content Placeholder 2"/>
          <p:cNvSpPr>
            <a:spLocks noGrp="1"/>
          </p:cNvSpPr>
          <p:nvPr>
            <p:ph sz="half" idx="1"/>
          </p:nvPr>
        </p:nvSpPr>
        <p:spPr>
          <a:xfrm>
            <a:off x="217714" y="1600200"/>
            <a:ext cx="4267200" cy="40640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600200"/>
            <a:ext cx="4343400" cy="40640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934200" y="5765800"/>
            <a:ext cx="1447800" cy="304800"/>
          </a:xfrm>
        </p:spPr>
        <p:txBody>
          <a:bodyPr/>
          <a:lstStyle>
            <a:lvl1pPr>
              <a:defRPr/>
            </a:lvl1pPr>
          </a:lstStyle>
          <a:p>
            <a:fld id="{87380997-B076-4D4F-9A30-95F6EBBBAC53}" type="datetime1">
              <a:rPr lang="en-US" smtClean="0"/>
              <a:t>12/5/2019</a:t>
            </a:fld>
            <a:endParaRPr lang="en-US" dirty="0"/>
          </a:p>
        </p:txBody>
      </p:sp>
      <p:sp>
        <p:nvSpPr>
          <p:cNvPr id="6" name="Footer Placeholder 4"/>
          <p:cNvSpPr>
            <a:spLocks noGrp="1"/>
          </p:cNvSpPr>
          <p:nvPr>
            <p:ph type="ftr" sz="quarter" idx="11"/>
          </p:nvPr>
        </p:nvSpPr>
        <p:spPr>
          <a:xfrm>
            <a:off x="228600" y="5765801"/>
            <a:ext cx="6705600" cy="304800"/>
          </a:xfrm>
        </p:spPr>
        <p:txBody>
          <a:bodyPr/>
          <a:lstStyle>
            <a:lvl1pPr>
              <a:defRPr/>
            </a:lvl1pPr>
          </a:lstStyle>
          <a:p>
            <a:pPr>
              <a:defRPr/>
            </a:pPr>
            <a:r>
              <a:rPr lang="en-US" dirty="0"/>
              <a:t>/</a:t>
            </a:r>
          </a:p>
        </p:txBody>
      </p:sp>
      <p:sp>
        <p:nvSpPr>
          <p:cNvPr id="7" name="Slide Number Placeholder 5"/>
          <p:cNvSpPr>
            <a:spLocks noGrp="1"/>
          </p:cNvSpPr>
          <p:nvPr>
            <p:ph type="sldNum" sz="quarter" idx="12"/>
          </p:nvPr>
        </p:nvSpPr>
        <p:spPr>
          <a:xfrm>
            <a:off x="8382001" y="5765800"/>
            <a:ext cx="499555" cy="292312"/>
          </a:xfrm>
        </p:spPr>
        <p:txBody>
          <a:bodyPr/>
          <a:lstStyle>
            <a:lvl1pPr>
              <a:defRPr/>
            </a:lvl1pPr>
          </a:lstStyle>
          <a:p>
            <a:fld id="{3C15EC83-E16F-4642-B896-DCA432675C1D}" type="slidenum">
              <a:rPr lang="en-US"/>
              <a:pPr/>
              <a:t>‹#›</a:t>
            </a:fld>
            <a:endParaRPr lang="en-US" dirty="0"/>
          </a:p>
        </p:txBody>
      </p:sp>
    </p:spTree>
    <p:extLst>
      <p:ext uri="{BB962C8B-B14F-4D97-AF65-F5344CB8AC3E}">
        <p14:creationId xmlns:p14="http://schemas.microsoft.com/office/powerpoint/2010/main" val="253444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170238"/>
            <a:ext cx="78867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3965575"/>
            <a:ext cx="78867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28650" y="6356350"/>
            <a:ext cx="3086100" cy="365125"/>
          </a:xfrm>
          <a:prstGeom prst="rect">
            <a:avLst/>
          </a:prstGeom>
        </p:spPr>
        <p:txBody>
          <a:bodyPr vert="horz" lIns="91440" tIns="45720" rIns="91440" bIns="45720" rtlCol="0" anchor="ctr"/>
          <a:lstStyle>
            <a:lvl1pPr algn="l" fontAlgn="auto">
              <a:spcBef>
                <a:spcPts val="0"/>
              </a:spcBef>
              <a:spcAft>
                <a:spcPts val="0"/>
              </a:spcAft>
              <a:defRPr sz="1100" b="0" i="0">
                <a:solidFill>
                  <a:schemeClr val="bg1">
                    <a:lumMod val="65000"/>
                  </a:schemeClr>
                </a:solidFill>
                <a:latin typeface="Roboto Regular"/>
                <a:ea typeface="+mn-ea"/>
                <a:cs typeface="Roboto Regular"/>
              </a:defRPr>
            </a:lvl1pPr>
          </a:lstStyle>
          <a:p>
            <a:pPr>
              <a:defRPr/>
            </a:pPr>
            <a:endParaRPr lang="en-US"/>
          </a:p>
        </p:txBody>
      </p:sp>
      <p:sp>
        <p:nvSpPr>
          <p:cNvPr id="6" name="Slide Number Placeholder 5"/>
          <p:cNvSpPr>
            <a:spLocks noGrp="1"/>
          </p:cNvSpPr>
          <p:nvPr>
            <p:ph type="sldNum" sz="quarter" idx="4"/>
          </p:nvPr>
        </p:nvSpPr>
        <p:spPr>
          <a:xfrm>
            <a:off x="8515350" y="6356350"/>
            <a:ext cx="62865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A6A6A6"/>
                </a:solidFill>
                <a:latin typeface="Roboto Regular" charset="0"/>
              </a:defRPr>
            </a:lvl1pPr>
          </a:lstStyle>
          <a:p>
            <a:fld id="{F92C3C43-6534-4BB7-BC4F-5F9DBA35E20A}" type="slidenum">
              <a:rPr lang="en-US" altLang="en-US"/>
              <a:pPr/>
              <a:t>‹#›</a:t>
            </a:fld>
            <a:endParaRPr lang="en-US" altLang="en-US"/>
          </a:p>
        </p:txBody>
      </p:sp>
      <p:sp>
        <p:nvSpPr>
          <p:cNvPr id="7" name="Rectangle 6"/>
          <p:cNvSpPr/>
          <p:nvPr/>
        </p:nvSpPr>
        <p:spPr>
          <a:xfrm>
            <a:off x="-7938" y="0"/>
            <a:ext cx="9159876" cy="1573213"/>
          </a:xfrm>
          <a:prstGeom prst="rect">
            <a:avLst/>
          </a:prstGeom>
          <a:solidFill>
            <a:srgbClr val="EE7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Roboto Medium"/>
          <a:ea typeface="MS PGothic" pitchFamily="34" charset="-128"/>
          <a:cs typeface="Roboto Medium"/>
        </a:defRPr>
      </a:lvl1pPr>
      <a:lvl2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Roboto Regular"/>
          <a:ea typeface="MS PGothic" pitchFamily="34" charset="-128"/>
          <a:cs typeface="Roboto Regular"/>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Roboto Regular"/>
          <a:ea typeface="MS PGothic" pitchFamily="34" charset="-128"/>
          <a:cs typeface="Roboto Regular"/>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Roboto Regular"/>
          <a:ea typeface="MS PGothic" pitchFamily="34" charset="-128"/>
          <a:cs typeface="Roboto Regular"/>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Roboto Regular"/>
          <a:ea typeface="MS PGothic" pitchFamily="34" charset="-128"/>
          <a:cs typeface="Roboto Regular"/>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Roboto Regular"/>
          <a:ea typeface="MS PGothic" pitchFamily="34" charset="-128"/>
          <a:cs typeface="Robo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mailto:scott.jaschik@insidehighered.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628650" y="3419475"/>
            <a:ext cx="7886700" cy="692150"/>
          </a:xfrm>
        </p:spPr>
        <p:txBody>
          <a:bodyPr>
            <a:normAutofit fontScale="90000"/>
          </a:bodyPr>
          <a:lstStyle/>
          <a:p>
            <a:r>
              <a:rPr lang="en-US" altLang="en-US" dirty="0">
                <a:ea typeface="MS PGothic" pitchFamily="34" charset="-128"/>
              </a:rPr>
              <a:t>Faculty Attitudes </a:t>
            </a:r>
            <a:br>
              <a:rPr lang="en-US" altLang="en-US" dirty="0">
                <a:ea typeface="MS PGothic" pitchFamily="34" charset="-128"/>
              </a:rPr>
            </a:br>
            <a:r>
              <a:rPr lang="en-US" altLang="en-US" dirty="0">
                <a:ea typeface="MS PGothic" pitchFamily="34" charset="-128"/>
              </a:rPr>
              <a:t>on Technology: a Survey</a:t>
            </a:r>
          </a:p>
        </p:txBody>
      </p:sp>
      <p:sp>
        <p:nvSpPr>
          <p:cNvPr id="11266" name="Subtitle 2"/>
          <p:cNvSpPr>
            <a:spLocks noGrp="1"/>
          </p:cNvSpPr>
          <p:nvPr>
            <p:ph type="subTitle" idx="1"/>
          </p:nvPr>
        </p:nvSpPr>
        <p:spPr>
          <a:xfrm>
            <a:off x="628650" y="4405313"/>
            <a:ext cx="7886700" cy="1655762"/>
          </a:xfrm>
        </p:spPr>
        <p:txBody>
          <a:bodyPr/>
          <a:lstStyle/>
          <a:p>
            <a:pPr eaLnBrk="1" hangingPunct="1"/>
            <a:r>
              <a:rPr lang="en-US" altLang="en-US" dirty="0">
                <a:ea typeface="MS PGothic" pitchFamily="34" charset="-128"/>
              </a:rPr>
              <a:t>                 An </a:t>
            </a:r>
            <a:r>
              <a:rPr lang="en-US" altLang="en-US" i="1" dirty="0">
                <a:ea typeface="MS PGothic" pitchFamily="34" charset="-128"/>
              </a:rPr>
              <a:t>Inside Higher Ed</a:t>
            </a:r>
            <a:r>
              <a:rPr lang="en-US" altLang="en-US" dirty="0">
                <a:ea typeface="MS PGothic" pitchFamily="34" charset="-128"/>
              </a:rPr>
              <a:t> webcast</a:t>
            </a:r>
          </a:p>
          <a:p>
            <a:pPr eaLnBrk="1" hangingPunct="1"/>
            <a:r>
              <a:rPr lang="en-US" altLang="en-US" dirty="0">
                <a:ea typeface="MS PGothic" pitchFamily="34" charset="-128"/>
              </a:rPr>
              <a:t>                 Thursday, Dec. 5, 2019</a:t>
            </a:r>
          </a:p>
          <a:p>
            <a:pPr eaLnBrk="1" hangingPunct="1"/>
            <a:r>
              <a:rPr lang="en-US" altLang="en-US" dirty="0">
                <a:ea typeface="MS PGothic" pitchFamily="34" charset="-128"/>
              </a:rPr>
              <a:t>                2 p.m. Eastern</a:t>
            </a:r>
          </a:p>
        </p:txBody>
      </p:sp>
      <p:pic>
        <p:nvPicPr>
          <p:cNvPr id="3" name="Picture 2" descr="A close up of a logo&#10;&#10;Description automatically generated">
            <a:extLst>
              <a:ext uri="{FF2B5EF4-FFF2-40B4-BE49-F238E27FC236}">
                <a16:creationId xmlns:a16="http://schemas.microsoft.com/office/drawing/2014/main" id="{CFA87B4E-3724-41E5-BDCC-F51A526FD212}"/>
              </a:ext>
            </a:extLst>
          </p:cNvPr>
          <p:cNvPicPr>
            <a:picLocks noChangeAspect="1"/>
          </p:cNvPicPr>
          <p:nvPr/>
        </p:nvPicPr>
        <p:blipFill>
          <a:blip r:embed="rId3"/>
          <a:stretch>
            <a:fillRect/>
          </a:stretch>
        </p:blipFill>
        <p:spPr>
          <a:xfrm>
            <a:off x="1533356" y="4224641"/>
            <a:ext cx="1938228" cy="25082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7141-3ED0-425D-88DD-8BCA6B2B4508}"/>
              </a:ext>
            </a:extLst>
          </p:cNvPr>
          <p:cNvSpPr>
            <a:spLocks noGrp="1"/>
          </p:cNvSpPr>
          <p:nvPr>
            <p:ph type="title"/>
          </p:nvPr>
        </p:nvSpPr>
        <p:spPr/>
        <p:txBody>
          <a:bodyPr/>
          <a:lstStyle/>
          <a:p>
            <a:r>
              <a:rPr lang="en-US" dirty="0"/>
              <a:t>How They View Technology - II</a:t>
            </a:r>
          </a:p>
        </p:txBody>
      </p:sp>
      <p:sp>
        <p:nvSpPr>
          <p:cNvPr id="3" name="Content Placeholder 2">
            <a:extLst>
              <a:ext uri="{FF2B5EF4-FFF2-40B4-BE49-F238E27FC236}">
                <a16:creationId xmlns:a16="http://schemas.microsoft.com/office/drawing/2014/main" id="{5D59C300-9ABD-4189-8080-4D9D4E18B183}"/>
              </a:ext>
            </a:extLst>
          </p:cNvPr>
          <p:cNvSpPr>
            <a:spLocks noGrp="1"/>
          </p:cNvSpPr>
          <p:nvPr>
            <p:ph idx="1"/>
          </p:nvPr>
        </p:nvSpPr>
        <p:spPr>
          <a:xfrm>
            <a:off x="628650" y="1966888"/>
            <a:ext cx="7886700" cy="4084982"/>
          </a:xfrm>
        </p:spPr>
        <p:txBody>
          <a:bodyPr/>
          <a:lstStyle/>
          <a:p>
            <a:r>
              <a:rPr lang="en-US" sz="2400" dirty="0"/>
              <a:t>Professors who support educational technologies say they do so because "some students simply cannot attend a face-to-face class due to work or family obligations“ (64%) and "students learn better when I engage them with effective technology tools“ (57%).</a:t>
            </a:r>
          </a:p>
          <a:p>
            <a:r>
              <a:rPr lang="en-US" sz="2400" dirty="0"/>
              <a:t>Instructors who oppose academic technology do so because "instruction delivered without using technology most effectively serves my students“ (65%), "there is too much corporate influence" (47%) and "faculty lose too much control over the course when they use technology" (35%).</a:t>
            </a:r>
          </a:p>
          <a:p>
            <a:pPr marL="0" indent="0">
              <a:buNone/>
            </a:pPr>
            <a:endParaRPr lang="en-US" dirty="0"/>
          </a:p>
          <a:p>
            <a:pPr marL="0" indent="0">
              <a:buNone/>
            </a:pPr>
            <a:endParaRPr lang="en-US" dirty="0"/>
          </a:p>
          <a:p>
            <a:pPr marL="0" indent="0">
              <a:buNone/>
            </a:pPr>
            <a:r>
              <a:rPr lang="en-US" dirty="0"/>
              <a:t>                                                                                </a:t>
            </a:r>
            <a:endParaRPr lang="en-US" sz="1200" i="1" dirty="0"/>
          </a:p>
        </p:txBody>
      </p:sp>
    </p:spTree>
    <p:extLst>
      <p:ext uri="{BB962C8B-B14F-4D97-AF65-F5344CB8AC3E}">
        <p14:creationId xmlns:p14="http://schemas.microsoft.com/office/powerpoint/2010/main" val="313123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C012-B50A-4B43-813E-8B6A01A51929}"/>
              </a:ext>
            </a:extLst>
          </p:cNvPr>
          <p:cNvSpPr>
            <a:spLocks noGrp="1"/>
          </p:cNvSpPr>
          <p:nvPr>
            <p:ph type="title"/>
          </p:nvPr>
        </p:nvSpPr>
        <p:spPr/>
        <p:txBody>
          <a:bodyPr/>
          <a:lstStyle/>
          <a:p>
            <a:pPr algn="ctr"/>
            <a:r>
              <a:rPr lang="en-US" dirty="0"/>
              <a:t>Sufficient Support?</a:t>
            </a:r>
          </a:p>
        </p:txBody>
      </p:sp>
      <p:sp>
        <p:nvSpPr>
          <p:cNvPr id="3" name="Content Placeholder 2">
            <a:extLst>
              <a:ext uri="{FF2B5EF4-FFF2-40B4-BE49-F238E27FC236}">
                <a16:creationId xmlns:a16="http://schemas.microsoft.com/office/drawing/2014/main" id="{527E7B1E-C207-4B2F-8AF5-A0413D508E15}"/>
              </a:ext>
            </a:extLst>
          </p:cNvPr>
          <p:cNvSpPr>
            <a:spLocks noGrp="1"/>
          </p:cNvSpPr>
          <p:nvPr>
            <p:ph idx="1"/>
          </p:nvPr>
        </p:nvSpPr>
        <p:spPr/>
        <p:txBody>
          <a:bodyPr/>
          <a:lstStyle/>
          <a:p>
            <a:pPr marL="0" indent="0">
              <a:buNone/>
            </a:pPr>
            <a:r>
              <a:rPr lang="en-US" sz="2000" dirty="0"/>
              <a:t>Asked to rate institutions’ support for using technology, professors: </a:t>
            </a:r>
          </a:p>
          <a:p>
            <a:r>
              <a:rPr lang="en-US" sz="2000" dirty="0"/>
              <a:t>Rated colleges positively on </a:t>
            </a:r>
            <a:r>
              <a:rPr lang="en-US" sz="2000" b="1" dirty="0"/>
              <a:t>encouraging experimentation with new approaches to teaching</a:t>
            </a:r>
            <a:r>
              <a:rPr lang="en-US" sz="2000" dirty="0"/>
              <a:t> (56% agree) and </a:t>
            </a:r>
            <a:r>
              <a:rPr lang="en-US" sz="2000" b="1" dirty="0"/>
              <a:t>providing adequate technical support</a:t>
            </a:r>
            <a:r>
              <a:rPr lang="en-US" sz="2000" dirty="0"/>
              <a:t> for creating and teaching online courses (52% agree for both).</a:t>
            </a:r>
          </a:p>
          <a:p>
            <a:r>
              <a:rPr lang="en-US" sz="2000" dirty="0"/>
              <a:t>Found their institutions inadequate in most other </a:t>
            </a:r>
            <a:br>
              <a:rPr lang="en-US" sz="2000" dirty="0"/>
            </a:br>
            <a:r>
              <a:rPr lang="en-US" sz="2000" dirty="0"/>
              <a:t>categories: "</a:t>
            </a:r>
            <a:r>
              <a:rPr lang="en-US" sz="2000" b="1" dirty="0"/>
              <a:t>acknowledges time demands</a:t>
            </a:r>
            <a:r>
              <a:rPr lang="en-US" sz="2000" dirty="0"/>
              <a:t> for online </a:t>
            </a:r>
            <a:br>
              <a:rPr lang="en-US" sz="2000" dirty="0"/>
            </a:br>
            <a:r>
              <a:rPr lang="en-US" sz="2000" dirty="0"/>
              <a:t>courses for workload" (25%), appropriately </a:t>
            </a:r>
            <a:r>
              <a:rPr lang="en-US" sz="2000" b="1" dirty="0"/>
              <a:t>rewards </a:t>
            </a:r>
            <a:br>
              <a:rPr lang="en-US" sz="2000" b="1" dirty="0"/>
            </a:br>
            <a:r>
              <a:rPr lang="en-US" sz="2000" b="1" dirty="0"/>
              <a:t>contributions to digital pedagogy</a:t>
            </a:r>
            <a:r>
              <a:rPr lang="en-US" sz="2000" dirty="0"/>
              <a:t> (22%), </a:t>
            </a:r>
            <a:r>
              <a:rPr lang="en-US" sz="2000" b="1" dirty="0"/>
              <a:t>rewards </a:t>
            </a:r>
            <a:br>
              <a:rPr lang="en-US" sz="2000" b="1" dirty="0"/>
            </a:br>
            <a:r>
              <a:rPr lang="en-US" sz="2000" b="1" dirty="0"/>
              <a:t>teaching with technology</a:t>
            </a:r>
            <a:r>
              <a:rPr lang="en-US" sz="2000" dirty="0"/>
              <a:t> in tenure and promotion </a:t>
            </a:r>
            <a:br>
              <a:rPr lang="en-US" sz="2000" dirty="0"/>
            </a:br>
            <a:r>
              <a:rPr lang="en-US" sz="2000" dirty="0"/>
              <a:t>decisions (22%), and </a:t>
            </a:r>
            <a:r>
              <a:rPr lang="en-US" sz="2000" b="1" dirty="0"/>
              <a:t>compensates fairly</a:t>
            </a:r>
            <a:r>
              <a:rPr lang="en-US" sz="2000" dirty="0"/>
              <a:t> for </a:t>
            </a:r>
            <a:br>
              <a:rPr lang="en-US" sz="2000" dirty="0"/>
            </a:br>
            <a:r>
              <a:rPr lang="en-US" sz="2000" dirty="0"/>
              <a:t>development of an online course (22%) all received </a:t>
            </a:r>
            <a:br>
              <a:rPr lang="en-US" sz="2000" dirty="0"/>
            </a:br>
            <a:r>
              <a:rPr lang="en-US" sz="2000" dirty="0"/>
              <a:t>consent from under a quarter of instructors.               </a:t>
            </a:r>
            <a:r>
              <a:rPr lang="en-US" sz="1000" dirty="0"/>
              <a:t>--istock.com/</a:t>
            </a:r>
            <a:endParaRPr lang="en-US" sz="2000" dirty="0"/>
          </a:p>
          <a:p>
            <a:endParaRPr lang="en-US" dirty="0"/>
          </a:p>
        </p:txBody>
      </p:sp>
      <p:pic>
        <p:nvPicPr>
          <p:cNvPr id="7" name="Picture 6" descr="A picture containing person, motorcycle, man, sitting&#10;&#10;Description automatically generated">
            <a:extLst>
              <a:ext uri="{FF2B5EF4-FFF2-40B4-BE49-F238E27FC236}">
                <a16:creationId xmlns:a16="http://schemas.microsoft.com/office/drawing/2014/main" id="{1FF270D7-C9C4-4198-B7E1-F2C815EA7DF4}"/>
              </a:ext>
            </a:extLst>
          </p:cNvPr>
          <p:cNvPicPr>
            <a:picLocks noChangeAspect="1"/>
          </p:cNvPicPr>
          <p:nvPr/>
        </p:nvPicPr>
        <p:blipFill>
          <a:blip r:embed="rId2"/>
          <a:stretch>
            <a:fillRect/>
          </a:stretch>
        </p:blipFill>
        <p:spPr>
          <a:xfrm>
            <a:off x="6902196" y="3429000"/>
            <a:ext cx="2137299" cy="2137299"/>
          </a:xfrm>
          <a:prstGeom prst="rect">
            <a:avLst/>
          </a:prstGeom>
        </p:spPr>
      </p:pic>
    </p:spTree>
    <p:extLst>
      <p:ext uri="{BB962C8B-B14F-4D97-AF65-F5344CB8AC3E}">
        <p14:creationId xmlns:p14="http://schemas.microsoft.com/office/powerpoint/2010/main" val="182638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DFA0-9A2A-4652-A6FB-ACA0253AC1A9}"/>
              </a:ext>
            </a:extLst>
          </p:cNvPr>
          <p:cNvSpPr>
            <a:spLocks noGrp="1"/>
          </p:cNvSpPr>
          <p:nvPr>
            <p:ph type="title"/>
          </p:nvPr>
        </p:nvSpPr>
        <p:spPr/>
        <p:txBody>
          <a:bodyPr>
            <a:normAutofit/>
          </a:bodyPr>
          <a:lstStyle/>
          <a:p>
            <a:pPr algn="ctr"/>
            <a:r>
              <a:rPr lang="en-US" dirty="0"/>
              <a:t>‘Swim as Fast as They Can’</a:t>
            </a:r>
          </a:p>
        </p:txBody>
      </p:sp>
      <p:sp>
        <p:nvSpPr>
          <p:cNvPr id="3" name="Content Placeholder 2">
            <a:extLst>
              <a:ext uri="{FF2B5EF4-FFF2-40B4-BE49-F238E27FC236}">
                <a16:creationId xmlns:a16="http://schemas.microsoft.com/office/drawing/2014/main" id="{FC7AECCD-5078-49CD-A2DE-CE1E56557CA2}"/>
              </a:ext>
            </a:extLst>
          </p:cNvPr>
          <p:cNvSpPr>
            <a:spLocks noGrp="1"/>
          </p:cNvSpPr>
          <p:nvPr>
            <p:ph idx="1"/>
          </p:nvPr>
        </p:nvSpPr>
        <p:spPr/>
        <p:txBody>
          <a:bodyPr/>
          <a:lstStyle/>
          <a:p>
            <a:pPr marL="0" indent="0">
              <a:buNone/>
            </a:pPr>
            <a:r>
              <a:rPr lang="en-US" dirty="0"/>
              <a:t>"There seem to be a lot of institutions where faculty are told to teach online, and there's not as much of an intersection with support. When that's the case, the professors probably feel like they can't really transfer what they do into online -- all they can do is swim as fast as they can. We have to do better than that if we want faculty to believe they can be effective.</a:t>
            </a:r>
          </a:p>
          <a:p>
            <a:pPr marL="0" indent="0">
              <a:buNone/>
            </a:pPr>
            <a:r>
              <a:rPr lang="en-US" i="1" dirty="0"/>
              <a:t>--Vincent Del Casino Jr., provost, </a:t>
            </a:r>
            <a:br>
              <a:rPr lang="en-US" i="1" dirty="0"/>
            </a:br>
            <a:r>
              <a:rPr lang="en-US" i="1" dirty="0"/>
              <a:t>San Jose State U.</a:t>
            </a:r>
          </a:p>
        </p:txBody>
      </p:sp>
    </p:spTree>
    <p:extLst>
      <p:ext uri="{BB962C8B-B14F-4D97-AF65-F5344CB8AC3E}">
        <p14:creationId xmlns:p14="http://schemas.microsoft.com/office/powerpoint/2010/main" val="273918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A77A-629F-4D0A-B480-1F9C85C92AD0}"/>
              </a:ext>
            </a:extLst>
          </p:cNvPr>
          <p:cNvSpPr>
            <a:spLocks noGrp="1"/>
          </p:cNvSpPr>
          <p:nvPr>
            <p:ph type="title"/>
          </p:nvPr>
        </p:nvSpPr>
        <p:spPr/>
        <p:txBody>
          <a:bodyPr/>
          <a:lstStyle/>
          <a:p>
            <a:pPr algn="ctr"/>
            <a:r>
              <a:rPr lang="en-US" dirty="0"/>
              <a:t>Textbook Prices</a:t>
            </a:r>
          </a:p>
        </p:txBody>
      </p:sp>
      <p:sp>
        <p:nvSpPr>
          <p:cNvPr id="3" name="Content Placeholder 2">
            <a:extLst>
              <a:ext uri="{FF2B5EF4-FFF2-40B4-BE49-F238E27FC236}">
                <a16:creationId xmlns:a16="http://schemas.microsoft.com/office/drawing/2014/main" id="{FF5B43DB-79A5-484D-BE70-58C46B9D2ADE}"/>
              </a:ext>
            </a:extLst>
          </p:cNvPr>
          <p:cNvSpPr>
            <a:spLocks noGrp="1"/>
          </p:cNvSpPr>
          <p:nvPr>
            <p:ph idx="1"/>
          </p:nvPr>
        </p:nvSpPr>
        <p:spPr>
          <a:xfrm>
            <a:off x="628650" y="2632713"/>
            <a:ext cx="7358578" cy="384446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BED2806A-E8D1-407B-A7C4-EEF6A0D69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741503"/>
            <a:ext cx="7852621" cy="444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95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A563-6A28-45DD-BCD0-23E3E139A547}"/>
              </a:ext>
            </a:extLst>
          </p:cNvPr>
          <p:cNvSpPr>
            <a:spLocks noGrp="1"/>
          </p:cNvSpPr>
          <p:nvPr>
            <p:ph type="title"/>
          </p:nvPr>
        </p:nvSpPr>
        <p:spPr/>
        <p:txBody>
          <a:bodyPr/>
          <a:lstStyle/>
          <a:p>
            <a:pPr algn="ctr"/>
            <a:r>
              <a:rPr lang="en-US" dirty="0"/>
              <a:t>Assessment of Assessment	</a:t>
            </a:r>
          </a:p>
        </p:txBody>
      </p:sp>
      <p:sp>
        <p:nvSpPr>
          <p:cNvPr id="3" name="Content Placeholder 2">
            <a:extLst>
              <a:ext uri="{FF2B5EF4-FFF2-40B4-BE49-F238E27FC236}">
                <a16:creationId xmlns:a16="http://schemas.microsoft.com/office/drawing/2014/main" id="{3AE419A0-2D20-486D-94A6-208F15A4EEC9}"/>
              </a:ext>
            </a:extLst>
          </p:cNvPr>
          <p:cNvSpPr>
            <a:spLocks noGrp="1"/>
          </p:cNvSpPr>
          <p:nvPr>
            <p:ph idx="1"/>
          </p:nvPr>
        </p:nvSpPr>
        <p:spPr>
          <a:xfrm>
            <a:off x="229155" y="1744946"/>
            <a:ext cx="7886700" cy="4084982"/>
          </a:xfrm>
        </p:spPr>
        <p:txBody>
          <a:bodyPr/>
          <a:lstStyle/>
          <a:p>
            <a:pPr marL="0" indent="0">
              <a:buNone/>
            </a:pPr>
            <a:endParaRPr lang="en-US" sz="2400" dirty="0"/>
          </a:p>
          <a:p>
            <a:pPr marL="0" indent="0">
              <a:buNone/>
            </a:pPr>
            <a:endParaRPr lang="en-US" sz="2400" dirty="0"/>
          </a:p>
          <a:p>
            <a:pPr marL="0" indent="0">
              <a:buNone/>
            </a:pPr>
            <a:endParaRPr lang="en-US" sz="2400" dirty="0"/>
          </a:p>
        </p:txBody>
      </p:sp>
      <p:graphicFrame>
        <p:nvGraphicFramePr>
          <p:cNvPr id="4" name="Table 4">
            <a:extLst>
              <a:ext uri="{FF2B5EF4-FFF2-40B4-BE49-F238E27FC236}">
                <a16:creationId xmlns:a16="http://schemas.microsoft.com/office/drawing/2014/main" id="{6D2DD05A-7D53-4B47-9BDE-FD25C3F06EFF}"/>
              </a:ext>
            </a:extLst>
          </p:cNvPr>
          <p:cNvGraphicFramePr>
            <a:graphicFrameLocks noGrp="1"/>
          </p:cNvGraphicFramePr>
          <p:nvPr>
            <p:extLst>
              <p:ext uri="{D42A27DB-BD31-4B8C-83A1-F6EECF244321}">
                <p14:modId xmlns:p14="http://schemas.microsoft.com/office/powerpoint/2010/main" val="642308597"/>
              </p:ext>
            </p:extLst>
          </p:nvPr>
        </p:nvGraphicFramePr>
        <p:xfrm>
          <a:off x="914400" y="1962365"/>
          <a:ext cx="7600950" cy="3719244"/>
        </p:xfrm>
        <a:graphic>
          <a:graphicData uri="http://schemas.openxmlformats.org/drawingml/2006/table">
            <a:tbl>
              <a:tblPr firstRow="1" bandRow="1">
                <a:tableStyleId>{5C22544A-7EE6-4342-B048-85BDC9FD1C3A}</a:tableStyleId>
              </a:tblPr>
              <a:tblGrid>
                <a:gridCol w="3572531">
                  <a:extLst>
                    <a:ext uri="{9D8B030D-6E8A-4147-A177-3AD203B41FA5}">
                      <a16:colId xmlns:a16="http://schemas.microsoft.com/office/drawing/2014/main" val="1394301657"/>
                    </a:ext>
                  </a:extLst>
                </a:gridCol>
                <a:gridCol w="1912479">
                  <a:extLst>
                    <a:ext uri="{9D8B030D-6E8A-4147-A177-3AD203B41FA5}">
                      <a16:colId xmlns:a16="http://schemas.microsoft.com/office/drawing/2014/main" val="1019323483"/>
                    </a:ext>
                  </a:extLst>
                </a:gridCol>
                <a:gridCol w="2115940">
                  <a:extLst>
                    <a:ext uri="{9D8B030D-6E8A-4147-A177-3AD203B41FA5}">
                      <a16:colId xmlns:a16="http://schemas.microsoft.com/office/drawing/2014/main" val="3072460016"/>
                    </a:ext>
                  </a:extLst>
                </a:gridCol>
              </a:tblGrid>
              <a:tr h="963032">
                <a:tc>
                  <a:txBody>
                    <a:bodyPr/>
                    <a:lstStyle/>
                    <a:p>
                      <a:endParaRPr lang="en-US" dirty="0"/>
                    </a:p>
                  </a:txBody>
                  <a:tcPr/>
                </a:tc>
                <a:tc>
                  <a:txBody>
                    <a:bodyPr/>
                    <a:lstStyle/>
                    <a:p>
                      <a:pPr algn="ctr"/>
                      <a:r>
                        <a:rPr lang="en-US" dirty="0"/>
                        <a:t>% Agreeing, 2018</a:t>
                      </a:r>
                    </a:p>
                  </a:txBody>
                  <a:tcPr/>
                </a:tc>
                <a:tc>
                  <a:txBody>
                    <a:bodyPr/>
                    <a:lstStyle/>
                    <a:p>
                      <a:pPr algn="ctr"/>
                      <a:r>
                        <a:rPr lang="en-US" dirty="0"/>
                        <a:t>% Agreeing, </a:t>
                      </a:r>
                    </a:p>
                    <a:p>
                      <a:pPr algn="ctr"/>
                      <a:r>
                        <a:rPr lang="en-US" dirty="0"/>
                        <a:t>2019</a:t>
                      </a:r>
                    </a:p>
                  </a:txBody>
                  <a:tcPr/>
                </a:tc>
                <a:extLst>
                  <a:ext uri="{0D108BD9-81ED-4DB2-BD59-A6C34878D82A}">
                    <a16:rowId xmlns:a16="http://schemas.microsoft.com/office/drawing/2014/main" val="2140909857"/>
                  </a:ext>
                </a:extLst>
              </a:tr>
              <a:tr h="1372820">
                <a:tc>
                  <a:txBody>
                    <a:bodyPr/>
                    <a:lstStyle/>
                    <a:p>
                      <a:r>
                        <a:rPr lang="en-US" dirty="0"/>
                        <a:t>Assessment primarily about satisfying accreditors and politicians</a:t>
                      </a:r>
                    </a:p>
                  </a:txBody>
                  <a:tcPr/>
                </a:tc>
                <a:tc>
                  <a:txBody>
                    <a:bodyPr/>
                    <a:lstStyle/>
                    <a:p>
                      <a:pPr algn="ctr"/>
                      <a:r>
                        <a:rPr lang="en-US" dirty="0"/>
                        <a:t>59%</a:t>
                      </a:r>
                    </a:p>
                  </a:txBody>
                  <a:tcPr anchor="ctr"/>
                </a:tc>
                <a:tc>
                  <a:txBody>
                    <a:bodyPr/>
                    <a:lstStyle/>
                    <a:p>
                      <a:pPr algn="ctr"/>
                      <a:r>
                        <a:rPr lang="en-US" dirty="0"/>
                        <a:t>49%</a:t>
                      </a:r>
                    </a:p>
                  </a:txBody>
                  <a:tcPr anchor="ctr"/>
                </a:tc>
                <a:extLst>
                  <a:ext uri="{0D108BD9-81ED-4DB2-BD59-A6C34878D82A}">
                    <a16:rowId xmlns:a16="http://schemas.microsoft.com/office/drawing/2014/main" val="1735416466"/>
                  </a:ext>
                </a:extLst>
              </a:tr>
              <a:tr h="1383392">
                <a:tc>
                  <a:txBody>
                    <a:bodyPr/>
                    <a:lstStyle/>
                    <a:p>
                      <a:r>
                        <a:rPr lang="en-US" dirty="0"/>
                        <a:t>Assessment efforts “have improved quality of teaching and learning”</a:t>
                      </a:r>
                    </a:p>
                  </a:txBody>
                  <a:tcPr/>
                </a:tc>
                <a:tc>
                  <a:txBody>
                    <a:bodyPr/>
                    <a:lstStyle/>
                    <a:p>
                      <a:pPr algn="ctr"/>
                      <a:r>
                        <a:rPr lang="en-US" dirty="0"/>
                        <a:t>25%</a:t>
                      </a:r>
                    </a:p>
                  </a:txBody>
                  <a:tcPr anchor="ctr"/>
                </a:tc>
                <a:tc>
                  <a:txBody>
                    <a:bodyPr/>
                    <a:lstStyle/>
                    <a:p>
                      <a:pPr algn="ctr"/>
                      <a:r>
                        <a:rPr lang="en-US" dirty="0"/>
                        <a:t>33%</a:t>
                      </a:r>
                    </a:p>
                  </a:txBody>
                  <a:tcPr anchor="ctr"/>
                </a:tc>
                <a:extLst>
                  <a:ext uri="{0D108BD9-81ED-4DB2-BD59-A6C34878D82A}">
                    <a16:rowId xmlns:a16="http://schemas.microsoft.com/office/drawing/2014/main" val="3069346810"/>
                  </a:ext>
                </a:extLst>
              </a:tr>
            </a:tbl>
          </a:graphicData>
        </a:graphic>
      </p:graphicFrame>
    </p:spTree>
    <p:extLst>
      <p:ext uri="{BB962C8B-B14F-4D97-AF65-F5344CB8AC3E}">
        <p14:creationId xmlns:p14="http://schemas.microsoft.com/office/powerpoint/2010/main" val="246383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BB14-3C07-44F6-9C35-0B12D7E588F0}"/>
              </a:ext>
            </a:extLst>
          </p:cNvPr>
          <p:cNvSpPr>
            <a:spLocks noGrp="1"/>
          </p:cNvSpPr>
          <p:nvPr>
            <p:ph type="title"/>
          </p:nvPr>
        </p:nvSpPr>
        <p:spPr/>
        <p:txBody>
          <a:bodyPr/>
          <a:lstStyle/>
          <a:p>
            <a:pPr algn="ctr"/>
            <a:r>
              <a:rPr lang="en-US" dirty="0"/>
              <a:t>Cost and Price</a:t>
            </a:r>
          </a:p>
        </p:txBody>
      </p:sp>
      <p:sp>
        <p:nvSpPr>
          <p:cNvPr id="3" name="Content Placeholder 2">
            <a:extLst>
              <a:ext uri="{FF2B5EF4-FFF2-40B4-BE49-F238E27FC236}">
                <a16:creationId xmlns:a16="http://schemas.microsoft.com/office/drawing/2014/main" id="{A56C3808-58BE-40F3-8C29-D98695899C57}"/>
              </a:ext>
            </a:extLst>
          </p:cNvPr>
          <p:cNvSpPr>
            <a:spLocks noGrp="1"/>
          </p:cNvSpPr>
          <p:nvPr>
            <p:ph idx="1"/>
          </p:nvPr>
        </p:nvSpPr>
        <p:spPr/>
        <p:txBody>
          <a:bodyPr/>
          <a:lstStyle/>
          <a:p>
            <a:r>
              <a:rPr lang="en-US" dirty="0"/>
              <a:t>Professors are evenly divided on whether it is less expensive to offer an online course; 55% of digital learning leaders disagree.</a:t>
            </a:r>
          </a:p>
          <a:p>
            <a:r>
              <a:rPr lang="en-US" dirty="0"/>
              <a:t>Both groups disagree more than agree that online courses should be </a:t>
            </a:r>
            <a:r>
              <a:rPr lang="en-US" i="1" dirty="0"/>
              <a:t>priced</a:t>
            </a:r>
            <a:r>
              <a:rPr lang="en-US" dirty="0"/>
              <a:t>  lower than in-person courses, and agree more than disagree that "online courses cost less than in-person courses only if institutions reduce their spending on faculty, student support or other important factors."</a:t>
            </a:r>
          </a:p>
        </p:txBody>
      </p:sp>
    </p:spTree>
    <p:extLst>
      <p:ext uri="{BB962C8B-B14F-4D97-AF65-F5344CB8AC3E}">
        <p14:creationId xmlns:p14="http://schemas.microsoft.com/office/powerpoint/2010/main" val="69360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427E-693D-4958-8352-42E7E146B093}"/>
              </a:ext>
            </a:extLst>
          </p:cNvPr>
          <p:cNvSpPr>
            <a:spLocks noGrp="1"/>
          </p:cNvSpPr>
          <p:nvPr>
            <p:ph type="title"/>
          </p:nvPr>
        </p:nvSpPr>
        <p:spPr/>
        <p:txBody>
          <a:bodyPr/>
          <a:lstStyle/>
          <a:p>
            <a:pPr algn="ctr"/>
            <a:r>
              <a:rPr lang="en-US" dirty="0"/>
              <a:t>Other Findings</a:t>
            </a:r>
          </a:p>
        </p:txBody>
      </p:sp>
      <p:sp>
        <p:nvSpPr>
          <p:cNvPr id="3" name="Content Placeholder 2">
            <a:extLst>
              <a:ext uri="{FF2B5EF4-FFF2-40B4-BE49-F238E27FC236}">
                <a16:creationId xmlns:a16="http://schemas.microsoft.com/office/drawing/2014/main" id="{98B6C34F-0C90-4082-B06E-80741B75D274}"/>
              </a:ext>
            </a:extLst>
          </p:cNvPr>
          <p:cNvSpPr>
            <a:spLocks noGrp="1"/>
          </p:cNvSpPr>
          <p:nvPr>
            <p:ph idx="1"/>
          </p:nvPr>
        </p:nvSpPr>
        <p:spPr/>
        <p:txBody>
          <a:bodyPr/>
          <a:lstStyle/>
          <a:p>
            <a:r>
              <a:rPr lang="en-US" sz="2400" dirty="0"/>
              <a:t>Majorities of faculty members and of digital learning leaders oppose use of external companies to offer most functions in online delivery: instructional design, offering student support, developing educational content or training the faculty. Exception: marketing.</a:t>
            </a:r>
          </a:p>
          <a:p>
            <a:r>
              <a:rPr lang="en-US" sz="2400" dirty="0"/>
              <a:t>More than 2/3 of instructors say institution offers training on how to make course materials compliant with the Americans With Disabilities Act. </a:t>
            </a:r>
          </a:p>
          <a:p>
            <a:r>
              <a:rPr lang="en-US" sz="2400" dirty="0"/>
              <a:t>Three in five professors say academic fraud occurs more often in online courses than in face-to-face courses. Digital learning leaders overwhelmingly (86%) say fraud happens in both settings equally.</a:t>
            </a:r>
          </a:p>
          <a:p>
            <a:endParaRPr lang="en-US" sz="2400" dirty="0"/>
          </a:p>
          <a:p>
            <a:endParaRPr lang="en-US" dirty="0"/>
          </a:p>
        </p:txBody>
      </p:sp>
    </p:spTree>
    <p:extLst>
      <p:ext uri="{BB962C8B-B14F-4D97-AF65-F5344CB8AC3E}">
        <p14:creationId xmlns:p14="http://schemas.microsoft.com/office/powerpoint/2010/main" val="289273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D607-682D-4E71-BEF8-364462DBE256}"/>
              </a:ext>
            </a:extLst>
          </p:cNvPr>
          <p:cNvSpPr>
            <a:spLocks noGrp="1"/>
          </p:cNvSpPr>
          <p:nvPr>
            <p:ph type="title"/>
          </p:nvPr>
        </p:nvSpPr>
        <p:spPr/>
        <p:txBody>
          <a:bodyPr/>
          <a:lstStyle/>
          <a:p>
            <a:pPr algn="ctr"/>
            <a:r>
              <a:rPr lang="en-US" dirty="0"/>
              <a:t>With Thanks</a:t>
            </a:r>
          </a:p>
        </p:txBody>
      </p:sp>
      <p:pic>
        <p:nvPicPr>
          <p:cNvPr id="1026" name="Picture 2" descr="Image result for mediasite sonic foundry logo">
            <a:extLst>
              <a:ext uri="{FF2B5EF4-FFF2-40B4-BE49-F238E27FC236}">
                <a16:creationId xmlns:a16="http://schemas.microsoft.com/office/drawing/2014/main" id="{6C6B1C31-65A8-4D20-BBD9-F794ABAB6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100477"/>
            <a:ext cx="41814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urse hero logo">
            <a:extLst>
              <a:ext uri="{FF2B5EF4-FFF2-40B4-BE49-F238E27FC236}">
                <a16:creationId xmlns:a16="http://schemas.microsoft.com/office/drawing/2014/main" id="{FF8AD926-2584-42E7-AC67-BFFA48247F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2880" y="3511193"/>
            <a:ext cx="3429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ortfolium logo">
            <a:extLst>
              <a:ext uri="{FF2B5EF4-FFF2-40B4-BE49-F238E27FC236}">
                <a16:creationId xmlns:a16="http://schemas.microsoft.com/office/drawing/2014/main" id="{4C0CCBA8-2135-46A5-BCEC-52CB5635D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79" y="5146602"/>
            <a:ext cx="47910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34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Presenters</a:t>
            </a:r>
          </a:p>
        </p:txBody>
      </p:sp>
      <p:sp>
        <p:nvSpPr>
          <p:cNvPr id="3" name="Content Placeholder 2"/>
          <p:cNvSpPr>
            <a:spLocks noGrp="1"/>
          </p:cNvSpPr>
          <p:nvPr>
            <p:ph idx="1"/>
          </p:nvPr>
        </p:nvSpPr>
        <p:spPr/>
        <p:txBody>
          <a:bodyPr/>
          <a:lstStyle/>
          <a:p>
            <a:r>
              <a:rPr lang="en-US" dirty="0"/>
              <a:t>Doug Lederman, editor, </a:t>
            </a:r>
            <a:r>
              <a:rPr lang="en-US" i="1" dirty="0"/>
              <a:t>Inside Higher Ed, </a:t>
            </a:r>
            <a:r>
              <a:rPr lang="en-US" u="sng" dirty="0">
                <a:solidFill>
                  <a:srgbClr val="EE7531"/>
                </a:solidFill>
              </a:rPr>
              <a:t>doug.lederman@insidehighered.com</a:t>
            </a:r>
          </a:p>
          <a:p>
            <a:r>
              <a:rPr lang="en-US" dirty="0"/>
              <a:t>Scott Jaschik, editor, </a:t>
            </a:r>
            <a:r>
              <a:rPr lang="en-US" i="1" dirty="0"/>
              <a:t>Inside Higher Ed, </a:t>
            </a:r>
            <a:r>
              <a:rPr lang="en-US" dirty="0">
                <a:hlinkClick r:id="rId3"/>
              </a:rPr>
              <a:t>scott.jaschik@insidehighered.com</a:t>
            </a:r>
            <a:endParaRPr lang="en-US" dirty="0"/>
          </a:p>
        </p:txBody>
      </p:sp>
    </p:spTree>
    <p:extLst>
      <p:ext uri="{BB962C8B-B14F-4D97-AF65-F5344CB8AC3E}">
        <p14:creationId xmlns:p14="http://schemas.microsoft.com/office/powerpoint/2010/main" val="366527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320180"/>
            <a:ext cx="8382000" cy="914400"/>
          </a:xfrm>
        </p:spPr>
        <p:txBody>
          <a:bodyPr/>
          <a:lstStyle/>
          <a:p>
            <a:pPr algn="ctr">
              <a:defRPr/>
            </a:pPr>
            <a:r>
              <a:rPr lang="en-US" sz="4000" dirty="0">
                <a:solidFill>
                  <a:schemeClr val="bg1"/>
                </a:solidFill>
                <a:latin typeface="Roboto Regular" pitchFamily="2" charset="0"/>
                <a:ea typeface="Roboto Regular" pitchFamily="2" charset="0"/>
              </a:rPr>
              <a:t>Methodology</a:t>
            </a:r>
          </a:p>
        </p:txBody>
      </p:sp>
      <p:sp>
        <p:nvSpPr>
          <p:cNvPr id="8195" name="Content Placeholder 4"/>
          <p:cNvSpPr>
            <a:spLocks noGrp="1"/>
          </p:cNvSpPr>
          <p:nvPr>
            <p:ph sz="half" idx="1"/>
          </p:nvPr>
        </p:nvSpPr>
        <p:spPr>
          <a:xfrm>
            <a:off x="762000" y="2057402"/>
            <a:ext cx="7696200" cy="3124199"/>
          </a:xfrm>
        </p:spPr>
        <p:txBody>
          <a:bodyPr/>
          <a:lstStyle/>
          <a:p>
            <a:r>
              <a:rPr lang="en-US" dirty="0">
                <a:latin typeface="Roboto Regular" pitchFamily="2" charset="0"/>
                <a:ea typeface="Roboto Regular" pitchFamily="2" charset="0"/>
              </a:rPr>
              <a:t>Questions prepared by </a:t>
            </a:r>
            <a:r>
              <a:rPr lang="en-US" i="1" dirty="0">
                <a:latin typeface="Roboto Regular" pitchFamily="2" charset="0"/>
                <a:ea typeface="Roboto Regular" pitchFamily="2" charset="0"/>
              </a:rPr>
              <a:t>Inside Higher Ed, </a:t>
            </a:r>
            <a:r>
              <a:rPr lang="en-US" dirty="0">
                <a:latin typeface="Roboto Regular" pitchFamily="2" charset="0"/>
                <a:ea typeface="Roboto Regular" pitchFamily="2" charset="0"/>
              </a:rPr>
              <a:t>in collaboration with Gallup.</a:t>
            </a:r>
          </a:p>
          <a:p>
            <a:r>
              <a:rPr lang="en-US" dirty="0">
                <a:latin typeface="Roboto Regular" pitchFamily="2" charset="0"/>
                <a:ea typeface="Roboto Regular" pitchFamily="2" charset="0"/>
              </a:rPr>
              <a:t>Polling conducted by Gallup in August/September.</a:t>
            </a:r>
          </a:p>
          <a:p>
            <a:r>
              <a:rPr lang="en-US" dirty="0">
                <a:latin typeface="Roboto Regular" pitchFamily="2" charset="0"/>
                <a:ea typeface="Roboto Regular" pitchFamily="2" charset="0"/>
              </a:rPr>
              <a:t>Responses from 1,967 faculty members and 178  “digital learning leaders;” nationally representative.</a:t>
            </a:r>
          </a:p>
          <a:p>
            <a:r>
              <a:rPr lang="en-US" dirty="0">
                <a:latin typeface="Roboto Regular" pitchFamily="2" charset="0"/>
                <a:ea typeface="Roboto Regular" pitchFamily="2" charset="0"/>
              </a:rPr>
              <a:t>Complete anonymity for respondents, but answers coded to allow for breakdown by rank, sector, etc.</a:t>
            </a:r>
          </a:p>
          <a:p>
            <a:endParaRPr lang="en-US" dirty="0">
              <a:latin typeface="Cambria" charset="0"/>
            </a:endParaRPr>
          </a:p>
        </p:txBody>
      </p:sp>
      <p:sp>
        <p:nvSpPr>
          <p:cNvPr id="2" name="Slide Number Placeholder 1">
            <a:extLst>
              <a:ext uri="{FF2B5EF4-FFF2-40B4-BE49-F238E27FC236}">
                <a16:creationId xmlns:a16="http://schemas.microsoft.com/office/drawing/2014/main" id="{032D36EB-3E62-4619-872E-830C1DA7A7AF}"/>
              </a:ext>
            </a:extLst>
          </p:cNvPr>
          <p:cNvSpPr>
            <a:spLocks noGrp="1"/>
          </p:cNvSpPr>
          <p:nvPr>
            <p:ph type="sldNum" sz="quarter" idx="12"/>
          </p:nvPr>
        </p:nvSpPr>
        <p:spPr/>
        <p:txBody>
          <a:bodyPr/>
          <a:lstStyle/>
          <a:p>
            <a:fld id="{3C15EC83-E16F-4642-B896-DCA432675C1D}"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7781-1905-4C75-A29D-DA1DE8441874}"/>
              </a:ext>
            </a:extLst>
          </p:cNvPr>
          <p:cNvSpPr>
            <a:spLocks noGrp="1"/>
          </p:cNvSpPr>
          <p:nvPr>
            <p:ph type="title"/>
          </p:nvPr>
        </p:nvSpPr>
        <p:spPr/>
        <p:txBody>
          <a:bodyPr/>
          <a:lstStyle/>
          <a:p>
            <a:pPr algn="ctr"/>
            <a:r>
              <a:rPr lang="en-US" dirty="0"/>
              <a:t>A Slow, Steady Uptick</a:t>
            </a:r>
          </a:p>
        </p:txBody>
      </p:sp>
      <p:pic>
        <p:nvPicPr>
          <p:cNvPr id="1026" name="Picture 2">
            <a:extLst>
              <a:ext uri="{FF2B5EF4-FFF2-40B4-BE49-F238E27FC236}">
                <a16:creationId xmlns:a16="http://schemas.microsoft.com/office/drawing/2014/main" id="{5B649635-A4A9-440E-8D1E-6D0C60AB69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604" y="1902215"/>
            <a:ext cx="8558791" cy="403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D37B-5D3F-4522-AD6A-F53DA7A22D9C}"/>
              </a:ext>
            </a:extLst>
          </p:cNvPr>
          <p:cNvSpPr>
            <a:spLocks noGrp="1"/>
          </p:cNvSpPr>
          <p:nvPr>
            <p:ph type="title"/>
          </p:nvPr>
        </p:nvSpPr>
        <p:spPr/>
        <p:txBody>
          <a:bodyPr/>
          <a:lstStyle/>
          <a:p>
            <a:pPr algn="ctr"/>
            <a:r>
              <a:rPr lang="en-US" dirty="0"/>
              <a:t>Differences by Demographic</a:t>
            </a:r>
          </a:p>
        </p:txBody>
      </p:sp>
      <p:pic>
        <p:nvPicPr>
          <p:cNvPr id="6" name="Content Placeholder 5" descr="A screenshot of a cell phone&#10;&#10;Description automatically generated">
            <a:extLst>
              <a:ext uri="{FF2B5EF4-FFF2-40B4-BE49-F238E27FC236}">
                <a16:creationId xmlns:a16="http://schemas.microsoft.com/office/drawing/2014/main" id="{0B5FC0EB-CD79-466D-8152-24D96365D21A}"/>
              </a:ext>
            </a:extLst>
          </p:cNvPr>
          <p:cNvPicPr>
            <a:picLocks noGrp="1" noChangeAspect="1"/>
          </p:cNvPicPr>
          <p:nvPr>
            <p:ph idx="1"/>
          </p:nvPr>
        </p:nvPicPr>
        <p:blipFill>
          <a:blip r:embed="rId3"/>
          <a:stretch>
            <a:fillRect/>
          </a:stretch>
        </p:blipFill>
        <p:spPr>
          <a:xfrm>
            <a:off x="69961" y="1849348"/>
            <a:ext cx="9004077" cy="4375737"/>
          </a:xfrm>
        </p:spPr>
      </p:pic>
    </p:spTree>
    <p:extLst>
      <p:ext uri="{BB962C8B-B14F-4D97-AF65-F5344CB8AC3E}">
        <p14:creationId xmlns:p14="http://schemas.microsoft.com/office/powerpoint/2010/main" val="328791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5B53-F993-47A5-B219-FE5CAD47A57D}"/>
              </a:ext>
            </a:extLst>
          </p:cNvPr>
          <p:cNvSpPr>
            <a:spLocks noGrp="1"/>
          </p:cNvSpPr>
          <p:nvPr>
            <p:ph type="title"/>
          </p:nvPr>
        </p:nvSpPr>
        <p:spPr/>
        <p:txBody>
          <a:bodyPr>
            <a:normAutofit/>
          </a:bodyPr>
          <a:lstStyle/>
          <a:p>
            <a:pPr algn="ctr"/>
            <a:r>
              <a:rPr lang="en-US" sz="3600" dirty="0"/>
              <a:t>Professors Say Teaching Online Makes Them Better</a:t>
            </a:r>
          </a:p>
        </p:txBody>
      </p:sp>
      <p:sp>
        <p:nvSpPr>
          <p:cNvPr id="3" name="Content Placeholder 2">
            <a:extLst>
              <a:ext uri="{FF2B5EF4-FFF2-40B4-BE49-F238E27FC236}">
                <a16:creationId xmlns:a16="http://schemas.microsoft.com/office/drawing/2014/main" id="{BFCDE7EB-E764-44AE-9505-535DD2F193BC}"/>
              </a:ext>
            </a:extLst>
          </p:cNvPr>
          <p:cNvSpPr>
            <a:spLocks noGrp="1"/>
          </p:cNvSpPr>
          <p:nvPr>
            <p:ph idx="1"/>
          </p:nvPr>
        </p:nvSpPr>
        <p:spPr/>
        <p:txBody>
          <a:bodyPr/>
          <a:lstStyle/>
          <a:p>
            <a:r>
              <a:rPr lang="en-US" sz="2000" dirty="0"/>
              <a:t>Three-quarters (77%) of instructors who have </a:t>
            </a:r>
            <a:br>
              <a:rPr lang="en-US" sz="2000" dirty="0"/>
            </a:br>
            <a:r>
              <a:rPr lang="en-US" sz="2000" dirty="0"/>
              <a:t>taught online say they have developed </a:t>
            </a:r>
            <a:br>
              <a:rPr lang="en-US" sz="2000" dirty="0"/>
            </a:br>
            <a:r>
              <a:rPr lang="en-US" sz="2000" dirty="0"/>
              <a:t>pedagogical skills and practices that have </a:t>
            </a:r>
            <a:br>
              <a:rPr lang="en-US" sz="2000" dirty="0"/>
            </a:br>
            <a:r>
              <a:rPr lang="en-US" sz="2000" dirty="0"/>
              <a:t>improved their teaching.</a:t>
            </a:r>
          </a:p>
          <a:p>
            <a:r>
              <a:rPr lang="en-US" sz="2000" dirty="0"/>
              <a:t>75% think more critically about engaging </a:t>
            </a:r>
            <a:br>
              <a:rPr lang="en-US" sz="2000" dirty="0"/>
            </a:br>
            <a:r>
              <a:rPr lang="en-US" sz="2000" dirty="0"/>
              <a:t>students with content; 65% make better use </a:t>
            </a:r>
            <a:br>
              <a:rPr lang="en-US" sz="2000" dirty="0"/>
            </a:br>
            <a:r>
              <a:rPr lang="en-US" sz="2000" dirty="0"/>
              <a:t>of multimedia content; 63% more likely to experiment </a:t>
            </a:r>
            <a:br>
              <a:rPr lang="en-US" sz="2000" dirty="0"/>
            </a:br>
            <a:r>
              <a:rPr lang="en-US" sz="2000" dirty="0"/>
              <a:t>and make changes to try to improve the learning experience.</a:t>
            </a:r>
          </a:p>
          <a:p>
            <a:r>
              <a:rPr lang="en-US" sz="2000" dirty="0"/>
              <a:t>Two-thirds of instructors who had converted face-to-face course to an online or hybrid (blended) class said that they spent less time lecturing (65%) and incorporated more active learning techniques into the new course (69%).</a:t>
            </a:r>
          </a:p>
          <a:p>
            <a:endParaRPr lang="en-US" sz="1600" dirty="0"/>
          </a:p>
        </p:txBody>
      </p:sp>
      <p:pic>
        <p:nvPicPr>
          <p:cNvPr id="5" name="Picture 4" descr="A person standing in front of a computer&#10;&#10;Description automatically generated">
            <a:extLst>
              <a:ext uri="{FF2B5EF4-FFF2-40B4-BE49-F238E27FC236}">
                <a16:creationId xmlns:a16="http://schemas.microsoft.com/office/drawing/2014/main" id="{1352DA8F-CF6E-4600-BEB7-5E0A2B18617E}"/>
              </a:ext>
            </a:extLst>
          </p:cNvPr>
          <p:cNvPicPr>
            <a:picLocks noChangeAspect="1"/>
          </p:cNvPicPr>
          <p:nvPr/>
        </p:nvPicPr>
        <p:blipFill>
          <a:blip r:embed="rId2"/>
          <a:stretch>
            <a:fillRect/>
          </a:stretch>
        </p:blipFill>
        <p:spPr>
          <a:xfrm>
            <a:off x="6439300" y="1560443"/>
            <a:ext cx="2704699" cy="2193410"/>
          </a:xfrm>
          <a:prstGeom prst="rect">
            <a:avLst/>
          </a:prstGeom>
        </p:spPr>
      </p:pic>
    </p:spTree>
    <p:extLst>
      <p:ext uri="{BB962C8B-B14F-4D97-AF65-F5344CB8AC3E}">
        <p14:creationId xmlns:p14="http://schemas.microsoft.com/office/powerpoint/2010/main" val="141703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7F1-AF4F-42AE-9655-01194970AD7A}"/>
              </a:ext>
            </a:extLst>
          </p:cNvPr>
          <p:cNvSpPr>
            <a:spLocks noGrp="1"/>
          </p:cNvSpPr>
          <p:nvPr>
            <p:ph type="title"/>
          </p:nvPr>
        </p:nvSpPr>
        <p:spPr/>
        <p:txBody>
          <a:bodyPr/>
          <a:lstStyle/>
          <a:p>
            <a:pPr algn="ctr"/>
            <a:r>
              <a:rPr lang="en-US" dirty="0"/>
              <a:t>Persistent Doubts</a:t>
            </a:r>
          </a:p>
        </p:txBody>
      </p:sp>
      <p:pic>
        <p:nvPicPr>
          <p:cNvPr id="1026" name="Picture 2">
            <a:extLst>
              <a:ext uri="{FF2B5EF4-FFF2-40B4-BE49-F238E27FC236}">
                <a16:creationId xmlns:a16="http://schemas.microsoft.com/office/drawing/2014/main" id="{9E76C5CB-15F3-4350-BD1C-BDA090AB79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2308" y="1983512"/>
            <a:ext cx="8799384" cy="400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0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4AD8-049D-44C8-A878-80FDD3A4A618}"/>
              </a:ext>
            </a:extLst>
          </p:cNvPr>
          <p:cNvSpPr>
            <a:spLocks noGrp="1"/>
          </p:cNvSpPr>
          <p:nvPr>
            <p:ph type="title"/>
          </p:nvPr>
        </p:nvSpPr>
        <p:spPr/>
        <p:txBody>
          <a:bodyPr/>
          <a:lstStyle/>
          <a:p>
            <a:pPr algn="ctr"/>
            <a:r>
              <a:rPr lang="en-US" dirty="0"/>
              <a:t>Support Builds </a:t>
            </a:r>
            <a:br>
              <a:rPr lang="en-US" dirty="0"/>
            </a:br>
            <a:r>
              <a:rPr lang="en-US" dirty="0"/>
              <a:t>As Professors Teach Online</a:t>
            </a:r>
          </a:p>
        </p:txBody>
      </p:sp>
      <p:sp>
        <p:nvSpPr>
          <p:cNvPr id="3" name="Content Placeholder 2">
            <a:extLst>
              <a:ext uri="{FF2B5EF4-FFF2-40B4-BE49-F238E27FC236}">
                <a16:creationId xmlns:a16="http://schemas.microsoft.com/office/drawing/2014/main" id="{B7D03F4E-A146-4550-BA89-8E6E3F749756}"/>
              </a:ext>
            </a:extLst>
          </p:cNvPr>
          <p:cNvSpPr>
            <a:spLocks noGrp="1"/>
          </p:cNvSpPr>
          <p:nvPr>
            <p:ph idx="1"/>
          </p:nvPr>
        </p:nvSpPr>
        <p:spPr>
          <a:xfrm>
            <a:off x="379268" y="1851132"/>
            <a:ext cx="7886700" cy="408498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i="1" dirty="0"/>
              <a:t>                                                                                                                                                                             </a:t>
            </a:r>
          </a:p>
        </p:txBody>
      </p:sp>
      <p:pic>
        <p:nvPicPr>
          <p:cNvPr id="6" name="Picture 5" descr="A screenshot of a cell phone&#10;&#10;Description automatically generated">
            <a:extLst>
              <a:ext uri="{FF2B5EF4-FFF2-40B4-BE49-F238E27FC236}">
                <a16:creationId xmlns:a16="http://schemas.microsoft.com/office/drawing/2014/main" id="{02BFD21F-2BAB-4B37-9019-439B7B8219B6}"/>
              </a:ext>
            </a:extLst>
          </p:cNvPr>
          <p:cNvPicPr>
            <a:picLocks noChangeAspect="1"/>
          </p:cNvPicPr>
          <p:nvPr/>
        </p:nvPicPr>
        <p:blipFill>
          <a:blip r:embed="rId3"/>
          <a:stretch>
            <a:fillRect/>
          </a:stretch>
        </p:blipFill>
        <p:spPr>
          <a:xfrm>
            <a:off x="628650" y="1653995"/>
            <a:ext cx="6933130" cy="5121812"/>
          </a:xfrm>
          <a:prstGeom prst="rect">
            <a:avLst/>
          </a:prstGeom>
        </p:spPr>
      </p:pic>
    </p:spTree>
    <p:extLst>
      <p:ext uri="{BB962C8B-B14F-4D97-AF65-F5344CB8AC3E}">
        <p14:creationId xmlns:p14="http://schemas.microsoft.com/office/powerpoint/2010/main" val="55630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5D62-F5BA-451C-AA14-99D7DED26533}"/>
              </a:ext>
            </a:extLst>
          </p:cNvPr>
          <p:cNvSpPr>
            <a:spLocks noGrp="1"/>
          </p:cNvSpPr>
          <p:nvPr>
            <p:ph type="title"/>
          </p:nvPr>
        </p:nvSpPr>
        <p:spPr/>
        <p:txBody>
          <a:bodyPr/>
          <a:lstStyle/>
          <a:p>
            <a:r>
              <a:rPr lang="en-US" dirty="0"/>
              <a:t>How They View Technology - I</a:t>
            </a:r>
          </a:p>
        </p:txBody>
      </p:sp>
      <p:sp>
        <p:nvSpPr>
          <p:cNvPr id="5" name="Content Placeholder 4">
            <a:extLst>
              <a:ext uri="{FF2B5EF4-FFF2-40B4-BE49-F238E27FC236}">
                <a16:creationId xmlns:a16="http://schemas.microsoft.com/office/drawing/2014/main" id="{A1F5AECE-EBF9-410F-82C0-176E6C572ABB}"/>
              </a:ext>
            </a:extLst>
          </p:cNvPr>
          <p:cNvSpPr>
            <a:spLocks noGrp="1"/>
          </p:cNvSpPr>
          <p:nvPr>
            <p:ph idx="1"/>
          </p:nvPr>
        </p:nvSpPr>
        <p:spPr/>
        <p:txBody>
          <a:bodyPr/>
          <a:lstStyle/>
          <a:p>
            <a:r>
              <a:rPr lang="en-US" sz="2400" dirty="0"/>
              <a:t>About a third (35%) of faculty respondents characterized themselves as early adopters, with a majority (54%) describing themselves as “followers.” One in 10 described themselves </a:t>
            </a:r>
            <a:br>
              <a:rPr lang="en-US" sz="2400" dirty="0"/>
            </a:br>
            <a:r>
              <a:rPr lang="en-US" sz="2400" dirty="0"/>
              <a:t>as opposed to technology.</a:t>
            </a:r>
          </a:p>
          <a:p>
            <a:r>
              <a:rPr lang="en-US" sz="2400" dirty="0"/>
              <a:t>39% of professors said they “fully support” increased use of educational technology, up from 32% last year and 29% in 2017. 41% of instructors said they "somewhat" support technology in the </a:t>
            </a:r>
            <a:br>
              <a:rPr lang="en-US" sz="2400" dirty="0"/>
            </a:br>
            <a:r>
              <a:rPr lang="en-US" sz="2400" dirty="0"/>
              <a:t>classroom; the rest were either neutral or opposed.</a:t>
            </a:r>
          </a:p>
          <a:p>
            <a:pPr marL="0" indent="0">
              <a:buNone/>
            </a:pPr>
            <a:r>
              <a:rPr lang="en-US" sz="2000" dirty="0"/>
              <a:t>	</a:t>
            </a:r>
          </a:p>
          <a:p>
            <a:pPr marL="0" indent="0">
              <a:buNone/>
            </a:pPr>
            <a:endParaRPr lang="en-US" dirty="0"/>
          </a:p>
          <a:p>
            <a:pPr marL="0" indent="0">
              <a:buNone/>
            </a:pPr>
            <a:endParaRPr lang="en-US" dirty="0"/>
          </a:p>
          <a:p>
            <a:pPr marL="0" indent="0">
              <a:buNone/>
            </a:pPr>
            <a:endParaRPr lang="en-US" dirty="0"/>
          </a:p>
          <a:p>
            <a:pPr marL="0" indent="0">
              <a:buNone/>
            </a:pPr>
            <a:r>
              <a:rPr lang="en-US" sz="1200" i="1" dirty="0"/>
              <a:t>                                                                                                                                                               --iStock</a:t>
            </a:r>
          </a:p>
        </p:txBody>
      </p:sp>
    </p:spTree>
    <p:extLst>
      <p:ext uri="{BB962C8B-B14F-4D97-AF65-F5344CB8AC3E}">
        <p14:creationId xmlns:p14="http://schemas.microsoft.com/office/powerpoint/2010/main" val="4070442564"/>
      </p:ext>
    </p:extLst>
  </p:cSld>
  <p:clrMapOvr>
    <a:masterClrMapping/>
  </p:clrMapOvr>
</p:sld>
</file>

<file path=ppt/theme/theme1.xml><?xml version="1.0" encoding="utf-8"?>
<a:theme xmlns:a="http://schemas.openxmlformats.org/drawingml/2006/main" name="PowerPointTemplate-standard">
  <a:themeElements>
    <a:clrScheme name="DRAFT - IHE Branding 2017">
      <a:dk1>
        <a:srgbClr val="333333"/>
      </a:dk1>
      <a:lt1>
        <a:sysClr val="window" lastClr="FFFFFF"/>
      </a:lt1>
      <a:dk2>
        <a:srgbClr val="000000"/>
      </a:dk2>
      <a:lt2>
        <a:srgbClr val="E7E6E6"/>
      </a:lt2>
      <a:accent1>
        <a:srgbClr val="EF7521"/>
      </a:accent1>
      <a:accent2>
        <a:srgbClr val="8FAA3F"/>
      </a:accent2>
      <a:accent3>
        <a:srgbClr val="3E67A7"/>
      </a:accent3>
      <a:accent4>
        <a:srgbClr val="333333"/>
      </a:accent4>
      <a:accent5>
        <a:srgbClr val="E4E4E4"/>
      </a:accent5>
      <a:accent6>
        <a:srgbClr val="EF7521"/>
      </a:accent6>
      <a:hlink>
        <a:srgbClr val="EF7521"/>
      </a:hlink>
      <a:folHlink>
        <a:srgbClr val="EF752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PowerPointTemplate-standard</Template>
  <TotalTime>1066</TotalTime>
  <Words>1767</Words>
  <Application>Microsoft Office PowerPoint</Application>
  <PresentationFormat>On-screen Show (4:3)</PresentationFormat>
  <Paragraphs>127</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Cambria</vt:lpstr>
      <vt:lpstr>Roboto</vt:lpstr>
      <vt:lpstr>Roboto Light</vt:lpstr>
      <vt:lpstr>Roboto Medium</vt:lpstr>
      <vt:lpstr>Roboto Regular</vt:lpstr>
      <vt:lpstr>Roboto Slab Light</vt:lpstr>
      <vt:lpstr>PowerPointTemplate-standard</vt:lpstr>
      <vt:lpstr>Faculty Attitudes  on Technology: a Survey</vt:lpstr>
      <vt:lpstr>Presenters</vt:lpstr>
      <vt:lpstr>Methodology</vt:lpstr>
      <vt:lpstr>A Slow, Steady Uptick</vt:lpstr>
      <vt:lpstr>Differences by Demographic</vt:lpstr>
      <vt:lpstr>Professors Say Teaching Online Makes Them Better</vt:lpstr>
      <vt:lpstr>Persistent Doubts</vt:lpstr>
      <vt:lpstr>Support Builds  As Professors Teach Online</vt:lpstr>
      <vt:lpstr>How They View Technology - I</vt:lpstr>
      <vt:lpstr>How They View Technology - II</vt:lpstr>
      <vt:lpstr>Sufficient Support?</vt:lpstr>
      <vt:lpstr>‘Swim as Fast as They Can’</vt:lpstr>
      <vt:lpstr>Textbook Prices</vt:lpstr>
      <vt:lpstr>Assessment of Assessment </vt:lpstr>
      <vt:lpstr>Cost and Price</vt:lpstr>
      <vt:lpstr>Other Findings</vt:lpstr>
      <vt:lpstr>With Thanks</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jaschik</dc:creator>
  <cp:lastModifiedBy>Morgan Hutchings</cp:lastModifiedBy>
  <cp:revision>97</cp:revision>
  <dcterms:created xsi:type="dcterms:W3CDTF">2017-05-09T13:33:13Z</dcterms:created>
  <dcterms:modified xsi:type="dcterms:W3CDTF">2019-12-05T14:32:35Z</dcterms:modified>
</cp:coreProperties>
</file>