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4" r:id="rId3"/>
    <p:sldId id="301" r:id="rId4"/>
    <p:sldId id="345" r:id="rId5"/>
    <p:sldId id="346" r:id="rId6"/>
    <p:sldId id="303" r:id="rId7"/>
    <p:sldId id="351" r:id="rId8"/>
    <p:sldId id="305" r:id="rId9"/>
    <p:sldId id="342" r:id="rId10"/>
    <p:sldId id="300" r:id="rId11"/>
    <p:sldId id="348" r:id="rId12"/>
    <p:sldId id="314" r:id="rId13"/>
    <p:sldId id="349" r:id="rId14"/>
    <p:sldId id="350" r:id="rId15"/>
    <p:sldId id="328" r:id="rId16"/>
    <p:sldId id="329" r:id="rId17"/>
    <p:sldId id="352" r:id="rId18"/>
    <p:sldId id="327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697527-F256-1626-EE9A-371AEE0960E5}" v="62" dt="2020-06-29T16:53:36.984"/>
    <p1510:client id="{57A21AB7-A18C-55B6-B2E4-7852B1B16794}" v="13" dt="2020-06-29T13:15:59.082"/>
    <p1510:client id="{BABF0942-4D5C-1541-802B-A0B7858B2F8B}" v="251" dt="2020-06-29T14:03:51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6/30/2020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6/30/2020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33334FF1-72A2-4FCE-ADA9-52569638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539F08-6806-0349-BAD2-F60CEB4A5371}"/>
              </a:ext>
            </a:extLst>
          </p:cNvPr>
          <p:cNvSpPr/>
          <p:nvPr userDrawn="1"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523D9C-9FFE-944B-BF1E-202A62F3E1B9}"/>
              </a:ext>
            </a:extLst>
          </p:cNvPr>
          <p:cNvSpPr/>
          <p:nvPr userDrawn="1"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49694A-1075-C749-AE43-F190154EB89B}"/>
              </a:ext>
            </a:extLst>
          </p:cNvPr>
          <p:cNvSpPr/>
          <p:nvPr userDrawn="1"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94941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BCA792-1F06-8743-8EF9-0704BBD7244C}"/>
              </a:ext>
            </a:extLst>
          </p:cNvPr>
          <p:cNvSpPr/>
          <p:nvPr userDrawn="1"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A1DDA04-7A45-F340-9378-68AC85F84A00}"/>
              </a:ext>
            </a:extLst>
          </p:cNvPr>
          <p:cNvSpPr/>
          <p:nvPr userDrawn="1"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C19F2B3-1840-B14A-AE43-277D13105C49}"/>
              </a:ext>
            </a:extLst>
          </p:cNvPr>
          <p:cNvSpPr/>
          <p:nvPr userDrawn="1"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AEE6527-9B6B-0D42-AE0C-71211A875A8A}"/>
              </a:ext>
            </a:extLst>
          </p:cNvPr>
          <p:cNvSpPr/>
          <p:nvPr userDrawn="1"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50000"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1B57C1-C015-654F-B468-7B59C25E8ACA}"/>
              </a:ext>
            </a:extLst>
          </p:cNvPr>
          <p:cNvSpPr/>
          <p:nvPr userDrawn="1"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sudenver.edu/trustees/resolution-racial-justice-and-equit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e.upenn.edu/news/covid-19-higher-education-budgets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rick.seltzer@insidehighered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rick.seltzer@insidehighered.com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madeline.stamour@insidehighered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570A22-C824-2F46-B812-094B65DE92BE}"/>
              </a:ext>
            </a:extLst>
          </p:cNvPr>
          <p:cNvSpPr/>
          <p:nvPr/>
        </p:nvSpPr>
        <p:spPr>
          <a:xfrm>
            <a:off x="4346917" y="-211015"/>
            <a:ext cx="5444197" cy="31933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A picture containing text, map, flying, field&#10;&#10;Description automatically generated">
            <a:extLst>
              <a:ext uri="{FF2B5EF4-FFF2-40B4-BE49-F238E27FC236}">
                <a16:creationId xmlns:a16="http://schemas.microsoft.com/office/drawing/2014/main" xmlns="" id="{844570F4-3E70-4190-B48A-4C7612275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</a:blip>
          <a:srcRect r="9091"/>
          <a:stretch/>
        </p:blipFill>
        <p:spPr>
          <a:xfrm>
            <a:off x="-112541" y="-28135"/>
            <a:ext cx="9256541" cy="6937346"/>
          </a:xfrm>
          <a:prstGeom prst="rect">
            <a:avLst/>
          </a:prstGeom>
        </p:spPr>
      </p:pic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1125860"/>
            <a:ext cx="7886700" cy="222010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7000" b="1">
                <a:solidFill>
                  <a:schemeClr val="accent1"/>
                </a:solidFill>
                <a:ea typeface="MS PGothic" pitchFamily="34" charset="-128"/>
              </a:rPr>
              <a:t>PROTECTING</a:t>
            </a:r>
            <a:r>
              <a:rPr lang="en-US" altLang="en-US" sz="5000" b="1">
                <a:solidFill>
                  <a:schemeClr val="accent1"/>
                </a:solidFill>
                <a:ea typeface="MS PGothic" pitchFamily="34" charset="-128"/>
              </a:rPr>
              <a:t/>
            </a:r>
            <a:br>
              <a:rPr lang="en-US" altLang="en-US" sz="5000" b="1">
                <a:solidFill>
                  <a:schemeClr val="accent1"/>
                </a:solidFill>
                <a:ea typeface="MS PGothic" pitchFamily="34" charset="-128"/>
              </a:rPr>
            </a:br>
            <a:r>
              <a:rPr lang="en-US" altLang="en-US" sz="5000" b="1">
                <a:solidFill>
                  <a:schemeClr val="accent1"/>
                </a:solidFill>
                <a:ea typeface="MS PGothic" pitchFamily="34" charset="-128"/>
              </a:rPr>
              <a:t>Vulnerable Students </a:t>
            </a:r>
            <a:br>
              <a:rPr lang="en-US" altLang="en-US" sz="5000" b="1">
                <a:solidFill>
                  <a:schemeClr val="accent1"/>
                </a:solidFill>
                <a:ea typeface="MS PGothic" pitchFamily="34" charset="-128"/>
              </a:rPr>
            </a:br>
            <a:r>
              <a:rPr lang="en-US" altLang="en-US" sz="5000" b="1">
                <a:solidFill>
                  <a:schemeClr val="accent1"/>
                </a:solidFill>
                <a:ea typeface="MS PGothic" pitchFamily="34" charset="-128"/>
              </a:rPr>
              <a:t>During the Pandemic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3512035"/>
            <a:ext cx="7886700" cy="16557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000">
                <a:ea typeface="MS PGothic" pitchFamily="34" charset="-128"/>
              </a:rPr>
              <a:t>An </a:t>
            </a:r>
            <a:r>
              <a:rPr lang="en-US" altLang="en-US" sz="3000" i="1">
                <a:ea typeface="MS PGothic" pitchFamily="34" charset="-128"/>
              </a:rPr>
              <a:t>Inside Higher Ed </a:t>
            </a:r>
            <a:r>
              <a:rPr lang="en-US" altLang="en-US" sz="3000">
                <a:ea typeface="MS PGothic" pitchFamily="34" charset="-128"/>
              </a:rPr>
              <a:t>webcast</a:t>
            </a:r>
          </a:p>
          <a:p>
            <a:pPr eaLnBrk="1" hangingPunct="1"/>
            <a:r>
              <a:rPr lang="en-US" altLang="en-US" sz="3000">
                <a:ea typeface="MS PGothic" pitchFamily="34" charset="-128"/>
              </a:rPr>
              <a:t>Tuesday, June 30, 2020</a:t>
            </a:r>
          </a:p>
          <a:p>
            <a:pPr eaLnBrk="1" hangingPunct="1"/>
            <a:r>
              <a:rPr lang="en-US" altLang="en-US" sz="3000">
                <a:ea typeface="MS PGothic" pitchFamily="34" charset="-128"/>
              </a:rPr>
              <a:t>2 p.m. Eastern</a:t>
            </a:r>
          </a:p>
          <a:p>
            <a:pPr eaLnBrk="1" hangingPunct="1"/>
            <a:endParaRPr lang="en-US" altLang="en-US" sz="3000">
              <a:ea typeface="MS PGothic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621C82-9B15-9143-8847-4690ABB30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079" y="5467004"/>
            <a:ext cx="2273300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24BFC7AF-90E0-6D44-B07E-CE17A8238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248C2-8283-4622-9246-8EB0EE40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Coronavirus Roundup</a:t>
            </a:r>
            <a:endParaRPr lang="en-US" sz="1800"/>
          </a:p>
        </p:txBody>
      </p:sp>
      <p:pic>
        <p:nvPicPr>
          <p:cNvPr id="7" name="Content Placeholder 6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xmlns="" id="{4E1428A8-56DF-4F53-BE44-0214275E1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62393" y="1942813"/>
            <a:ext cx="6125920" cy="367555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E09B2F-2CF0-4168-A3D1-EBDE939F1E36}"/>
              </a:ext>
            </a:extLst>
          </p:cNvPr>
          <p:cNvSpPr txBox="1"/>
          <p:nvPr/>
        </p:nvSpPr>
        <p:spPr>
          <a:xfrm>
            <a:off x="6625076" y="5842377"/>
            <a:ext cx="32847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Image Source: ISTOCKPHOTO.COM/PIXELCI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94BCD9B-6F8E-9947-BC90-663F3080782E}"/>
              </a:ext>
            </a:extLst>
          </p:cNvPr>
          <p:cNvSpPr/>
          <p:nvPr/>
        </p:nvSpPr>
        <p:spPr>
          <a:xfrm>
            <a:off x="628650" y="1808002"/>
            <a:ext cx="31133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>
                <a:solidFill>
                  <a:srgbClr val="000000"/>
                </a:solidFill>
                <a:latin typeface="roboto"/>
              </a:rPr>
              <a:t>Everything you need to know about higher ed and the coronavirus in one easy-to-read package (with some distractions to help your sanity).</a:t>
            </a:r>
            <a:endParaRPr lang="en-US" sz="2600"/>
          </a:p>
        </p:txBody>
      </p:sp>
    </p:spTree>
    <p:extLst>
      <p:ext uri="{BB962C8B-B14F-4D97-AF65-F5344CB8AC3E}">
        <p14:creationId xmlns:p14="http://schemas.microsoft.com/office/powerpoint/2010/main" val="402942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3305FCB6-DBF4-5A44-9BF2-A086C8A8A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63767E-C295-4E9C-8062-B7D2E20BF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Perception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1E0BDA-1445-4865-B47B-B436EBA2A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spcBef>
                <a:spcPts val="0"/>
              </a:spcBef>
              <a:spcAft>
                <a:spcPts val="18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roboto"/>
              </a:rPr>
              <a:t>86 percent of white people and 89 percent of Asian Americans believe those who pursue higher education will have more job opportunities than those who do not.</a:t>
            </a:r>
          </a:p>
          <a:p>
            <a:pPr algn="l">
              <a:spcBef>
                <a:spcPts val="0"/>
              </a:spcBef>
              <a:spcAft>
                <a:spcPts val="1800"/>
              </a:spcAft>
            </a:pPr>
            <a:r>
              <a:rPr lang="en-US" b="0" i="0">
                <a:solidFill>
                  <a:srgbClr val="000000"/>
                </a:solidFill>
                <a:effectLst/>
                <a:latin typeface="roboto"/>
              </a:rPr>
              <a:t>But only 69 percent of Black people and 74 percent of Latinos agreed.</a:t>
            </a:r>
          </a:p>
          <a:p>
            <a:pPr algn="l">
              <a:spcBef>
                <a:spcPts val="0"/>
              </a:spcBef>
              <a:spcAft>
                <a:spcPts val="1800"/>
              </a:spcAft>
            </a:pPr>
            <a:endParaRPr lang="en-US" b="0" i="0">
              <a:solidFill>
                <a:srgbClr val="000000"/>
              </a:solidFill>
              <a:effectLst/>
              <a:latin typeface="roboto"/>
            </a:endParaRPr>
          </a:p>
          <a:p>
            <a:pPr marL="0" indent="0" algn="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i="1">
                <a:solidFill>
                  <a:srgbClr val="000000"/>
                </a:solidFill>
                <a:latin typeface="roboto"/>
              </a:rPr>
              <a:t>-- Survey results from </a:t>
            </a:r>
            <a:r>
              <a:rPr lang="en-US" b="0" i="1">
                <a:solidFill>
                  <a:srgbClr val="000000"/>
                </a:solidFill>
                <a:effectLst/>
                <a:latin typeface="roboto"/>
              </a:rPr>
              <a:t>New America</a:t>
            </a:r>
          </a:p>
        </p:txBody>
      </p:sp>
    </p:spTree>
    <p:extLst>
      <p:ext uri="{BB962C8B-B14F-4D97-AF65-F5344CB8AC3E}">
        <p14:creationId xmlns:p14="http://schemas.microsoft.com/office/powerpoint/2010/main" val="245466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25C355E6-5CE6-8944-AA87-02A24ED96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09232"/>
            <a:ext cx="4140298" cy="3985132"/>
          </a:xfrm>
        </p:spPr>
        <p:txBody>
          <a:bodyPr/>
          <a:lstStyle/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sz="2000"/>
              <a:t>Kristin Hultquist (formerly Conklin) is a nationally-renowned expert in higher education policy and strategy development at the state and federal levels. In 2008, Kristin joined Terrell </a:t>
            </a:r>
            <a:r>
              <a:rPr lang="en-US" sz="2000" err="1"/>
              <a:t>Halaska</a:t>
            </a:r>
            <a:r>
              <a:rPr lang="en-US" sz="2000"/>
              <a:t> and Michael Manganiello as a founding partner of HCM Strategists, a public policy and advocacy consulting firm committed to reducing disparities in health and education.</a:t>
            </a:r>
          </a:p>
        </p:txBody>
      </p:sp>
      <p:pic>
        <p:nvPicPr>
          <p:cNvPr id="3" name="Picture 2" descr="Kristin Hultquist smiling for the camera&#10;&#10;">
            <a:extLst>
              <a:ext uri="{FF2B5EF4-FFF2-40B4-BE49-F238E27FC236}">
                <a16:creationId xmlns:a16="http://schemas.microsoft.com/office/drawing/2014/main" xmlns="" id="{49693070-EBEA-47CE-A0DF-075931C72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8" b="3836"/>
          <a:stretch/>
        </p:blipFill>
        <p:spPr>
          <a:xfrm>
            <a:off x="4883816" y="2007705"/>
            <a:ext cx="3862707" cy="3714244"/>
          </a:xfrm>
          <a:prstGeom prst="rect">
            <a:avLst/>
          </a:prstGeom>
        </p:spPr>
      </p:pic>
      <p:pic>
        <p:nvPicPr>
          <p:cNvPr id="9" name="Picture 8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64400099-2977-C745-976D-E581973BC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260A2583-8DEB-8045-B7CB-8C86C9505309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15604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 Medium"/>
                <a:ea typeface="MS PGothic" pitchFamily="34" charset="-128"/>
                <a:cs typeface="Roboto Medium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/>
              <a:t>Welcome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660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45C16A94-554E-5D43-A5F6-0FB3D8639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t="1" b="-5779"/>
          <a:stretch/>
        </p:blipFill>
        <p:spPr>
          <a:xfrm>
            <a:off x="-1" y="-28135"/>
            <a:ext cx="9144000" cy="658368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5E52EFD-723C-B745-9756-B895465C6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3"/>
          <a:stretch/>
        </p:blipFill>
        <p:spPr>
          <a:xfrm>
            <a:off x="1319993" y="4154361"/>
            <a:ext cx="7231558" cy="1655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451840-F0AA-4BBC-8DB4-C56AEE82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7964"/>
            <a:ext cx="7886700" cy="2774023"/>
          </a:xfrm>
        </p:spPr>
        <p:txBody>
          <a:bodyPr>
            <a:normAutofit/>
          </a:bodyPr>
          <a:lstStyle/>
          <a:p>
            <a:r>
              <a:rPr lang="en-US" sz="3200"/>
              <a:t>Racial Justice and Equity Resolution,  MSU Denver Board of Trustees: </a:t>
            </a:r>
            <a:br>
              <a:rPr lang="en-US" sz="3200"/>
            </a:br>
            <a:r>
              <a:rPr lang="en-US" sz="2000">
                <a:hlinkClick r:id="rId4"/>
              </a:rPr>
              <a:t>www.msudenver.edu/trustees/resolution-racial-justice-and-equity/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604648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3E935DA1-2147-B143-953E-774C17F30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28CEF-254C-46F6-8EDA-631318BF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Policy 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ADEFB4-A379-491B-AC6A-A971ADC0E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i="0">
                <a:solidFill>
                  <a:srgbClr val="222222"/>
                </a:solidFill>
                <a:effectLst/>
                <a:latin typeface="Crimson Text"/>
              </a:rPr>
              <a:t>A Generational Challenge: State Postsecondary Education Policies to Support Economic Recovery and Individual Opportunity</a:t>
            </a:r>
          </a:p>
          <a:p>
            <a:pPr marL="0" indent="0">
              <a:buNone/>
            </a:pPr>
            <a:r>
              <a:rPr lang="en-US" i="1">
                <a:solidFill>
                  <a:srgbClr val="222222"/>
                </a:solidFill>
                <a:latin typeface="Crimson Text"/>
              </a:rPr>
              <a:t>-- Joni E. Finney, Kristin D. Hultquist, Scott D. Pattison, Martha J. Snyder </a:t>
            </a:r>
          </a:p>
          <a:p>
            <a:pPr marL="0" indent="0">
              <a:buNone/>
            </a:pPr>
            <a:endParaRPr lang="en-US">
              <a:hlinkClick r:id="rId3"/>
            </a:endParaRPr>
          </a:p>
          <a:p>
            <a:pPr marL="0" indent="0">
              <a:buNone/>
            </a:pPr>
            <a:r>
              <a:rPr lang="en-US">
                <a:hlinkClick r:id="rId3"/>
              </a:rPr>
              <a:t>https://www.gse.upenn.edu/news/covid-19-higher-education-budgets</a:t>
            </a:r>
            <a:endParaRPr lang="en-US">
              <a:solidFill>
                <a:srgbClr val="222222"/>
              </a:solidFill>
              <a:latin typeface="Crimson Text"/>
            </a:endParaRPr>
          </a:p>
          <a:p>
            <a:pPr marL="0" indent="0">
              <a:buNone/>
            </a:pPr>
            <a:endParaRPr lang="en-US" b="0" i="0">
              <a:solidFill>
                <a:srgbClr val="222222"/>
              </a:solidFill>
              <a:effectLst/>
              <a:latin typeface="Crimson Tex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93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9F9B729D-3AB7-4E48-B129-2639C91B1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-2" b="-4194"/>
          <a:stretch/>
        </p:blipFill>
        <p:spPr>
          <a:xfrm>
            <a:off x="-1" y="-28135"/>
            <a:ext cx="9144000" cy="6485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208BB6-7D6C-494C-9C71-F5823CF82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1055" y="2778711"/>
            <a:ext cx="1581890" cy="1560443"/>
          </a:xfrm>
        </p:spPr>
        <p:txBody>
          <a:bodyPr>
            <a:normAutofit/>
          </a:bodyPr>
          <a:lstStyle/>
          <a:p>
            <a:r>
              <a:rPr lang="en-US" sz="4400" b="1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84074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6E4DB0E2-DAF2-1E44-84D3-64A4315C3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-2" b="-4194"/>
          <a:stretch/>
        </p:blipFill>
        <p:spPr>
          <a:xfrm>
            <a:off x="-1" y="-28135"/>
            <a:ext cx="9144000" cy="6485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EBF41-6219-438D-8522-99B12922B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924" y="2648778"/>
            <a:ext cx="3286402" cy="1560443"/>
          </a:xfrm>
        </p:spPr>
        <p:txBody>
          <a:bodyPr/>
          <a:lstStyle/>
          <a:p>
            <a:pPr algn="ctr"/>
            <a:r>
              <a:rPr lang="en-US" b="1"/>
              <a:t>Thanks for Tuning In!</a:t>
            </a:r>
          </a:p>
        </p:txBody>
      </p:sp>
    </p:spTree>
    <p:extLst>
      <p:ext uri="{BB962C8B-B14F-4D97-AF65-F5344CB8AC3E}">
        <p14:creationId xmlns:p14="http://schemas.microsoft.com/office/powerpoint/2010/main" val="65103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446CE58-389C-4E70-8FA5-1979DBB8E1BC}"/>
              </a:ext>
            </a:extLst>
          </p:cNvPr>
          <p:cNvSpPr txBox="1">
            <a:spLocks/>
          </p:cNvSpPr>
          <p:nvPr/>
        </p:nvSpPr>
        <p:spPr>
          <a:xfrm>
            <a:off x="2599026" y="559618"/>
            <a:ext cx="3945948" cy="724102"/>
          </a:xfrm>
          <a:prstGeom prst="rect">
            <a:avLst/>
          </a:prstGeom>
        </p:spPr>
        <p:txBody>
          <a:bodyPr anchor="t"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Roboto Medium"/>
                <a:ea typeface="MS PGothic" pitchFamily="34" charset="-128"/>
                <a:cs typeface="Roboto Medium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>
                <a:ea typeface="MS PGothic"/>
              </a:rPr>
              <a:t>With Thanks....</a:t>
            </a:r>
            <a:endParaRPr lang="en-US"/>
          </a:p>
        </p:txBody>
      </p:sp>
      <p:pic>
        <p:nvPicPr>
          <p:cNvPr id="5" name="Picture 5" descr="A picture containing person, player, food&#10;&#10;Description automatically generated">
            <a:extLst>
              <a:ext uri="{FF2B5EF4-FFF2-40B4-BE49-F238E27FC236}">
                <a16:creationId xmlns:a16="http://schemas.microsoft.com/office/drawing/2014/main" xmlns="" id="{6EC79B4C-3970-41EF-B057-DBCF90555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02" y="2218841"/>
            <a:ext cx="7281746" cy="281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3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9F295B1F-A66D-BB45-9AB2-4CFA10F6A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04CF15-8DDE-4558-850C-FA91EEED8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58"/>
            <a:ext cx="7886700" cy="1560443"/>
          </a:xfrm>
        </p:spPr>
        <p:txBody>
          <a:bodyPr>
            <a:normAutofit/>
          </a:bodyPr>
          <a:lstStyle/>
          <a:p>
            <a:r>
              <a:rPr lang="en-US" sz="3600"/>
              <a:t>How Can We Do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3E2CD9-6DA7-4D57-9557-69E5D053B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006009"/>
            <a:ext cx="7886700" cy="1024887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Email comments, questions and concerns to </a:t>
            </a:r>
            <a:r>
              <a:rPr lang="en-US">
                <a:hlinkClick r:id="rId3"/>
              </a:rPr>
              <a:t>paul.fain@insidehighered.com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4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379966-1891-9242-B6B1-BB285A2B16DF}"/>
              </a:ext>
            </a:extLst>
          </p:cNvPr>
          <p:cNvSpPr/>
          <p:nvPr/>
        </p:nvSpPr>
        <p:spPr>
          <a:xfrm>
            <a:off x="4979962" y="-28135"/>
            <a:ext cx="4164037" cy="2715064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A8F179CA-6AD9-FF43-8EB5-F59F7995C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4A71E43-62D8-47A1-B3D2-ED7D856D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/>
          <a:p>
            <a:r>
              <a:rPr lang="en-US" sz="3600"/>
              <a:t>Presenters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DADBEB57-7A8A-4073-812F-A812AFDF2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62196"/>
            <a:ext cx="7886700" cy="408498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/>
              <a:t>Paul Fain, news editor </a:t>
            </a:r>
            <a:r>
              <a:rPr lang="en-US">
                <a:hlinkClick r:id="rId3"/>
              </a:rPr>
              <a:t>paul.fain@insidehighered.com</a:t>
            </a: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/>
              <a:t>Madeline St. Amour, reporter </a:t>
            </a:r>
            <a:r>
              <a:rPr lang="en-US">
                <a:hlinkClick r:id="rId4"/>
              </a:rPr>
              <a:t>madeline.stamour@insidehighered.com</a:t>
            </a: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/>
              <a:t>Kristin D. Hultquist, founding partner, </a:t>
            </a:r>
            <a:br>
              <a:rPr lang="en-US"/>
            </a:br>
            <a:r>
              <a:rPr lang="en-US"/>
              <a:t>HCM Strategists</a:t>
            </a:r>
          </a:p>
        </p:txBody>
      </p:sp>
    </p:spTree>
    <p:extLst>
      <p:ext uri="{BB962C8B-B14F-4D97-AF65-F5344CB8AC3E}">
        <p14:creationId xmlns:p14="http://schemas.microsoft.com/office/powerpoint/2010/main" val="281570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8E733718-4D25-A841-B236-559E1963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D8FC41B-9627-49A1-B727-4E3CD595E73D}"/>
              </a:ext>
            </a:extLst>
          </p:cNvPr>
          <p:cNvSpPr txBox="1">
            <a:spLocks/>
          </p:cNvSpPr>
          <p:nvPr/>
        </p:nvSpPr>
        <p:spPr bwMode="auto">
          <a:xfrm>
            <a:off x="628650" y="339806"/>
            <a:ext cx="7886700" cy="88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 kern="120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>
                <a:latin typeface="Roboto Medium" panose="02000000000000000000" pitchFamily="2" charset="0"/>
                <a:ea typeface="Roboto Medium" panose="02000000000000000000" pitchFamily="2" charset="0"/>
              </a:rPr>
              <a:t>Introduction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D99B946-5196-498D-9DDB-E47A59108430}"/>
              </a:ext>
            </a:extLst>
          </p:cNvPr>
          <p:cNvSpPr txBox="1">
            <a:spLocks/>
          </p:cNvSpPr>
          <p:nvPr/>
        </p:nvSpPr>
        <p:spPr bwMode="auto">
          <a:xfrm>
            <a:off x="628650" y="1673370"/>
            <a:ext cx="6837470" cy="518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The pandemic’s disproportionate impact on vulnerable students was immediately apparent: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“The whole U.S. political economy was like a giant pre-existing condition. And COVID came along and exposed it all.”</a:t>
            </a:r>
          </a:p>
          <a:p>
            <a:pPr marL="0" indent="0" algn="ctr">
              <a:buNone/>
            </a:pPr>
            <a:r>
              <a:rPr lang="en-US" b="1"/>
              <a:t>-- Richard V. Reeves, Brookings</a:t>
            </a:r>
          </a:p>
        </p:txBody>
      </p:sp>
    </p:spTree>
    <p:extLst>
      <p:ext uri="{BB962C8B-B14F-4D97-AF65-F5344CB8AC3E}">
        <p14:creationId xmlns:p14="http://schemas.microsoft.com/office/powerpoint/2010/main" val="146295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3E0650D5-B4AD-7F4F-875F-0B975F8EF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E381C5-25DD-4C00-AD8D-56381D64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Economic pain,</a:t>
            </a:r>
            <a:br>
              <a:rPr lang="en-US" sz="3600"/>
            </a:br>
            <a:r>
              <a:rPr lang="en-US" sz="3600"/>
              <a:t>equity gaps &amp;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D0E9E3-335F-43E4-9E61-392FC9E7F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/>
              <a:t>Survey: 23 percent of Black Americans and 24 percent of Latinos have been laid off, compared to 15 percent of white Americans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/>
              <a:t>FAFSA renewals down 8 percent for students with family incomes of less than $25K, but just 1 percent with incomes of more than $50K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600"/>
              <a:t>Survey: 84 percent of Black undergrads are concerned about being on track to graduate, 81 percent of Latinos and 77 percent overall</a:t>
            </a:r>
          </a:p>
        </p:txBody>
      </p:sp>
    </p:spTree>
    <p:extLst>
      <p:ext uri="{BB962C8B-B14F-4D97-AF65-F5344CB8AC3E}">
        <p14:creationId xmlns:p14="http://schemas.microsoft.com/office/powerpoint/2010/main" val="2649313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2BB7DDE1-7712-8349-AB78-EA048E64F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-2" b="-12330"/>
          <a:stretch/>
        </p:blipFill>
        <p:spPr>
          <a:xfrm>
            <a:off x="-1" y="-28136"/>
            <a:ext cx="9144000" cy="699164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E68A6C3-C2D7-4609-9435-48C9A504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777" y="1987826"/>
            <a:ext cx="5012265" cy="40452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/>
              <a:t>“The toll of this pandemic is, in a word, devastating. It’s eroding students’ academic success, their emotional well-being and their personal finances.”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4A0E73-553B-401E-A37B-1ED92CA98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3266910" cy="4045226"/>
          </a:xfrm>
        </p:spPr>
        <p:txBody>
          <a:bodyPr/>
          <a:lstStyle/>
          <a:p>
            <a:r>
              <a:rPr lang="en-US" sz="3200" b="1"/>
              <a:t>John B. King </a:t>
            </a:r>
            <a:r>
              <a:rPr lang="en-US" sz="3200"/>
              <a:t>Jr., president, CEO of </a:t>
            </a:r>
            <a:r>
              <a:rPr lang="en-US" sz="3200" i="1"/>
              <a:t>The Education Trust</a:t>
            </a:r>
            <a:r>
              <a:rPr lang="en-US" sz="320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0939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E8400D13-6B3B-C14C-92CD-A395940F6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C6F485B2-F049-49D3-8463-6E32BD56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An Unprecedented Spring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76D6634-EF6A-4BA6-8D85-2B7CBD6C1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E9A84F4-9F1E-4BE4-8E25-0CB46CDB81AF}"/>
              </a:ext>
            </a:extLst>
          </p:cNvPr>
          <p:cNvSpPr txBox="1">
            <a:spLocks/>
          </p:cNvSpPr>
          <p:nvPr/>
        </p:nvSpPr>
        <p:spPr bwMode="auto">
          <a:xfrm>
            <a:off x="628650" y="1784346"/>
            <a:ext cx="6837470" cy="42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b="0" i="0" kern="1200">
                <a:solidFill>
                  <a:schemeClr val="tx1"/>
                </a:solidFill>
                <a:latin typeface="Roboto Regular"/>
                <a:ea typeface="Roboto Medium" charset="0"/>
                <a:cs typeface="Roboto Regular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Regular"/>
              </a:rPr>
              <a:t>The great online pivot, its ripple effects and unintended consequences: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Regular"/>
              </a:rPr>
              <a:t>Pass/Fail and grading in a pandemic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>
                <a:solidFill>
                  <a:srgbClr val="333333"/>
                </a:solidFill>
              </a:rPr>
              <a:t>Lower-income students unable to leave campus amid closures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Regular"/>
              </a:rPr>
              <a:t>Mutual aid networks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Regular"/>
              </a:rPr>
              <a:t>Emergency aid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 Regular"/>
              </a:rPr>
              <a:t>Parking </a:t>
            </a:r>
            <a:r>
              <a:rPr lang="en-US">
                <a:solidFill>
                  <a:srgbClr val="333333"/>
                </a:solidFill>
              </a:rPr>
              <a:t>lot </a:t>
            </a:r>
            <a:r>
              <a:rPr lang="en-US" err="1">
                <a:solidFill>
                  <a:srgbClr val="333333"/>
                </a:solidFill>
              </a:rPr>
              <a:t>WiFi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2110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2BB7DDE1-7712-8349-AB78-EA048E64F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-2" b="-12330"/>
          <a:stretch/>
        </p:blipFill>
        <p:spPr>
          <a:xfrm>
            <a:off x="-1" y="-28136"/>
            <a:ext cx="9144000" cy="699164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E68A6C3-C2D7-4609-9435-48C9A504E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777" y="1987826"/>
            <a:ext cx="5012265" cy="40452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/>
              <a:t>“Right now students don't know what the future holds. They don't know how they're going to be able to pay their rent, pay their utilities.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4A0E73-553B-401E-A37B-1ED92CA98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3257550" cy="4045226"/>
          </a:xfrm>
        </p:spPr>
        <p:txBody>
          <a:bodyPr/>
          <a:lstStyle/>
          <a:p>
            <a:r>
              <a:rPr lang="en-US" sz="3200" b="1"/>
              <a:t>Noah French</a:t>
            </a:r>
            <a:r>
              <a:rPr lang="en-US" sz="3200"/>
              <a:t>, sophomore at the University of Texas at Austin</a:t>
            </a:r>
          </a:p>
        </p:txBody>
      </p:sp>
    </p:spTree>
    <p:extLst>
      <p:ext uri="{BB962C8B-B14F-4D97-AF65-F5344CB8AC3E}">
        <p14:creationId xmlns:p14="http://schemas.microsoft.com/office/powerpoint/2010/main" val="299681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B5376BB7-DD0A-0F47-8017-C451608BF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78076"/>
          <a:stretch/>
        </p:blipFill>
        <p:spPr>
          <a:xfrm>
            <a:off x="-1" y="-28135"/>
            <a:ext cx="9144000" cy="1364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B35EAE-A3F8-5B46-B39E-67E940DB6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Reserved: Internet Parking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4A45F-2877-4B4B-A7F0-4E10D3617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person sitting on a bed&#10;&#10;Description automatically generated">
            <a:extLst>
              <a:ext uri="{FF2B5EF4-FFF2-40B4-BE49-F238E27FC236}">
                <a16:creationId xmlns:a16="http://schemas.microsoft.com/office/drawing/2014/main" xmlns="" id="{DE160C96-EA14-4848-9FA0-20FFF41FA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362" y="1981200"/>
            <a:ext cx="63912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0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0"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illed, group, skiing, truck&#10;&#10;Description automatically generated">
            <a:extLst>
              <a:ext uri="{FF2B5EF4-FFF2-40B4-BE49-F238E27FC236}">
                <a16:creationId xmlns:a16="http://schemas.microsoft.com/office/drawing/2014/main" xmlns="" id="{FE0A58B3-7885-7447-AB6C-5F87CF236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b="-3065"/>
          <a:stretch/>
        </p:blipFill>
        <p:spPr>
          <a:xfrm>
            <a:off x="-1" y="-28136"/>
            <a:ext cx="9144000" cy="641486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54A45F-2877-4B4B-A7F0-4E10D3617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886210"/>
            <a:ext cx="7886700" cy="1855433"/>
          </a:xfrm>
        </p:spPr>
        <p:txBody>
          <a:bodyPr/>
          <a:lstStyle/>
          <a:p>
            <a:pPr marL="0" indent="0">
              <a:buNone/>
            </a:pPr>
            <a:r>
              <a:rPr lang="en-US" sz="3200"/>
              <a:t>Students with anxiety disorders, autism and other disabilities struggle with disruption of their normal routines after the move to remote education.</a:t>
            </a:r>
          </a:p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DE4A012-5316-48C5-BB67-950532F84EAA}"/>
              </a:ext>
            </a:extLst>
          </p:cNvPr>
          <p:cNvSpPr txBox="1">
            <a:spLocks/>
          </p:cNvSpPr>
          <p:nvPr/>
        </p:nvSpPr>
        <p:spPr bwMode="auto">
          <a:xfrm>
            <a:off x="628649" y="832207"/>
            <a:ext cx="5363777" cy="185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0" i="0" kern="120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Roboto Medium" charset="0"/>
                <a:ea typeface="MS PGothic" pitchFamily="34" charset="-128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/>
              <a:t>How Neurodivergent Students Are Getting Through the Pandemic </a:t>
            </a:r>
          </a:p>
        </p:txBody>
      </p:sp>
    </p:spTree>
    <p:extLst>
      <p:ext uri="{BB962C8B-B14F-4D97-AF65-F5344CB8AC3E}">
        <p14:creationId xmlns:p14="http://schemas.microsoft.com/office/powerpoint/2010/main" val="341171306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On-screen Show (4:3)</PresentationFormat>
  <Paragraphs>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ＭＳ Ｐゴシック</vt:lpstr>
      <vt:lpstr>ＭＳ Ｐゴシック</vt:lpstr>
      <vt:lpstr>Arial</vt:lpstr>
      <vt:lpstr>Calibri</vt:lpstr>
      <vt:lpstr>Calibri Light</vt:lpstr>
      <vt:lpstr>Crimson Text</vt:lpstr>
      <vt:lpstr>roboto</vt:lpstr>
      <vt:lpstr>roboto</vt:lpstr>
      <vt:lpstr>Roboto Light</vt:lpstr>
      <vt:lpstr>Roboto Medium</vt:lpstr>
      <vt:lpstr>Roboto Regular</vt:lpstr>
      <vt:lpstr>PowerPointTemplate-standard</vt:lpstr>
      <vt:lpstr>PROTECTING Vulnerable Students  During the Pandemic</vt:lpstr>
      <vt:lpstr>Presenters</vt:lpstr>
      <vt:lpstr>PowerPoint Presentation</vt:lpstr>
      <vt:lpstr>Economic pain, equity gaps &amp; uncertainty</vt:lpstr>
      <vt:lpstr>PowerPoint Presentation</vt:lpstr>
      <vt:lpstr>An Unprecedented Spring</vt:lpstr>
      <vt:lpstr>PowerPoint Presentation</vt:lpstr>
      <vt:lpstr>Reserved: Internet Parking</vt:lpstr>
      <vt:lpstr>PowerPoint Presentation</vt:lpstr>
      <vt:lpstr>Coronavirus Roundup</vt:lpstr>
      <vt:lpstr>Perception Gaps</vt:lpstr>
      <vt:lpstr>PowerPoint Presentation</vt:lpstr>
      <vt:lpstr>Racial Justice and Equity Resolution,  MSU Denver Board of Trustees:  www.msudenver.edu/trustees/resolution-racial-justice-and-equity/</vt:lpstr>
      <vt:lpstr>Policy Brief</vt:lpstr>
      <vt:lpstr>Q&amp;A</vt:lpstr>
      <vt:lpstr>Thanks for Tuning In!</vt:lpstr>
      <vt:lpstr>PowerPoint Presentation</vt:lpstr>
      <vt:lpstr>How Can We Do Better?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Protecting Vulnerable Students During the Pandemic</dc:title>
  <dc:creator>Paul Fain</dc:creator>
  <cp:lastModifiedBy>svcs_pdf</cp:lastModifiedBy>
  <cp:revision>2</cp:revision>
  <dcterms:created xsi:type="dcterms:W3CDTF">2020-06-26T15:51:54Z</dcterms:created>
  <dcterms:modified xsi:type="dcterms:W3CDTF">2020-06-30T14:52:32Z</dcterms:modified>
</cp:coreProperties>
</file>