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82" r:id="rId13"/>
    <p:sldId id="270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wsroom" initials="N" lastIdx="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75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000"/>
    <p:restoredTop sz="94613"/>
  </p:normalViewPr>
  <p:slideViewPr>
    <p:cSldViewPr snapToGrid="0" snapToObjects="1">
      <p:cViewPr varScale="1">
        <p:scale>
          <a:sx n="120" d="100"/>
          <a:sy n="120" d="100"/>
        </p:scale>
        <p:origin x="-48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FF95831-D4F0-45F0-8D6F-B3B094E34F89}" type="datetimeFigureOut">
              <a:rPr lang="en-US" altLang="en-US"/>
              <a:pPr/>
              <a:t>6/22/2020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FD3A605-2A3C-4ABB-8B94-09BA6DBEB5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58725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C1D878-88F3-4F73-BBEC-4A0743FD31FC}" type="datetimeFigureOut">
              <a:rPr lang="en-US" altLang="en-US"/>
              <a:pPr/>
              <a:t>6/22/2020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8400C8-60EE-4331-8C35-B86CB286F6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01748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4513" y="1081088"/>
            <a:ext cx="1731962" cy="9255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8" y="1187450"/>
            <a:ext cx="15367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5410200" y="1109663"/>
            <a:ext cx="908050" cy="9080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570663" y="1109663"/>
            <a:ext cx="906462" cy="9080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10488" y="1111250"/>
            <a:ext cx="908050" cy="90646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5738" y="1195388"/>
            <a:ext cx="709612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088" y="1195388"/>
            <a:ext cx="715962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800" y="1195388"/>
            <a:ext cx="71437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3419060"/>
            <a:ext cx="7886700" cy="692219"/>
          </a:xfrm>
        </p:spPr>
        <p:txBody>
          <a:bodyPr anchor="b">
            <a:normAutofit/>
          </a:bodyPr>
          <a:lstStyle>
            <a:lvl1pPr algn="ctr">
              <a:defRPr sz="4000">
                <a:latin typeface="Roboto Slab Light" charset="0"/>
                <a:ea typeface="Roboto Slab Light" charset="0"/>
                <a:cs typeface="Roboto Slab Light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4405933"/>
            <a:ext cx="78867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 b="0" i="0">
                <a:latin typeface="Roboto Light" charset="0"/>
                <a:ea typeface="Roboto Light" charset="0"/>
                <a:cs typeface="Roboto Light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99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241DAF00-002B-4AD8-9639-A8AFC9A86FBD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560443"/>
          </a:xfrm>
        </p:spPr>
        <p:txBody>
          <a:bodyPr>
            <a:normAutofit/>
          </a:bodyPr>
          <a:lstStyle>
            <a:lvl1pPr algn="l">
              <a:defRPr sz="4000" b="0" i="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8010"/>
            <a:ext cx="7886700" cy="4084982"/>
          </a:xfrm>
        </p:spPr>
        <p:txBody>
          <a:bodyPr/>
          <a:lstStyle>
            <a:lvl1pPr>
              <a:defRPr b="0" i="0">
                <a:latin typeface="Roboto Regular"/>
                <a:ea typeface="Roboto Medium" charset="0"/>
                <a:cs typeface="Roboto Regular"/>
              </a:defRPr>
            </a:lvl1pPr>
            <a:lvl2pPr>
              <a:defRPr sz="2000" b="0" i="0">
                <a:latin typeface="Roboto Regular"/>
                <a:ea typeface="Roboto Medium" charset="0"/>
                <a:cs typeface="Roboto Regular"/>
              </a:defRPr>
            </a:lvl2pPr>
            <a:lvl3pPr>
              <a:defRPr sz="2000" b="0" i="0">
                <a:latin typeface="Roboto Regular"/>
                <a:ea typeface="Roboto Medium" charset="0"/>
                <a:cs typeface="Roboto Regular"/>
              </a:defRPr>
            </a:lvl3pPr>
            <a:lvl4pPr>
              <a:defRPr sz="2000" b="0" i="0">
                <a:latin typeface="Roboto Regular"/>
                <a:ea typeface="Roboto Medium" charset="0"/>
                <a:cs typeface="Roboto Regular"/>
              </a:defRPr>
            </a:lvl4pPr>
            <a:lvl5pPr>
              <a:defRPr sz="2000" b="0" i="0">
                <a:latin typeface="Roboto Regular"/>
                <a:ea typeface="Roboto Medium" charset="0"/>
                <a:cs typeface="Roboto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61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28650" y="0"/>
            <a:ext cx="7886700" cy="15605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132214D1-F091-4247-91D1-F6D965FFC9A3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007705"/>
            <a:ext cx="3886200" cy="4005470"/>
          </a:xfrm>
        </p:spPr>
        <p:txBody>
          <a:bodyPr/>
          <a:lstStyle>
            <a:lvl1pPr>
              <a:defRPr b="0" i="0">
                <a:latin typeface="Roboto Regular"/>
                <a:ea typeface="Roboto Medium" charset="0"/>
                <a:cs typeface="Roboto Regular"/>
              </a:defRPr>
            </a:lvl1pPr>
            <a:lvl2pPr>
              <a:defRPr sz="1800" b="0" i="0">
                <a:latin typeface="Roboto Regular"/>
                <a:ea typeface="Roboto Medium" charset="0"/>
                <a:cs typeface="Roboto Regular"/>
              </a:defRPr>
            </a:lvl2pPr>
            <a:lvl3pPr>
              <a:defRPr sz="1800" b="0" i="0">
                <a:latin typeface="Roboto Regular"/>
                <a:ea typeface="Roboto Medium" charset="0"/>
                <a:cs typeface="Roboto Regular"/>
              </a:defRPr>
            </a:lvl3pPr>
            <a:lvl4pPr>
              <a:defRPr sz="1800" b="0" i="0">
                <a:latin typeface="Roboto Regular"/>
                <a:ea typeface="Roboto Medium" charset="0"/>
                <a:cs typeface="Roboto Regular"/>
              </a:defRPr>
            </a:lvl4pPr>
            <a:lvl5pPr>
              <a:defRPr sz="1800" b="0" i="0">
                <a:latin typeface="Roboto Regular"/>
                <a:ea typeface="Roboto Medium" charset="0"/>
                <a:cs typeface="Roboto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629150" y="2007705"/>
            <a:ext cx="3886200" cy="4005470"/>
          </a:xfrm>
        </p:spPr>
        <p:txBody>
          <a:bodyPr/>
          <a:lstStyle>
            <a:lvl1pPr>
              <a:defRPr b="0" i="0">
                <a:latin typeface="Roboto Regular"/>
                <a:ea typeface="Roboto Medium" charset="0"/>
                <a:cs typeface="Roboto Regular"/>
              </a:defRPr>
            </a:lvl1pPr>
            <a:lvl2pPr>
              <a:defRPr sz="1800" b="0" i="0">
                <a:latin typeface="Roboto Regular"/>
                <a:ea typeface="Roboto Medium" charset="0"/>
                <a:cs typeface="Roboto Regular"/>
              </a:defRPr>
            </a:lvl2pPr>
            <a:lvl3pPr>
              <a:defRPr sz="1800" b="0" i="0">
                <a:latin typeface="Roboto Regular"/>
                <a:ea typeface="Roboto Medium" charset="0"/>
                <a:cs typeface="Roboto Regular"/>
              </a:defRPr>
            </a:lvl3pPr>
            <a:lvl4pPr>
              <a:defRPr sz="1800" b="0" i="0">
                <a:latin typeface="Roboto Regular"/>
                <a:ea typeface="Roboto Medium" charset="0"/>
                <a:cs typeface="Roboto Regular"/>
              </a:defRPr>
            </a:lvl4pPr>
            <a:lvl5pPr>
              <a:defRPr sz="1800" b="0" i="0">
                <a:latin typeface="Roboto Regular"/>
                <a:ea typeface="Roboto Medium" charset="0"/>
                <a:cs typeface="Roboto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36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BD04BB98-AB85-47FF-9A0E-BEFF45E6100A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017643"/>
            <a:ext cx="3868340" cy="899388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Roboto" charset="0"/>
                <a:ea typeface="Roboto" charset="0"/>
                <a:cs typeface="Roboto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917031"/>
            <a:ext cx="3868340" cy="3272632"/>
          </a:xfrm>
        </p:spPr>
        <p:txBody>
          <a:bodyPr>
            <a:normAutofit/>
          </a:bodyPr>
          <a:lstStyle>
            <a:lvl1pPr>
              <a:defRPr sz="2000">
                <a:latin typeface="Roboto" charset="0"/>
                <a:ea typeface="Roboto" charset="0"/>
                <a:cs typeface="Roboto" charset="0"/>
              </a:defRPr>
            </a:lvl1pPr>
            <a:lvl2pPr>
              <a:defRPr sz="2000">
                <a:latin typeface="Roboto" charset="0"/>
                <a:ea typeface="Roboto" charset="0"/>
                <a:cs typeface="Roboto" charset="0"/>
              </a:defRPr>
            </a:lvl2pPr>
            <a:lvl3pPr>
              <a:defRPr sz="2000">
                <a:latin typeface="Roboto" charset="0"/>
                <a:ea typeface="Roboto" charset="0"/>
                <a:cs typeface="Roboto" charset="0"/>
              </a:defRPr>
            </a:lvl3pPr>
            <a:lvl4pPr>
              <a:defRPr sz="2000">
                <a:latin typeface="Roboto" charset="0"/>
                <a:ea typeface="Roboto" charset="0"/>
                <a:cs typeface="Roboto" charset="0"/>
              </a:defRPr>
            </a:lvl4pPr>
            <a:lvl5pPr>
              <a:defRPr sz="2000">
                <a:latin typeface="Roboto" charset="0"/>
                <a:ea typeface="Roboto" charset="0"/>
                <a:cs typeface="Roboto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017643"/>
            <a:ext cx="3887391" cy="899388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Roboto" charset="0"/>
                <a:ea typeface="Roboto" charset="0"/>
                <a:cs typeface="Roboto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7031"/>
            <a:ext cx="3887391" cy="3272632"/>
          </a:xfrm>
        </p:spPr>
        <p:txBody>
          <a:bodyPr>
            <a:normAutofit/>
          </a:bodyPr>
          <a:lstStyle>
            <a:lvl1pPr>
              <a:defRPr sz="2000">
                <a:latin typeface="Roboto" charset="0"/>
                <a:ea typeface="Roboto" charset="0"/>
                <a:cs typeface="Roboto" charset="0"/>
              </a:defRPr>
            </a:lvl1pPr>
            <a:lvl2pPr>
              <a:defRPr sz="2000">
                <a:latin typeface="Roboto" charset="0"/>
                <a:ea typeface="Roboto" charset="0"/>
                <a:cs typeface="Roboto" charset="0"/>
              </a:defRPr>
            </a:lvl2pPr>
            <a:lvl3pPr>
              <a:defRPr sz="2000">
                <a:latin typeface="Roboto" charset="0"/>
                <a:ea typeface="Roboto" charset="0"/>
                <a:cs typeface="Roboto" charset="0"/>
              </a:defRPr>
            </a:lvl3pPr>
            <a:lvl4pPr>
              <a:defRPr sz="2000">
                <a:latin typeface="Roboto" charset="0"/>
                <a:ea typeface="Roboto" charset="0"/>
                <a:cs typeface="Roboto" charset="0"/>
              </a:defRPr>
            </a:lvl4pPr>
            <a:lvl5pPr>
              <a:defRPr sz="2000">
                <a:latin typeface="Roboto" charset="0"/>
                <a:ea typeface="Roboto" charset="0"/>
                <a:cs typeface="Roboto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560443"/>
          </a:xfrm>
        </p:spPr>
        <p:txBody>
          <a:bodyPr>
            <a:normAutofit/>
          </a:bodyPr>
          <a:lstStyle>
            <a:lvl1pPr algn="l">
              <a:defRPr sz="4000" b="0" i="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51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28650" y="0"/>
            <a:ext cx="7886700" cy="15605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B9FE33B1-A9F0-4406-B133-6C9703E9914F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98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28650" y="0"/>
            <a:ext cx="7886700" cy="15605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Click to edit Master title style</a:t>
            </a:r>
          </a:p>
        </p:txBody>
      </p:sp>
      <p:pic>
        <p:nvPicPr>
          <p:cNvPr id="6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8A0CF78D-E9E1-4557-9E41-C0A1B8BB7223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987826"/>
            <a:ext cx="4629150" cy="4045226"/>
          </a:xfrm>
        </p:spPr>
        <p:txBody>
          <a:bodyPr>
            <a:normAutofit/>
          </a:bodyPr>
          <a:lstStyle>
            <a:lvl1pPr>
              <a:defRPr sz="2000">
                <a:latin typeface="Roboto" charset="0"/>
                <a:ea typeface="Roboto" charset="0"/>
                <a:cs typeface="Roboto" charset="0"/>
              </a:defRPr>
            </a:lvl1pPr>
            <a:lvl2pPr>
              <a:defRPr sz="2000">
                <a:latin typeface="Roboto" charset="0"/>
                <a:ea typeface="Roboto" charset="0"/>
                <a:cs typeface="Roboto" charset="0"/>
              </a:defRPr>
            </a:lvl2pPr>
            <a:lvl3pPr>
              <a:defRPr sz="2000">
                <a:latin typeface="Roboto" charset="0"/>
                <a:ea typeface="Roboto" charset="0"/>
                <a:cs typeface="Roboto" charset="0"/>
              </a:defRPr>
            </a:lvl3pPr>
            <a:lvl4pPr>
              <a:defRPr sz="2000">
                <a:latin typeface="Roboto" charset="0"/>
                <a:ea typeface="Roboto" charset="0"/>
                <a:cs typeface="Roboto" charset="0"/>
              </a:defRPr>
            </a:lvl4pPr>
            <a:lvl5pPr>
              <a:defRPr sz="2000">
                <a:latin typeface="Roboto" charset="0"/>
                <a:ea typeface="Roboto" charset="0"/>
                <a:cs typeface="Roboto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987826"/>
            <a:ext cx="2949178" cy="4045226"/>
          </a:xfrm>
        </p:spPr>
        <p:txBody>
          <a:bodyPr/>
          <a:lstStyle>
            <a:lvl1pPr marL="0" indent="0">
              <a:buNone/>
              <a:defRPr sz="1600">
                <a:latin typeface="Roboto" charset="0"/>
                <a:ea typeface="Roboto" charset="0"/>
                <a:cs typeface="Roboto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134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28650" y="0"/>
            <a:ext cx="7886700" cy="15605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B371133B-4911-469D-87A5-5B28965E2007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21695" y="1958008"/>
            <a:ext cx="3894845" cy="4025349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Roboto" charset="0"/>
                <a:ea typeface="Roboto" charset="0"/>
                <a:cs typeface="Roboto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628650" y="1958008"/>
            <a:ext cx="3814141" cy="4025349"/>
          </a:xfrm>
        </p:spPr>
        <p:txBody>
          <a:bodyPr>
            <a:normAutofit/>
          </a:bodyPr>
          <a:lstStyle>
            <a:lvl1pPr>
              <a:defRPr sz="1800">
                <a:latin typeface="Roboto" charset="0"/>
                <a:ea typeface="Roboto" charset="0"/>
                <a:cs typeface="Roboto" charset="0"/>
              </a:defRPr>
            </a:lvl1pPr>
            <a:lvl2pPr>
              <a:defRPr sz="1800">
                <a:latin typeface="Roboto" charset="0"/>
                <a:ea typeface="Roboto" charset="0"/>
                <a:cs typeface="Roboto" charset="0"/>
              </a:defRPr>
            </a:lvl2pPr>
            <a:lvl3pPr>
              <a:defRPr sz="1800">
                <a:latin typeface="Roboto" charset="0"/>
                <a:ea typeface="Roboto" charset="0"/>
                <a:cs typeface="Roboto" charset="0"/>
              </a:defRPr>
            </a:lvl3pPr>
            <a:lvl4pPr>
              <a:defRPr sz="1800">
                <a:latin typeface="Roboto" charset="0"/>
                <a:ea typeface="Roboto" charset="0"/>
                <a:cs typeface="Roboto" charset="0"/>
              </a:defRPr>
            </a:lvl4pPr>
            <a:lvl5pPr>
              <a:defRPr sz="1800">
                <a:latin typeface="Roboto" charset="0"/>
                <a:ea typeface="Roboto" charset="0"/>
                <a:cs typeface="Roboto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2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170238"/>
            <a:ext cx="7886700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3965575"/>
            <a:ext cx="7886700" cy="221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bg1">
                    <a:lumMod val="65000"/>
                  </a:schemeClr>
                </a:solidFill>
                <a:latin typeface="Roboto Regular"/>
                <a:ea typeface="+mn-ea"/>
                <a:cs typeface="Roboto Regular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5350" y="6356350"/>
            <a:ext cx="6286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A6A6A6"/>
                </a:solidFill>
                <a:latin typeface="Roboto Regular" charset="0"/>
              </a:defRPr>
            </a:lvl1pPr>
          </a:lstStyle>
          <a:p>
            <a:fld id="{F92C3C43-6534-4BB7-BC4F-5F9DBA35E20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-7938" y="0"/>
            <a:ext cx="9159876" cy="1573213"/>
          </a:xfrm>
          <a:prstGeom prst="rect">
            <a:avLst/>
          </a:prstGeom>
          <a:solidFill>
            <a:srgbClr val="EE75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Roboto Medium"/>
          <a:ea typeface="MS PGothic" pitchFamily="34" charset="-128"/>
          <a:cs typeface="Roboto Medium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Medium" charset="0"/>
          <a:ea typeface="MS PGothic" pitchFamily="34" charset="-128"/>
          <a:cs typeface="ＭＳ Ｐゴシック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Medium" charset="0"/>
          <a:ea typeface="MS PGothic" pitchFamily="34" charset="-128"/>
          <a:cs typeface="ＭＳ Ｐゴシック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Medium" charset="0"/>
          <a:ea typeface="MS PGothic" pitchFamily="34" charset="-128"/>
          <a:cs typeface="ＭＳ Ｐゴシック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Medium" charset="0"/>
          <a:ea typeface="MS PGothic" pitchFamily="34" charset="-128"/>
          <a:cs typeface="ＭＳ Ｐゴシック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Roboto Regular"/>
          <a:ea typeface="MS PGothic" pitchFamily="34" charset="-128"/>
          <a:cs typeface="Roboto Regular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Roboto Regular"/>
          <a:ea typeface="MS PGothic" pitchFamily="34" charset="-128"/>
          <a:cs typeface="Roboto Regular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Roboto Regular"/>
          <a:ea typeface="MS PGothic" pitchFamily="34" charset="-128"/>
          <a:cs typeface="Roboto Regular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Roboto Regular"/>
          <a:ea typeface="MS PGothic" pitchFamily="34" charset="-128"/>
          <a:cs typeface="Roboto Regular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Roboto Regular"/>
          <a:ea typeface="MS PGothic" pitchFamily="34" charset="-128"/>
          <a:cs typeface="Roboto Regular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cott.jaschik@insidehighered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ctrTitle"/>
          </p:nvPr>
        </p:nvSpPr>
        <p:spPr>
          <a:xfrm>
            <a:off x="462395" y="3530311"/>
            <a:ext cx="7886700" cy="692150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ea typeface="MS PGothic" pitchFamily="34" charset="-128"/>
              </a:rPr>
              <a:t>Value and Affordability:</a:t>
            </a:r>
            <a:br>
              <a:rPr lang="en-US" altLang="en-US" dirty="0">
                <a:ea typeface="MS PGothic" pitchFamily="34" charset="-128"/>
              </a:rPr>
            </a:br>
            <a:r>
              <a:rPr lang="en-US" altLang="en-US" dirty="0">
                <a:ea typeface="MS PGothic" pitchFamily="34" charset="-128"/>
              </a:rPr>
              <a:t>The Path Forward</a:t>
            </a:r>
            <a:br>
              <a:rPr lang="en-US" altLang="en-US" dirty="0">
                <a:ea typeface="MS PGothic" pitchFamily="34" charset="-128"/>
              </a:rPr>
            </a:br>
            <a:endParaRPr lang="en-US" altLang="en-US" dirty="0">
              <a:ea typeface="MS PGothic" pitchFamily="34" charset="-128"/>
            </a:endParaRPr>
          </a:p>
        </p:txBody>
      </p:sp>
      <p:sp>
        <p:nvSpPr>
          <p:cNvPr id="11266" name="Subtitle 2"/>
          <p:cNvSpPr>
            <a:spLocks noGrp="1"/>
          </p:cNvSpPr>
          <p:nvPr>
            <p:ph type="subTitle" idx="1"/>
          </p:nvPr>
        </p:nvSpPr>
        <p:spPr>
          <a:xfrm>
            <a:off x="628650" y="4405313"/>
            <a:ext cx="7886700" cy="1655762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MS PGothic" pitchFamily="34" charset="-128"/>
              </a:rPr>
              <a:t>An </a:t>
            </a:r>
            <a:r>
              <a:rPr lang="en-US" altLang="en-US" i="1" dirty="0">
                <a:ea typeface="MS PGothic" pitchFamily="34" charset="-128"/>
              </a:rPr>
              <a:t>Inside Higher Ed</a:t>
            </a:r>
            <a:r>
              <a:rPr lang="en-US" altLang="en-US" dirty="0">
                <a:ea typeface="MS PGothic" pitchFamily="34" charset="-128"/>
              </a:rPr>
              <a:t> webcast</a:t>
            </a:r>
          </a:p>
          <a:p>
            <a:pPr eaLnBrk="1" hangingPunct="1"/>
            <a:r>
              <a:rPr lang="en-US" altLang="en-US" dirty="0">
                <a:ea typeface="MS PGothic" pitchFamily="34" charset="-128"/>
              </a:rPr>
              <a:t>Tuesday, June 23, 2020</a:t>
            </a:r>
          </a:p>
          <a:p>
            <a:pPr eaLnBrk="1" hangingPunct="1"/>
            <a:r>
              <a:rPr lang="en-US" altLang="en-US" dirty="0">
                <a:ea typeface="MS PGothic" pitchFamily="34" charset="-128"/>
              </a:rPr>
              <a:t>2 p.m. Eastern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B0B7069-31ED-49E6-8A38-28068D5AA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Income Share Agreements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C797147-2656-405A-9CD1-BAF43DDBD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they are</a:t>
            </a:r>
          </a:p>
          <a:p>
            <a:r>
              <a:rPr lang="en-US" dirty="0"/>
              <a:t>How they work</a:t>
            </a:r>
          </a:p>
          <a:p>
            <a:r>
              <a:rPr lang="en-US" dirty="0"/>
              <a:t>Their ability to work for some students</a:t>
            </a:r>
            <a:r>
              <a:rPr lang="en-US"/>
              <a:t>, not all</a:t>
            </a:r>
          </a:p>
        </p:txBody>
      </p:sp>
    </p:spTree>
    <p:extLst>
      <p:ext uri="{BB962C8B-B14F-4D97-AF65-F5344CB8AC3E}">
        <p14:creationId xmlns:p14="http://schemas.microsoft.com/office/powerpoint/2010/main" val="3955915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13BBC1-54CD-418A-ABC1-9E763AE96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ISAs Answer the ROI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AB283C5-BEA9-4F18-80EC-D70A7741A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For a student who is asking if she’ll get ahead economically, if the student is the right field, the answer becomes clear.</a:t>
            </a:r>
          </a:p>
        </p:txBody>
      </p:sp>
    </p:spTree>
    <p:extLst>
      <p:ext uri="{BB962C8B-B14F-4D97-AF65-F5344CB8AC3E}">
        <p14:creationId xmlns:p14="http://schemas.microsoft.com/office/powerpoint/2010/main" val="3341536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6C427E-693D-4958-8352-42E7E146B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 Thanks …</a:t>
            </a:r>
          </a:p>
        </p:txBody>
      </p:sp>
      <p:pic>
        <p:nvPicPr>
          <p:cNvPr id="4" name="Picture 3" descr="vemo_logo_final-lar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517" y="3042404"/>
            <a:ext cx="6946900" cy="233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739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290158-04ED-CB47-A218-B4A797EED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8594820-8C48-BD48-8DE7-A7E139FD6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91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Scott Jaschik, editor, </a:t>
            </a:r>
            <a:r>
              <a:rPr lang="en-US" i="1" dirty="0"/>
              <a:t>Inside Higher Ed, </a:t>
            </a:r>
            <a:r>
              <a:rPr lang="en-US" dirty="0">
                <a:hlinkClick r:id="rId2"/>
              </a:rPr>
              <a:t>scott.jaschik@insidehighered.com</a:t>
            </a:r>
            <a:endParaRPr lang="en-US" dirty="0"/>
          </a:p>
          <a:p>
            <a:r>
              <a:rPr lang="en-US" dirty="0"/>
              <a:t>Doug Lederman, editor, </a:t>
            </a:r>
            <a:r>
              <a:rPr lang="en-US" i="1" dirty="0"/>
              <a:t>Inside Higher Ed, </a:t>
            </a:r>
            <a:r>
              <a:rPr lang="en-US" u="sng" dirty="0">
                <a:solidFill>
                  <a:srgbClr val="EE7531"/>
                </a:solidFill>
              </a:rPr>
              <a:t>doug.lederman@insidehighered.com</a:t>
            </a:r>
          </a:p>
        </p:txBody>
      </p:sp>
    </p:spTree>
    <p:extLst>
      <p:ext uri="{BB962C8B-B14F-4D97-AF65-F5344CB8AC3E}">
        <p14:creationId xmlns:p14="http://schemas.microsoft.com/office/powerpoint/2010/main" val="3665279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C4755F9-68A7-400A-94F6-E31D6CC65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Was Not Well … Before the Coronavirus Pandemic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768855F-C953-43C1-AC06-9E59E248A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Recession</a:t>
            </a:r>
          </a:p>
          <a:p>
            <a:r>
              <a:rPr lang="en-US" dirty="0"/>
              <a:t>Enrollment challenges</a:t>
            </a:r>
          </a:p>
          <a:p>
            <a:r>
              <a:rPr lang="en-US" dirty="0"/>
              <a:t>Completion (or lack thereof)</a:t>
            </a:r>
          </a:p>
          <a:p>
            <a:r>
              <a:rPr lang="en-US" dirty="0"/>
              <a:t>Questions about ROI on college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184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5BE4353-4E1B-4C35-BD9A-F328CA39D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Finance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A5C1020-D28C-49DC-8676-8FA858C6B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trouble in some states before COVID-19</a:t>
            </a:r>
          </a:p>
          <a:p>
            <a:r>
              <a:rPr lang="en-US" dirty="0"/>
              <a:t>In trouble in every state after COVID-19</a:t>
            </a:r>
          </a:p>
        </p:txBody>
      </p:sp>
    </p:spTree>
    <p:extLst>
      <p:ext uri="{BB962C8B-B14F-4D97-AF65-F5344CB8AC3E}">
        <p14:creationId xmlns:p14="http://schemas.microsoft.com/office/powerpoint/2010/main" val="4160596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A77B57-58AA-4715-8D10-97A3BD46F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Private Colleges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782782F-16C6-473E-8885-B2C609F08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best known are not typical.</a:t>
            </a:r>
          </a:p>
          <a:p>
            <a:r>
              <a:rPr lang="en-US" dirty="0"/>
              <a:t>Most colleges are challenged to fill classes.</a:t>
            </a:r>
          </a:p>
          <a:p>
            <a:r>
              <a:rPr lang="en-US" dirty="0"/>
              <a:t>COVID-19 makes it more challenging.</a:t>
            </a:r>
          </a:p>
        </p:txBody>
      </p:sp>
    </p:spTree>
    <p:extLst>
      <p:ext uri="{BB962C8B-B14F-4D97-AF65-F5344CB8AC3E}">
        <p14:creationId xmlns:p14="http://schemas.microsoft.com/office/powerpoint/2010/main" val="229045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1282A5B-F27C-4BDA-B7FF-39B7B181F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43ECAA8-63B2-4627-8466-06594BA39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Vanderbilt study found that:</a:t>
            </a:r>
          </a:p>
          <a:p>
            <a:pPr lvl="1"/>
            <a:r>
              <a:rPr lang="en-US" dirty="0"/>
              <a:t> 22% of high school seniors surveyed were opposed to going into debt to pay for college tuition.</a:t>
            </a:r>
          </a:p>
          <a:p>
            <a:pPr lvl="1"/>
            <a:r>
              <a:rPr lang="en-US" dirty="0"/>
              <a:t>39% of high school seniors surveyed said they were opposed to accepting a financial aid package that included student loans.</a:t>
            </a:r>
          </a:p>
        </p:txBody>
      </p:sp>
    </p:spTree>
    <p:extLst>
      <p:ext uri="{BB962C8B-B14F-4D97-AF65-F5344CB8AC3E}">
        <p14:creationId xmlns:p14="http://schemas.microsoft.com/office/powerpoint/2010/main" val="956815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F87FD56-A973-4288-B55F-23C647286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Income Volatility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066487F-2EF2-48C1-B473-7287D5936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Concerns about income volatility were growing before the pandemic, and are likely going to be growing even more now.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602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CE9D47D-A4A0-422C-86CF-531E6833D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Cutting Costs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4965A9B-7367-4143-81E8-F64E03C59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we’re seeing everywhere.</a:t>
            </a:r>
          </a:p>
          <a:p>
            <a:r>
              <a:rPr lang="en-US" dirty="0"/>
              <a:t>Colleges cut whatever they can.</a:t>
            </a:r>
          </a:p>
          <a:p>
            <a:r>
              <a:rPr lang="en-US" dirty="0"/>
              <a:t>Adjuncts take a brutal share of the cuts.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364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F59F41-2104-45CE-AD3D-03564F2D8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Partnerships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8DA91D6-B3E4-4C13-9421-37A013310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Mergers</a:t>
            </a:r>
          </a:p>
          <a:p>
            <a:r>
              <a:rPr lang="en-US" dirty="0"/>
              <a:t>Shared costs but no merger</a:t>
            </a:r>
          </a:p>
          <a:p>
            <a:r>
              <a:rPr lang="en-US" dirty="0"/>
              <a:t>Cooperation on many programs</a:t>
            </a:r>
          </a:p>
        </p:txBody>
      </p:sp>
    </p:spTree>
    <p:extLst>
      <p:ext uri="{BB962C8B-B14F-4D97-AF65-F5344CB8AC3E}">
        <p14:creationId xmlns:p14="http://schemas.microsoft.com/office/powerpoint/2010/main" val="92902386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Template-standard">
  <a:themeElements>
    <a:clrScheme name="DRAFT - IHE Branding 2017">
      <a:dk1>
        <a:srgbClr val="333333"/>
      </a:dk1>
      <a:lt1>
        <a:sysClr val="window" lastClr="FFFFFF"/>
      </a:lt1>
      <a:dk2>
        <a:srgbClr val="000000"/>
      </a:dk2>
      <a:lt2>
        <a:srgbClr val="E7E6E6"/>
      </a:lt2>
      <a:accent1>
        <a:srgbClr val="EF7521"/>
      </a:accent1>
      <a:accent2>
        <a:srgbClr val="8FAA3F"/>
      </a:accent2>
      <a:accent3>
        <a:srgbClr val="3E67A7"/>
      </a:accent3>
      <a:accent4>
        <a:srgbClr val="333333"/>
      </a:accent4>
      <a:accent5>
        <a:srgbClr val="E4E4E4"/>
      </a:accent5>
      <a:accent6>
        <a:srgbClr val="EF7521"/>
      </a:accent6>
      <a:hlink>
        <a:srgbClr val="EF7521"/>
      </a:hlink>
      <a:folHlink>
        <a:srgbClr val="EF7521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PowerPointTemplate-standard</Template>
  <TotalTime>1049</TotalTime>
  <Words>263</Words>
  <Application>Microsoft Office PowerPoint</Application>
  <PresentationFormat>On-screen Show (4:3)</PresentationFormat>
  <Paragraphs>41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MS PGothic</vt:lpstr>
      <vt:lpstr>MS PGothic</vt:lpstr>
      <vt:lpstr>Arial</vt:lpstr>
      <vt:lpstr>Calibri</vt:lpstr>
      <vt:lpstr>Calibri Light</vt:lpstr>
      <vt:lpstr>Roboto</vt:lpstr>
      <vt:lpstr>Roboto Light</vt:lpstr>
      <vt:lpstr>Roboto Medium</vt:lpstr>
      <vt:lpstr>Roboto Regular</vt:lpstr>
      <vt:lpstr>Roboto Slab Light</vt:lpstr>
      <vt:lpstr>PowerPointTemplate-standard</vt:lpstr>
      <vt:lpstr>Value and Affordability: The Path Forward </vt:lpstr>
      <vt:lpstr>Presenters</vt:lpstr>
      <vt:lpstr>All Was Not Well … Before the Coronavirus Pandemic</vt:lpstr>
      <vt:lpstr>State Finance </vt:lpstr>
      <vt:lpstr>Private Colleges</vt:lpstr>
      <vt:lpstr>Loans</vt:lpstr>
      <vt:lpstr>Income Volatility</vt:lpstr>
      <vt:lpstr>The Cutting Costs Approach</vt:lpstr>
      <vt:lpstr>Partnerships</vt:lpstr>
      <vt:lpstr>Income Share Agreements</vt:lpstr>
      <vt:lpstr>ISAs Answer the ROI Question</vt:lpstr>
      <vt:lpstr>With Thanks …</vt:lpstr>
      <vt:lpstr>Your Questions</vt:lpstr>
    </vt:vector>
  </TitlesOfParts>
  <Company>Microsoft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jaschik</dc:creator>
  <cp:lastModifiedBy>svcs_pdf</cp:lastModifiedBy>
  <cp:revision>126</cp:revision>
  <dcterms:created xsi:type="dcterms:W3CDTF">2017-05-09T13:33:13Z</dcterms:created>
  <dcterms:modified xsi:type="dcterms:W3CDTF">2020-06-22T17:45:44Z</dcterms:modified>
</cp:coreProperties>
</file>